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712" r:id="rId5"/>
    <p:sldMasterId id="2147483736" r:id="rId6"/>
    <p:sldMasterId id="2147483724" r:id="rId7"/>
  </p:sldMasterIdLst>
  <p:notesMasterIdLst>
    <p:notesMasterId r:id="rId36"/>
  </p:notesMasterIdLst>
  <p:handoutMasterIdLst>
    <p:handoutMasterId r:id="rId37"/>
  </p:handoutMasterIdLst>
  <p:sldIdLst>
    <p:sldId id="406" r:id="rId8"/>
    <p:sldId id="413" r:id="rId9"/>
    <p:sldId id="317" r:id="rId10"/>
    <p:sldId id="392" r:id="rId11"/>
    <p:sldId id="422" r:id="rId12"/>
    <p:sldId id="425" r:id="rId13"/>
    <p:sldId id="298" r:id="rId14"/>
    <p:sldId id="426" r:id="rId15"/>
    <p:sldId id="410" r:id="rId16"/>
    <p:sldId id="396" r:id="rId17"/>
    <p:sldId id="399" r:id="rId18"/>
    <p:sldId id="432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24" r:id="rId27"/>
    <p:sldId id="417" r:id="rId28"/>
    <p:sldId id="429" r:id="rId29"/>
    <p:sldId id="428" r:id="rId30"/>
    <p:sldId id="433" r:id="rId31"/>
    <p:sldId id="430" r:id="rId32"/>
    <p:sldId id="434" r:id="rId33"/>
    <p:sldId id="405" r:id="rId34"/>
    <p:sldId id="419" r:id="rId3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DOT_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00"/>
    <a:srgbClr val="0033CC"/>
    <a:srgbClr val="0F0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2" autoAdjust="0"/>
    <p:restoredTop sz="97869" autoAdjust="0"/>
  </p:normalViewPr>
  <p:slideViewPr>
    <p:cSldViewPr>
      <p:cViewPr varScale="1">
        <p:scale>
          <a:sx n="68" d="100"/>
          <a:sy n="68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4" d="100"/>
          <a:sy n="74" d="100"/>
        </p:scale>
        <p:origin x="-2628" y="-36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Fields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F7-42BA-9FD4-7A691A3FE5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F7-42BA-9FD4-7A691A3FE5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(Sheet3!$N$30,Sheet3!$N$32)</c:f>
              <c:strCache>
                <c:ptCount val="2"/>
                <c:pt idx="0">
                  <c:v>Projected Completed Inspections 2018-2019</c:v>
                </c:pt>
                <c:pt idx="1">
                  <c:v>Inspection after 2019</c:v>
                </c:pt>
              </c:strCache>
            </c:strRef>
          </c:cat>
          <c:val>
            <c:numRef>
              <c:f>(Sheet3!$Q$30,Sheet3!$Q$32)</c:f>
              <c:numCache>
                <c:formatCode>General</c:formatCode>
                <c:ptCount val="2"/>
                <c:pt idx="0">
                  <c:v>118</c:v>
                </c:pt>
                <c:pt idx="1">
                  <c:v>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F7-42BA-9FD4-7A691A3FE55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Wells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B8-4FEF-A03C-DEA458AC9C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B8-4FEF-A03C-DEA458AC9C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(Sheet3!$N$30,Sheet3!$N$32)</c:f>
              <c:strCache>
                <c:ptCount val="2"/>
                <c:pt idx="0">
                  <c:v>Projected Completed Inspections 2018-2019</c:v>
                </c:pt>
                <c:pt idx="1">
                  <c:v>Inspection after 2019</c:v>
                </c:pt>
              </c:strCache>
            </c:strRef>
          </c:cat>
          <c:val>
            <c:numRef>
              <c:f>(Sheet3!$R$30,Sheet3!$R$32)</c:f>
              <c:numCache>
                <c:formatCode>General</c:formatCode>
                <c:ptCount val="2"/>
                <c:pt idx="0">
                  <c:v>8839.0995475113104</c:v>
                </c:pt>
                <c:pt idx="1">
                  <c:v>8702.9004524886896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B8-4FEF-A03C-DEA458AC9CC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38784989632773E-2"/>
          <c:y val="5.8691085739791371E-2"/>
          <c:w val="0.8365181817405285"/>
          <c:h val="0.71874697534602039"/>
        </c:manualLayout>
      </c:layout>
      <c:scatterChart>
        <c:scatterStyle val="smoothMarker"/>
        <c:varyColors val="0"/>
        <c:ser>
          <c:idx val="1"/>
          <c:order val="1"/>
          <c:tx>
            <c:v>Goal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'Progress Graph'!$A$1:$A$2</c:f>
              <c:numCache>
                <c:formatCode>d\-mmm</c:formatCode>
                <c:ptCount val="2"/>
                <c:pt idx="0">
                  <c:v>43160</c:v>
                </c:pt>
                <c:pt idx="1">
                  <c:v>43465</c:v>
                </c:pt>
              </c:numCache>
            </c:numRef>
          </c:xVal>
          <c:yVal>
            <c:numRef>
              <c:f>'Progress Graph'!$B$1:$B$2</c:f>
              <c:numCache>
                <c:formatCode>General</c:formatCode>
                <c:ptCount val="2"/>
                <c:pt idx="0">
                  <c:v>0</c:v>
                </c:pt>
                <c:pt idx="1">
                  <c:v>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968-4AA3-A3D7-8DDF6B203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499680"/>
        <c:axId val="444498040"/>
      </c:scatterChart>
      <c:scatterChart>
        <c:scatterStyle val="lineMarker"/>
        <c:varyColors val="0"/>
        <c:ser>
          <c:idx val="2"/>
          <c:order val="2"/>
          <c:tx>
            <c:v>Completed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Inspections!$O$3:$O$35</c:f>
              <c:numCache>
                <c:formatCode>d\-mmm</c:formatCode>
                <c:ptCount val="33"/>
                <c:pt idx="0">
                  <c:v>43175</c:v>
                </c:pt>
                <c:pt idx="1">
                  <c:v>43196</c:v>
                </c:pt>
                <c:pt idx="2">
                  <c:v>43210</c:v>
                </c:pt>
                <c:pt idx="3">
                  <c:v>43210</c:v>
                </c:pt>
                <c:pt idx="4">
                  <c:v>43217</c:v>
                </c:pt>
                <c:pt idx="5">
                  <c:v>43231</c:v>
                </c:pt>
                <c:pt idx="6">
                  <c:v>43238</c:v>
                </c:pt>
                <c:pt idx="7">
                  <c:v>43238</c:v>
                </c:pt>
                <c:pt idx="8">
                  <c:v>43259</c:v>
                </c:pt>
                <c:pt idx="9">
                  <c:v>43259</c:v>
                </c:pt>
                <c:pt idx="10">
                  <c:v>43273</c:v>
                </c:pt>
                <c:pt idx="11">
                  <c:v>43273</c:v>
                </c:pt>
                <c:pt idx="12">
                  <c:v>43301</c:v>
                </c:pt>
                <c:pt idx="13">
                  <c:v>43301</c:v>
                </c:pt>
                <c:pt idx="14">
                  <c:v>43315</c:v>
                </c:pt>
                <c:pt idx="15">
                  <c:v>43329</c:v>
                </c:pt>
                <c:pt idx="16">
                  <c:v>43336</c:v>
                </c:pt>
                <c:pt idx="17">
                  <c:v>43336</c:v>
                </c:pt>
                <c:pt idx="18">
                  <c:v>43343</c:v>
                </c:pt>
                <c:pt idx="19">
                  <c:v>43343</c:v>
                </c:pt>
                <c:pt idx="20">
                  <c:v>43357</c:v>
                </c:pt>
                <c:pt idx="21">
                  <c:v>43357</c:v>
                </c:pt>
                <c:pt idx="22">
                  <c:v>43357</c:v>
                </c:pt>
                <c:pt idx="23">
                  <c:v>43371</c:v>
                </c:pt>
                <c:pt idx="24">
                  <c:v>43392</c:v>
                </c:pt>
                <c:pt idx="25">
                  <c:v>43399</c:v>
                </c:pt>
                <c:pt idx="26">
                  <c:v>43406</c:v>
                </c:pt>
                <c:pt idx="27">
                  <c:v>43413</c:v>
                </c:pt>
                <c:pt idx="28">
                  <c:v>43413</c:v>
                </c:pt>
                <c:pt idx="29">
                  <c:v>43434</c:v>
                </c:pt>
                <c:pt idx="30">
                  <c:v>43448</c:v>
                </c:pt>
                <c:pt idx="31">
                  <c:v>43448</c:v>
                </c:pt>
                <c:pt idx="32">
                  <c:v>43455</c:v>
                </c:pt>
              </c:numCache>
            </c:numRef>
          </c:xVal>
          <c:yVal>
            <c:numRef>
              <c:f>Inspections!$AK$3:$AK$35</c:f>
              <c:numCache>
                <c:formatCode>General</c:formatCode>
                <c:ptCount val="33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14</c:v>
                </c:pt>
                <c:pt idx="11">
                  <c:v>15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24</c:v>
                </c:pt>
                <c:pt idx="19">
                  <c:v>26</c:v>
                </c:pt>
                <c:pt idx="20">
                  <c:v>27</c:v>
                </c:pt>
                <c:pt idx="21">
                  <c:v>28</c:v>
                </c:pt>
                <c:pt idx="22">
                  <c:v>30</c:v>
                </c:pt>
                <c:pt idx="23">
                  <c:v>31</c:v>
                </c:pt>
                <c:pt idx="24">
                  <c:v>32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  <c:pt idx="31">
                  <c:v>42</c:v>
                </c:pt>
                <c:pt idx="32">
                  <c:v>43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1968-4AA3-A3D7-8DDF6B203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499680"/>
        <c:axId val="44449804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Scheduled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Inspections!$O$3:$O$37</c15:sqref>
                        </c15:formulaRef>
                      </c:ext>
                    </c:extLst>
                    <c:numCache>
                      <c:formatCode>d\-mmm</c:formatCode>
                      <c:ptCount val="35"/>
                      <c:pt idx="0">
                        <c:v>43175</c:v>
                      </c:pt>
                      <c:pt idx="1">
                        <c:v>43196</c:v>
                      </c:pt>
                      <c:pt idx="2">
                        <c:v>43210</c:v>
                      </c:pt>
                      <c:pt idx="3">
                        <c:v>43210</c:v>
                      </c:pt>
                      <c:pt idx="4">
                        <c:v>43217</c:v>
                      </c:pt>
                      <c:pt idx="5">
                        <c:v>43231</c:v>
                      </c:pt>
                      <c:pt idx="6">
                        <c:v>43238</c:v>
                      </c:pt>
                      <c:pt idx="7">
                        <c:v>43238</c:v>
                      </c:pt>
                      <c:pt idx="8">
                        <c:v>43259</c:v>
                      </c:pt>
                      <c:pt idx="9">
                        <c:v>43259</c:v>
                      </c:pt>
                      <c:pt idx="10">
                        <c:v>43273</c:v>
                      </c:pt>
                      <c:pt idx="11">
                        <c:v>43273</c:v>
                      </c:pt>
                      <c:pt idx="12">
                        <c:v>43301</c:v>
                      </c:pt>
                      <c:pt idx="13">
                        <c:v>43301</c:v>
                      </c:pt>
                      <c:pt idx="14">
                        <c:v>43315</c:v>
                      </c:pt>
                      <c:pt idx="15">
                        <c:v>43329</c:v>
                      </c:pt>
                      <c:pt idx="16">
                        <c:v>43336</c:v>
                      </c:pt>
                      <c:pt idx="17">
                        <c:v>43336</c:v>
                      </c:pt>
                      <c:pt idx="18">
                        <c:v>43343</c:v>
                      </c:pt>
                      <c:pt idx="19">
                        <c:v>43343</c:v>
                      </c:pt>
                      <c:pt idx="20">
                        <c:v>43357</c:v>
                      </c:pt>
                      <c:pt idx="21">
                        <c:v>43357</c:v>
                      </c:pt>
                      <c:pt idx="22">
                        <c:v>43357</c:v>
                      </c:pt>
                      <c:pt idx="23">
                        <c:v>43371</c:v>
                      </c:pt>
                      <c:pt idx="24">
                        <c:v>43392</c:v>
                      </c:pt>
                      <c:pt idx="25">
                        <c:v>43399</c:v>
                      </c:pt>
                      <c:pt idx="26">
                        <c:v>43406</c:v>
                      </c:pt>
                      <c:pt idx="27">
                        <c:v>43413</c:v>
                      </c:pt>
                      <c:pt idx="28">
                        <c:v>43413</c:v>
                      </c:pt>
                      <c:pt idx="29">
                        <c:v>43434</c:v>
                      </c:pt>
                      <c:pt idx="30">
                        <c:v>43448</c:v>
                      </c:pt>
                      <c:pt idx="31">
                        <c:v>43448</c:v>
                      </c:pt>
                      <c:pt idx="32">
                        <c:v>43455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Inspections!$AK$3:$AK$37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2</c:v>
                      </c:pt>
                      <c:pt idx="1">
                        <c:v>3</c:v>
                      </c:pt>
                      <c:pt idx="2">
                        <c:v>4</c:v>
                      </c:pt>
                      <c:pt idx="3">
                        <c:v>5</c:v>
                      </c:pt>
                      <c:pt idx="4">
                        <c:v>7</c:v>
                      </c:pt>
                      <c:pt idx="5">
                        <c:v>8</c:v>
                      </c:pt>
                      <c:pt idx="6">
                        <c:v>9</c:v>
                      </c:pt>
                      <c:pt idx="7">
                        <c:v>10</c:v>
                      </c:pt>
                      <c:pt idx="8">
                        <c:v>11</c:v>
                      </c:pt>
                      <c:pt idx="9">
                        <c:v>12</c:v>
                      </c:pt>
                      <c:pt idx="10">
                        <c:v>14</c:v>
                      </c:pt>
                      <c:pt idx="11">
                        <c:v>15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20</c:v>
                      </c:pt>
                      <c:pt idx="16">
                        <c:v>21</c:v>
                      </c:pt>
                      <c:pt idx="17">
                        <c:v>22</c:v>
                      </c:pt>
                      <c:pt idx="18">
                        <c:v>24</c:v>
                      </c:pt>
                      <c:pt idx="19">
                        <c:v>26</c:v>
                      </c:pt>
                      <c:pt idx="20">
                        <c:v>27</c:v>
                      </c:pt>
                      <c:pt idx="21">
                        <c:v>28</c:v>
                      </c:pt>
                      <c:pt idx="22">
                        <c:v>30</c:v>
                      </c:pt>
                      <c:pt idx="23">
                        <c:v>31</c:v>
                      </c:pt>
                      <c:pt idx="24">
                        <c:v>32</c:v>
                      </c:pt>
                      <c:pt idx="25">
                        <c:v>35</c:v>
                      </c:pt>
                      <c:pt idx="26">
                        <c:v>36</c:v>
                      </c:pt>
                      <c:pt idx="27">
                        <c:v>37</c:v>
                      </c:pt>
                      <c:pt idx="28">
                        <c:v>39</c:v>
                      </c:pt>
                      <c:pt idx="29">
                        <c:v>40</c:v>
                      </c:pt>
                      <c:pt idx="30">
                        <c:v>41</c:v>
                      </c:pt>
                      <c:pt idx="31">
                        <c:v>42</c:v>
                      </c:pt>
                      <c:pt idx="32">
                        <c:v>43</c:v>
                      </c:pt>
                      <c:pt idx="33">
                        <c:v>44</c:v>
                      </c:pt>
                      <c:pt idx="34">
                        <c:v>45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1968-4AA3-A3D7-8DDF6B203428}"/>
                  </c:ext>
                </c:extLst>
              </c15:ser>
            </c15:filteredScatterSeries>
          </c:ext>
        </c:extLst>
      </c:scatterChart>
      <c:valAx>
        <c:axId val="444499680"/>
        <c:scaling>
          <c:orientation val="minMax"/>
          <c:max val="43465"/>
          <c:min val="431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498040"/>
        <c:crosses val="autoZero"/>
        <c:crossBetween val="midCat"/>
        <c:majorUnit val="61"/>
      </c:valAx>
      <c:valAx>
        <c:axId val="444498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Number of Facilities Inspected</a:t>
                </a:r>
              </a:p>
            </c:rich>
          </c:tx>
          <c:layout>
            <c:manualLayout>
              <c:xMode val="edge"/>
              <c:yMode val="edge"/>
              <c:x val="2.752839306301665E-3"/>
              <c:y val="7.9619899785254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499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4103617482598"/>
          <c:y val="7.3358754500451831E-2"/>
          <c:w val="0.80291595344060251"/>
          <c:h val="0.70407928282269794"/>
        </c:manualLayout>
      </c:layout>
      <c:scatterChart>
        <c:scatterStyle val="smoothMarker"/>
        <c:varyColors val="0"/>
        <c:ser>
          <c:idx val="1"/>
          <c:order val="1"/>
          <c:tx>
            <c:v>Goal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C-4B51-8930-B6D776B577EB}"/>
              </c:ext>
            </c:extLst>
          </c:dPt>
          <c:xVal>
            <c:numRef>
              <c:f>'Progress Graph'!$A$1:$A$2</c:f>
              <c:numCache>
                <c:formatCode>d\-mmm</c:formatCode>
                <c:ptCount val="2"/>
                <c:pt idx="0">
                  <c:v>43160</c:v>
                </c:pt>
                <c:pt idx="1">
                  <c:v>43465</c:v>
                </c:pt>
              </c:numCache>
            </c:numRef>
          </c:xVal>
          <c:yVal>
            <c:numRef>
              <c:f>'Progress Graph'!$C$1:$C$2</c:f>
              <c:numCache>
                <c:formatCode>General</c:formatCode>
                <c:ptCount val="2"/>
                <c:pt idx="0">
                  <c:v>0</c:v>
                </c:pt>
                <c:pt idx="1">
                  <c:v>2118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A2C-4B51-8930-B6D776B57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499680"/>
        <c:axId val="444498040"/>
      </c:scatterChart>
      <c:scatterChart>
        <c:scatterStyle val="lineMarker"/>
        <c:varyColors val="0"/>
        <c:ser>
          <c:idx val="2"/>
          <c:order val="2"/>
          <c:tx>
            <c:v>Completed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Sheet1!$D$2:$D$43</c:f>
              <c:numCache>
                <c:formatCode>m/d/yyyy</c:formatCode>
                <c:ptCount val="42"/>
                <c:pt idx="0">
                  <c:v>43175</c:v>
                </c:pt>
                <c:pt idx="1">
                  <c:v>43175</c:v>
                </c:pt>
                <c:pt idx="2">
                  <c:v>43196</c:v>
                </c:pt>
                <c:pt idx="3">
                  <c:v>43210</c:v>
                </c:pt>
                <c:pt idx="4">
                  <c:v>43210</c:v>
                </c:pt>
                <c:pt idx="5">
                  <c:v>43217</c:v>
                </c:pt>
                <c:pt idx="6">
                  <c:v>43217</c:v>
                </c:pt>
                <c:pt idx="7">
                  <c:v>43231</c:v>
                </c:pt>
                <c:pt idx="8">
                  <c:v>43238</c:v>
                </c:pt>
                <c:pt idx="9">
                  <c:v>43238</c:v>
                </c:pt>
                <c:pt idx="10">
                  <c:v>43259</c:v>
                </c:pt>
                <c:pt idx="11">
                  <c:v>43259</c:v>
                </c:pt>
                <c:pt idx="12">
                  <c:v>43273</c:v>
                </c:pt>
                <c:pt idx="13">
                  <c:v>43273</c:v>
                </c:pt>
                <c:pt idx="14">
                  <c:v>43301</c:v>
                </c:pt>
                <c:pt idx="15">
                  <c:v>43301</c:v>
                </c:pt>
                <c:pt idx="16">
                  <c:v>43301</c:v>
                </c:pt>
                <c:pt idx="17">
                  <c:v>43315</c:v>
                </c:pt>
                <c:pt idx="18">
                  <c:v>43329</c:v>
                </c:pt>
                <c:pt idx="19">
                  <c:v>43336</c:v>
                </c:pt>
                <c:pt idx="20">
                  <c:v>43336</c:v>
                </c:pt>
                <c:pt idx="21">
                  <c:v>43343</c:v>
                </c:pt>
                <c:pt idx="22">
                  <c:v>43343</c:v>
                </c:pt>
                <c:pt idx="23">
                  <c:v>43343</c:v>
                </c:pt>
                <c:pt idx="24">
                  <c:v>43343</c:v>
                </c:pt>
                <c:pt idx="25">
                  <c:v>43357</c:v>
                </c:pt>
                <c:pt idx="26">
                  <c:v>43357</c:v>
                </c:pt>
                <c:pt idx="27">
                  <c:v>43357</c:v>
                </c:pt>
                <c:pt idx="28">
                  <c:v>43357</c:v>
                </c:pt>
                <c:pt idx="29">
                  <c:v>43371</c:v>
                </c:pt>
                <c:pt idx="30">
                  <c:v>43392</c:v>
                </c:pt>
                <c:pt idx="31">
                  <c:v>43399</c:v>
                </c:pt>
                <c:pt idx="32">
                  <c:v>43399</c:v>
                </c:pt>
                <c:pt idx="33">
                  <c:v>43399</c:v>
                </c:pt>
                <c:pt idx="34">
                  <c:v>43406</c:v>
                </c:pt>
                <c:pt idx="35">
                  <c:v>43413</c:v>
                </c:pt>
                <c:pt idx="36">
                  <c:v>43413</c:v>
                </c:pt>
                <c:pt idx="37">
                  <c:v>43413</c:v>
                </c:pt>
                <c:pt idx="38">
                  <c:v>43434</c:v>
                </c:pt>
                <c:pt idx="39">
                  <c:v>43448</c:v>
                </c:pt>
                <c:pt idx="40">
                  <c:v>43448</c:v>
                </c:pt>
                <c:pt idx="41">
                  <c:v>43455</c:v>
                </c:pt>
              </c:numCache>
            </c:numRef>
          </c:xVal>
          <c:yVal>
            <c:numRef>
              <c:f>Sheet1!$E$2:$E$43</c:f>
              <c:numCache>
                <c:formatCode>General</c:formatCode>
                <c:ptCount val="42"/>
                <c:pt idx="0">
                  <c:v>10</c:v>
                </c:pt>
                <c:pt idx="1">
                  <c:v>11</c:v>
                </c:pt>
                <c:pt idx="2">
                  <c:v>36</c:v>
                </c:pt>
                <c:pt idx="3">
                  <c:v>45</c:v>
                </c:pt>
                <c:pt idx="4">
                  <c:v>76</c:v>
                </c:pt>
                <c:pt idx="5">
                  <c:v>93</c:v>
                </c:pt>
                <c:pt idx="6">
                  <c:v>94</c:v>
                </c:pt>
                <c:pt idx="7">
                  <c:v>285</c:v>
                </c:pt>
                <c:pt idx="8">
                  <c:v>330</c:v>
                </c:pt>
                <c:pt idx="9">
                  <c:v>546</c:v>
                </c:pt>
                <c:pt idx="10">
                  <c:v>550</c:v>
                </c:pt>
                <c:pt idx="11">
                  <c:v>569</c:v>
                </c:pt>
                <c:pt idx="12">
                  <c:v>727</c:v>
                </c:pt>
                <c:pt idx="13">
                  <c:v>765</c:v>
                </c:pt>
                <c:pt idx="14">
                  <c:v>777</c:v>
                </c:pt>
                <c:pt idx="15">
                  <c:v>790</c:v>
                </c:pt>
                <c:pt idx="16">
                  <c:v>872</c:v>
                </c:pt>
                <c:pt idx="17">
                  <c:v>877</c:v>
                </c:pt>
                <c:pt idx="18">
                  <c:v>1001</c:v>
                </c:pt>
                <c:pt idx="19">
                  <c:v>1106</c:v>
                </c:pt>
                <c:pt idx="20">
                  <c:v>1119</c:v>
                </c:pt>
                <c:pt idx="21">
                  <c:v>1125</c:v>
                </c:pt>
                <c:pt idx="22">
                  <c:v>1145</c:v>
                </c:pt>
                <c:pt idx="23">
                  <c:v>1155</c:v>
                </c:pt>
                <c:pt idx="24">
                  <c:v>1198</c:v>
                </c:pt>
                <c:pt idx="25">
                  <c:v>1235</c:v>
                </c:pt>
                <c:pt idx="26">
                  <c:v>1240</c:v>
                </c:pt>
                <c:pt idx="27">
                  <c:v>1270</c:v>
                </c:pt>
                <c:pt idx="28">
                  <c:v>1543</c:v>
                </c:pt>
                <c:pt idx="29">
                  <c:v>1625</c:v>
                </c:pt>
                <c:pt idx="30">
                  <c:v>1815</c:v>
                </c:pt>
                <c:pt idx="31">
                  <c:v>1818</c:v>
                </c:pt>
                <c:pt idx="32">
                  <c:v>1820</c:v>
                </c:pt>
                <c:pt idx="33">
                  <c:v>1821</c:v>
                </c:pt>
                <c:pt idx="34">
                  <c:v>1866</c:v>
                </c:pt>
                <c:pt idx="35">
                  <c:v>1879</c:v>
                </c:pt>
                <c:pt idx="36">
                  <c:v>1947</c:v>
                </c:pt>
                <c:pt idx="37">
                  <c:v>1993</c:v>
                </c:pt>
                <c:pt idx="38">
                  <c:v>2020</c:v>
                </c:pt>
                <c:pt idx="39">
                  <c:v>2065</c:v>
                </c:pt>
                <c:pt idx="40">
                  <c:v>2116</c:v>
                </c:pt>
                <c:pt idx="41">
                  <c:v>2118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8A2C-4B51-8930-B6D776B57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499680"/>
        <c:axId val="44449804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Scheduled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Inspections!$O$3:$O$37</c15:sqref>
                        </c15:formulaRef>
                      </c:ext>
                    </c:extLst>
                    <c:numCache>
                      <c:formatCode>d\-mmm</c:formatCode>
                      <c:ptCount val="35"/>
                      <c:pt idx="0">
                        <c:v>43175</c:v>
                      </c:pt>
                      <c:pt idx="1">
                        <c:v>43196</c:v>
                      </c:pt>
                      <c:pt idx="2">
                        <c:v>43210</c:v>
                      </c:pt>
                      <c:pt idx="3">
                        <c:v>43210</c:v>
                      </c:pt>
                      <c:pt idx="4">
                        <c:v>43217</c:v>
                      </c:pt>
                      <c:pt idx="5">
                        <c:v>43231</c:v>
                      </c:pt>
                      <c:pt idx="6">
                        <c:v>43238</c:v>
                      </c:pt>
                      <c:pt idx="7">
                        <c:v>43238</c:v>
                      </c:pt>
                      <c:pt idx="8">
                        <c:v>43259</c:v>
                      </c:pt>
                      <c:pt idx="9">
                        <c:v>43259</c:v>
                      </c:pt>
                      <c:pt idx="10">
                        <c:v>43273</c:v>
                      </c:pt>
                      <c:pt idx="11">
                        <c:v>43273</c:v>
                      </c:pt>
                      <c:pt idx="12">
                        <c:v>43301</c:v>
                      </c:pt>
                      <c:pt idx="13">
                        <c:v>43301</c:v>
                      </c:pt>
                      <c:pt idx="14">
                        <c:v>43315</c:v>
                      </c:pt>
                      <c:pt idx="15">
                        <c:v>43329</c:v>
                      </c:pt>
                      <c:pt idx="16">
                        <c:v>43336</c:v>
                      </c:pt>
                      <c:pt idx="17">
                        <c:v>43336</c:v>
                      </c:pt>
                      <c:pt idx="18">
                        <c:v>43343</c:v>
                      </c:pt>
                      <c:pt idx="19">
                        <c:v>43343</c:v>
                      </c:pt>
                      <c:pt idx="20">
                        <c:v>43357</c:v>
                      </c:pt>
                      <c:pt idx="21">
                        <c:v>43357</c:v>
                      </c:pt>
                      <c:pt idx="22">
                        <c:v>43357</c:v>
                      </c:pt>
                      <c:pt idx="23">
                        <c:v>43371</c:v>
                      </c:pt>
                      <c:pt idx="24">
                        <c:v>43392</c:v>
                      </c:pt>
                      <c:pt idx="25">
                        <c:v>43399</c:v>
                      </c:pt>
                      <c:pt idx="26">
                        <c:v>43406</c:v>
                      </c:pt>
                      <c:pt idx="27">
                        <c:v>43413</c:v>
                      </c:pt>
                      <c:pt idx="28">
                        <c:v>43413</c:v>
                      </c:pt>
                      <c:pt idx="29">
                        <c:v>43434</c:v>
                      </c:pt>
                      <c:pt idx="30">
                        <c:v>43448</c:v>
                      </c:pt>
                      <c:pt idx="31">
                        <c:v>43448</c:v>
                      </c:pt>
                      <c:pt idx="32">
                        <c:v>43455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Inspections!$AK$3:$AK$37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2</c:v>
                      </c:pt>
                      <c:pt idx="1">
                        <c:v>3</c:v>
                      </c:pt>
                      <c:pt idx="2">
                        <c:v>4</c:v>
                      </c:pt>
                      <c:pt idx="3">
                        <c:v>5</c:v>
                      </c:pt>
                      <c:pt idx="4">
                        <c:v>7</c:v>
                      </c:pt>
                      <c:pt idx="5">
                        <c:v>8</c:v>
                      </c:pt>
                      <c:pt idx="6">
                        <c:v>9</c:v>
                      </c:pt>
                      <c:pt idx="7">
                        <c:v>10</c:v>
                      </c:pt>
                      <c:pt idx="8">
                        <c:v>11</c:v>
                      </c:pt>
                      <c:pt idx="9">
                        <c:v>12</c:v>
                      </c:pt>
                      <c:pt idx="10">
                        <c:v>14</c:v>
                      </c:pt>
                      <c:pt idx="11">
                        <c:v>15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20</c:v>
                      </c:pt>
                      <c:pt idx="16">
                        <c:v>21</c:v>
                      </c:pt>
                      <c:pt idx="17">
                        <c:v>22</c:v>
                      </c:pt>
                      <c:pt idx="18">
                        <c:v>24</c:v>
                      </c:pt>
                      <c:pt idx="19">
                        <c:v>26</c:v>
                      </c:pt>
                      <c:pt idx="20">
                        <c:v>27</c:v>
                      </c:pt>
                      <c:pt idx="21">
                        <c:v>28</c:v>
                      </c:pt>
                      <c:pt idx="22">
                        <c:v>30</c:v>
                      </c:pt>
                      <c:pt idx="23">
                        <c:v>31</c:v>
                      </c:pt>
                      <c:pt idx="24">
                        <c:v>32</c:v>
                      </c:pt>
                      <c:pt idx="25">
                        <c:v>35</c:v>
                      </c:pt>
                      <c:pt idx="26">
                        <c:v>36</c:v>
                      </c:pt>
                      <c:pt idx="27">
                        <c:v>37</c:v>
                      </c:pt>
                      <c:pt idx="28">
                        <c:v>39</c:v>
                      </c:pt>
                      <c:pt idx="29">
                        <c:v>40</c:v>
                      </c:pt>
                      <c:pt idx="30">
                        <c:v>41</c:v>
                      </c:pt>
                      <c:pt idx="31">
                        <c:v>42</c:v>
                      </c:pt>
                      <c:pt idx="32">
                        <c:v>43</c:v>
                      </c:pt>
                      <c:pt idx="33">
                        <c:v>44</c:v>
                      </c:pt>
                      <c:pt idx="34">
                        <c:v>45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8A2C-4B51-8930-B6D776B577EB}"/>
                  </c:ext>
                </c:extLst>
              </c15:ser>
            </c15:filteredScatterSeries>
          </c:ext>
        </c:extLst>
      </c:scatterChart>
      <c:valAx>
        <c:axId val="444499680"/>
        <c:scaling>
          <c:orientation val="minMax"/>
          <c:max val="43465"/>
          <c:min val="431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498040"/>
        <c:crosses val="autoZero"/>
        <c:crossBetween val="midCat"/>
        <c:majorUnit val="61"/>
      </c:valAx>
      <c:valAx>
        <c:axId val="444498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 dirty="0"/>
                  <a:t>Number of Wells, subject to Inspections</a:t>
                </a:r>
              </a:p>
            </c:rich>
          </c:tx>
          <c:layout>
            <c:manualLayout>
              <c:xMode val="edge"/>
              <c:yMode val="edge"/>
              <c:x val="3.1941530985392017E-4"/>
              <c:y val="5.20742538305016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499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6836360338478"/>
          <c:y val="0.10177824338481295"/>
          <c:w val="0.79872370611260468"/>
          <c:h val="0.67220889234339254"/>
        </c:manualLayout>
      </c:layout>
      <c:scatterChart>
        <c:scatterStyle val="smoothMarker"/>
        <c:varyColors val="0"/>
        <c:ser>
          <c:idx val="1"/>
          <c:order val="1"/>
          <c:tx>
            <c:v>Goal</c:v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E5-4C45-968E-262041A80BD7}"/>
              </c:ext>
            </c:extLst>
          </c:dPt>
          <c:xVal>
            <c:numRef>
              <c:f>'Progress Graph'!$A$1:$A$2</c:f>
              <c:numCache>
                <c:formatCode>m/d/yyyy</c:formatCode>
                <c:ptCount val="2"/>
                <c:pt idx="0">
                  <c:v>43466</c:v>
                </c:pt>
                <c:pt idx="1">
                  <c:v>43830</c:v>
                </c:pt>
              </c:numCache>
            </c:numRef>
          </c:xVal>
          <c:yVal>
            <c:numRef>
              <c:f>'Progress Graph'!$B$1:$B$2</c:f>
              <c:numCache>
                <c:formatCode>General</c:formatCode>
                <c:ptCount val="2"/>
                <c:pt idx="0">
                  <c:v>0</c:v>
                </c:pt>
                <c:pt idx="1">
                  <c:v>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AE5-4C45-968E-262041A80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499680"/>
        <c:axId val="444498040"/>
      </c:scatterChart>
      <c:scatterChart>
        <c:scatterStyle val="lineMarker"/>
        <c:varyColors val="0"/>
        <c:ser>
          <c:idx val="0"/>
          <c:order val="0"/>
          <c:tx>
            <c:v>Scheduled</c:v>
          </c:tx>
          <c:spPr>
            <a:ln w="381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Inspections!$O$15:$O$54</c:f>
              <c:numCache>
                <c:formatCode>m/d/yyyy</c:formatCode>
                <c:ptCount val="40"/>
                <c:pt idx="0">
                  <c:v>43528</c:v>
                </c:pt>
                <c:pt idx="1">
                  <c:v>43535</c:v>
                </c:pt>
                <c:pt idx="2">
                  <c:v>43535</c:v>
                </c:pt>
                <c:pt idx="3">
                  <c:v>43542</c:v>
                </c:pt>
                <c:pt idx="4">
                  <c:v>43549</c:v>
                </c:pt>
                <c:pt idx="5">
                  <c:v>43549</c:v>
                </c:pt>
                <c:pt idx="6">
                  <c:v>43549</c:v>
                </c:pt>
                <c:pt idx="7">
                  <c:v>43549</c:v>
                </c:pt>
                <c:pt idx="8">
                  <c:v>43563</c:v>
                </c:pt>
                <c:pt idx="9">
                  <c:v>43570</c:v>
                </c:pt>
                <c:pt idx="10">
                  <c:v>43577</c:v>
                </c:pt>
                <c:pt idx="11">
                  <c:v>43591</c:v>
                </c:pt>
                <c:pt idx="12">
                  <c:v>43605</c:v>
                </c:pt>
                <c:pt idx="13">
                  <c:v>43619</c:v>
                </c:pt>
                <c:pt idx="14">
                  <c:v>43619</c:v>
                </c:pt>
                <c:pt idx="15">
                  <c:v>43619</c:v>
                </c:pt>
                <c:pt idx="16">
                  <c:v>43626</c:v>
                </c:pt>
                <c:pt idx="17">
                  <c:v>43626</c:v>
                </c:pt>
                <c:pt idx="18">
                  <c:v>43640</c:v>
                </c:pt>
                <c:pt idx="19">
                  <c:v>43640</c:v>
                </c:pt>
                <c:pt idx="20">
                  <c:v>43640</c:v>
                </c:pt>
                <c:pt idx="21">
                  <c:v>43661</c:v>
                </c:pt>
                <c:pt idx="22">
                  <c:v>43661</c:v>
                </c:pt>
                <c:pt idx="23">
                  <c:v>43661</c:v>
                </c:pt>
                <c:pt idx="24">
                  <c:v>43661</c:v>
                </c:pt>
                <c:pt idx="25">
                  <c:v>43668</c:v>
                </c:pt>
                <c:pt idx="26">
                  <c:v>43675</c:v>
                </c:pt>
                <c:pt idx="27">
                  <c:v>43682</c:v>
                </c:pt>
                <c:pt idx="28">
                  <c:v>43682</c:v>
                </c:pt>
                <c:pt idx="29">
                  <c:v>43689</c:v>
                </c:pt>
                <c:pt idx="30">
                  <c:v>43689</c:v>
                </c:pt>
                <c:pt idx="31">
                  <c:v>43696</c:v>
                </c:pt>
                <c:pt idx="32">
                  <c:v>43696</c:v>
                </c:pt>
                <c:pt idx="33">
                  <c:v>43703</c:v>
                </c:pt>
                <c:pt idx="34">
                  <c:v>43717</c:v>
                </c:pt>
                <c:pt idx="35">
                  <c:v>43717</c:v>
                </c:pt>
                <c:pt idx="36">
                  <c:v>43745</c:v>
                </c:pt>
                <c:pt idx="37">
                  <c:v>43745</c:v>
                </c:pt>
                <c:pt idx="38">
                  <c:v>43759</c:v>
                </c:pt>
                <c:pt idx="39">
                  <c:v>43759</c:v>
                </c:pt>
              </c:numCache>
            </c:numRef>
          </c:xVal>
          <c:yVal>
            <c:numRef>
              <c:f>Inspections!$AJ$15:$AJ$54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20</c:v>
                </c:pt>
                <c:pt idx="21">
                  <c:v>21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26</c:v>
                </c:pt>
                <c:pt idx="29">
                  <c:v>27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33</c:v>
                </c:pt>
                <c:pt idx="38">
                  <c:v>34</c:v>
                </c:pt>
                <c:pt idx="39">
                  <c:v>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AE5-4C45-968E-262041A80BD7}"/>
            </c:ext>
          </c:extLst>
        </c:ser>
        <c:ser>
          <c:idx val="2"/>
          <c:order val="2"/>
          <c:tx>
            <c:v>Completed</c:v>
          </c:tx>
          <c:spPr>
            <a:ln w="381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xVal>
            <c:numRef>
              <c:f>Inspections!$O$15:$O$24</c:f>
              <c:numCache>
                <c:formatCode>m/d/yyyy</c:formatCode>
                <c:ptCount val="10"/>
                <c:pt idx="0">
                  <c:v>43528</c:v>
                </c:pt>
                <c:pt idx="1">
                  <c:v>43535</c:v>
                </c:pt>
                <c:pt idx="2">
                  <c:v>43535</c:v>
                </c:pt>
                <c:pt idx="3">
                  <c:v>43542</c:v>
                </c:pt>
                <c:pt idx="4">
                  <c:v>43549</c:v>
                </c:pt>
                <c:pt idx="5">
                  <c:v>43549</c:v>
                </c:pt>
                <c:pt idx="6">
                  <c:v>43549</c:v>
                </c:pt>
                <c:pt idx="7">
                  <c:v>43549</c:v>
                </c:pt>
                <c:pt idx="8">
                  <c:v>43563</c:v>
                </c:pt>
                <c:pt idx="9">
                  <c:v>43570</c:v>
                </c:pt>
              </c:numCache>
            </c:numRef>
          </c:xVal>
          <c:yVal>
            <c:numRef>
              <c:f>Inspections!$AJ$15:$AJ$24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DAE5-4C45-968E-262041A80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499680"/>
        <c:axId val="444498040"/>
        <c:extLst/>
      </c:scatterChart>
      <c:valAx>
        <c:axId val="444499680"/>
        <c:scaling>
          <c:orientation val="minMax"/>
          <c:max val="43830"/>
          <c:min val="4346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d\-m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498040"/>
        <c:crosses val="autoZero"/>
        <c:crossBetween val="midCat"/>
        <c:majorUnit val="61"/>
      </c:valAx>
      <c:valAx>
        <c:axId val="444498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/>
                  <a:t>Number of Facilities Inspected</a:t>
                </a:r>
              </a:p>
            </c:rich>
          </c:tx>
          <c:layout>
            <c:manualLayout>
              <c:xMode val="edge"/>
              <c:yMode val="edge"/>
              <c:x val="4.0852542888660651E-2"/>
              <c:y val="8.267273192751285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499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6836360338478"/>
          <c:y val="0.10177824338481295"/>
          <c:w val="0.79872370611260468"/>
          <c:h val="0.67220889234339254"/>
        </c:manualLayout>
      </c:layout>
      <c:scatterChart>
        <c:scatterStyle val="smoothMarker"/>
        <c:varyColors val="0"/>
        <c:ser>
          <c:idx val="1"/>
          <c:order val="1"/>
          <c:tx>
            <c:v>Goal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57150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91-4EC6-B5D0-12469987C2D0}"/>
              </c:ext>
            </c:extLst>
          </c:dPt>
          <c:xVal>
            <c:numRef>
              <c:f>'Progress Graph'!$A$1:$A$2</c:f>
              <c:numCache>
                <c:formatCode>m/d/yyyy</c:formatCode>
                <c:ptCount val="2"/>
                <c:pt idx="0">
                  <c:v>43466</c:v>
                </c:pt>
                <c:pt idx="1">
                  <c:v>43830</c:v>
                </c:pt>
              </c:numCache>
            </c:numRef>
          </c:xVal>
          <c:yVal>
            <c:numRef>
              <c:f>'Progress Graph'!$C$1:$C$2</c:f>
              <c:numCache>
                <c:formatCode>General</c:formatCode>
                <c:ptCount val="2"/>
                <c:pt idx="0">
                  <c:v>0</c:v>
                </c:pt>
                <c:pt idx="1">
                  <c:v>5396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F91-4EC6-B5D0-12469987C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499680"/>
        <c:axId val="444498040"/>
      </c:scatterChart>
      <c:scatterChart>
        <c:scatterStyle val="lineMarker"/>
        <c:varyColors val="0"/>
        <c:ser>
          <c:idx val="0"/>
          <c:order val="0"/>
          <c:tx>
            <c:v>Scheduled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Inspections!$O$22:$O$55</c:f>
              <c:numCache>
                <c:formatCode>m/d/yyyy</c:formatCode>
                <c:ptCount val="34"/>
                <c:pt idx="0">
                  <c:v>43528</c:v>
                </c:pt>
                <c:pt idx="1">
                  <c:v>43535</c:v>
                </c:pt>
                <c:pt idx="2">
                  <c:v>43535</c:v>
                </c:pt>
                <c:pt idx="3">
                  <c:v>43542</c:v>
                </c:pt>
                <c:pt idx="4">
                  <c:v>43549</c:v>
                </c:pt>
                <c:pt idx="5">
                  <c:v>43549</c:v>
                </c:pt>
                <c:pt idx="6">
                  <c:v>43549</c:v>
                </c:pt>
                <c:pt idx="7">
                  <c:v>43549</c:v>
                </c:pt>
                <c:pt idx="8">
                  <c:v>43563</c:v>
                </c:pt>
                <c:pt idx="9">
                  <c:v>43570</c:v>
                </c:pt>
                <c:pt idx="10">
                  <c:v>43577</c:v>
                </c:pt>
                <c:pt idx="11">
                  <c:v>43591</c:v>
                </c:pt>
                <c:pt idx="12">
                  <c:v>43605</c:v>
                </c:pt>
                <c:pt idx="13">
                  <c:v>43619</c:v>
                </c:pt>
                <c:pt idx="14">
                  <c:v>43619</c:v>
                </c:pt>
                <c:pt idx="15">
                  <c:v>43619</c:v>
                </c:pt>
                <c:pt idx="16">
                  <c:v>43626</c:v>
                </c:pt>
                <c:pt idx="17">
                  <c:v>43626</c:v>
                </c:pt>
                <c:pt idx="18">
                  <c:v>43640</c:v>
                </c:pt>
                <c:pt idx="19">
                  <c:v>43640</c:v>
                </c:pt>
                <c:pt idx="20">
                  <c:v>43661</c:v>
                </c:pt>
                <c:pt idx="21">
                  <c:v>43661</c:v>
                </c:pt>
                <c:pt idx="22">
                  <c:v>43661</c:v>
                </c:pt>
                <c:pt idx="23">
                  <c:v>43668</c:v>
                </c:pt>
                <c:pt idx="24">
                  <c:v>43675</c:v>
                </c:pt>
                <c:pt idx="25">
                  <c:v>43682</c:v>
                </c:pt>
                <c:pt idx="26">
                  <c:v>43689</c:v>
                </c:pt>
                <c:pt idx="27">
                  <c:v>43696</c:v>
                </c:pt>
                <c:pt idx="28">
                  <c:v>43696</c:v>
                </c:pt>
                <c:pt idx="29">
                  <c:v>43703</c:v>
                </c:pt>
                <c:pt idx="30">
                  <c:v>43717</c:v>
                </c:pt>
                <c:pt idx="31">
                  <c:v>43717</c:v>
                </c:pt>
                <c:pt idx="32">
                  <c:v>43745</c:v>
                </c:pt>
                <c:pt idx="33">
                  <c:v>43759</c:v>
                </c:pt>
              </c:numCache>
            </c:numRef>
          </c:xVal>
          <c:yVal>
            <c:numRef>
              <c:f>Inspections!$AM$22:$AM$55</c:f>
              <c:numCache>
                <c:formatCode>General</c:formatCode>
                <c:ptCount val="34"/>
                <c:pt idx="0">
                  <c:v>25</c:v>
                </c:pt>
                <c:pt idx="1">
                  <c:v>148</c:v>
                </c:pt>
                <c:pt idx="2">
                  <c:v>493</c:v>
                </c:pt>
                <c:pt idx="3">
                  <c:v>590</c:v>
                </c:pt>
                <c:pt idx="4">
                  <c:v>757</c:v>
                </c:pt>
                <c:pt idx="5">
                  <c:v>890</c:v>
                </c:pt>
                <c:pt idx="6">
                  <c:v>1034</c:v>
                </c:pt>
                <c:pt idx="7">
                  <c:v>1138</c:v>
                </c:pt>
                <c:pt idx="8">
                  <c:v>1206</c:v>
                </c:pt>
                <c:pt idx="9">
                  <c:v>1371</c:v>
                </c:pt>
                <c:pt idx="10">
                  <c:v>1427</c:v>
                </c:pt>
                <c:pt idx="11">
                  <c:v>1664</c:v>
                </c:pt>
                <c:pt idx="12">
                  <c:v>1839</c:v>
                </c:pt>
                <c:pt idx="13">
                  <c:v>1855</c:v>
                </c:pt>
                <c:pt idx="14">
                  <c:v>1907</c:v>
                </c:pt>
                <c:pt idx="15">
                  <c:v>2209</c:v>
                </c:pt>
                <c:pt idx="16">
                  <c:v>2509</c:v>
                </c:pt>
                <c:pt idx="17">
                  <c:v>3161</c:v>
                </c:pt>
                <c:pt idx="18">
                  <c:v>3226</c:v>
                </c:pt>
                <c:pt idx="19">
                  <c:v>3752</c:v>
                </c:pt>
                <c:pt idx="20">
                  <c:v>3827</c:v>
                </c:pt>
                <c:pt idx="21">
                  <c:v>3836</c:v>
                </c:pt>
                <c:pt idx="22">
                  <c:v>4118</c:v>
                </c:pt>
                <c:pt idx="23">
                  <c:v>4293</c:v>
                </c:pt>
                <c:pt idx="24">
                  <c:v>4715</c:v>
                </c:pt>
                <c:pt idx="25">
                  <c:v>4817</c:v>
                </c:pt>
                <c:pt idx="26">
                  <c:v>4829</c:v>
                </c:pt>
                <c:pt idx="27">
                  <c:v>4913</c:v>
                </c:pt>
                <c:pt idx="28">
                  <c:v>5058</c:v>
                </c:pt>
                <c:pt idx="29">
                  <c:v>5121</c:v>
                </c:pt>
                <c:pt idx="30">
                  <c:v>5196</c:v>
                </c:pt>
                <c:pt idx="31">
                  <c:v>5237</c:v>
                </c:pt>
                <c:pt idx="32">
                  <c:v>5254</c:v>
                </c:pt>
                <c:pt idx="33">
                  <c:v>5263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91-4EC6-B5D0-12469987C2D0}"/>
            </c:ext>
          </c:extLst>
        </c:ser>
        <c:ser>
          <c:idx val="2"/>
          <c:order val="2"/>
          <c:tx>
            <c:v>Completed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xVal>
            <c:numRef>
              <c:f>Inspections!$O$22:$O$31</c:f>
              <c:numCache>
                <c:formatCode>m/d/yyyy</c:formatCode>
                <c:ptCount val="10"/>
                <c:pt idx="0">
                  <c:v>43528</c:v>
                </c:pt>
                <c:pt idx="1">
                  <c:v>43535</c:v>
                </c:pt>
                <c:pt idx="2">
                  <c:v>43535</c:v>
                </c:pt>
                <c:pt idx="3">
                  <c:v>43542</c:v>
                </c:pt>
                <c:pt idx="4">
                  <c:v>43549</c:v>
                </c:pt>
                <c:pt idx="5">
                  <c:v>43549</c:v>
                </c:pt>
                <c:pt idx="6">
                  <c:v>43549</c:v>
                </c:pt>
                <c:pt idx="7">
                  <c:v>43549</c:v>
                </c:pt>
                <c:pt idx="8">
                  <c:v>43563</c:v>
                </c:pt>
                <c:pt idx="9">
                  <c:v>43570</c:v>
                </c:pt>
              </c:numCache>
            </c:numRef>
          </c:xVal>
          <c:yVal>
            <c:numRef>
              <c:f>Inspections!$AM$22:$AM$31</c:f>
              <c:numCache>
                <c:formatCode>General</c:formatCode>
                <c:ptCount val="10"/>
                <c:pt idx="0">
                  <c:v>25</c:v>
                </c:pt>
                <c:pt idx="1">
                  <c:v>148</c:v>
                </c:pt>
                <c:pt idx="2">
                  <c:v>493</c:v>
                </c:pt>
                <c:pt idx="3">
                  <c:v>590</c:v>
                </c:pt>
                <c:pt idx="4">
                  <c:v>757</c:v>
                </c:pt>
                <c:pt idx="5">
                  <c:v>890</c:v>
                </c:pt>
                <c:pt idx="6">
                  <c:v>1034</c:v>
                </c:pt>
                <c:pt idx="7">
                  <c:v>1138</c:v>
                </c:pt>
                <c:pt idx="8">
                  <c:v>1206</c:v>
                </c:pt>
                <c:pt idx="9">
                  <c:v>1371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AF91-4EC6-B5D0-12469987C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499680"/>
        <c:axId val="444498040"/>
        <c:extLst/>
      </c:scatterChart>
      <c:valAx>
        <c:axId val="444499680"/>
        <c:scaling>
          <c:orientation val="minMax"/>
          <c:max val="43830"/>
          <c:min val="4346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d\-m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498040"/>
        <c:crosses val="autoZero"/>
        <c:crossBetween val="midCat"/>
        <c:majorUnit val="61"/>
      </c:valAx>
      <c:valAx>
        <c:axId val="444498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 i="0" baseline="0" dirty="0"/>
                  <a:t>Number of Wells, subject to inspection </a:t>
                </a:r>
              </a:p>
            </c:rich>
          </c:tx>
          <c:layout>
            <c:manualLayout>
              <c:xMode val="edge"/>
              <c:yMode val="edge"/>
              <c:x val="2.3078953894505223E-2"/>
              <c:y val="6.616207384007037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499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095" cy="465297"/>
          </a:xfrm>
          <a:prstGeom prst="rect">
            <a:avLst/>
          </a:prstGeom>
        </p:spPr>
        <p:txBody>
          <a:bodyPr vert="horz" lIns="91641" tIns="45820" rIns="91641" bIns="458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574" y="0"/>
            <a:ext cx="3056095" cy="465297"/>
          </a:xfrm>
          <a:prstGeom prst="rect">
            <a:avLst/>
          </a:prstGeom>
        </p:spPr>
        <p:txBody>
          <a:bodyPr vert="horz" lIns="91641" tIns="45820" rIns="91641" bIns="45820" rtlCol="0"/>
          <a:lstStyle>
            <a:lvl1pPr algn="r">
              <a:defRPr sz="1200"/>
            </a:lvl1pPr>
          </a:lstStyle>
          <a:p>
            <a:fld id="{A287493D-AE51-4418-9E71-36B23C2388D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216"/>
            <a:ext cx="3056095" cy="465297"/>
          </a:xfrm>
          <a:prstGeom prst="rect">
            <a:avLst/>
          </a:prstGeom>
        </p:spPr>
        <p:txBody>
          <a:bodyPr vert="horz" lIns="91641" tIns="45820" rIns="91641" bIns="458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574" y="8842216"/>
            <a:ext cx="3056095" cy="465297"/>
          </a:xfrm>
          <a:prstGeom prst="rect">
            <a:avLst/>
          </a:prstGeom>
        </p:spPr>
        <p:txBody>
          <a:bodyPr vert="horz" lIns="91641" tIns="45820" rIns="91641" bIns="45820" rtlCol="0" anchor="b"/>
          <a:lstStyle>
            <a:lvl1pPr algn="r">
              <a:defRPr sz="1200"/>
            </a:lvl1pPr>
          </a:lstStyle>
          <a:p>
            <a:fld id="{F9C5C174-283A-4008-8D91-ADEF446E0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92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6095" cy="465297"/>
          </a:xfrm>
          <a:prstGeom prst="rect">
            <a:avLst/>
          </a:prstGeom>
        </p:spPr>
        <p:txBody>
          <a:bodyPr vert="horz" lIns="91630" tIns="45815" rIns="91630" bIns="458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574" y="0"/>
            <a:ext cx="3056095" cy="465297"/>
          </a:xfrm>
          <a:prstGeom prst="rect">
            <a:avLst/>
          </a:prstGeom>
        </p:spPr>
        <p:txBody>
          <a:bodyPr vert="horz" lIns="91630" tIns="45815" rIns="91630" bIns="45815" rtlCol="0"/>
          <a:lstStyle>
            <a:lvl1pPr algn="r">
              <a:defRPr sz="1200"/>
            </a:lvl1pPr>
          </a:lstStyle>
          <a:p>
            <a:fld id="{6AA549CA-EEC1-486A-B810-B82C7E5C1304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0088"/>
            <a:ext cx="4652963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30" tIns="45815" rIns="91630" bIns="458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008" y="4421110"/>
            <a:ext cx="5643248" cy="4189254"/>
          </a:xfrm>
          <a:prstGeom prst="rect">
            <a:avLst/>
          </a:prstGeom>
        </p:spPr>
        <p:txBody>
          <a:bodyPr vert="horz" lIns="91630" tIns="45815" rIns="91630" bIns="458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216"/>
            <a:ext cx="3056095" cy="465297"/>
          </a:xfrm>
          <a:prstGeom prst="rect">
            <a:avLst/>
          </a:prstGeom>
        </p:spPr>
        <p:txBody>
          <a:bodyPr vert="horz" lIns="91630" tIns="45815" rIns="91630" bIns="458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574" y="8842216"/>
            <a:ext cx="3056095" cy="465297"/>
          </a:xfrm>
          <a:prstGeom prst="rect">
            <a:avLst/>
          </a:prstGeom>
        </p:spPr>
        <p:txBody>
          <a:bodyPr vert="horz" lIns="91630" tIns="45815" rIns="91630" bIns="45815" rtlCol="0" anchor="b"/>
          <a:lstStyle>
            <a:lvl1pPr algn="r">
              <a:defRPr sz="1200"/>
            </a:lvl1pPr>
          </a:lstStyle>
          <a:p>
            <a:fld id="{3C64A064-BE8C-4AC9-8D5E-31C0B035C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6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5476" indent="-2867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6886" indent="-2293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5641" indent="-2293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4395" indent="-22937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3150" indent="-2293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1904" indent="-2293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0659" indent="-2293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9413" indent="-2293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E69D69-BECF-4831-AAEA-3833DC4FC4F8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6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401-AE87-4973-BADF-F0D7546C0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9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401-AE87-4973-BADF-F0D7546C0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7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401-AE87-4973-BADF-F0D7546C0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6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" descr="http://one10.dot.gov/office/phmsa/PHG/Shared%20Documents/PHMSA-icon-2560-X-144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535" y="0"/>
            <a:ext cx="135006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76200" y="76200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OT_PHMSA_LONG signature_bb_jpg.jp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17" y="76200"/>
            <a:ext cx="1421283" cy="609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63" y="1600200"/>
            <a:ext cx="7620000" cy="4800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401-AE87-4973-BADF-F0D7546C0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55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031D-3616-4C53-BDD1-56009FDE013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27DD-A0F7-4350-9E26-79168E78D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6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031D-3616-4C53-BDD1-56009FDE013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27DD-A0F7-4350-9E26-79168E78D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92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031D-3616-4C53-BDD1-56009FDE013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27DD-A0F7-4350-9E26-79168E78D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51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031D-3616-4C53-BDD1-56009FDE013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27DD-A0F7-4350-9E26-79168E78D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55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031D-3616-4C53-BDD1-56009FDE013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27DD-A0F7-4350-9E26-79168E78D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031D-3616-4C53-BDD1-56009FDE013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27DD-A0F7-4350-9E26-79168E78D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19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031D-3616-4C53-BDD1-56009FDE013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27DD-A0F7-4350-9E26-79168E78D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3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401-AE87-4973-BADF-F0D7546C0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14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031D-3616-4C53-BDD1-56009FDE013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27DD-A0F7-4350-9E26-79168E78D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5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031D-3616-4C53-BDD1-56009FDE013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27DD-A0F7-4350-9E26-79168E78D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12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031D-3616-4C53-BDD1-56009FDE013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27DD-A0F7-4350-9E26-79168E78D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06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031D-3616-4C53-BDD1-56009FDE013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27DD-A0F7-4350-9E26-79168E78D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67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EE2C-25EA-4EC1-8A30-CA766D7693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0162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EC33-6EDC-4BD1-BBBF-2FE77D0A97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6918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9B90-E9AF-4463-8A18-0717F2E592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2116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AA835-961B-4E53-ACB5-464CD7D72C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3025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239B4-2C8C-4250-8B5C-293CE9D124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97017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4BE85-FF2F-4EAE-AE8A-98A80F8C22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161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401-AE87-4973-BADF-F0D7546C0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83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87ACC-9930-4428-B830-5ADF846FD3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1022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098F-4A39-4722-8DD3-56D31E2241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7374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7E01B-E5CA-4988-81F3-EBDC9C271E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3468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D0E7A-A77E-4BD2-8515-8C6F74FD2A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686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223B6-831F-4948-940E-6D13BFEFE4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254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401-AE87-4973-BADF-F0D7546C0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1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401-AE87-4973-BADF-F0D7546C0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5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401-AE87-4973-BADF-F0D7546C0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401-AE87-4973-BADF-F0D7546C0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2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“To protect people and the environment by advancing the safe transportation of energy and other hazardous materials that are essential to our daily lives.”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401-AE87-4973-BADF-F0D7546C0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4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356350"/>
            <a:ext cx="464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“To protect people and the environment by advancing the safe transportation of energy and other hazardous materials that are essential to our daily lives.”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0401-AE87-4973-BADF-F0D7546C0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7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4220401-AE87-4973-BADF-F0D7546C01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latin typeface="Georgia" panose="02040502050405020303" pitchFamily="18" charset="0"/>
              </a:rPr>
              <a:t>“To protect people and the environment by advancing the safe transportation of energy and other hazardous materials that are essential to our daily lives.”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86000" y="6324600"/>
            <a:ext cx="4495800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protect people and the environment by advancing the safe transportation of energy and other hazardous materials that are essential to our daily lives.”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A031D-3616-4C53-BDD1-56009FDE013E}" type="datetimeFigureOut">
              <a:rPr lang="en-US" smtClean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A27DD-A0F7-4350-9E26-79168E78D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9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7B79AB-4F4E-4323-A209-22C00F8459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2808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msa.dot.gov/forms/pipeline-forms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229600" cy="1828800"/>
          </a:xfrm>
        </p:spPr>
        <p:txBody>
          <a:bodyPr/>
          <a:lstStyle/>
          <a:p>
            <a:pPr algn="ctr" eaLnBrk="1" hangingPunct="1"/>
            <a:r>
              <a:rPr lang="en-US" altLang="en-US" sz="5400" b="1" dirty="0">
                <a:solidFill>
                  <a:srgbClr val="2F2B2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Underground</a:t>
            </a:r>
            <a:br>
              <a:rPr lang="en-US" altLang="en-US" sz="5400" b="1" dirty="0">
                <a:solidFill>
                  <a:srgbClr val="2F2B2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</a:br>
            <a:r>
              <a:rPr lang="en-US" altLang="en-US" sz="5400" b="1" dirty="0">
                <a:solidFill>
                  <a:srgbClr val="2F2B2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Natural Gas Storage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723900" y="2971800"/>
            <a:ext cx="7543800" cy="28194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200" b="1" dirty="0">
                <a:solidFill>
                  <a:schemeClr val="tx1"/>
                </a:solidFill>
                <a:latin typeface="Cambria" pitchFamily="18" charset="0"/>
              </a:rPr>
              <a:t>American Gas Association</a:t>
            </a:r>
          </a:p>
          <a:p>
            <a:pPr algn="ctr"/>
            <a:r>
              <a:rPr lang="en-US" altLang="en-US" sz="2200" b="1" dirty="0">
                <a:solidFill>
                  <a:schemeClr val="tx1"/>
                </a:solidFill>
                <a:latin typeface="Cambria" pitchFamily="18" charset="0"/>
              </a:rPr>
              <a:t>May 2, 2019</a:t>
            </a:r>
          </a:p>
          <a:p>
            <a:pPr algn="ctr"/>
            <a:endParaRPr lang="en-US" altLang="en-US" sz="2200" b="1" dirty="0">
              <a:solidFill>
                <a:schemeClr val="tx1"/>
              </a:solidFill>
              <a:latin typeface="Cambria" pitchFamily="18" charset="0"/>
            </a:endParaRPr>
          </a:p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Cambria" pitchFamily="18" charset="0"/>
              </a:rPr>
              <a:t>Byron Coy PE</a:t>
            </a:r>
          </a:p>
          <a:p>
            <a:pPr algn="ctr"/>
            <a:r>
              <a:rPr lang="en-US" altLang="en-US" sz="2200" b="1" dirty="0">
                <a:solidFill>
                  <a:schemeClr val="tx1"/>
                </a:solidFill>
                <a:latin typeface="Cambria" pitchFamily="18" charset="0"/>
              </a:rPr>
              <a:t>Senior Technical Advisor</a:t>
            </a:r>
          </a:p>
          <a:p>
            <a:pPr algn="ctr"/>
            <a:r>
              <a:rPr lang="en-US" altLang="en-US" sz="2200" b="1" dirty="0">
                <a:solidFill>
                  <a:schemeClr val="tx1"/>
                </a:solidFill>
                <a:latin typeface="Cambria" pitchFamily="18" charset="0"/>
              </a:rPr>
              <a:t>USDOT / PHMSA</a:t>
            </a:r>
          </a:p>
          <a:p>
            <a:pPr algn="ctr"/>
            <a:endParaRPr lang="en-US" altLang="en-US" dirty="0">
              <a:solidFill>
                <a:schemeClr val="tx2"/>
              </a:solidFill>
              <a:latin typeface="Cambria" pitchFamily="18" charset="0"/>
            </a:endParaRPr>
          </a:p>
          <a:p>
            <a:pPr algn="ctr" eaLnBrk="1" hangingPunct="1"/>
            <a:endParaRPr lang="en-US" alt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2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712" y="381000"/>
            <a:ext cx="7620000" cy="9906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Inspection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212" y="1406857"/>
            <a:ext cx="8001000" cy="3886200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Inspection Set posted on PHMSA Web Site</a:t>
            </a:r>
          </a:p>
          <a:p>
            <a:r>
              <a:rPr lang="en-US" sz="2400" dirty="0">
                <a:effectLst/>
              </a:rPr>
              <a:t>An inspection :</a:t>
            </a:r>
          </a:p>
          <a:p>
            <a:pPr lvl="1"/>
            <a:r>
              <a:rPr lang="en-US" sz="2200" dirty="0">
                <a:effectLst/>
              </a:rPr>
              <a:t>Would include those questions appropriate for the type and characteristics of the specific facility</a:t>
            </a:r>
          </a:p>
          <a:p>
            <a:pPr lvl="1"/>
            <a:r>
              <a:rPr lang="en-US" sz="2200" dirty="0">
                <a:effectLst/>
              </a:rPr>
              <a:t>May be specialized, focusing on only certain topical areas</a:t>
            </a:r>
          </a:p>
        </p:txBody>
      </p:sp>
    </p:spTree>
    <p:extLst>
      <p:ext uri="{BB962C8B-B14F-4D97-AF65-F5344CB8AC3E}">
        <p14:creationId xmlns:p14="http://schemas.microsoft.com/office/powerpoint/2010/main" val="223799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391400" cy="1311442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Operators demonstrate compliance through inspections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868726"/>
            <a:ext cx="7620000" cy="3581400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Question set will guide inspection thoroughness in each topical area</a:t>
            </a:r>
          </a:p>
          <a:p>
            <a:r>
              <a:rPr lang="en-US" sz="2400" dirty="0">
                <a:effectLst/>
              </a:rPr>
              <a:t>Inspections will be a blend of traditional OM&amp;E and integrity </a:t>
            </a:r>
            <a:r>
              <a:rPr lang="en-US" dirty="0"/>
              <a:t>programs</a:t>
            </a:r>
          </a:p>
          <a:p>
            <a:r>
              <a:rPr lang="en-US" sz="2400" dirty="0">
                <a:effectLst/>
              </a:rPr>
              <a:t>Discussion between Inspectors and Operator personnel is expected, but those discussions need to be supported by procedures, documented analysis and activity records</a:t>
            </a:r>
          </a:p>
          <a:p>
            <a:r>
              <a:rPr lang="en-US" sz="2400" dirty="0">
                <a:effectLst/>
              </a:rPr>
              <a:t>Some time will be spent on field observations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19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B80E-0B5F-49FD-9251-08B56E59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1066800"/>
          </a:xfrm>
        </p:spPr>
        <p:txBody>
          <a:bodyPr/>
          <a:lstStyle/>
          <a:p>
            <a:r>
              <a:rPr lang="en-US" dirty="0"/>
              <a:t>Facilities &amp; Their Wells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08A2E-F33B-4723-9594-A5D4B131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A08CEC9-EA46-4CE8-8CF4-92C411E7C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706535"/>
              </p:ext>
            </p:extLst>
          </p:nvPr>
        </p:nvGraphicFramePr>
        <p:xfrm>
          <a:off x="914400" y="1150272"/>
          <a:ext cx="7077378" cy="438868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132052397"/>
                    </a:ext>
                  </a:extLst>
                </a:gridCol>
                <a:gridCol w="1885811">
                  <a:extLst>
                    <a:ext uri="{9D8B030D-6E8A-4147-A177-3AD203B41FA5}">
                      <a16:colId xmlns:a16="http://schemas.microsoft.com/office/drawing/2014/main" val="1490722438"/>
                    </a:ext>
                  </a:extLst>
                </a:gridCol>
                <a:gridCol w="1991167">
                  <a:extLst>
                    <a:ext uri="{9D8B030D-6E8A-4147-A177-3AD203B41FA5}">
                      <a16:colId xmlns:a16="http://schemas.microsoft.com/office/drawing/2014/main" val="2285554800"/>
                    </a:ext>
                  </a:extLst>
                </a:gridCol>
              </a:tblGrid>
              <a:tr h="9087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77" marR="99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dirty="0">
                          <a:effectLst/>
                        </a:rPr>
                        <a:t>Number of Facilities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77" marR="995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dirty="0">
                          <a:effectLst/>
                        </a:rPr>
                        <a:t>Number of Wells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77" marR="99577" marT="0" marB="0"/>
                </a:tc>
                <a:extLst>
                  <a:ext uri="{0D108BD9-81ED-4DB2-BD59-A6C34878D82A}">
                    <a16:rowId xmlns:a16="http://schemas.microsoft.com/office/drawing/2014/main" val="569701585"/>
                  </a:ext>
                </a:extLst>
              </a:tr>
              <a:tr h="1217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dirty="0">
                          <a:effectLst/>
                        </a:rPr>
                        <a:t>Facilities to be inspected by PHMSA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77" marR="99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</a:t>
                      </a:r>
                    </a:p>
                  </a:txBody>
                  <a:tcPr marL="99577" marR="99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14,950</a:t>
                      </a:r>
                    </a:p>
                  </a:txBody>
                  <a:tcPr marL="99577" marR="99577" marT="0" marB="0" anchor="ctr"/>
                </a:tc>
                <a:extLst>
                  <a:ext uri="{0D108BD9-81ED-4DB2-BD59-A6C34878D82A}">
                    <a16:rowId xmlns:a16="http://schemas.microsoft.com/office/drawing/2014/main" val="3791928390"/>
                  </a:ext>
                </a:extLst>
              </a:tr>
              <a:tr h="13535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dirty="0">
                          <a:effectLst/>
                        </a:rPr>
                        <a:t>Facilities to be Inspected by States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77" marR="99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99577" marR="99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2,592</a:t>
                      </a:r>
                    </a:p>
                  </a:txBody>
                  <a:tcPr marL="99577" marR="99577" marT="0" marB="0" anchor="ctr"/>
                </a:tc>
                <a:extLst>
                  <a:ext uri="{0D108BD9-81ED-4DB2-BD59-A6C34878D82A}">
                    <a16:rowId xmlns:a16="http://schemas.microsoft.com/office/drawing/2014/main" val="1781405757"/>
                  </a:ext>
                </a:extLst>
              </a:tr>
              <a:tr h="9087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dirty="0">
                          <a:effectLst/>
                        </a:rPr>
                        <a:t>Totals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577" marR="99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9577" marR="99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17,542</a:t>
                      </a:r>
                    </a:p>
                  </a:txBody>
                  <a:tcPr marL="99577" marR="99577" marT="0" marB="0" anchor="ctr"/>
                </a:tc>
                <a:extLst>
                  <a:ext uri="{0D108BD9-81ED-4DB2-BD59-A6C34878D82A}">
                    <a16:rowId xmlns:a16="http://schemas.microsoft.com/office/drawing/2014/main" val="202469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36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B80E-0B5F-49FD-9251-08B56E59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762000"/>
          </a:xfrm>
        </p:spPr>
        <p:txBody>
          <a:bodyPr/>
          <a:lstStyle/>
          <a:p>
            <a:r>
              <a:rPr lang="en-US" dirty="0"/>
              <a:t>Inspections : 2018/2019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08A2E-F33B-4723-9594-A5D4B131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556676C-64F7-48E1-99DE-360ECF3C7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906714"/>
              </p:ext>
            </p:extLst>
          </p:nvPr>
        </p:nvGraphicFramePr>
        <p:xfrm>
          <a:off x="1066801" y="1154637"/>
          <a:ext cx="6857999" cy="469244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786627">
                  <a:extLst>
                    <a:ext uri="{9D8B030D-6E8A-4147-A177-3AD203B41FA5}">
                      <a16:colId xmlns:a16="http://schemas.microsoft.com/office/drawing/2014/main" val="3132052397"/>
                    </a:ext>
                  </a:extLst>
                </a:gridCol>
                <a:gridCol w="2205254">
                  <a:extLst>
                    <a:ext uri="{9D8B030D-6E8A-4147-A177-3AD203B41FA5}">
                      <a16:colId xmlns:a16="http://schemas.microsoft.com/office/drawing/2014/main" val="1490722438"/>
                    </a:ext>
                  </a:extLst>
                </a:gridCol>
                <a:gridCol w="1866118">
                  <a:extLst>
                    <a:ext uri="{9D8B030D-6E8A-4147-A177-3AD203B41FA5}">
                      <a16:colId xmlns:a16="http://schemas.microsoft.com/office/drawing/2014/main" val="2285554800"/>
                    </a:ext>
                  </a:extLst>
                </a:gridCol>
              </a:tblGrid>
              <a:tr h="983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Inspections Completed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CY 2018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Inspections Planned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CY 2019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/>
                </a:tc>
                <a:extLst>
                  <a:ext uri="{0D108BD9-81ED-4DB2-BD59-A6C34878D82A}">
                    <a16:rowId xmlns:a16="http://schemas.microsoft.com/office/drawing/2014/main" val="569701585"/>
                  </a:ext>
                </a:extLst>
              </a:tr>
              <a:tr h="983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Facilities Inspected by PHMSA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</a:rPr>
                        <a:t>44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</a:rPr>
                        <a:t>36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extLst>
                  <a:ext uri="{0D108BD9-81ED-4DB2-BD59-A6C34878D82A}">
                    <a16:rowId xmlns:a16="http://schemas.microsoft.com/office/drawing/2014/main" val="3791928390"/>
                  </a:ext>
                </a:extLst>
              </a:tr>
              <a:tr h="983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Inspections by PHMSA</a:t>
                      </a:r>
                    </a:p>
                  </a:txBody>
                  <a:tcPr marL="72385" marR="72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2385" marR="72385" marT="0" marB="0" anchor="ctr"/>
                </a:tc>
                <a:extLst>
                  <a:ext uri="{0D108BD9-81ED-4DB2-BD59-A6C34878D82A}">
                    <a16:rowId xmlns:a16="http://schemas.microsoft.com/office/drawing/2014/main" val="3088156345"/>
                  </a:ext>
                </a:extLst>
              </a:tr>
              <a:tr h="983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Facilities Inspected by State Programs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</a:rPr>
                        <a:t>21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</a:rPr>
                        <a:t>17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extLst>
                  <a:ext uri="{0D108BD9-81ED-4DB2-BD59-A6C34878D82A}">
                    <a16:rowId xmlns:a16="http://schemas.microsoft.com/office/drawing/2014/main" val="1781405757"/>
                  </a:ext>
                </a:extLst>
              </a:tr>
              <a:tr h="6606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Number of Inspections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</a:rPr>
                        <a:t>65</a:t>
                      </a:r>
                      <a:endParaRPr lang="en-U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72385" marR="72385" marT="0" marB="0" anchor="ctr"/>
                </a:tc>
                <a:extLst>
                  <a:ext uri="{0D108BD9-81ED-4DB2-BD59-A6C34878D82A}">
                    <a16:rowId xmlns:a16="http://schemas.microsoft.com/office/drawing/2014/main" val="2024693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587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B80E-0B5F-49FD-9251-08B56E59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"/>
            <a:ext cx="7620000" cy="762000"/>
          </a:xfrm>
        </p:spPr>
        <p:txBody>
          <a:bodyPr/>
          <a:lstStyle/>
          <a:p>
            <a:r>
              <a:rPr lang="en-US" dirty="0"/>
              <a:t>Facility Inspections : Well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08A2E-F33B-4723-9594-A5D4B131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06CFD14-9469-44EA-84E9-16C17D2958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690908"/>
              </p:ext>
            </p:extLst>
          </p:nvPr>
        </p:nvGraphicFramePr>
        <p:xfrm>
          <a:off x="914400" y="1143000"/>
          <a:ext cx="7467599" cy="371382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109223">
                  <a:extLst>
                    <a:ext uri="{9D8B030D-6E8A-4147-A177-3AD203B41FA5}">
                      <a16:colId xmlns:a16="http://schemas.microsoft.com/office/drawing/2014/main" val="3132052397"/>
                    </a:ext>
                  </a:extLst>
                </a:gridCol>
                <a:gridCol w="2326381">
                  <a:extLst>
                    <a:ext uri="{9D8B030D-6E8A-4147-A177-3AD203B41FA5}">
                      <a16:colId xmlns:a16="http://schemas.microsoft.com/office/drawing/2014/main" val="1490722438"/>
                    </a:ext>
                  </a:extLst>
                </a:gridCol>
                <a:gridCol w="2031995">
                  <a:extLst>
                    <a:ext uri="{9D8B030D-6E8A-4147-A177-3AD203B41FA5}">
                      <a16:colId xmlns:a16="http://schemas.microsoft.com/office/drawing/2014/main" val="22855548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Inspections Completed CY 2018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Inspections Planned CY 2019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/>
                </a:tc>
                <a:extLst>
                  <a:ext uri="{0D108BD9-81ED-4DB2-BD59-A6C34878D82A}">
                    <a16:rowId xmlns:a16="http://schemas.microsoft.com/office/drawing/2014/main" val="569701585"/>
                  </a:ext>
                </a:extLst>
              </a:tr>
              <a:tr h="983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Number of Wells at Facilities Inspected by PHMSA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</a:rPr>
                        <a:t>2,118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</a:rPr>
                        <a:t>5,396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extLst>
                  <a:ext uri="{0D108BD9-81ED-4DB2-BD59-A6C34878D82A}">
                    <a16:rowId xmlns:a16="http://schemas.microsoft.com/office/drawing/2014/main" val="3791928390"/>
                  </a:ext>
                </a:extLst>
              </a:tr>
              <a:tr h="983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Number of Wells at Facilities Inspected by State Programs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</a:rPr>
                        <a:t>760</a:t>
                      </a:r>
                      <a:endParaRPr lang="en-U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</a:rPr>
                        <a:t>565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extLst>
                  <a:ext uri="{0D108BD9-81ED-4DB2-BD59-A6C34878D82A}">
                    <a16:rowId xmlns:a16="http://schemas.microsoft.com/office/drawing/2014/main" val="1781405757"/>
                  </a:ext>
                </a:extLst>
              </a:tr>
              <a:tr h="983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Total Number of Wells at Inspected Facilities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</a:rPr>
                        <a:t>2,878</a:t>
                      </a:r>
                      <a:endParaRPr lang="en-U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</a:rPr>
                        <a:t>5,961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85" marR="72385" marT="0" marB="0" anchor="ctr"/>
                </a:tc>
                <a:extLst>
                  <a:ext uri="{0D108BD9-81ED-4DB2-BD59-A6C34878D82A}">
                    <a16:rowId xmlns:a16="http://schemas.microsoft.com/office/drawing/2014/main" val="20246933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7563FE-5EEA-4054-8D64-808E790E3750}"/>
              </a:ext>
            </a:extLst>
          </p:cNvPr>
          <p:cNvSpPr txBox="1"/>
          <p:nvPr/>
        </p:nvSpPr>
        <p:spPr>
          <a:xfrm>
            <a:off x="784302" y="5042677"/>
            <a:ext cx="792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Note: Well populations estimated for state inspected facilities, using averages for facilities in states participating in inspection program in 2018 and 2019.</a:t>
            </a:r>
          </a:p>
        </p:txBody>
      </p:sp>
    </p:spTree>
    <p:extLst>
      <p:ext uri="{BB962C8B-B14F-4D97-AF65-F5344CB8AC3E}">
        <p14:creationId xmlns:p14="http://schemas.microsoft.com/office/powerpoint/2010/main" val="251083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B80E-0B5F-49FD-9251-08B56E59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6934200" cy="1143000"/>
          </a:xfrm>
        </p:spPr>
        <p:txBody>
          <a:bodyPr/>
          <a:lstStyle/>
          <a:p>
            <a:r>
              <a:rPr lang="en-US" dirty="0"/>
              <a:t>Facility Inspections : 5 Years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0AFB91-861A-4D5E-BA03-658875D11C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Percentage of Facilities Inspected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B8631D-239C-4AFB-A457-E4BEDBB0BD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Wells at Inspected Facilities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08A2E-F33B-4723-9594-A5D4B131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9" name="Content Placeholder 12">
            <a:extLst>
              <a:ext uri="{FF2B5EF4-FFF2-40B4-BE49-F238E27FC236}">
                <a16:creationId xmlns:a16="http://schemas.microsoft.com/office/drawing/2014/main" id="{514460C9-9C22-459D-B63D-64CC715160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437386"/>
              </p:ext>
            </p:extLst>
          </p:nvPr>
        </p:nvGraphicFramePr>
        <p:xfrm>
          <a:off x="685800" y="2743200"/>
          <a:ext cx="2971800" cy="290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4F7B102-98FD-4539-B26C-094079468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91953"/>
              </p:ext>
            </p:extLst>
          </p:nvPr>
        </p:nvGraphicFramePr>
        <p:xfrm>
          <a:off x="4343400" y="2743200"/>
          <a:ext cx="3276600" cy="290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405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B80E-0B5F-49FD-9251-08B56E59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0840"/>
            <a:ext cx="8153400" cy="762000"/>
          </a:xfrm>
        </p:spPr>
        <p:txBody>
          <a:bodyPr/>
          <a:lstStyle/>
          <a:p>
            <a:r>
              <a:rPr lang="en-US" dirty="0"/>
              <a:t>PHMSA Facility Inspections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08A2E-F33B-4723-9594-A5D4B131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156CDD3-DD97-405D-9BB7-96C40F0B4F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875753"/>
              </p:ext>
            </p:extLst>
          </p:nvPr>
        </p:nvGraphicFramePr>
        <p:xfrm>
          <a:off x="533401" y="1295400"/>
          <a:ext cx="8153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324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B80E-0B5F-49FD-9251-08B56E59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0840"/>
            <a:ext cx="8153400" cy="762000"/>
          </a:xfrm>
        </p:spPr>
        <p:txBody>
          <a:bodyPr/>
          <a:lstStyle/>
          <a:p>
            <a:r>
              <a:rPr lang="en-US" sz="4000" dirty="0"/>
              <a:t>PHMSA Inspections 2018 – Well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08A2E-F33B-4723-9594-A5D4B131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4C90FFC-5773-4C39-B8DC-DCEA8970E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004194"/>
              </p:ext>
            </p:extLst>
          </p:nvPr>
        </p:nvGraphicFramePr>
        <p:xfrm>
          <a:off x="408878" y="1334413"/>
          <a:ext cx="8305801" cy="4112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2956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B80E-0B5F-49FD-9251-08B56E59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0840"/>
            <a:ext cx="8153400" cy="762000"/>
          </a:xfrm>
        </p:spPr>
        <p:txBody>
          <a:bodyPr/>
          <a:lstStyle/>
          <a:p>
            <a:r>
              <a:rPr lang="en-US" dirty="0"/>
              <a:t>PHMSA 2019: </a:t>
            </a:r>
            <a:r>
              <a:rPr lang="en-US" dirty="0" err="1"/>
              <a:t>Std</a:t>
            </a:r>
            <a:r>
              <a:rPr lang="en-US" dirty="0"/>
              <a:t> Inspection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08A2E-F33B-4723-9594-A5D4B131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4610281B-7D81-4EAF-9CC8-32BEB7637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888233"/>
              </p:ext>
            </p:extLst>
          </p:nvPr>
        </p:nvGraphicFramePr>
        <p:xfrm>
          <a:off x="683187" y="1447800"/>
          <a:ext cx="7848601" cy="412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3056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B80E-0B5F-49FD-9251-08B56E59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70840"/>
            <a:ext cx="8153400" cy="762000"/>
          </a:xfrm>
        </p:spPr>
        <p:txBody>
          <a:bodyPr/>
          <a:lstStyle/>
          <a:p>
            <a:r>
              <a:rPr lang="en-US" sz="4000" dirty="0"/>
              <a:t>PHMSA 2019 Plan – Well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08A2E-F33B-4723-9594-A5D4B131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621084A-747A-4DDB-A1C4-849718337E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038311"/>
              </p:ext>
            </p:extLst>
          </p:nvPr>
        </p:nvGraphicFramePr>
        <p:xfrm>
          <a:off x="488987" y="1108679"/>
          <a:ext cx="8242228" cy="422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54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92802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01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8FCF-A513-46E1-9878-72A8B9FD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886700" cy="57496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New in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1EAEB-BF63-44BB-B859-993279A06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879764"/>
            <a:ext cx="7315200" cy="45720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2018</a:t>
            </a:r>
          </a:p>
          <a:p>
            <a:pPr lvl="1"/>
            <a:r>
              <a:rPr lang="en-US" sz="2200" dirty="0"/>
              <a:t>Transition from Word Inspection Form to Inspection Assistant</a:t>
            </a:r>
          </a:p>
          <a:p>
            <a:pPr lvl="1"/>
            <a:r>
              <a:rPr lang="en-US" sz="2200" dirty="0"/>
              <a:t>Compliance Cases begin, and are posted</a:t>
            </a:r>
          </a:p>
          <a:p>
            <a:pPr lvl="1"/>
            <a:r>
              <a:rPr lang="en-US" sz="2200" dirty="0"/>
              <a:t>TQ Inspector Training (3 classes)</a:t>
            </a:r>
          </a:p>
          <a:p>
            <a:pPr lvl="1"/>
            <a:r>
              <a:rPr lang="en-US" sz="2200" dirty="0"/>
              <a:t>State invited to participate in PHMSA</a:t>
            </a:r>
          </a:p>
          <a:p>
            <a:r>
              <a:rPr lang="en-US" sz="2600" dirty="0"/>
              <a:t>2019</a:t>
            </a:r>
          </a:p>
          <a:p>
            <a:pPr lvl="1"/>
            <a:r>
              <a:rPr lang="en-US" sz="2200" dirty="0"/>
              <a:t>Integrity Management requirements kicked in</a:t>
            </a:r>
          </a:p>
          <a:p>
            <a:pPr lvl="1"/>
            <a:r>
              <a:rPr lang="en-US" sz="2200" dirty="0"/>
              <a:t>Construction Inspections</a:t>
            </a:r>
          </a:p>
          <a:p>
            <a:pPr lvl="1"/>
            <a:r>
              <a:rPr lang="en-US" sz="2200" dirty="0"/>
              <a:t>Sustained TQ Inspector Training classes (2 classes)</a:t>
            </a:r>
          </a:p>
          <a:p>
            <a:pPr lvl="1"/>
            <a:r>
              <a:rPr lang="en-US" sz="2200" dirty="0"/>
              <a:t>States invited to participate in PHMSA</a:t>
            </a:r>
          </a:p>
          <a:p>
            <a:pPr lvl="1"/>
            <a:r>
              <a:rPr lang="en-US" sz="2200" dirty="0"/>
              <a:t>Final Rule ?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27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Final Rule in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114800"/>
          </a:xfrm>
        </p:spPr>
        <p:txBody>
          <a:bodyPr>
            <a:normAutofit/>
          </a:bodyPr>
          <a:lstStyle/>
          <a:p>
            <a:r>
              <a:rPr lang="en-US" sz="2800" dirty="0"/>
              <a:t>https://www.transportation.gov/regulations</a:t>
            </a:r>
          </a:p>
          <a:p>
            <a:r>
              <a:rPr lang="en-US" sz="2800" dirty="0"/>
              <a:t>Interim Final Rule in play until the content and effective date of the Final Rule are issued</a:t>
            </a:r>
          </a:p>
          <a:p>
            <a:r>
              <a:rPr lang="en-US" sz="2800" dirty="0"/>
              <a:t>Published forecast shows July-2019</a:t>
            </a:r>
          </a:p>
          <a:p>
            <a:pPr marL="114300" indent="0">
              <a:buNone/>
            </a:pPr>
            <a:endParaRPr lang="en-US" sz="2800" dirty="0"/>
          </a:p>
          <a:p>
            <a:endParaRPr lang="en-US" sz="28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2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E124F-8578-4AB3-A323-AEC624BA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CE13D-0A87-4046-8C8B-C378FFB09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Inspection Form posted 04-08-2019</a:t>
            </a:r>
          </a:p>
          <a:p>
            <a:r>
              <a:rPr lang="en-US" dirty="0">
                <a:hlinkClick r:id="rId2"/>
              </a:rPr>
              <a:t>https://www.phmsa.dot.gov/forms/pipeline-forms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5D56D-4450-451A-B2D6-0BFBD1B7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23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44600"/>
            <a:ext cx="7620000" cy="4546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Clarify, explain, and promote better understanding</a:t>
            </a:r>
          </a:p>
          <a:p>
            <a:r>
              <a:rPr lang="en-US" sz="2800" dirty="0"/>
              <a:t>Often tied to a specific application as an example</a:t>
            </a:r>
          </a:p>
          <a:p>
            <a:r>
              <a:rPr lang="en-US" sz="2800" dirty="0"/>
              <a:t>Help the public understand how to comply</a:t>
            </a:r>
          </a:p>
          <a:p>
            <a:endParaRPr lang="en-US" sz="2800" dirty="0"/>
          </a:p>
          <a:p>
            <a:r>
              <a:rPr lang="en-US" sz="2800" dirty="0"/>
              <a:t>If an operator’s practice is aligned with the FAQ, then compliance is likely attained</a:t>
            </a:r>
          </a:p>
          <a:p>
            <a:r>
              <a:rPr lang="en-US" sz="2800" dirty="0"/>
              <a:t>If an opposing course of action is taken, the operator could expect questions during an inspection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90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gas storage wellhead">
            <a:extLst>
              <a:ext uri="{FF2B5EF4-FFF2-40B4-BE49-F238E27FC236}">
                <a16:creationId xmlns:a16="http://schemas.microsoft.com/office/drawing/2014/main" id="{48AAE443-4354-4B81-A9EF-A9E4B1DF8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9049"/>
            <a:ext cx="1952625" cy="316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as storage wellhead">
            <a:extLst>
              <a:ext uri="{FF2B5EF4-FFF2-40B4-BE49-F238E27FC236}">
                <a16:creationId xmlns:a16="http://schemas.microsoft.com/office/drawing/2014/main" id="{24CD6DAA-9A23-46AA-B1A6-E4C244D68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2" y="3386147"/>
            <a:ext cx="3046486" cy="227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A0EEE-3768-4C53-A22E-8DA5E29A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24</a:t>
            </a:fld>
            <a:endParaRPr lang="en-US" dirty="0"/>
          </a:p>
        </p:txBody>
      </p:sp>
      <p:pic>
        <p:nvPicPr>
          <p:cNvPr id="1026" name="Picture 2" descr="Image result for gas storage wellhead">
            <a:extLst>
              <a:ext uri="{FF2B5EF4-FFF2-40B4-BE49-F238E27FC236}">
                <a16:creationId xmlns:a16="http://schemas.microsoft.com/office/drawing/2014/main" id="{C90FED4F-9C6A-4A63-B555-F7BF324D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1" y="1396199"/>
            <a:ext cx="3733800" cy="268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as storage wellhead">
            <a:extLst>
              <a:ext uri="{FF2B5EF4-FFF2-40B4-BE49-F238E27FC236}">
                <a16:creationId xmlns:a16="http://schemas.microsoft.com/office/drawing/2014/main" id="{5C8B99F6-DFFE-4A6B-B27D-0D34BBEDE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97" y="1247218"/>
            <a:ext cx="2383878" cy="36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0/07/Wellhead_Bohrlochkopf.JPG/1280px-Wellhead_Bohrlochkopf.JPG">
            <a:extLst>
              <a:ext uri="{FF2B5EF4-FFF2-40B4-BE49-F238E27FC236}">
                <a16:creationId xmlns:a16="http://schemas.microsoft.com/office/drawing/2014/main" id="{06FCCA47-425F-44BF-88E0-CD2E4EF8A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1" y="3386147"/>
            <a:ext cx="3862039" cy="25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786B3F-7AB7-40A3-9DB2-4DC841057FC0}"/>
              </a:ext>
            </a:extLst>
          </p:cNvPr>
          <p:cNvSpPr txBox="1"/>
          <p:nvPr/>
        </p:nvSpPr>
        <p:spPr>
          <a:xfrm>
            <a:off x="687601" y="442092"/>
            <a:ext cx="3425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Demarcation …</a:t>
            </a:r>
          </a:p>
          <a:p>
            <a:r>
              <a:rPr lang="en-US" sz="2800" b="1" dirty="0"/>
              <a:t>Wing Valve Assembly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8B18D-B885-4F10-B357-CE48A90DC9F3}"/>
              </a:ext>
            </a:extLst>
          </p:cNvPr>
          <p:cNvSpPr/>
          <p:nvPr/>
        </p:nvSpPr>
        <p:spPr>
          <a:xfrm>
            <a:off x="5431205" y="5486400"/>
            <a:ext cx="3429000" cy="175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85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A52D-121E-412A-9E94-BCB50EA5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Transition …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Development to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EBCD-03BB-448C-B753-C7292B209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74588" cy="3276600"/>
          </a:xfrm>
        </p:spPr>
        <p:txBody>
          <a:bodyPr/>
          <a:lstStyle/>
          <a:p>
            <a:r>
              <a:rPr lang="en-US" dirty="0"/>
              <a:t>Program Development</a:t>
            </a:r>
          </a:p>
          <a:p>
            <a:r>
              <a:rPr lang="en-US" dirty="0"/>
              <a:t>Transition to Field Operations, set for 10-01-2019</a:t>
            </a:r>
          </a:p>
          <a:p>
            <a:r>
              <a:rPr lang="en-US" dirty="0"/>
              <a:t>Nationalized Inspection Team, managed by Eastern Region</a:t>
            </a:r>
          </a:p>
          <a:p>
            <a:r>
              <a:rPr lang="en-US" dirty="0"/>
              <a:t>Program Development to carry Final Rule to completion</a:t>
            </a:r>
          </a:p>
          <a:p>
            <a:r>
              <a:rPr lang="en-US" dirty="0"/>
              <a:t>Public Workshop</a:t>
            </a:r>
          </a:p>
          <a:p>
            <a:r>
              <a:rPr lang="en-US" dirty="0"/>
              <a:t>Transform into Annual Conference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345CE-7F07-48A3-8E5C-4C76150E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59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8FCF-A513-46E1-9878-72A8B9FD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886700" cy="57496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After the Final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1EAEB-BF63-44BB-B859-993279A06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447800"/>
            <a:ext cx="7315200" cy="3276600"/>
          </a:xfrm>
        </p:spPr>
        <p:txBody>
          <a:bodyPr>
            <a:normAutofit/>
          </a:bodyPr>
          <a:lstStyle/>
          <a:p>
            <a:r>
              <a:rPr lang="en-US" sz="3200" b="1" dirty="0"/>
              <a:t>Revised Inspection Question Set</a:t>
            </a:r>
          </a:p>
          <a:p>
            <a:r>
              <a:rPr lang="en-US" sz="3200" b="1" dirty="0"/>
              <a:t>Revised FAQ’s</a:t>
            </a:r>
          </a:p>
          <a:p>
            <a:r>
              <a:rPr lang="en-US" sz="3200" b="1" dirty="0"/>
              <a:t>Sustained TQ classes</a:t>
            </a:r>
          </a:p>
          <a:p>
            <a:r>
              <a:rPr lang="en-US" sz="3200" b="1" dirty="0"/>
              <a:t>Public Workshop</a:t>
            </a:r>
          </a:p>
          <a:p>
            <a:r>
              <a:rPr lang="en-US" sz="3200" b="1" dirty="0"/>
              <a:t>Initiation of Annual UNGS Conference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26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26523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PHMSA : Web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08539"/>
            <a:ext cx="7924800" cy="4419600"/>
          </a:xfrm>
        </p:spPr>
        <p:txBody>
          <a:bodyPr>
            <a:noAutofit/>
          </a:bodyPr>
          <a:lstStyle/>
          <a:p>
            <a:r>
              <a:rPr lang="en-US" sz="2800" b="1" dirty="0"/>
              <a:t>http://opsweb.phmsa.dot.gov</a:t>
            </a:r>
          </a:p>
          <a:p>
            <a:pPr lvl="1"/>
            <a:r>
              <a:rPr lang="en-US" sz="2800" dirty="0"/>
              <a:t>Operator Notifications</a:t>
            </a:r>
          </a:p>
          <a:p>
            <a:pPr lvl="1"/>
            <a:r>
              <a:rPr lang="en-US" sz="2800" dirty="0"/>
              <a:t>Event Reporting</a:t>
            </a:r>
          </a:p>
          <a:p>
            <a:r>
              <a:rPr lang="en-US" sz="2800" b="1" dirty="0"/>
              <a:t>https://primis.phmsa.dot.gov/ung/index.htm</a:t>
            </a:r>
          </a:p>
          <a:p>
            <a:pPr lvl="1"/>
            <a:r>
              <a:rPr lang="en-US" sz="2800" dirty="0"/>
              <a:t>Major Incidents</a:t>
            </a:r>
          </a:p>
          <a:p>
            <a:pPr lvl="1"/>
            <a:r>
              <a:rPr lang="en-US" sz="2800" dirty="0"/>
              <a:t>Key Documents</a:t>
            </a:r>
          </a:p>
          <a:p>
            <a:pPr lvl="1"/>
            <a:r>
              <a:rPr lang="en-US" sz="2800" dirty="0"/>
              <a:t>FAQs</a:t>
            </a:r>
          </a:p>
          <a:p>
            <a:r>
              <a:rPr lang="en-US" sz="2800" b="1" dirty="0"/>
              <a:t>https://www.transportation.gov/regulations</a:t>
            </a:r>
          </a:p>
          <a:p>
            <a:pPr lvl="1"/>
            <a:endParaRPr lang="en-US" sz="2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7848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5105400" cy="8683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effectLst/>
                <a:latin typeface="Calibri" panose="020F0502020204030204" pitchFamily="34" charset="0"/>
              </a:rPr>
              <a:t>Byron Coy PE</a:t>
            </a:r>
          </a:p>
          <a:p>
            <a:pPr marL="0" indent="0" algn="ctr">
              <a:buNone/>
            </a:pPr>
            <a:r>
              <a:rPr lang="en-US" sz="2800" b="1" dirty="0">
                <a:effectLst/>
                <a:latin typeface="Calibri" panose="020F0502020204030204" pitchFamily="34" charset="0"/>
              </a:rPr>
              <a:t>Senior Technical Advisor</a:t>
            </a:r>
          </a:p>
          <a:p>
            <a:pPr marL="0" indent="0" algn="ctr">
              <a:buNone/>
            </a:pPr>
            <a:endParaRPr lang="en-US" sz="3600" b="1" dirty="0">
              <a:effectLst/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effectLst/>
                <a:latin typeface="Calibri" panose="020F0502020204030204" pitchFamily="34" charset="0"/>
              </a:rPr>
              <a:t>USDOT / PHMSA</a:t>
            </a:r>
          </a:p>
          <a:p>
            <a:pPr marL="0" indent="0" algn="ctr">
              <a:buNone/>
            </a:pPr>
            <a:r>
              <a:rPr lang="en-US" sz="3600" b="1" dirty="0">
                <a:effectLst/>
                <a:latin typeface="Calibri" panose="020F0502020204030204" pitchFamily="34" charset="0"/>
              </a:rPr>
              <a:t>byron.coy@dot.gov</a:t>
            </a:r>
          </a:p>
          <a:p>
            <a:pPr marL="0" indent="0" algn="ctr">
              <a:buNone/>
            </a:pPr>
            <a:r>
              <a:rPr lang="en-US" sz="3600" b="1" dirty="0">
                <a:effectLst/>
                <a:latin typeface="Calibri" panose="020F0502020204030204" pitchFamily="34" charset="0"/>
              </a:rPr>
              <a:t>609-771-7810</a:t>
            </a:r>
          </a:p>
          <a:p>
            <a:endParaRPr lang="en-US" i="1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General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6200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</a:rPr>
              <a:t>125 Operators</a:t>
            </a:r>
          </a:p>
          <a:p>
            <a:r>
              <a:rPr lang="en-US" sz="3200" dirty="0">
                <a:effectLst/>
                <a:latin typeface="Calibri" panose="020F0502020204030204" pitchFamily="34" charset="0"/>
              </a:rPr>
              <a:t>4800 BCF Working Capacity</a:t>
            </a:r>
          </a:p>
          <a:p>
            <a:r>
              <a:rPr lang="en-US" dirty="0">
                <a:effectLst/>
                <a:latin typeface="Calibri" panose="020F0502020204030204" pitchFamily="34" charset="0"/>
              </a:rPr>
              <a:t>400</a:t>
            </a:r>
            <a:r>
              <a:rPr lang="en-US" sz="3200" dirty="0">
                <a:effectLst/>
                <a:latin typeface="Calibri" panose="020F0502020204030204" pitchFamily="34" charset="0"/>
              </a:rPr>
              <a:t> Storage Fields</a:t>
            </a:r>
            <a:endParaRPr lang="en-US" sz="2800" dirty="0">
              <a:effectLst/>
              <a:latin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</a:rPr>
              <a:t>85% Reservoir-Aquifer, 15% Salt Domes</a:t>
            </a:r>
          </a:p>
          <a:p>
            <a:r>
              <a:rPr lang="en-US" sz="3200" dirty="0">
                <a:effectLst/>
                <a:latin typeface="Calibri" panose="020F0502020204030204" pitchFamily="34" charset="0"/>
              </a:rPr>
              <a:t>17000 Wells</a:t>
            </a:r>
          </a:p>
          <a:p>
            <a:r>
              <a:rPr lang="en-US" sz="3200" dirty="0">
                <a:effectLst/>
                <a:latin typeface="Calibri" panose="020F0502020204030204" pitchFamily="34" charset="0"/>
              </a:rPr>
              <a:t>Tally based on EIA Information and </a:t>
            </a:r>
            <a:r>
              <a:rPr lang="en-US" dirty="0">
                <a:effectLst/>
                <a:latin typeface="Calibri" panose="020F0502020204030204" pitchFamily="34" charset="0"/>
              </a:rPr>
              <a:t>Annual Reports submitted March 15, 2018</a:t>
            </a:r>
          </a:p>
          <a:p>
            <a:r>
              <a:rPr lang="en-US" dirty="0">
                <a:effectLst/>
                <a:latin typeface="Calibri" panose="020F0502020204030204" pitchFamily="34" charset="0"/>
              </a:rPr>
              <a:t>12% increase in PHMSA inspection burden</a:t>
            </a:r>
          </a:p>
        </p:txBody>
      </p:sp>
    </p:spTree>
    <p:extLst>
      <p:ext uri="{BB962C8B-B14F-4D97-AF65-F5344CB8AC3E}">
        <p14:creationId xmlns:p14="http://schemas.microsoft.com/office/powerpoint/2010/main" val="332169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200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Interim Final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3124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200" dirty="0"/>
              <a:t>Docket No. PHMSA-2016-0016</a:t>
            </a:r>
          </a:p>
          <a:p>
            <a:pPr lvl="0"/>
            <a:r>
              <a:rPr lang="en-US" sz="3200" dirty="0"/>
              <a:t>Based on API RP-1170 &amp; 1171</a:t>
            </a:r>
          </a:p>
          <a:p>
            <a:pPr lvl="0"/>
            <a:r>
              <a:rPr lang="en-US" sz="3200" dirty="0"/>
              <a:t>Published December 19, 2016</a:t>
            </a:r>
          </a:p>
          <a:p>
            <a:pPr lvl="0"/>
            <a:r>
              <a:rPr lang="en-US" sz="3200" dirty="0"/>
              <a:t>Effective January 18, 2017</a:t>
            </a:r>
          </a:p>
          <a:p>
            <a:r>
              <a:rPr lang="en-US" sz="3200" dirty="0"/>
              <a:t>Stay of Enforcement for non-mandatory, June-2017</a:t>
            </a:r>
          </a:p>
          <a:p>
            <a:pPr lvl="0"/>
            <a:r>
              <a:rPr lang="en-US" sz="3200" dirty="0"/>
              <a:t>General Compliance January 18, 2018</a:t>
            </a:r>
          </a:p>
          <a:p>
            <a:pPr lvl="0"/>
            <a:r>
              <a:rPr lang="en-US" sz="3200" dirty="0"/>
              <a:t>Integrity Programs in place January,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3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187" y="685800"/>
            <a:ext cx="3651886" cy="43732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States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4343400" cy="2182896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</a:rPr>
              <a:t>UGS facilities in 31 States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</a:rPr>
              <a:t>25 with intrastate assets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6 with only interstate assets</a:t>
            </a:r>
          </a:p>
          <a:p>
            <a:endParaRPr lang="en-US" dirty="0">
              <a:effectLst/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1665"/>
            <a:ext cx="1672842" cy="3263504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Number of Storage Facilities</a:t>
            </a:r>
          </a:p>
          <a:p>
            <a:pPr marL="385763" indent="-385763">
              <a:buFont typeface="+mj-lt"/>
              <a:buAutoNum type="arabicPeriod"/>
            </a:pPr>
            <a:endParaRPr lang="it-IT" dirty="0"/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Pennsylvania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Michigan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Texas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Illinois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West Virginia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New York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Kentucky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Ohio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Indiana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Louisiana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91536" y="1301491"/>
            <a:ext cx="2732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---- Top 10 States ----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858000" y="1841665"/>
            <a:ext cx="1672842" cy="32635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latin typeface="Calibri" panose="020F0502020204030204" pitchFamily="34" charset="0"/>
              </a:rPr>
              <a:t>Combined Working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Calibri" panose="020F0502020204030204" pitchFamily="34" charset="0"/>
              </a:rPr>
              <a:t>Gas Capacity</a:t>
            </a:r>
          </a:p>
          <a:p>
            <a:pPr marL="385763" indent="-385763">
              <a:buFont typeface="+mj-lt"/>
              <a:buAutoNum type="arabicPeriod"/>
            </a:pPr>
            <a:endParaRPr lang="it-IT" dirty="0"/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Michigan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Texas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Louisiana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Pennsylvania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California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Illinois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West Virginia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Ohio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Mississippi</a:t>
            </a:r>
          </a:p>
          <a:p>
            <a:pPr marL="385763" indent="-385763">
              <a:buFont typeface="+mj-lt"/>
              <a:buAutoNum type="arabicPeriod"/>
            </a:pPr>
            <a:r>
              <a:rPr lang="it-IT" dirty="0"/>
              <a:t>Montana</a:t>
            </a:r>
          </a:p>
        </p:txBody>
      </p:sp>
    </p:spTree>
    <p:extLst>
      <p:ext uri="{BB962C8B-B14F-4D97-AF65-F5344CB8AC3E}">
        <p14:creationId xmlns:p14="http://schemas.microsoft.com/office/powerpoint/2010/main" val="219820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8FCF-A513-46E1-9878-72A8B9FD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/>
              <a:t>UGS Inspection Program, Initial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1EAEB-BF63-44BB-B859-993279A06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077199" cy="4191000"/>
          </a:xfrm>
        </p:spPr>
        <p:txBody>
          <a:bodyPr/>
          <a:lstStyle/>
          <a:p>
            <a:r>
              <a:rPr lang="en-US" dirty="0"/>
              <a:t>~ 400 facilities requiring inspection</a:t>
            </a:r>
          </a:p>
          <a:p>
            <a:r>
              <a:rPr lang="en-US" dirty="0"/>
              <a:t>~ 320 facilities currently within federal inspection responsibility</a:t>
            </a:r>
          </a:p>
          <a:p>
            <a:r>
              <a:rPr lang="en-US" dirty="0"/>
              <a:t>~80 intrastate facilities among participating States</a:t>
            </a:r>
          </a:p>
          <a:p>
            <a:r>
              <a:rPr lang="en-US" dirty="0"/>
              <a:t>Nationalized inspection Team, no region boundaries</a:t>
            </a:r>
          </a:p>
          <a:p>
            <a:r>
              <a:rPr lang="en-US" dirty="0"/>
              <a:t>States invited to observe PHMSA inspections</a:t>
            </a:r>
            <a:r>
              <a:rPr lang="en-US" sz="1200" dirty="0"/>
              <a:t> </a:t>
            </a:r>
            <a:endParaRPr lang="en-US" dirty="0"/>
          </a:p>
          <a:p>
            <a:r>
              <a:rPr lang="en-US" dirty="0"/>
              <a:t>Initial inspection of all facilities within 5 years</a:t>
            </a:r>
          </a:p>
          <a:p>
            <a:r>
              <a:rPr lang="en-US" dirty="0"/>
              <a:t>Regulations do not interfere with well permitting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3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304800"/>
            <a:ext cx="8839200" cy="8683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States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848600" cy="4114800"/>
          </a:xfrm>
        </p:spPr>
        <p:txBody>
          <a:bodyPr>
            <a:normAutofit/>
          </a:bodyPr>
          <a:lstStyle/>
          <a:p>
            <a:r>
              <a:rPr lang="en-US" sz="3200" dirty="0"/>
              <a:t>State Regulators mostly not the agencies responsible for topside pipelines</a:t>
            </a:r>
          </a:p>
          <a:p>
            <a:r>
              <a:rPr lang="en-US" sz="3200" dirty="0"/>
              <a:t>Similar, but separate Program, for State Partners</a:t>
            </a:r>
          </a:p>
          <a:p>
            <a:r>
              <a:rPr lang="en-US" sz="3200" dirty="0"/>
              <a:t>(10) States in 2019 Partnering Program</a:t>
            </a:r>
          </a:p>
          <a:p>
            <a:pPr lvl="1"/>
            <a:r>
              <a:rPr lang="en-US" sz="2200" dirty="0"/>
              <a:t>60105 Certification : State Inspection, State Enforcement</a:t>
            </a:r>
          </a:p>
          <a:p>
            <a:pPr lvl="1"/>
            <a:r>
              <a:rPr lang="en-US" sz="2200" dirty="0"/>
              <a:t>60106 Agreement   : State Inspection, PHMSA Enforcement</a:t>
            </a:r>
          </a:p>
          <a:p>
            <a:r>
              <a:rPr lang="en-US" sz="3200" dirty="0"/>
              <a:t>Other states may join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17621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C8FCF-A513-46E1-9878-72A8B9FD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1000"/>
            <a:ext cx="6553200" cy="914400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Number of Facilities by PHMSA Region</a:t>
            </a:r>
            <a:br>
              <a:rPr lang="en-US" sz="2700" b="1" dirty="0"/>
            </a:br>
            <a:r>
              <a:rPr lang="en-US" sz="2700" b="1" dirty="0"/>
              <a:t>Based on PHMSA and State Partners in 2019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012432"/>
              </p:ext>
            </p:extLst>
          </p:nvPr>
        </p:nvGraphicFramePr>
        <p:xfrm>
          <a:off x="1066800" y="1447800"/>
          <a:ext cx="71628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88149119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1513526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23407004"/>
                    </a:ext>
                  </a:extLst>
                </a:gridCol>
                <a:gridCol w="888267">
                  <a:extLst>
                    <a:ext uri="{9D8B030D-6E8A-4147-A177-3AD203B41FA5}">
                      <a16:colId xmlns:a16="http://schemas.microsoft.com/office/drawing/2014/main" val="3313037722"/>
                    </a:ext>
                  </a:extLst>
                </a:gridCol>
                <a:gridCol w="213681">
                  <a:extLst>
                    <a:ext uri="{9D8B030D-6E8A-4147-A177-3AD203B41FA5}">
                      <a16:colId xmlns:a16="http://schemas.microsoft.com/office/drawing/2014/main" val="3610280540"/>
                    </a:ext>
                  </a:extLst>
                </a:gridCol>
                <a:gridCol w="932424">
                  <a:extLst>
                    <a:ext uri="{9D8B030D-6E8A-4147-A177-3AD203B41FA5}">
                      <a16:colId xmlns:a16="http://schemas.microsoft.com/office/drawing/2014/main" val="1921525367"/>
                    </a:ext>
                  </a:extLst>
                </a:gridCol>
                <a:gridCol w="1089828">
                  <a:extLst>
                    <a:ext uri="{9D8B030D-6E8A-4147-A177-3AD203B41FA5}">
                      <a16:colId xmlns:a16="http://schemas.microsoft.com/office/drawing/2014/main" val="322652251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702560696"/>
                    </a:ext>
                  </a:extLst>
                </a:gridCol>
              </a:tblGrid>
              <a:tr h="473748"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PHMSA Responsibility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States Responsibility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901224"/>
                  </a:ext>
                </a:extLst>
              </a:tr>
              <a:tr h="473748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Region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Interstate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Intrastate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Intrastate Facilities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Agent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States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60105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Agent States</a:t>
                      </a: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60106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441582"/>
                  </a:ext>
                </a:extLst>
              </a:tr>
              <a:tr h="473748">
                <a:tc>
                  <a:txBody>
                    <a:bodyPr/>
                    <a:lstStyle/>
                    <a:p>
                      <a:r>
                        <a:rPr lang="en-US" sz="1600" b="1" dirty="0"/>
                        <a:t>Eastern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112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6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118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15372"/>
                  </a:ext>
                </a:extLst>
              </a:tr>
              <a:tr h="473748">
                <a:tc>
                  <a:txBody>
                    <a:bodyPr/>
                    <a:lstStyle/>
                    <a:p>
                      <a:r>
                        <a:rPr lang="en-US" sz="1600" b="1" dirty="0"/>
                        <a:t>Central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42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25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67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42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IL, IN, KS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68979"/>
                  </a:ext>
                </a:extLst>
              </a:tr>
              <a:tr h="543408">
                <a:tc>
                  <a:txBody>
                    <a:bodyPr/>
                    <a:lstStyle/>
                    <a:p>
                      <a:r>
                        <a:rPr lang="en-US" sz="1600" b="1" dirty="0"/>
                        <a:t>Southwest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22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30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52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15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AR, OK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3717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1" dirty="0"/>
                        <a:t>Western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19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12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31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13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OR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423761"/>
                  </a:ext>
                </a:extLst>
              </a:tr>
              <a:tr h="516852">
                <a:tc>
                  <a:txBody>
                    <a:bodyPr/>
                    <a:lstStyle/>
                    <a:p>
                      <a:r>
                        <a:rPr lang="en-US" sz="1600" b="1" dirty="0"/>
                        <a:t>Southern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17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17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34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340423"/>
                  </a:ext>
                </a:extLst>
              </a:tr>
              <a:tr h="473748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Totals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212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90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302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78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 marL="68580" marR="68580" marT="34290" marB="3429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639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20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433137"/>
            <a:ext cx="76200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Initial</a:t>
            </a:r>
            <a:r>
              <a:rPr lang="en-US" sz="4800" b="1" dirty="0">
                <a:latin typeface="+mn-lt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Regulatory</a:t>
            </a:r>
            <a:r>
              <a:rPr lang="en-US" sz="4800" b="1" dirty="0">
                <a:latin typeface="+mn-lt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Inspections</a:t>
            </a: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399422" cy="3657600"/>
          </a:xfrm>
        </p:spPr>
        <p:txBody>
          <a:bodyPr>
            <a:normAutofit/>
          </a:bodyPr>
          <a:lstStyle/>
          <a:p>
            <a:r>
              <a:rPr lang="en-US" sz="2800" dirty="0"/>
              <a:t>Initial inspections by PHMSA or States</a:t>
            </a:r>
          </a:p>
          <a:p>
            <a:r>
              <a:rPr lang="en-US" sz="2800" dirty="0"/>
              <a:t>Based on Interim Final Rule, less Stay of </a:t>
            </a:r>
            <a:r>
              <a:rPr lang="en-US" sz="2800" dirty="0" err="1"/>
              <a:t>Enfr</a:t>
            </a:r>
            <a:r>
              <a:rPr lang="en-US" sz="2800" dirty="0"/>
              <a:t>.</a:t>
            </a:r>
          </a:p>
          <a:p>
            <a:r>
              <a:rPr lang="en-US" sz="2800" dirty="0"/>
              <a:t>Focus on written procedures and implementation plans</a:t>
            </a:r>
          </a:p>
          <a:p>
            <a:r>
              <a:rPr lang="en-US" sz="2800" dirty="0"/>
              <a:t>General Compliance Date : January-2018</a:t>
            </a:r>
          </a:p>
          <a:p>
            <a:r>
              <a:rPr lang="en-US" sz="2800" dirty="0"/>
              <a:t>Inspections started in March-2018</a:t>
            </a:r>
          </a:p>
          <a:p>
            <a:r>
              <a:rPr lang="en-US" sz="2800" dirty="0"/>
              <a:t>Integrity Programs required in Jan-2019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28EF-447D-42BE-84AD-4173871F876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7991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ured">
  <a:themeElements>
    <a:clrScheme name="Custom 2">
      <a:dk1>
        <a:srgbClr val="003366"/>
      </a:dk1>
      <a:lt1>
        <a:srgbClr val="003366"/>
      </a:lt1>
      <a:dk2>
        <a:srgbClr val="003366"/>
      </a:dk2>
      <a:lt2>
        <a:srgbClr val="003366"/>
      </a:lt2>
      <a:accent1>
        <a:srgbClr val="003366"/>
      </a:accent1>
      <a:accent2>
        <a:srgbClr val="003366"/>
      </a:accent2>
      <a:accent3>
        <a:srgbClr val="003366"/>
      </a:accent3>
      <a:accent4>
        <a:srgbClr val="003366"/>
      </a:accent4>
      <a:accent5>
        <a:srgbClr val="003366"/>
      </a:accent5>
      <a:accent6>
        <a:srgbClr val="2D5C8A"/>
      </a:accent6>
      <a:hlink>
        <a:srgbClr val="003366"/>
      </a:hlink>
      <a:folHlink>
        <a:srgbClr val="003366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4841F4AEFDD4FB82652D8FA3FC297" ma:contentTypeVersion="0" ma:contentTypeDescription="Create a new document." ma:contentTypeScope="" ma:versionID="6b9e6e9b831588bb89a7afeedf4ccd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0BACF5-DFA3-4956-A741-0D3BD3F54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C6A2AC-9363-4976-99DC-4FBEC6458A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A5CEF2-8A8D-4459-8C77-0481BD36A747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17361</TotalTime>
  <Words>965</Words>
  <Application>Microsoft Office PowerPoint</Application>
  <PresentationFormat>On-screen Show (4:3)</PresentationFormat>
  <Paragraphs>271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Georgia</vt:lpstr>
      <vt:lpstr>Tahoma</vt:lpstr>
      <vt:lpstr>Times New Roman</vt:lpstr>
      <vt:lpstr>Wingdings</vt:lpstr>
      <vt:lpstr>Custom Design</vt:lpstr>
      <vt:lpstr>Adjacency</vt:lpstr>
      <vt:lpstr>1_Custom Design</vt:lpstr>
      <vt:lpstr>Textured</vt:lpstr>
      <vt:lpstr>Underground Natural Gas Storage</vt:lpstr>
      <vt:lpstr>PowerPoint Presentation</vt:lpstr>
      <vt:lpstr>General Statistics</vt:lpstr>
      <vt:lpstr>Interim Final Rule</vt:lpstr>
      <vt:lpstr>States Statistics</vt:lpstr>
      <vt:lpstr>UGS Inspection Program, Initial Conditions</vt:lpstr>
      <vt:lpstr>States Participation</vt:lpstr>
      <vt:lpstr>Number of Facilities by PHMSA Region Based on PHMSA and State Partners in 2019 </vt:lpstr>
      <vt:lpstr> Initial Regulatory Inspections</vt:lpstr>
      <vt:lpstr>Inspection Questions</vt:lpstr>
      <vt:lpstr>Operators demonstrate compliance through inspections</vt:lpstr>
      <vt:lpstr>Facilities &amp; Their Wells</vt:lpstr>
      <vt:lpstr>Inspections : 2018/2019</vt:lpstr>
      <vt:lpstr>Facility Inspections : Well Count</vt:lpstr>
      <vt:lpstr>Facility Inspections : 5 Years</vt:lpstr>
      <vt:lpstr>PHMSA Facility Inspections 2018</vt:lpstr>
      <vt:lpstr>PHMSA Inspections 2018 – Well Count</vt:lpstr>
      <vt:lpstr>PHMSA 2019: Std Inspection Plan</vt:lpstr>
      <vt:lpstr>PHMSA 2019 Plan – Well Count</vt:lpstr>
      <vt:lpstr>New in 2019</vt:lpstr>
      <vt:lpstr>Final Rule in Development</vt:lpstr>
      <vt:lpstr>Construction Inspections</vt:lpstr>
      <vt:lpstr>Frequently Asked Questions</vt:lpstr>
      <vt:lpstr>PowerPoint Presentation</vt:lpstr>
      <vt:lpstr>Transition … Development to Operations</vt:lpstr>
      <vt:lpstr>After the Final Rule</vt:lpstr>
      <vt:lpstr>PHMSA : Web Links</vt:lpstr>
      <vt:lpstr>Contact Information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USDOT_User</dc:creator>
  <cp:lastModifiedBy>Coy, Byron (PHMSA)</cp:lastModifiedBy>
  <cp:revision>482</cp:revision>
  <cp:lastPrinted>2015-02-10T14:17:10Z</cp:lastPrinted>
  <dcterms:created xsi:type="dcterms:W3CDTF">2014-09-23T12:58:53Z</dcterms:created>
  <dcterms:modified xsi:type="dcterms:W3CDTF">2019-04-29T03:37:16Z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0x01010084F4841F4AEFDD4FB82652D8FA3FC297</vt:lpwstr>
  </property>
</Properties>
</file>

<file path=userCustomization/customUI.xml><?xml version="1.0" encoding="utf-8"?>
<mso:customUI xmlns:mso="http://schemas.microsoft.com/office/2006/01/customui">
  <mso:ribbon>
    <mso:qat>
      <mso:documentControls>
        <mso:control idQ="mso:SlidesFromOutline" visible="true"/>
        <mso:control idQ="mso:SlideThemesGallery" visible="true"/>
      </mso:documentControls>
    </mso:qat>
  </mso:ribbon>
</mso:customUI>
</file>