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0" d="100"/>
          <a:sy n="70" d="100"/>
        </p:scale>
        <p:origin x="31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65989-E0BF-46F2-B41D-7728E0BAAC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4C6176-1009-4971-9F00-6CE18E4BFD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BCC32-382A-46EE-962D-894D12D7D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6A4-FE33-40F3-81D3-955B4E0ABA15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A3EA3-4511-4C5A-A0CF-893E851E7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B2F09-91A8-43E2-9FC9-51DF79518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6199-A10C-4F70-AF54-3BC9E222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888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4EAD0-CD01-48B5-B5C2-F333F810A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F99A06-B34F-4656-AE2C-D760F6BAA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CCB04-97D4-4F1F-B001-B029B7CE1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6A4-FE33-40F3-81D3-955B4E0ABA15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B11D7-D78C-42F3-9AF3-7906D3DB4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5B546-8652-473C-8A1F-FE268EAEC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6199-A10C-4F70-AF54-3BC9E222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37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058401-0010-4074-83E5-395463A7F0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83B97C-40A1-48AA-AF95-1BEA55014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9BAE8-5924-427C-B163-90E3190E4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6A4-FE33-40F3-81D3-955B4E0ABA15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39250-F45E-4A4F-9EFA-E5FF9AF23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9608E-B5DA-49EA-969B-1DEB4CFC2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6199-A10C-4F70-AF54-3BC9E222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7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792AE-4483-42FD-83A1-164398F22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78A4F-DA48-4601-819B-090426D7E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20499-26A6-438C-ACDC-BE12E72FE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6A4-FE33-40F3-81D3-955B4E0ABA15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A8238-E5F6-40CB-B318-B819B7950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9503F-8659-4214-A888-31A4517EB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6199-A10C-4F70-AF54-3BC9E222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06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D1D5D-F6CB-4440-A081-D666E3EF6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3588B0-19AE-48D1-BDC7-474F5F826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A0DEC-DE2F-4AA0-81E2-1FD9034EF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6A4-FE33-40F3-81D3-955B4E0ABA15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37AF0-B8C3-4999-A6F9-AC7D98BB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FE418-F490-4EDC-BEB7-BC94D26DE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6199-A10C-4F70-AF54-3BC9E222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21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31766-8511-4C20-BA64-FE2A4E2ED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A5172-7B44-44F0-9894-3C5556D8AB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AB71F9-FDD2-4503-B68D-2F3C2556C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A93F8-8942-454D-BE45-E76233D1F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6A4-FE33-40F3-81D3-955B4E0ABA15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9609C4-7A4F-4ABD-A0A4-803AA61EA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0A4209-2D53-4AE8-B49E-9C34373F5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6199-A10C-4F70-AF54-3BC9E222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464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0D4D2-B4B6-4B48-925D-609EAA9D2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60BABC-C3BC-4EEB-8E6B-219512DB1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C46089-0DF9-4572-8DA4-714AE8BED6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818165-48FF-4F4B-A7BD-45B306E970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66E08-7B7D-4F69-9645-C165AFE5A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71C62F-2DBA-4AD0-A87D-3E1321C7D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6A4-FE33-40F3-81D3-955B4E0ABA15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1D861A-5D9A-4A76-A57E-414FA5F00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C85860-2876-423B-BCBD-A59425293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6199-A10C-4F70-AF54-3BC9E222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92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01CB7-7F47-4218-82AE-F578434A0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E413FA-FDD5-4345-A464-7FACECF28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6A4-FE33-40F3-81D3-955B4E0ABA15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7C9AA0-50A3-4FAB-A4B2-FD2BBB344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3B3325-4F03-48E7-AACD-4BDD4F63E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6199-A10C-4F70-AF54-3BC9E222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27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BB8E0-559F-43AC-9877-570A0BB9D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6A4-FE33-40F3-81D3-955B4E0ABA15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3B6B22-EBE7-40C8-9BB0-A41556B29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A6C37-46CE-47C1-B3F0-CDABE4C5B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6199-A10C-4F70-AF54-3BC9E222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97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CF784-1441-4E48-BAE7-6CA4EB8B0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212F4-311F-49C6-BA50-B12EE23C8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5545B7-6BF7-4339-B001-A09AF3B3B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F7839D-56F0-46CE-A653-615A917E3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6A4-FE33-40F3-81D3-955B4E0ABA15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1867A-AD65-41D8-9351-550D61EAD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B3980-2226-49F9-AB61-A907B50B1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6199-A10C-4F70-AF54-3BC9E222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96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39689-9552-4A22-A7C4-98472F4F1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72AF7C-B041-4C9F-A2B6-17AD6C4358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4045CA-8D94-40E4-A839-8E60122107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A5E08A-A683-43F4-AE67-D559DEAE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A6A4-FE33-40F3-81D3-955B4E0ABA15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42359-E04F-4C2C-AAF7-CB9E7C99C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95A7D8-48BA-4679-8C59-9AF99B0FF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6199-A10C-4F70-AF54-3BC9E222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41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6FA024-E62D-470E-BE00-8F57DEFAB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C4135-E0BA-414F-B9B9-502B5FAB1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D6B84-5D6C-48ED-A4C4-9F6CB303ED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2A6A4-FE33-40F3-81D3-955B4E0ABA15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30267-1CF9-45C3-B685-03830CD5ED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95740-D219-408F-BF57-D3A575100E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D6199-A10C-4F70-AF54-3BC9E222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2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D94914-0F4C-48AF-8718-4F298B0D35DA}"/>
              </a:ext>
            </a:extLst>
          </p:cNvPr>
          <p:cNvSpPr txBox="1"/>
          <p:nvPr/>
        </p:nvSpPr>
        <p:spPr>
          <a:xfrm>
            <a:off x="3502681" y="266744"/>
            <a:ext cx="517090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Hazardous Liquid Integrity Management Flowchart</a:t>
            </a:r>
          </a:p>
          <a:p>
            <a:pPr algn="ctr"/>
            <a:r>
              <a:rPr lang="en-US" dirty="0"/>
              <a:t>Step 1: Produce Baseline Assessment Plan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C80414-5F76-40B6-9E1B-7AB247ADDDA5}"/>
              </a:ext>
            </a:extLst>
          </p:cNvPr>
          <p:cNvSpPr txBox="1"/>
          <p:nvPr/>
        </p:nvSpPr>
        <p:spPr>
          <a:xfrm>
            <a:off x="2447925" y="1209675"/>
            <a:ext cx="2124075" cy="10156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mpd="thickThin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1.1 </a:t>
            </a:r>
            <a:r>
              <a:rPr lang="en-US" sz="1000" dirty="0"/>
              <a:t>(Assessment)</a:t>
            </a:r>
          </a:p>
          <a:p>
            <a:pPr algn="ctr"/>
            <a:r>
              <a:rPr lang="en-US" sz="1200" dirty="0"/>
              <a:t>Access PHMSA Information on HCAs and locate all HCAs that overlay or are in proximity to operator’s pipelines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B75488-6220-4F79-A5B5-F074A03A4ED4}"/>
              </a:ext>
            </a:extLst>
          </p:cNvPr>
          <p:cNvSpPr txBox="1"/>
          <p:nvPr/>
        </p:nvSpPr>
        <p:spPr>
          <a:xfrm>
            <a:off x="2447925" y="2397382"/>
            <a:ext cx="2124075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1.2 </a:t>
            </a:r>
            <a:r>
              <a:rPr lang="en-US" sz="1000" dirty="0"/>
              <a:t>(Assessment)</a:t>
            </a:r>
          </a:p>
          <a:p>
            <a:pPr algn="ctr"/>
            <a:r>
              <a:rPr lang="en-US" sz="1200" dirty="0"/>
              <a:t>Identify all segments where leak/rupture could impact HCA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2959A1-2DC7-4752-ACBB-52CDE3522E29}"/>
              </a:ext>
            </a:extLst>
          </p:cNvPr>
          <p:cNvSpPr txBox="1"/>
          <p:nvPr/>
        </p:nvSpPr>
        <p:spPr>
          <a:xfrm>
            <a:off x="2447924" y="3215757"/>
            <a:ext cx="2124075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1.3 </a:t>
            </a:r>
            <a:r>
              <a:rPr lang="en-US" sz="1000" dirty="0"/>
              <a:t>(Assessment)</a:t>
            </a:r>
          </a:p>
          <a:p>
            <a:pPr algn="ctr"/>
            <a:r>
              <a:rPr lang="en-US" sz="1200" dirty="0"/>
              <a:t>Determine when each segment was last assessed, type of assessment, and results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97EC31-34DB-4FD0-A7B1-30B96D562A06}"/>
              </a:ext>
            </a:extLst>
          </p:cNvPr>
          <p:cNvSpPr txBox="1"/>
          <p:nvPr/>
        </p:nvSpPr>
        <p:spPr>
          <a:xfrm>
            <a:off x="2447923" y="4218798"/>
            <a:ext cx="2124075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1.4 </a:t>
            </a:r>
            <a:r>
              <a:rPr lang="en-US" sz="1000" dirty="0"/>
              <a:t>(Integration)</a:t>
            </a:r>
          </a:p>
          <a:p>
            <a:pPr algn="ctr"/>
            <a:r>
              <a:rPr lang="en-US" sz="1200" dirty="0"/>
              <a:t>Assemble and consolidate by segment all information that could impact task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2619C5-540C-4524-A67B-203C968646EB}"/>
              </a:ext>
            </a:extLst>
          </p:cNvPr>
          <p:cNvSpPr txBox="1"/>
          <p:nvPr/>
        </p:nvSpPr>
        <p:spPr>
          <a:xfrm>
            <a:off x="2447923" y="5221838"/>
            <a:ext cx="2124075" cy="13849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1.5 </a:t>
            </a:r>
            <a:r>
              <a:rPr lang="en-US" sz="1000" dirty="0"/>
              <a:t>(Integration)</a:t>
            </a:r>
          </a:p>
          <a:p>
            <a:pPr algn="ctr"/>
            <a:r>
              <a:rPr lang="en-US" sz="1200" dirty="0"/>
              <a:t>Assess risks associated with each segment and prioritize all segments based on risk significance (which incorporates info from previous assessments)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1BAC4637-91AA-4DE3-8C81-A59D6E810548}"/>
              </a:ext>
            </a:extLst>
          </p:cNvPr>
          <p:cNvSpPr/>
          <p:nvPr/>
        </p:nvSpPr>
        <p:spPr>
          <a:xfrm>
            <a:off x="1302590" y="1144464"/>
            <a:ext cx="802436" cy="570076"/>
          </a:xfrm>
          <a:prstGeom prst="triangl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/>
              <a:t>Step </a:t>
            </a:r>
            <a:r>
              <a:rPr lang="en-US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AD9C87-4C04-47E1-AB96-0BBF58F6D7CC}"/>
              </a:ext>
            </a:extLst>
          </p:cNvPr>
          <p:cNvSpPr txBox="1"/>
          <p:nvPr/>
        </p:nvSpPr>
        <p:spPr>
          <a:xfrm>
            <a:off x="5257800" y="1209675"/>
            <a:ext cx="2124075" cy="10156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1.6 </a:t>
            </a:r>
            <a:r>
              <a:rPr lang="en-US" sz="1000" dirty="0"/>
              <a:t>(Assessment)</a:t>
            </a:r>
          </a:p>
          <a:p>
            <a:pPr algn="ctr"/>
            <a:r>
              <a:rPr lang="en-US" sz="1200" dirty="0"/>
              <a:t>Determine appropriate type of assessment(s) for each segment given key failure modes and segment conditions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B2EBC8-8814-4320-9864-E10902E45195}"/>
              </a:ext>
            </a:extLst>
          </p:cNvPr>
          <p:cNvSpPr txBox="1"/>
          <p:nvPr/>
        </p:nvSpPr>
        <p:spPr>
          <a:xfrm>
            <a:off x="7958140" y="2797611"/>
            <a:ext cx="2390769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1.8 </a:t>
            </a:r>
            <a:r>
              <a:rPr lang="en-US" sz="1000" dirty="0"/>
              <a:t>(Communication)</a:t>
            </a:r>
          </a:p>
          <a:p>
            <a:pPr algn="ctr"/>
            <a:r>
              <a:rPr lang="en-US" sz="1200" dirty="0"/>
              <a:t>Inform PHMSA and document basis for equivalent understanding of pipe condition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97A3191-C82C-4B56-82C6-A841C83B4C1A}"/>
              </a:ext>
            </a:extLst>
          </p:cNvPr>
          <p:cNvGrpSpPr/>
          <p:nvPr/>
        </p:nvGrpSpPr>
        <p:grpSpPr>
          <a:xfrm>
            <a:off x="5072061" y="2448192"/>
            <a:ext cx="2495552" cy="1524000"/>
            <a:chOff x="5124450" y="2454443"/>
            <a:chExt cx="2495552" cy="1524000"/>
          </a:xfrm>
        </p:grpSpPr>
        <p:sp>
          <p:nvSpPr>
            <p:cNvPr id="13" name="Flowchart: Decision 12">
              <a:extLst>
                <a:ext uri="{FF2B5EF4-FFF2-40B4-BE49-F238E27FC236}">
                  <a16:creationId xmlns:a16="http://schemas.microsoft.com/office/drawing/2014/main" id="{03DD16A8-BC60-49DC-961E-39FDBB9CB94E}"/>
                </a:ext>
              </a:extLst>
            </p:cNvPr>
            <p:cNvSpPr/>
            <p:nvPr/>
          </p:nvSpPr>
          <p:spPr>
            <a:xfrm>
              <a:off x="5124450" y="2454443"/>
              <a:ext cx="2495552" cy="1524000"/>
            </a:xfrm>
            <a:prstGeom prst="flowChartDecision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CA8E952-4E2F-4C1F-B28C-975902E63187}"/>
                </a:ext>
              </a:extLst>
            </p:cNvPr>
            <p:cNvSpPr/>
            <p:nvPr/>
          </p:nvSpPr>
          <p:spPr>
            <a:xfrm>
              <a:off x="5462588" y="2702361"/>
              <a:ext cx="1857375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/>
                <a:t>1.7 </a:t>
              </a:r>
              <a:r>
                <a:rPr lang="en-US" sz="1000" dirty="0"/>
                <a:t>(Decision)</a:t>
              </a:r>
            </a:p>
            <a:p>
              <a:pPr algn="ctr"/>
              <a:r>
                <a:rPr lang="en-US" sz="1200" dirty="0"/>
                <a:t>Has technology other than pigging, pressure testing, or ECDA bee selected for any segment(s)?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BF9B5404-6A45-435A-9031-6CAE33372C59}"/>
              </a:ext>
            </a:extLst>
          </p:cNvPr>
          <p:cNvSpPr txBox="1"/>
          <p:nvPr/>
        </p:nvSpPr>
        <p:spPr>
          <a:xfrm>
            <a:off x="5257800" y="4236122"/>
            <a:ext cx="2124075" cy="10156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1.9 </a:t>
            </a:r>
            <a:r>
              <a:rPr lang="en-US" sz="1000" dirty="0"/>
              <a:t>(Assessment)</a:t>
            </a:r>
          </a:p>
          <a:p>
            <a:pPr algn="ctr"/>
            <a:r>
              <a:rPr lang="en-US" sz="1200" dirty="0"/>
              <a:t>Establish a baseline assessment schedule with highest risk segments addressed first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F922965-7BED-4931-A123-7FCEC909458A}"/>
              </a:ext>
            </a:extLst>
          </p:cNvPr>
          <p:cNvSpPr txBox="1"/>
          <p:nvPr/>
        </p:nvSpPr>
        <p:spPr>
          <a:xfrm>
            <a:off x="5257798" y="5452386"/>
            <a:ext cx="2124075" cy="10156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1.10 </a:t>
            </a:r>
            <a:r>
              <a:rPr lang="en-US" sz="1000" dirty="0"/>
              <a:t>(Assessment)</a:t>
            </a:r>
          </a:p>
          <a:p>
            <a:pPr algn="ctr"/>
            <a:r>
              <a:rPr lang="en-US" sz="1200" dirty="0"/>
              <a:t>Document baseline assessment plan including assessment methods, schedule, and basis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3B9C5E2-5554-4108-AFD2-BF869477FF05}"/>
              </a:ext>
            </a:extLst>
          </p:cNvPr>
          <p:cNvGrpSpPr/>
          <p:nvPr/>
        </p:nvGrpSpPr>
        <p:grpSpPr>
          <a:xfrm>
            <a:off x="8058147" y="5282858"/>
            <a:ext cx="2290763" cy="1384995"/>
            <a:chOff x="5224456" y="2454443"/>
            <a:chExt cx="2290763" cy="1384995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20" name="Flowchart: Decision 19">
              <a:extLst>
                <a:ext uri="{FF2B5EF4-FFF2-40B4-BE49-F238E27FC236}">
                  <a16:creationId xmlns:a16="http://schemas.microsoft.com/office/drawing/2014/main" id="{C79A487B-4EF9-4CD4-8C16-E1825A1CDD0B}"/>
                </a:ext>
              </a:extLst>
            </p:cNvPr>
            <p:cNvSpPr/>
            <p:nvPr/>
          </p:nvSpPr>
          <p:spPr>
            <a:xfrm>
              <a:off x="5224456" y="2454443"/>
              <a:ext cx="2290763" cy="1384995"/>
            </a:xfrm>
            <a:prstGeom prst="flowChartDecis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61E2667-E229-41F4-A0FF-91EC3186427C}"/>
                </a:ext>
              </a:extLst>
            </p:cNvPr>
            <p:cNvSpPr/>
            <p:nvPr/>
          </p:nvSpPr>
          <p:spPr>
            <a:xfrm>
              <a:off x="5462588" y="2654736"/>
              <a:ext cx="1857375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/>
                <a:t>1.11 </a:t>
              </a:r>
              <a:r>
                <a:rPr lang="en-US" sz="1000" dirty="0"/>
                <a:t>(Decision)</a:t>
              </a:r>
            </a:p>
            <a:p>
              <a:pPr algn="ctr"/>
              <a:r>
                <a:rPr lang="en-US" sz="1200" dirty="0"/>
                <a:t>Does the baseline schedule result in mileage being assessed as required?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E87DEA06-FE5D-4110-85FF-210A789E16F4}"/>
              </a:ext>
            </a:extLst>
          </p:cNvPr>
          <p:cNvGrpSpPr/>
          <p:nvPr/>
        </p:nvGrpSpPr>
        <p:grpSpPr>
          <a:xfrm>
            <a:off x="9620250" y="470133"/>
            <a:ext cx="2090737" cy="2108269"/>
            <a:chOff x="9620250" y="470133"/>
            <a:chExt cx="2090737" cy="2108269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758DB25-3ABA-445D-AED7-73EA26B5DEC1}"/>
                </a:ext>
              </a:extLst>
            </p:cNvPr>
            <p:cNvSpPr txBox="1"/>
            <p:nvPr/>
          </p:nvSpPr>
          <p:spPr>
            <a:xfrm>
              <a:off x="9620250" y="470133"/>
              <a:ext cx="2090737" cy="2108269"/>
            </a:xfrm>
            <a:prstGeom prst="rect">
              <a:avLst/>
            </a:prstGeom>
            <a:noFill/>
            <a:ln w="12700"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----- Legend -----</a:t>
              </a:r>
            </a:p>
            <a:p>
              <a:pPr lvl="1">
                <a:spcBef>
                  <a:spcPts val="600"/>
                </a:spcBef>
              </a:pPr>
              <a:r>
                <a:rPr lang="en-US" sz="1200" dirty="0"/>
                <a:t>Assessment</a:t>
              </a:r>
            </a:p>
            <a:p>
              <a:pPr lvl="1">
                <a:spcBef>
                  <a:spcPts val="600"/>
                </a:spcBef>
              </a:pPr>
              <a:r>
                <a:rPr lang="en-US" sz="1200" dirty="0"/>
                <a:t>Integration</a:t>
              </a:r>
            </a:p>
            <a:p>
              <a:pPr lvl="1">
                <a:spcBef>
                  <a:spcPts val="600"/>
                </a:spcBef>
              </a:pPr>
              <a:r>
                <a:rPr lang="en-US" sz="1200" dirty="0"/>
                <a:t>Validation</a:t>
              </a:r>
            </a:p>
            <a:p>
              <a:pPr lvl="1">
                <a:spcBef>
                  <a:spcPts val="600"/>
                </a:spcBef>
              </a:pPr>
              <a:r>
                <a:rPr lang="en-US" sz="1200" dirty="0"/>
                <a:t>Communication</a:t>
              </a:r>
            </a:p>
            <a:p>
              <a:pPr lvl="1">
                <a:spcBef>
                  <a:spcPts val="600"/>
                </a:spcBef>
              </a:pPr>
              <a:r>
                <a:rPr lang="en-US" sz="1200" dirty="0"/>
                <a:t>Remediation</a:t>
              </a:r>
            </a:p>
            <a:p>
              <a:pPr lvl="1">
                <a:spcBef>
                  <a:spcPts val="600"/>
                </a:spcBef>
              </a:pPr>
              <a:r>
                <a:rPr lang="en-US" sz="1200" dirty="0"/>
                <a:t>Program Development</a:t>
              </a:r>
            </a:p>
            <a:p>
              <a:pPr lvl="1">
                <a:spcBef>
                  <a:spcPts val="600"/>
                </a:spcBef>
              </a:pPr>
              <a:r>
                <a:rPr lang="en-US" sz="1200" dirty="0"/>
                <a:t>Decision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6752C7D-30A9-457E-8B29-2A39F975B205}"/>
                </a:ext>
              </a:extLst>
            </p:cNvPr>
            <p:cNvSpPr/>
            <p:nvPr/>
          </p:nvSpPr>
          <p:spPr>
            <a:xfrm>
              <a:off x="9855997" y="819150"/>
              <a:ext cx="214308" cy="1278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2E20022-15E0-43C1-8C05-DB21AF92648A}"/>
                </a:ext>
              </a:extLst>
            </p:cNvPr>
            <p:cNvSpPr/>
            <p:nvPr/>
          </p:nvSpPr>
          <p:spPr>
            <a:xfrm>
              <a:off x="9867901" y="1081798"/>
              <a:ext cx="214308" cy="12787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21B489C-93D2-4609-A380-CD0A039BC2A0}"/>
                </a:ext>
              </a:extLst>
            </p:cNvPr>
            <p:cNvSpPr/>
            <p:nvPr/>
          </p:nvSpPr>
          <p:spPr>
            <a:xfrm>
              <a:off x="9855997" y="1344742"/>
              <a:ext cx="214308" cy="127877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CACDE53-39F1-4AFC-AA02-BF5D97DEF209}"/>
                </a:ext>
              </a:extLst>
            </p:cNvPr>
            <p:cNvSpPr/>
            <p:nvPr/>
          </p:nvSpPr>
          <p:spPr>
            <a:xfrm>
              <a:off x="9867901" y="1623299"/>
              <a:ext cx="214308" cy="12787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E76A12B-2BF3-4BC7-937D-88D54CCFB457}"/>
                </a:ext>
              </a:extLst>
            </p:cNvPr>
            <p:cNvSpPr/>
            <p:nvPr/>
          </p:nvSpPr>
          <p:spPr>
            <a:xfrm>
              <a:off x="9867901" y="1854231"/>
              <a:ext cx="214308" cy="1278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434970B-0F6F-4287-AF10-07E58966456E}"/>
                </a:ext>
              </a:extLst>
            </p:cNvPr>
            <p:cNvSpPr/>
            <p:nvPr/>
          </p:nvSpPr>
          <p:spPr>
            <a:xfrm>
              <a:off x="9867901" y="2085163"/>
              <a:ext cx="214308" cy="1278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lowchart: Decision 29">
              <a:extLst>
                <a:ext uri="{FF2B5EF4-FFF2-40B4-BE49-F238E27FC236}">
                  <a16:creationId xmlns:a16="http://schemas.microsoft.com/office/drawing/2014/main" id="{06B55F1F-A3E2-4814-8279-69B1D09CD7F1}"/>
                </a:ext>
              </a:extLst>
            </p:cNvPr>
            <p:cNvSpPr/>
            <p:nvPr/>
          </p:nvSpPr>
          <p:spPr>
            <a:xfrm>
              <a:off x="9867901" y="2311836"/>
              <a:ext cx="214318" cy="186393"/>
            </a:xfrm>
            <a:prstGeom prst="flowChartDecision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EF636C1-0ABF-4851-9093-CF510BEC13E4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3509963" y="2225338"/>
            <a:ext cx="0" cy="1720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906D70F-9BEF-49AA-B3C7-9A75EF208ED3}"/>
              </a:ext>
            </a:extLst>
          </p:cNvPr>
          <p:cNvCxnSpPr>
            <a:stCxn id="6" idx="2"/>
            <a:endCxn id="7" idx="0"/>
          </p:cNvCxnSpPr>
          <p:nvPr/>
        </p:nvCxnSpPr>
        <p:spPr>
          <a:xfrm flipH="1">
            <a:off x="3509962" y="3043713"/>
            <a:ext cx="1" cy="1720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D6CC138-ECBB-416F-B908-A6F94BAE4D47}"/>
              </a:ext>
            </a:extLst>
          </p:cNvPr>
          <p:cNvCxnSpPr>
            <a:stCxn id="7" idx="2"/>
            <a:endCxn id="8" idx="0"/>
          </p:cNvCxnSpPr>
          <p:nvPr/>
        </p:nvCxnSpPr>
        <p:spPr>
          <a:xfrm flipH="1">
            <a:off x="3509961" y="4046754"/>
            <a:ext cx="1" cy="1720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2E31331-6B87-4B63-98B8-2BE6B0A42D32}"/>
              </a:ext>
            </a:extLst>
          </p:cNvPr>
          <p:cNvCxnSpPr>
            <a:stCxn id="8" idx="2"/>
            <a:endCxn id="9" idx="0"/>
          </p:cNvCxnSpPr>
          <p:nvPr/>
        </p:nvCxnSpPr>
        <p:spPr>
          <a:xfrm>
            <a:off x="3509961" y="5049795"/>
            <a:ext cx="0" cy="1720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D89FF69A-F9E2-4828-87D3-7A7A516A48F7}"/>
              </a:ext>
            </a:extLst>
          </p:cNvPr>
          <p:cNvCxnSpPr>
            <a:stCxn id="9" idx="3"/>
            <a:endCxn id="11" idx="1"/>
          </p:cNvCxnSpPr>
          <p:nvPr/>
        </p:nvCxnSpPr>
        <p:spPr>
          <a:xfrm flipV="1">
            <a:off x="4571998" y="1717507"/>
            <a:ext cx="685802" cy="419682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69C7B24-8F74-49A3-A376-DAEAD388239A}"/>
              </a:ext>
            </a:extLst>
          </p:cNvPr>
          <p:cNvCxnSpPr>
            <a:stCxn id="11" idx="2"/>
            <a:endCxn id="13" idx="0"/>
          </p:cNvCxnSpPr>
          <p:nvPr/>
        </p:nvCxnSpPr>
        <p:spPr>
          <a:xfrm flipH="1">
            <a:off x="6319837" y="2225338"/>
            <a:ext cx="1" cy="222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48BBC7E-3226-4C13-A8A2-1BE4EC9620C0}"/>
              </a:ext>
            </a:extLst>
          </p:cNvPr>
          <p:cNvCxnSpPr>
            <a:cxnSpLocks/>
            <a:stCxn id="13" idx="3"/>
            <a:endCxn id="12" idx="1"/>
          </p:cNvCxnSpPr>
          <p:nvPr/>
        </p:nvCxnSpPr>
        <p:spPr>
          <a:xfrm>
            <a:off x="7567613" y="3210192"/>
            <a:ext cx="390527" cy="29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77D4136-1021-4464-A19C-60A6EF983998}"/>
              </a:ext>
            </a:extLst>
          </p:cNvPr>
          <p:cNvCxnSpPr>
            <a:stCxn id="13" idx="2"/>
            <a:endCxn id="16" idx="0"/>
          </p:cNvCxnSpPr>
          <p:nvPr/>
        </p:nvCxnSpPr>
        <p:spPr>
          <a:xfrm>
            <a:off x="6319837" y="3972192"/>
            <a:ext cx="1" cy="2639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C7F07B2-E0F4-4D99-AA8F-C74360E4686F}"/>
              </a:ext>
            </a:extLst>
          </p:cNvPr>
          <p:cNvCxnSpPr>
            <a:stCxn id="16" idx="2"/>
            <a:endCxn id="17" idx="0"/>
          </p:cNvCxnSpPr>
          <p:nvPr/>
        </p:nvCxnSpPr>
        <p:spPr>
          <a:xfrm flipH="1">
            <a:off x="6319836" y="5251785"/>
            <a:ext cx="2" cy="200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or: Elbow 56">
            <a:extLst>
              <a:ext uri="{FF2B5EF4-FFF2-40B4-BE49-F238E27FC236}">
                <a16:creationId xmlns:a16="http://schemas.microsoft.com/office/drawing/2014/main" id="{05114834-B3C4-4EF5-870B-851F5C47E4DD}"/>
              </a:ext>
            </a:extLst>
          </p:cNvPr>
          <p:cNvCxnSpPr>
            <a:cxnSpLocks/>
            <a:stCxn id="20" idx="0"/>
            <a:endCxn id="16" idx="3"/>
          </p:cNvCxnSpPr>
          <p:nvPr/>
        </p:nvCxnSpPr>
        <p:spPr>
          <a:xfrm rot="16200000" flipV="1">
            <a:off x="8023250" y="4102579"/>
            <a:ext cx="538904" cy="182165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7CE7B208-7828-4F37-8B0A-F1CCE4B03021}"/>
              </a:ext>
            </a:extLst>
          </p:cNvPr>
          <p:cNvCxnSpPr>
            <a:cxnSpLocks/>
            <a:stCxn id="17" idx="3"/>
            <a:endCxn id="20" idx="1"/>
          </p:cNvCxnSpPr>
          <p:nvPr/>
        </p:nvCxnSpPr>
        <p:spPr>
          <a:xfrm>
            <a:off x="7381873" y="5960218"/>
            <a:ext cx="676274" cy="15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936424F-EF8D-436D-9A6D-9D9D30FADF98}"/>
              </a:ext>
            </a:extLst>
          </p:cNvPr>
          <p:cNvCxnSpPr>
            <a:cxnSpLocks/>
            <a:stCxn id="20" idx="3"/>
          </p:cNvCxnSpPr>
          <p:nvPr/>
        </p:nvCxnSpPr>
        <p:spPr>
          <a:xfrm flipV="1">
            <a:off x="10348910" y="5971932"/>
            <a:ext cx="481018" cy="3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1B86A1B-6F84-4497-A791-FE6F94532158}"/>
              </a:ext>
            </a:extLst>
          </p:cNvPr>
          <p:cNvCxnSpPr>
            <a:cxnSpLocks/>
            <a:stCxn id="10" idx="4"/>
            <a:endCxn id="5" idx="1"/>
          </p:cNvCxnSpPr>
          <p:nvPr/>
        </p:nvCxnSpPr>
        <p:spPr>
          <a:xfrm>
            <a:off x="2105026" y="1714540"/>
            <a:ext cx="342899" cy="29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2A7581E5-6E43-4055-8B78-D19FEA33659F}"/>
              </a:ext>
            </a:extLst>
          </p:cNvPr>
          <p:cNvCxnSpPr>
            <a:cxnSpLocks/>
            <a:stCxn id="12" idx="2"/>
          </p:cNvCxnSpPr>
          <p:nvPr/>
        </p:nvCxnSpPr>
        <p:spPr>
          <a:xfrm rot="5400000">
            <a:off x="7522846" y="2425599"/>
            <a:ext cx="427670" cy="283368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35AD19D2-6E63-4A42-8DD3-91EB3DDD1110}"/>
              </a:ext>
            </a:extLst>
          </p:cNvPr>
          <p:cNvSpPr txBox="1"/>
          <p:nvPr/>
        </p:nvSpPr>
        <p:spPr>
          <a:xfrm>
            <a:off x="7486657" y="2928060"/>
            <a:ext cx="447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Yes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9DB925E-F8B9-4132-A6FA-542F8EAB69B4}"/>
              </a:ext>
            </a:extLst>
          </p:cNvPr>
          <p:cNvSpPr txBox="1"/>
          <p:nvPr/>
        </p:nvSpPr>
        <p:spPr>
          <a:xfrm>
            <a:off x="5872163" y="3937171"/>
            <a:ext cx="447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No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DD29B38-2DF6-4046-8F2D-8313FF369208}"/>
              </a:ext>
            </a:extLst>
          </p:cNvPr>
          <p:cNvSpPr txBox="1"/>
          <p:nvPr/>
        </p:nvSpPr>
        <p:spPr>
          <a:xfrm>
            <a:off x="10365588" y="5691659"/>
            <a:ext cx="447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Yes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CB08E26-FC67-4FB7-A409-CE7D62D2B879}"/>
              </a:ext>
            </a:extLst>
          </p:cNvPr>
          <p:cNvSpPr txBox="1"/>
          <p:nvPr/>
        </p:nvSpPr>
        <p:spPr>
          <a:xfrm>
            <a:off x="9172583" y="4944839"/>
            <a:ext cx="447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No</a:t>
            </a:r>
          </a:p>
        </p:txBody>
      </p: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DE865FD3-BEB2-49BA-BADB-C9F0ED5681C3}"/>
              </a:ext>
            </a:extLst>
          </p:cNvPr>
          <p:cNvSpPr/>
          <p:nvPr/>
        </p:nvSpPr>
        <p:spPr>
          <a:xfrm>
            <a:off x="10829928" y="5352085"/>
            <a:ext cx="802436" cy="622799"/>
          </a:xfrm>
          <a:prstGeom prst="triangl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/>
              <a:t>Step</a:t>
            </a:r>
          </a:p>
          <a:p>
            <a:pPr algn="ctr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24280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" name="Connector: Elbow 111">
            <a:extLst>
              <a:ext uri="{FF2B5EF4-FFF2-40B4-BE49-F238E27FC236}">
                <a16:creationId xmlns:a16="http://schemas.microsoft.com/office/drawing/2014/main" id="{0CE35EFA-AA5A-4A12-B980-AE859D9E6C79}"/>
              </a:ext>
            </a:extLst>
          </p:cNvPr>
          <p:cNvCxnSpPr>
            <a:cxnSpLocks/>
            <a:stCxn id="20" idx="2"/>
            <a:endCxn id="50" idx="1"/>
          </p:cNvCxnSpPr>
          <p:nvPr/>
        </p:nvCxnSpPr>
        <p:spPr>
          <a:xfrm rot="5400000" flipH="1" flipV="1">
            <a:off x="3944805" y="4207633"/>
            <a:ext cx="82296" cy="3660922"/>
          </a:xfrm>
          <a:prstGeom prst="bentConnector4">
            <a:avLst>
              <a:gd name="adj1" fmla="val -277778"/>
              <a:gd name="adj2" fmla="val 6450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28D94914-0F4C-48AF-8718-4F298B0D35DA}"/>
              </a:ext>
            </a:extLst>
          </p:cNvPr>
          <p:cNvSpPr txBox="1"/>
          <p:nvPr/>
        </p:nvSpPr>
        <p:spPr>
          <a:xfrm>
            <a:off x="3375713" y="185563"/>
            <a:ext cx="545782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Hazardous Liquid Integrity Management Flowchart</a:t>
            </a:r>
          </a:p>
          <a:p>
            <a:pPr algn="ctr"/>
            <a:r>
              <a:rPr lang="en-US" dirty="0"/>
              <a:t>Step 2: Perform Assessments and Repair as Necessary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C80414-5F76-40B6-9E1B-7AB247ADDDA5}"/>
              </a:ext>
            </a:extLst>
          </p:cNvPr>
          <p:cNvSpPr txBox="1"/>
          <p:nvPr/>
        </p:nvSpPr>
        <p:spPr>
          <a:xfrm>
            <a:off x="1093454" y="966161"/>
            <a:ext cx="2124075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mpd="thickThin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2.1 </a:t>
            </a:r>
            <a:r>
              <a:rPr lang="en-US" sz="1000" dirty="0"/>
              <a:t>(Assessment)</a:t>
            </a:r>
          </a:p>
          <a:p>
            <a:pPr algn="ctr"/>
            <a:r>
              <a:rPr lang="en-US" sz="1200" dirty="0"/>
              <a:t>Perform assessments and evaluate results in accordance with plan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B75488-6220-4F79-A5B5-F074A03A4ED4}"/>
              </a:ext>
            </a:extLst>
          </p:cNvPr>
          <p:cNvSpPr txBox="1"/>
          <p:nvPr/>
        </p:nvSpPr>
        <p:spPr>
          <a:xfrm>
            <a:off x="1093454" y="1984209"/>
            <a:ext cx="2124075" cy="1015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2.2 </a:t>
            </a:r>
            <a:r>
              <a:rPr lang="en-US" sz="1000" dirty="0"/>
              <a:t>(Integration)</a:t>
            </a:r>
          </a:p>
          <a:p>
            <a:pPr algn="ctr"/>
            <a:r>
              <a:rPr lang="en-US" sz="1200" dirty="0"/>
              <a:t>Compare results to repair criteria to determine appropriate repair requirements  and schedule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97EC31-34DB-4FD0-A7B1-30B96D562A06}"/>
              </a:ext>
            </a:extLst>
          </p:cNvPr>
          <p:cNvSpPr txBox="1"/>
          <p:nvPr/>
        </p:nvSpPr>
        <p:spPr>
          <a:xfrm>
            <a:off x="5816414" y="4797329"/>
            <a:ext cx="2294333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2.8 </a:t>
            </a:r>
            <a:r>
              <a:rPr lang="en-US" sz="1000" dirty="0"/>
              <a:t>(Integration)</a:t>
            </a:r>
          </a:p>
          <a:p>
            <a:pPr algn="ctr"/>
            <a:r>
              <a:rPr lang="en-US" sz="1200" dirty="0"/>
              <a:t>Input results into risk analysis and update segment prioritization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B2EBC8-8814-4320-9864-E10902E45195}"/>
              </a:ext>
            </a:extLst>
          </p:cNvPr>
          <p:cNvSpPr txBox="1"/>
          <p:nvPr/>
        </p:nvSpPr>
        <p:spPr>
          <a:xfrm>
            <a:off x="3514124" y="3369949"/>
            <a:ext cx="1909760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2.4 </a:t>
            </a:r>
            <a:r>
              <a:rPr lang="en-US" sz="1000" dirty="0"/>
              <a:t>(Remediation)</a:t>
            </a:r>
          </a:p>
          <a:p>
            <a:pPr algn="ctr"/>
            <a:r>
              <a:rPr lang="en-US" sz="1200" dirty="0"/>
              <a:t>Reduce pressure or shutdown until immediate repair conditions are addressed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97A3191-C82C-4B56-82C6-A841C83B4C1A}"/>
              </a:ext>
            </a:extLst>
          </p:cNvPr>
          <p:cNvGrpSpPr/>
          <p:nvPr/>
        </p:nvGrpSpPr>
        <p:grpSpPr>
          <a:xfrm>
            <a:off x="1093454" y="3186923"/>
            <a:ext cx="2124075" cy="1378303"/>
            <a:chOff x="5124450" y="2454443"/>
            <a:chExt cx="2495552" cy="1524000"/>
          </a:xfrm>
        </p:grpSpPr>
        <p:sp>
          <p:nvSpPr>
            <p:cNvPr id="13" name="Flowchart: Decision 12">
              <a:extLst>
                <a:ext uri="{FF2B5EF4-FFF2-40B4-BE49-F238E27FC236}">
                  <a16:creationId xmlns:a16="http://schemas.microsoft.com/office/drawing/2014/main" id="{03DD16A8-BC60-49DC-961E-39FDBB9CB94E}"/>
                </a:ext>
              </a:extLst>
            </p:cNvPr>
            <p:cNvSpPr/>
            <p:nvPr/>
          </p:nvSpPr>
          <p:spPr>
            <a:xfrm>
              <a:off x="5124450" y="2454443"/>
              <a:ext cx="2495552" cy="1524000"/>
            </a:xfrm>
            <a:prstGeom prst="flowChartDecision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CA8E952-4E2F-4C1F-B28C-975902E63187}"/>
                </a:ext>
              </a:extLst>
            </p:cNvPr>
            <p:cNvSpPr/>
            <p:nvPr/>
          </p:nvSpPr>
          <p:spPr>
            <a:xfrm>
              <a:off x="5378273" y="2774285"/>
              <a:ext cx="2032665" cy="7146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/>
                <a:t>2.3 </a:t>
              </a:r>
              <a:r>
                <a:rPr lang="en-US" sz="1050" dirty="0"/>
                <a:t>(Decision)</a:t>
              </a:r>
            </a:p>
            <a:p>
              <a:pPr algn="ctr"/>
              <a:r>
                <a:rPr lang="en-US" sz="1200" dirty="0"/>
                <a:t>Are there any immediate repair conditions?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3B9C5E2-5554-4108-AFD2-BF869477FF05}"/>
              </a:ext>
            </a:extLst>
          </p:cNvPr>
          <p:cNvGrpSpPr/>
          <p:nvPr/>
        </p:nvGrpSpPr>
        <p:grpSpPr>
          <a:xfrm>
            <a:off x="1093454" y="4752277"/>
            <a:ext cx="2124075" cy="1326965"/>
            <a:chOff x="5124450" y="2454443"/>
            <a:chExt cx="2495552" cy="15240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20" name="Flowchart: Decision 19">
              <a:extLst>
                <a:ext uri="{FF2B5EF4-FFF2-40B4-BE49-F238E27FC236}">
                  <a16:creationId xmlns:a16="http://schemas.microsoft.com/office/drawing/2014/main" id="{C79A487B-4EF9-4CD4-8C16-E1825A1CDD0B}"/>
                </a:ext>
              </a:extLst>
            </p:cNvPr>
            <p:cNvSpPr/>
            <p:nvPr/>
          </p:nvSpPr>
          <p:spPr>
            <a:xfrm>
              <a:off x="5124450" y="2454443"/>
              <a:ext cx="2495552" cy="1524000"/>
            </a:xfrm>
            <a:prstGeom prst="flowChartDecis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61E2667-E229-41F4-A0FF-91EC3186427C}"/>
                </a:ext>
              </a:extLst>
            </p:cNvPr>
            <p:cNvSpPr/>
            <p:nvPr/>
          </p:nvSpPr>
          <p:spPr>
            <a:xfrm>
              <a:off x="5462588" y="2677385"/>
              <a:ext cx="1857375" cy="9543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/>
                <a:t>2.5 </a:t>
              </a:r>
              <a:r>
                <a:rPr lang="en-US" sz="1000" dirty="0"/>
                <a:t>(Decision)</a:t>
              </a:r>
            </a:p>
            <a:p>
              <a:pPr algn="ctr"/>
              <a:r>
                <a:rPr lang="en-US" sz="1200" dirty="0"/>
                <a:t>Can repairs be made consistent with Part 195.452(h)(4)(</a:t>
              </a:r>
              <a:r>
                <a:rPr lang="en-US" sz="1200" dirty="0" err="1"/>
                <a:t>i</a:t>
              </a:r>
              <a:r>
                <a:rPr lang="en-US" sz="1200" dirty="0"/>
                <a:t>)-(iv)?</a:t>
              </a:r>
            </a:p>
          </p:txBody>
        </p:sp>
      </p:grp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EF636C1-0ABF-4851-9093-CF510BEC13E4}"/>
              </a:ext>
            </a:extLst>
          </p:cNvPr>
          <p:cNvCxnSpPr>
            <a:cxnSpLocks/>
          </p:cNvCxnSpPr>
          <p:nvPr/>
        </p:nvCxnSpPr>
        <p:spPr>
          <a:xfrm>
            <a:off x="2155491" y="1797158"/>
            <a:ext cx="0" cy="187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1B86A1B-6F84-4497-A791-FE6F94532158}"/>
              </a:ext>
            </a:extLst>
          </p:cNvPr>
          <p:cNvCxnSpPr>
            <a:cxnSpLocks/>
            <a:stCxn id="70" idx="4"/>
            <a:endCxn id="5" idx="1"/>
          </p:cNvCxnSpPr>
          <p:nvPr/>
        </p:nvCxnSpPr>
        <p:spPr>
          <a:xfrm flipV="1">
            <a:off x="931156" y="1381660"/>
            <a:ext cx="162298" cy="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35AD19D2-6E63-4A42-8DD3-91EB3DDD1110}"/>
              </a:ext>
            </a:extLst>
          </p:cNvPr>
          <p:cNvSpPr txBox="1"/>
          <p:nvPr/>
        </p:nvSpPr>
        <p:spPr>
          <a:xfrm>
            <a:off x="10535964" y="5396781"/>
            <a:ext cx="447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Yes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CB08E26-FC67-4FB7-A409-CE7D62D2B879}"/>
              </a:ext>
            </a:extLst>
          </p:cNvPr>
          <p:cNvSpPr txBox="1"/>
          <p:nvPr/>
        </p:nvSpPr>
        <p:spPr>
          <a:xfrm>
            <a:off x="9474354" y="6288519"/>
            <a:ext cx="447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No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8A7059-52F4-48D0-AEE9-74A1E438BCBE}"/>
              </a:ext>
            </a:extLst>
          </p:cNvPr>
          <p:cNvSpPr txBox="1"/>
          <p:nvPr/>
        </p:nvSpPr>
        <p:spPr>
          <a:xfrm>
            <a:off x="3514124" y="5092593"/>
            <a:ext cx="1909760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2.6 </a:t>
            </a:r>
            <a:r>
              <a:rPr lang="en-US" sz="1000" dirty="0"/>
              <a:t>(Communication)</a:t>
            </a:r>
          </a:p>
          <a:p>
            <a:pPr algn="ctr"/>
            <a:r>
              <a:rPr lang="en-US" sz="1200" dirty="0"/>
              <a:t>Inform PHMSA and document basis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1A2B621-AAA0-4686-8E35-2C3546B89772}"/>
              </a:ext>
            </a:extLst>
          </p:cNvPr>
          <p:cNvSpPr txBox="1"/>
          <p:nvPr/>
        </p:nvSpPr>
        <p:spPr>
          <a:xfrm>
            <a:off x="5816414" y="5673780"/>
            <a:ext cx="2294333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2.7 </a:t>
            </a:r>
            <a:r>
              <a:rPr lang="en-US" sz="1000" dirty="0"/>
              <a:t>(Remediation)</a:t>
            </a:r>
          </a:p>
          <a:p>
            <a:pPr algn="ctr"/>
            <a:r>
              <a:rPr lang="en-US" sz="1200" dirty="0"/>
              <a:t>Perform necessary repairs within allowed period and document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5C526E9-B170-491F-85BA-727AA7168057}"/>
              </a:ext>
            </a:extLst>
          </p:cNvPr>
          <p:cNvSpPr txBox="1"/>
          <p:nvPr/>
        </p:nvSpPr>
        <p:spPr>
          <a:xfrm>
            <a:off x="5799150" y="3719371"/>
            <a:ext cx="2328861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2.9 </a:t>
            </a:r>
            <a:r>
              <a:rPr lang="en-US" sz="1000" dirty="0"/>
              <a:t>(Integration)</a:t>
            </a:r>
          </a:p>
          <a:p>
            <a:pPr algn="ctr"/>
            <a:r>
              <a:rPr lang="en-US" sz="1200" dirty="0"/>
              <a:t>Re-analyze risks of segment and implement any additional preventive and mitigative actions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E5CF4DAC-8DB7-45E9-ABD6-7FFCF7A8C301}"/>
              </a:ext>
            </a:extLst>
          </p:cNvPr>
          <p:cNvGrpSpPr/>
          <p:nvPr/>
        </p:nvGrpSpPr>
        <p:grpSpPr>
          <a:xfrm>
            <a:off x="5901543" y="2110948"/>
            <a:ext cx="2124075" cy="1378303"/>
            <a:chOff x="5124450" y="2454443"/>
            <a:chExt cx="2495552" cy="1524000"/>
          </a:xfrm>
        </p:grpSpPr>
        <p:sp>
          <p:nvSpPr>
            <p:cNvPr id="53" name="Flowchart: Decision 52">
              <a:extLst>
                <a:ext uri="{FF2B5EF4-FFF2-40B4-BE49-F238E27FC236}">
                  <a16:creationId xmlns:a16="http://schemas.microsoft.com/office/drawing/2014/main" id="{CCA697E7-A525-40AB-A9B3-D3F0EF2A7BDB}"/>
                </a:ext>
              </a:extLst>
            </p:cNvPr>
            <p:cNvSpPr/>
            <p:nvPr/>
          </p:nvSpPr>
          <p:spPr>
            <a:xfrm>
              <a:off x="5124450" y="2454443"/>
              <a:ext cx="2495552" cy="1524000"/>
            </a:xfrm>
            <a:prstGeom prst="flowChartDecision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EBB7A922-4073-471C-8E7A-6E86E2630E75}"/>
                </a:ext>
              </a:extLst>
            </p:cNvPr>
            <p:cNvSpPr/>
            <p:nvPr/>
          </p:nvSpPr>
          <p:spPr>
            <a:xfrm>
              <a:off x="5368138" y="2706124"/>
              <a:ext cx="2032665" cy="11230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/>
                <a:t>2.10 </a:t>
              </a:r>
              <a:r>
                <a:rPr lang="en-US" sz="1000" dirty="0"/>
                <a:t>(Decision)</a:t>
              </a:r>
            </a:p>
            <a:p>
              <a:pPr algn="ctr"/>
              <a:r>
                <a:rPr lang="en-US" sz="1200" dirty="0"/>
                <a:t>Are EFRDs or leak detection system improvements necessary?</a:t>
              </a: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51D981B8-E0DA-4379-BBAF-F6868DFC6599}"/>
              </a:ext>
            </a:extLst>
          </p:cNvPr>
          <p:cNvSpPr txBox="1"/>
          <p:nvPr/>
        </p:nvSpPr>
        <p:spPr>
          <a:xfrm>
            <a:off x="6001230" y="1273241"/>
            <a:ext cx="1924701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2.12 </a:t>
            </a:r>
            <a:r>
              <a:rPr lang="en-US" sz="1000" dirty="0"/>
              <a:t>(Communication)</a:t>
            </a:r>
          </a:p>
          <a:p>
            <a:pPr algn="ctr"/>
            <a:r>
              <a:rPr lang="en-US" sz="1200" dirty="0"/>
              <a:t>Document EFRD and leak detection system evaluation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2B5CC79-0567-4D60-A96D-1B38E30774E3}"/>
              </a:ext>
            </a:extLst>
          </p:cNvPr>
          <p:cNvSpPr txBox="1"/>
          <p:nvPr/>
        </p:nvSpPr>
        <p:spPr>
          <a:xfrm>
            <a:off x="3870984" y="2478565"/>
            <a:ext cx="1724348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2.11 </a:t>
            </a:r>
            <a:r>
              <a:rPr lang="en-US" sz="1000" dirty="0"/>
              <a:t>(Remediation)</a:t>
            </a:r>
          </a:p>
          <a:p>
            <a:pPr algn="ctr"/>
            <a:r>
              <a:rPr lang="en-US" sz="1200" dirty="0"/>
              <a:t>Install EFRDs or enhance leak detection system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8B33A1D-C9A0-49CC-97D6-8A139A78E892}"/>
              </a:ext>
            </a:extLst>
          </p:cNvPr>
          <p:cNvSpPr txBox="1"/>
          <p:nvPr/>
        </p:nvSpPr>
        <p:spPr>
          <a:xfrm>
            <a:off x="3875746" y="1275133"/>
            <a:ext cx="1714824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2.13 </a:t>
            </a:r>
            <a:r>
              <a:rPr lang="en-US" sz="1000" dirty="0"/>
              <a:t>(Integration)</a:t>
            </a:r>
          </a:p>
          <a:p>
            <a:pPr algn="ctr"/>
            <a:r>
              <a:rPr lang="en-US" sz="1200" dirty="0"/>
              <a:t>Update risk analysis and segment prioritization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9B6988F-95E4-4FB8-9576-3764EFDCFBB3}"/>
              </a:ext>
            </a:extLst>
          </p:cNvPr>
          <p:cNvCxnSpPr/>
          <p:nvPr/>
        </p:nvCxnSpPr>
        <p:spPr>
          <a:xfrm>
            <a:off x="2155491" y="2999872"/>
            <a:ext cx="0" cy="187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F9449B15-FC0C-4B5D-A80A-19F0F268F027}"/>
              </a:ext>
            </a:extLst>
          </p:cNvPr>
          <p:cNvCxnSpPr>
            <a:stCxn id="13" idx="3"/>
            <a:endCxn id="12" idx="1"/>
          </p:cNvCxnSpPr>
          <p:nvPr/>
        </p:nvCxnSpPr>
        <p:spPr>
          <a:xfrm>
            <a:off x="3217529" y="3876075"/>
            <a:ext cx="296595" cy="170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EF94975-A084-418B-ADAD-C74FEB4EFAC9}"/>
              </a:ext>
            </a:extLst>
          </p:cNvPr>
          <p:cNvCxnSpPr/>
          <p:nvPr/>
        </p:nvCxnSpPr>
        <p:spPr>
          <a:xfrm>
            <a:off x="2155491" y="4565226"/>
            <a:ext cx="0" cy="187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or: Elbow 73">
            <a:extLst>
              <a:ext uri="{FF2B5EF4-FFF2-40B4-BE49-F238E27FC236}">
                <a16:creationId xmlns:a16="http://schemas.microsoft.com/office/drawing/2014/main" id="{D87D8D4A-0C5C-4B45-A5E2-3DE0A0736295}"/>
              </a:ext>
            </a:extLst>
          </p:cNvPr>
          <p:cNvCxnSpPr>
            <a:cxnSpLocks/>
            <a:stCxn id="12" idx="2"/>
            <a:endCxn id="98" idx="3"/>
          </p:cNvCxnSpPr>
          <p:nvPr/>
        </p:nvCxnSpPr>
        <p:spPr>
          <a:xfrm rot="5400000">
            <a:off x="3166658" y="3371808"/>
            <a:ext cx="288543" cy="23161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854604C8-1E39-46D7-9D97-DE9F02A15CCB}"/>
              </a:ext>
            </a:extLst>
          </p:cNvPr>
          <p:cNvCxnSpPr>
            <a:stCxn id="20" idx="3"/>
            <a:endCxn id="49" idx="1"/>
          </p:cNvCxnSpPr>
          <p:nvPr/>
        </p:nvCxnSpPr>
        <p:spPr>
          <a:xfrm flipV="1">
            <a:off x="3217529" y="5415759"/>
            <a:ext cx="29659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C5A8F081-5A88-4152-BB77-11D19345B50E}"/>
              </a:ext>
            </a:extLst>
          </p:cNvPr>
          <p:cNvSpPr txBox="1"/>
          <p:nvPr/>
        </p:nvSpPr>
        <p:spPr>
          <a:xfrm>
            <a:off x="3121792" y="3599075"/>
            <a:ext cx="447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Yes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C905E77-D7E9-46D7-8D35-D91909917810}"/>
              </a:ext>
            </a:extLst>
          </p:cNvPr>
          <p:cNvSpPr txBox="1"/>
          <p:nvPr/>
        </p:nvSpPr>
        <p:spPr>
          <a:xfrm>
            <a:off x="2171705" y="6043112"/>
            <a:ext cx="447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Yes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2E88E70-0B85-46CE-AAC5-4F8A971FFA5E}"/>
              </a:ext>
            </a:extLst>
          </p:cNvPr>
          <p:cNvSpPr txBox="1"/>
          <p:nvPr/>
        </p:nvSpPr>
        <p:spPr>
          <a:xfrm>
            <a:off x="1705179" y="4535655"/>
            <a:ext cx="447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No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F4DEE50F-8B7F-4281-B635-651F94E8A905}"/>
              </a:ext>
            </a:extLst>
          </p:cNvPr>
          <p:cNvSpPr txBox="1"/>
          <p:nvPr/>
        </p:nvSpPr>
        <p:spPr>
          <a:xfrm>
            <a:off x="3095620" y="5114895"/>
            <a:ext cx="447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No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5DF9FEEE-CCEA-49A9-A664-41779B6A8F94}"/>
              </a:ext>
            </a:extLst>
          </p:cNvPr>
          <p:cNvSpPr txBox="1"/>
          <p:nvPr/>
        </p:nvSpPr>
        <p:spPr>
          <a:xfrm>
            <a:off x="8401055" y="1273241"/>
            <a:ext cx="2124075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mpd="thickThin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2.14 </a:t>
            </a:r>
            <a:r>
              <a:rPr lang="en-US" sz="1000" dirty="0"/>
              <a:t>(Assessment)</a:t>
            </a:r>
          </a:p>
          <a:p>
            <a:pPr algn="ctr"/>
            <a:r>
              <a:rPr lang="en-US" sz="1200" dirty="0"/>
              <a:t>Determine reassessment methods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CA761DD-5B99-423B-92D5-0D5D0063E2EE}"/>
              </a:ext>
            </a:extLst>
          </p:cNvPr>
          <p:cNvSpPr txBox="1"/>
          <p:nvPr/>
        </p:nvSpPr>
        <p:spPr>
          <a:xfrm>
            <a:off x="8401055" y="2063893"/>
            <a:ext cx="2124075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2.15 </a:t>
            </a:r>
            <a:r>
              <a:rPr lang="en-US" sz="1000" dirty="0"/>
              <a:t>(Assessment)</a:t>
            </a:r>
          </a:p>
          <a:p>
            <a:pPr algn="ctr"/>
            <a:r>
              <a:rPr lang="en-US" sz="1200" dirty="0"/>
              <a:t>Determine reassessment schedule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BCD6780-529F-41CB-B01A-CB9FB1737968}"/>
              </a:ext>
            </a:extLst>
          </p:cNvPr>
          <p:cNvSpPr txBox="1"/>
          <p:nvPr/>
        </p:nvSpPr>
        <p:spPr>
          <a:xfrm>
            <a:off x="10741589" y="2752874"/>
            <a:ext cx="126638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2.17 </a:t>
            </a:r>
            <a:r>
              <a:rPr lang="en-US" sz="1000" dirty="0"/>
              <a:t>(Communication)</a:t>
            </a:r>
          </a:p>
          <a:p>
            <a:pPr algn="ctr"/>
            <a:r>
              <a:rPr lang="en-US" sz="1200" dirty="0"/>
              <a:t>Notify PHMSA and document actions taken to assure integrity and basis for variance</a:t>
            </a:r>
          </a:p>
        </p:txBody>
      </p: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DF8DC880-1AA0-4456-86CB-B5250D2AA059}"/>
              </a:ext>
            </a:extLst>
          </p:cNvPr>
          <p:cNvGrpSpPr/>
          <p:nvPr/>
        </p:nvGrpSpPr>
        <p:grpSpPr>
          <a:xfrm>
            <a:off x="8401055" y="2854545"/>
            <a:ext cx="2124075" cy="1378303"/>
            <a:chOff x="5124450" y="2454443"/>
            <a:chExt cx="2495552" cy="1524000"/>
          </a:xfrm>
        </p:grpSpPr>
        <p:sp>
          <p:nvSpPr>
            <p:cNvPr id="150" name="Flowchart: Decision 149">
              <a:extLst>
                <a:ext uri="{FF2B5EF4-FFF2-40B4-BE49-F238E27FC236}">
                  <a16:creationId xmlns:a16="http://schemas.microsoft.com/office/drawing/2014/main" id="{D9BED4F2-799B-4489-8382-CD74928744DF}"/>
                </a:ext>
              </a:extLst>
            </p:cNvPr>
            <p:cNvSpPr/>
            <p:nvPr/>
          </p:nvSpPr>
          <p:spPr>
            <a:xfrm>
              <a:off x="5124450" y="2454443"/>
              <a:ext cx="2495552" cy="1524000"/>
            </a:xfrm>
            <a:prstGeom prst="flowChartDecision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9DD5EFAB-055E-4527-8FAD-4BBBE68D8C8E}"/>
                </a:ext>
              </a:extLst>
            </p:cNvPr>
            <p:cNvSpPr/>
            <p:nvPr/>
          </p:nvSpPr>
          <p:spPr>
            <a:xfrm>
              <a:off x="5378273" y="2732158"/>
              <a:ext cx="2032665" cy="9188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/>
                <a:t>2.16 </a:t>
              </a:r>
              <a:r>
                <a:rPr lang="en-US" sz="1000" dirty="0"/>
                <a:t>(Decision)</a:t>
              </a:r>
            </a:p>
            <a:p>
              <a:pPr algn="ctr"/>
              <a:r>
                <a:rPr lang="en-US" sz="1200" dirty="0"/>
                <a:t>Are there any segments that won’t be reassessed within 5 years?</a:t>
              </a: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9962D7DD-3C12-4B9E-B7F3-D1E8F6644F87}"/>
              </a:ext>
            </a:extLst>
          </p:cNvPr>
          <p:cNvGrpSpPr/>
          <p:nvPr/>
        </p:nvGrpSpPr>
        <p:grpSpPr>
          <a:xfrm>
            <a:off x="8340193" y="4998486"/>
            <a:ext cx="2293166" cy="1368094"/>
            <a:chOff x="5219414" y="2454444"/>
            <a:chExt cx="2353569" cy="1438749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53" name="Flowchart: Decision 152">
              <a:extLst>
                <a:ext uri="{FF2B5EF4-FFF2-40B4-BE49-F238E27FC236}">
                  <a16:creationId xmlns:a16="http://schemas.microsoft.com/office/drawing/2014/main" id="{BB430ADA-381C-4752-9348-836F4613D1A4}"/>
                </a:ext>
              </a:extLst>
            </p:cNvPr>
            <p:cNvSpPr/>
            <p:nvPr/>
          </p:nvSpPr>
          <p:spPr>
            <a:xfrm>
              <a:off x="5219414" y="2454444"/>
              <a:ext cx="2353569" cy="1438749"/>
            </a:xfrm>
            <a:prstGeom prst="flowChartDecis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1B884A9E-E586-4292-B596-E0F349742D72}"/>
                </a:ext>
              </a:extLst>
            </p:cNvPr>
            <p:cNvSpPr/>
            <p:nvPr/>
          </p:nvSpPr>
          <p:spPr>
            <a:xfrm>
              <a:off x="5470223" y="2876885"/>
              <a:ext cx="1857375" cy="4855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/>
                <a:t>2.19 </a:t>
              </a:r>
              <a:r>
                <a:rPr lang="en-US" sz="1000" dirty="0"/>
                <a:t>(Decision)</a:t>
              </a:r>
            </a:p>
            <a:p>
              <a:pPr algn="ctr"/>
              <a:r>
                <a:rPr lang="en-US" sz="1200" dirty="0"/>
                <a:t>Changes to HCAs?</a:t>
              </a:r>
            </a:p>
          </p:txBody>
        </p:sp>
      </p:grp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566ED633-00A7-450E-9987-82DE9EA9BFBD}"/>
              </a:ext>
            </a:extLst>
          </p:cNvPr>
          <p:cNvCxnSpPr>
            <a:cxnSpLocks/>
          </p:cNvCxnSpPr>
          <p:nvPr/>
        </p:nvCxnSpPr>
        <p:spPr>
          <a:xfrm>
            <a:off x="9463092" y="1919572"/>
            <a:ext cx="0" cy="1443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>
            <a:extLst>
              <a:ext uri="{FF2B5EF4-FFF2-40B4-BE49-F238E27FC236}">
                <a16:creationId xmlns:a16="http://schemas.microsoft.com/office/drawing/2014/main" id="{59717200-14A3-4A1C-9635-DE569349B658}"/>
              </a:ext>
            </a:extLst>
          </p:cNvPr>
          <p:cNvSpPr txBox="1"/>
          <p:nvPr/>
        </p:nvSpPr>
        <p:spPr>
          <a:xfrm>
            <a:off x="12104926" y="2572934"/>
            <a:ext cx="447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Yes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BEAC6B95-6A88-49B0-BE21-EFE2363C413F}"/>
              </a:ext>
            </a:extLst>
          </p:cNvPr>
          <p:cNvSpPr txBox="1"/>
          <p:nvPr/>
        </p:nvSpPr>
        <p:spPr>
          <a:xfrm>
            <a:off x="8401054" y="4377169"/>
            <a:ext cx="2124076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2.18 </a:t>
            </a:r>
            <a:r>
              <a:rPr lang="en-US" sz="1000" dirty="0"/>
              <a:t>(Remediation)</a:t>
            </a:r>
          </a:p>
          <a:p>
            <a:pPr algn="ctr"/>
            <a:r>
              <a:rPr lang="en-US" sz="1200" dirty="0"/>
              <a:t>Update assessment plan</a:t>
            </a:r>
          </a:p>
        </p:txBody>
      </p:sp>
      <p:cxnSp>
        <p:nvCxnSpPr>
          <p:cNvPr id="158" name="Straight Arrow Connector 157">
            <a:extLst>
              <a:ext uri="{FF2B5EF4-FFF2-40B4-BE49-F238E27FC236}">
                <a16:creationId xmlns:a16="http://schemas.microsoft.com/office/drawing/2014/main" id="{0DB30B97-2BB7-43E7-9DC9-BD37169EA8CC}"/>
              </a:ext>
            </a:extLst>
          </p:cNvPr>
          <p:cNvCxnSpPr/>
          <p:nvPr/>
        </p:nvCxnSpPr>
        <p:spPr>
          <a:xfrm>
            <a:off x="9463092" y="2710224"/>
            <a:ext cx="0" cy="1443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>
            <a:extLst>
              <a:ext uri="{FF2B5EF4-FFF2-40B4-BE49-F238E27FC236}">
                <a16:creationId xmlns:a16="http://schemas.microsoft.com/office/drawing/2014/main" id="{6F2D4BE8-8BE8-4923-B411-D5422A3FC1C1}"/>
              </a:ext>
            </a:extLst>
          </p:cNvPr>
          <p:cNvCxnSpPr>
            <a:cxnSpLocks/>
          </p:cNvCxnSpPr>
          <p:nvPr/>
        </p:nvCxnSpPr>
        <p:spPr>
          <a:xfrm flipH="1">
            <a:off x="9463092" y="4232848"/>
            <a:ext cx="1" cy="1443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3F00D67D-6EE6-4779-B345-2EBE27F9950B}"/>
              </a:ext>
            </a:extLst>
          </p:cNvPr>
          <p:cNvCxnSpPr>
            <a:stCxn id="157" idx="2"/>
            <a:endCxn id="153" idx="0"/>
          </p:cNvCxnSpPr>
          <p:nvPr/>
        </p:nvCxnSpPr>
        <p:spPr>
          <a:xfrm>
            <a:off x="9463092" y="4838834"/>
            <a:ext cx="23684" cy="159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65DA7446-ABD8-493F-9810-2B9F356182E7}"/>
              </a:ext>
            </a:extLst>
          </p:cNvPr>
          <p:cNvCxnSpPr>
            <a:stCxn id="50" idx="0"/>
            <a:endCxn id="8" idx="2"/>
          </p:cNvCxnSpPr>
          <p:nvPr/>
        </p:nvCxnSpPr>
        <p:spPr>
          <a:xfrm flipV="1">
            <a:off x="6963581" y="5443660"/>
            <a:ext cx="0" cy="23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0465ABC9-1CD9-4E96-BF85-7B9A2ACC4676}"/>
              </a:ext>
            </a:extLst>
          </p:cNvPr>
          <p:cNvCxnSpPr>
            <a:stCxn id="8" idx="0"/>
            <a:endCxn id="51" idx="2"/>
          </p:cNvCxnSpPr>
          <p:nvPr/>
        </p:nvCxnSpPr>
        <p:spPr>
          <a:xfrm flipV="1">
            <a:off x="6963581" y="4550368"/>
            <a:ext cx="0" cy="2469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09A26135-6C6C-45C2-98E6-6F99112875B3}"/>
              </a:ext>
            </a:extLst>
          </p:cNvPr>
          <p:cNvCxnSpPr>
            <a:stCxn id="51" idx="0"/>
            <a:endCxn id="53" idx="2"/>
          </p:cNvCxnSpPr>
          <p:nvPr/>
        </p:nvCxnSpPr>
        <p:spPr>
          <a:xfrm flipV="1">
            <a:off x="6963581" y="3489251"/>
            <a:ext cx="0" cy="23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8CE1F35C-09DA-4A95-9CEE-A6FC81767A34}"/>
              </a:ext>
            </a:extLst>
          </p:cNvPr>
          <p:cNvCxnSpPr>
            <a:stCxn id="53" idx="0"/>
            <a:endCxn id="56" idx="2"/>
          </p:cNvCxnSpPr>
          <p:nvPr/>
        </p:nvCxnSpPr>
        <p:spPr>
          <a:xfrm flipV="1">
            <a:off x="6963581" y="1919572"/>
            <a:ext cx="0" cy="191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>
            <a:extLst>
              <a:ext uri="{FF2B5EF4-FFF2-40B4-BE49-F238E27FC236}">
                <a16:creationId xmlns:a16="http://schemas.microsoft.com/office/drawing/2014/main" id="{D5F690F9-1915-4678-8418-715EDE96D3DC}"/>
              </a:ext>
            </a:extLst>
          </p:cNvPr>
          <p:cNvCxnSpPr>
            <a:stCxn id="53" idx="1"/>
            <a:endCxn id="58" idx="3"/>
          </p:cNvCxnSpPr>
          <p:nvPr/>
        </p:nvCxnSpPr>
        <p:spPr>
          <a:xfrm flipH="1">
            <a:off x="5595332" y="2800100"/>
            <a:ext cx="306211" cy="1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>
            <a:extLst>
              <a:ext uri="{FF2B5EF4-FFF2-40B4-BE49-F238E27FC236}">
                <a16:creationId xmlns:a16="http://schemas.microsoft.com/office/drawing/2014/main" id="{3745F2BC-BA26-424C-B471-64C2EF1481B0}"/>
              </a:ext>
            </a:extLst>
          </p:cNvPr>
          <p:cNvCxnSpPr>
            <a:stCxn id="58" idx="0"/>
            <a:endCxn id="60" idx="2"/>
          </p:cNvCxnSpPr>
          <p:nvPr/>
        </p:nvCxnSpPr>
        <p:spPr>
          <a:xfrm flipV="1">
            <a:off x="4733158" y="1921464"/>
            <a:ext cx="0" cy="55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DB289B99-92D2-4463-BF43-88DE83760819}"/>
              </a:ext>
            </a:extLst>
          </p:cNvPr>
          <p:cNvCxnSpPr>
            <a:stCxn id="60" idx="3"/>
            <a:endCxn id="56" idx="1"/>
          </p:cNvCxnSpPr>
          <p:nvPr/>
        </p:nvCxnSpPr>
        <p:spPr>
          <a:xfrm flipV="1">
            <a:off x="5590570" y="1596407"/>
            <a:ext cx="410660" cy="18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A4398145-1DD5-445E-B0E6-D4295ED340D6}"/>
              </a:ext>
            </a:extLst>
          </p:cNvPr>
          <p:cNvCxnSpPr>
            <a:stCxn id="56" idx="3"/>
            <a:endCxn id="146" idx="1"/>
          </p:cNvCxnSpPr>
          <p:nvPr/>
        </p:nvCxnSpPr>
        <p:spPr>
          <a:xfrm>
            <a:off x="7925931" y="1596407"/>
            <a:ext cx="4751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Arrow Connector 197">
            <a:extLst>
              <a:ext uri="{FF2B5EF4-FFF2-40B4-BE49-F238E27FC236}">
                <a16:creationId xmlns:a16="http://schemas.microsoft.com/office/drawing/2014/main" id="{EE5A5A99-C5A3-4151-8704-4F9D61225843}"/>
              </a:ext>
            </a:extLst>
          </p:cNvPr>
          <p:cNvCxnSpPr>
            <a:cxnSpLocks/>
            <a:stCxn id="150" idx="3"/>
            <a:endCxn id="148" idx="1"/>
          </p:cNvCxnSpPr>
          <p:nvPr/>
        </p:nvCxnSpPr>
        <p:spPr>
          <a:xfrm flipV="1">
            <a:off x="10525130" y="3537704"/>
            <a:ext cx="216459" cy="59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ctor: Elbow 199">
            <a:extLst>
              <a:ext uri="{FF2B5EF4-FFF2-40B4-BE49-F238E27FC236}">
                <a16:creationId xmlns:a16="http://schemas.microsoft.com/office/drawing/2014/main" id="{88D6D7F5-41FF-49EC-ABD8-C77D77FE1CCC}"/>
              </a:ext>
            </a:extLst>
          </p:cNvPr>
          <p:cNvCxnSpPr>
            <a:cxnSpLocks/>
            <a:stCxn id="148" idx="2"/>
            <a:endCxn id="157" idx="3"/>
          </p:cNvCxnSpPr>
          <p:nvPr/>
        </p:nvCxnSpPr>
        <p:spPr>
          <a:xfrm rot="5400000">
            <a:off x="10807221" y="4040444"/>
            <a:ext cx="285468" cy="84964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>
            <a:extLst>
              <a:ext uri="{FF2B5EF4-FFF2-40B4-BE49-F238E27FC236}">
                <a16:creationId xmlns:a16="http://schemas.microsoft.com/office/drawing/2014/main" id="{664C9EBF-F878-41C2-A9D6-52F59F009A0E}"/>
              </a:ext>
            </a:extLst>
          </p:cNvPr>
          <p:cNvCxnSpPr>
            <a:cxnSpLocks/>
            <a:stCxn id="153" idx="3"/>
          </p:cNvCxnSpPr>
          <p:nvPr/>
        </p:nvCxnSpPr>
        <p:spPr>
          <a:xfrm>
            <a:off x="10633359" y="5682533"/>
            <a:ext cx="373963" cy="65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ctor: Elbow 203">
            <a:extLst>
              <a:ext uri="{FF2B5EF4-FFF2-40B4-BE49-F238E27FC236}">
                <a16:creationId xmlns:a16="http://schemas.microsoft.com/office/drawing/2014/main" id="{01FB8F25-287E-4017-8723-E83544E21668}"/>
              </a:ext>
            </a:extLst>
          </p:cNvPr>
          <p:cNvCxnSpPr>
            <a:cxnSpLocks/>
            <a:stCxn id="153" idx="2"/>
          </p:cNvCxnSpPr>
          <p:nvPr/>
        </p:nvCxnSpPr>
        <p:spPr>
          <a:xfrm rot="16200000" flipH="1">
            <a:off x="9887141" y="5966215"/>
            <a:ext cx="202922" cy="1003652"/>
          </a:xfrm>
          <a:prstGeom prst="bentConnector3">
            <a:avLst>
              <a:gd name="adj1" fmla="val 1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Box 205">
            <a:extLst>
              <a:ext uri="{FF2B5EF4-FFF2-40B4-BE49-F238E27FC236}">
                <a16:creationId xmlns:a16="http://schemas.microsoft.com/office/drawing/2014/main" id="{931C9C99-C227-4FE2-A623-684F823432D5}"/>
              </a:ext>
            </a:extLst>
          </p:cNvPr>
          <p:cNvSpPr txBox="1"/>
          <p:nvPr/>
        </p:nvSpPr>
        <p:spPr>
          <a:xfrm>
            <a:off x="10385838" y="3261400"/>
            <a:ext cx="447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Yes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EFF49B00-A206-4A8A-9C04-091471629A87}"/>
              </a:ext>
            </a:extLst>
          </p:cNvPr>
          <p:cNvSpPr txBox="1"/>
          <p:nvPr/>
        </p:nvSpPr>
        <p:spPr>
          <a:xfrm>
            <a:off x="5563069" y="2521209"/>
            <a:ext cx="447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Yes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C03F091-4E46-4C9A-B0A1-45057A9A678A}"/>
              </a:ext>
            </a:extLst>
          </p:cNvPr>
          <p:cNvSpPr txBox="1"/>
          <p:nvPr/>
        </p:nvSpPr>
        <p:spPr>
          <a:xfrm>
            <a:off x="9011966" y="4134869"/>
            <a:ext cx="447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No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B2DB6BAB-03A4-4954-8752-8FE32A8312B3}"/>
              </a:ext>
            </a:extLst>
          </p:cNvPr>
          <p:cNvSpPr txBox="1"/>
          <p:nvPr/>
        </p:nvSpPr>
        <p:spPr>
          <a:xfrm>
            <a:off x="6975088" y="1929364"/>
            <a:ext cx="447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No</a:t>
            </a:r>
          </a:p>
        </p:txBody>
      </p:sp>
      <p:sp>
        <p:nvSpPr>
          <p:cNvPr id="70" name="Isosceles Triangle 69">
            <a:extLst>
              <a:ext uri="{FF2B5EF4-FFF2-40B4-BE49-F238E27FC236}">
                <a16:creationId xmlns:a16="http://schemas.microsoft.com/office/drawing/2014/main" id="{AB0ED996-9D9E-4F75-B316-1B20270A3F1A}"/>
              </a:ext>
            </a:extLst>
          </p:cNvPr>
          <p:cNvSpPr/>
          <p:nvPr/>
        </p:nvSpPr>
        <p:spPr>
          <a:xfrm>
            <a:off x="128720" y="759494"/>
            <a:ext cx="802436" cy="622799"/>
          </a:xfrm>
          <a:prstGeom prst="triangl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/>
              <a:t>Step</a:t>
            </a:r>
          </a:p>
          <a:p>
            <a:pPr algn="ctr"/>
            <a:r>
              <a:rPr lang="en-US" dirty="0"/>
              <a:t>2</a:t>
            </a:r>
          </a:p>
        </p:txBody>
      </p:sp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F06A933A-6B08-4173-AF1C-4411E72D7AD0}"/>
              </a:ext>
            </a:extLst>
          </p:cNvPr>
          <p:cNvSpPr/>
          <p:nvPr/>
        </p:nvSpPr>
        <p:spPr>
          <a:xfrm>
            <a:off x="10466744" y="5931374"/>
            <a:ext cx="802436" cy="622799"/>
          </a:xfrm>
          <a:prstGeom prst="triangl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/>
              <a:t>Step</a:t>
            </a:r>
          </a:p>
          <a:p>
            <a:pPr algn="ctr"/>
            <a:r>
              <a:rPr lang="en-US" dirty="0"/>
              <a:t>3</a:t>
            </a:r>
          </a:p>
        </p:txBody>
      </p:sp>
      <p:sp>
        <p:nvSpPr>
          <p:cNvPr id="72" name="Isosceles Triangle 71">
            <a:extLst>
              <a:ext uri="{FF2B5EF4-FFF2-40B4-BE49-F238E27FC236}">
                <a16:creationId xmlns:a16="http://schemas.microsoft.com/office/drawing/2014/main" id="{B0A516C2-3E3B-4F0F-87EA-2C868F45E15D}"/>
              </a:ext>
            </a:extLst>
          </p:cNvPr>
          <p:cNvSpPr/>
          <p:nvPr/>
        </p:nvSpPr>
        <p:spPr>
          <a:xfrm>
            <a:off x="10983638" y="5054527"/>
            <a:ext cx="802436" cy="622799"/>
          </a:xfrm>
          <a:prstGeom prst="triangl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/>
              <a:t>Step</a:t>
            </a:r>
          </a:p>
          <a:p>
            <a:pPr algn="ctr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626749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D94914-0F4C-48AF-8718-4F298B0D35DA}"/>
              </a:ext>
            </a:extLst>
          </p:cNvPr>
          <p:cNvSpPr txBox="1"/>
          <p:nvPr/>
        </p:nvSpPr>
        <p:spPr>
          <a:xfrm>
            <a:off x="3367087" y="237769"/>
            <a:ext cx="545782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Hazardous Liquid Integrity Management Flowchart</a:t>
            </a:r>
          </a:p>
          <a:p>
            <a:pPr algn="ctr"/>
            <a:r>
              <a:rPr lang="en-US" dirty="0"/>
              <a:t>Step 3: Establish IM Framework and Processes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97EC31-34DB-4FD0-A7B1-30B96D562A06}"/>
              </a:ext>
            </a:extLst>
          </p:cNvPr>
          <p:cNvSpPr txBox="1"/>
          <p:nvPr/>
        </p:nvSpPr>
        <p:spPr>
          <a:xfrm>
            <a:off x="1213239" y="2211744"/>
            <a:ext cx="2294333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3.2 </a:t>
            </a:r>
            <a:r>
              <a:rPr lang="en-US" sz="1000" dirty="0"/>
              <a:t>(Integration)</a:t>
            </a:r>
          </a:p>
          <a:p>
            <a:pPr algn="ctr"/>
            <a:r>
              <a:rPr lang="en-US" sz="1200" dirty="0"/>
              <a:t>Develop the process for determining which segments can affect an HCA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D2023F-CDBD-46B3-A025-5AC15A0B8C54}"/>
              </a:ext>
            </a:extLst>
          </p:cNvPr>
          <p:cNvSpPr txBox="1"/>
          <p:nvPr/>
        </p:nvSpPr>
        <p:spPr>
          <a:xfrm>
            <a:off x="1233921" y="3368336"/>
            <a:ext cx="2294333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3.3 </a:t>
            </a:r>
            <a:r>
              <a:rPr lang="en-US" sz="1000" dirty="0"/>
              <a:t>(Integration)</a:t>
            </a:r>
          </a:p>
          <a:p>
            <a:pPr algn="ctr"/>
            <a:r>
              <a:rPr lang="en-US" sz="1200" dirty="0"/>
              <a:t>Develop the process by which the risks associated with a pipeline segment will be analyzed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B76EB-A056-4135-A0E3-12286726F5AA}"/>
              </a:ext>
            </a:extLst>
          </p:cNvPr>
          <p:cNvSpPr txBox="1"/>
          <p:nvPr/>
        </p:nvSpPr>
        <p:spPr>
          <a:xfrm>
            <a:off x="1213239" y="4561803"/>
            <a:ext cx="2294333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3.4 </a:t>
            </a:r>
            <a:r>
              <a:rPr lang="en-US" sz="1000" dirty="0"/>
              <a:t>(Integration)</a:t>
            </a:r>
          </a:p>
          <a:p>
            <a:pPr algn="ctr"/>
            <a:r>
              <a:rPr lang="en-US" sz="1200" dirty="0"/>
              <a:t>Develop the process by which a risk-based baseline assessment plan will be established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733F6B-8C0E-4EF8-A0EC-DFC57B967433}"/>
              </a:ext>
            </a:extLst>
          </p:cNvPr>
          <p:cNvSpPr txBox="1"/>
          <p:nvPr/>
        </p:nvSpPr>
        <p:spPr>
          <a:xfrm>
            <a:off x="1248815" y="5702646"/>
            <a:ext cx="2294333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3.5 </a:t>
            </a:r>
            <a:r>
              <a:rPr lang="en-US" sz="1000" dirty="0"/>
              <a:t>(Integration)</a:t>
            </a:r>
          </a:p>
          <a:p>
            <a:pPr algn="ctr"/>
            <a:r>
              <a:rPr lang="en-US" sz="1200" dirty="0"/>
              <a:t>Develop the process for reviewing integrity assessment results and making mitigation decisions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8BFB913-07BC-4782-AFEE-C63A42830DFA}"/>
              </a:ext>
            </a:extLst>
          </p:cNvPr>
          <p:cNvSpPr txBox="1"/>
          <p:nvPr/>
        </p:nvSpPr>
        <p:spPr>
          <a:xfrm>
            <a:off x="4368776" y="2214994"/>
            <a:ext cx="2294333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3.6 </a:t>
            </a:r>
            <a:r>
              <a:rPr lang="en-US" sz="1000" dirty="0"/>
              <a:t>(Integration)</a:t>
            </a:r>
          </a:p>
          <a:p>
            <a:pPr algn="ctr"/>
            <a:r>
              <a:rPr lang="en-US" sz="1200" dirty="0"/>
              <a:t>Develop the process to identify any additional preventive or mitigative actions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0C94572-C5CD-4115-BCCE-841C4FE416C4}"/>
              </a:ext>
            </a:extLst>
          </p:cNvPr>
          <p:cNvSpPr txBox="1"/>
          <p:nvPr/>
        </p:nvSpPr>
        <p:spPr>
          <a:xfrm>
            <a:off x="4368775" y="3365644"/>
            <a:ext cx="2294333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3.7 </a:t>
            </a:r>
            <a:r>
              <a:rPr lang="en-US" sz="1000" dirty="0"/>
              <a:t>(Integration)</a:t>
            </a:r>
          </a:p>
          <a:p>
            <a:pPr algn="ctr"/>
            <a:r>
              <a:rPr lang="en-US" sz="1200" dirty="0"/>
              <a:t>Develop the process by which periodic integrity assessments are performed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49D10B1-EAD0-4482-904E-3A599CD9E542}"/>
              </a:ext>
            </a:extLst>
          </p:cNvPr>
          <p:cNvSpPr txBox="1"/>
          <p:nvPr/>
        </p:nvSpPr>
        <p:spPr>
          <a:xfrm>
            <a:off x="4368774" y="4516294"/>
            <a:ext cx="2294333" cy="830997"/>
          </a:xfrm>
          <a:prstGeom prst="rect">
            <a:avLst/>
          </a:prstGeom>
          <a:solidFill>
            <a:srgbClr val="FFFF00"/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3.8 </a:t>
            </a:r>
            <a:r>
              <a:rPr lang="en-US" sz="1000" dirty="0"/>
              <a:t>(Validation)</a:t>
            </a:r>
          </a:p>
          <a:p>
            <a:pPr algn="ctr"/>
            <a:r>
              <a:rPr lang="en-US" sz="1200" dirty="0"/>
              <a:t>Develop the process to measure the effectiveness of the IMP</a:t>
            </a:r>
          </a:p>
          <a:p>
            <a:pPr algn="ctr"/>
            <a:endParaRPr lang="en-US" sz="1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2ED4CC-7FF2-42C9-8B2C-9256D37530D8}"/>
              </a:ext>
            </a:extLst>
          </p:cNvPr>
          <p:cNvSpPr txBox="1"/>
          <p:nvPr/>
        </p:nvSpPr>
        <p:spPr>
          <a:xfrm>
            <a:off x="1564702" y="1002877"/>
            <a:ext cx="1591406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3.1 </a:t>
            </a:r>
            <a:r>
              <a:rPr lang="en-US" sz="1000" dirty="0"/>
              <a:t>(Integration)</a:t>
            </a:r>
          </a:p>
          <a:p>
            <a:pPr algn="ctr"/>
            <a:r>
              <a:rPr lang="en-US" sz="1200" dirty="0"/>
              <a:t>Develop and document an IMP framework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DA31D8C-DEF1-46C6-99F8-23B8DB1F9A34}"/>
              </a:ext>
            </a:extLst>
          </p:cNvPr>
          <p:cNvSpPr txBox="1"/>
          <p:nvPr/>
        </p:nvSpPr>
        <p:spPr>
          <a:xfrm>
            <a:off x="8227236" y="4600669"/>
            <a:ext cx="2294333" cy="830997"/>
          </a:xfrm>
          <a:prstGeom prst="rect">
            <a:avLst/>
          </a:prstGeom>
          <a:solidFill>
            <a:srgbClr val="FFFF00"/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3.10 </a:t>
            </a:r>
            <a:r>
              <a:rPr lang="en-US" sz="1000" dirty="0"/>
              <a:t>(Validation)</a:t>
            </a:r>
          </a:p>
          <a:p>
            <a:pPr algn="ctr"/>
            <a:r>
              <a:rPr lang="en-US" sz="1200" dirty="0"/>
              <a:t>Track IM program performance measures</a:t>
            </a:r>
          </a:p>
          <a:p>
            <a:pPr algn="ctr"/>
            <a:endParaRPr lang="en-US" sz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1D33C0A-729D-4A46-BE1F-01F81B2C6104}"/>
              </a:ext>
            </a:extLst>
          </p:cNvPr>
          <p:cNvSpPr txBox="1"/>
          <p:nvPr/>
        </p:nvSpPr>
        <p:spPr>
          <a:xfrm>
            <a:off x="8227237" y="3145012"/>
            <a:ext cx="2294333" cy="830997"/>
          </a:xfrm>
          <a:prstGeom prst="rect">
            <a:avLst/>
          </a:prstGeom>
          <a:solidFill>
            <a:srgbClr val="FFFF00"/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3.11 </a:t>
            </a:r>
            <a:r>
              <a:rPr lang="en-US" sz="1000" dirty="0"/>
              <a:t>(Validation)</a:t>
            </a:r>
          </a:p>
          <a:p>
            <a:pPr algn="ctr"/>
            <a:r>
              <a:rPr lang="en-US" sz="1200" dirty="0"/>
              <a:t>Periodically assess and update the program procedures</a:t>
            </a:r>
          </a:p>
          <a:p>
            <a:pPr algn="ctr"/>
            <a:endParaRPr lang="en-US" sz="1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DBF292D-9991-4B8F-A8AD-C416078BB262}"/>
              </a:ext>
            </a:extLst>
          </p:cNvPr>
          <p:cNvSpPr txBox="1"/>
          <p:nvPr/>
        </p:nvSpPr>
        <p:spPr>
          <a:xfrm>
            <a:off x="8227238" y="1689355"/>
            <a:ext cx="2294333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3.12 </a:t>
            </a:r>
            <a:r>
              <a:rPr lang="en-US" sz="1000" dirty="0"/>
              <a:t>(Communication)</a:t>
            </a:r>
          </a:p>
          <a:p>
            <a:pPr algn="ctr"/>
            <a:r>
              <a:rPr lang="en-US" sz="1200" dirty="0"/>
              <a:t>Communicate program framework processes, and results to regulators and the public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AFF52B9-9A31-4C74-AC96-66F182F63F32}"/>
              </a:ext>
            </a:extLst>
          </p:cNvPr>
          <p:cNvSpPr txBox="1"/>
          <p:nvPr/>
        </p:nvSpPr>
        <p:spPr>
          <a:xfrm>
            <a:off x="4720237" y="1187543"/>
            <a:ext cx="1591406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3.9 </a:t>
            </a:r>
            <a:r>
              <a:rPr lang="en-US" sz="1000" dirty="0"/>
              <a:t>(Integration)</a:t>
            </a:r>
          </a:p>
          <a:p>
            <a:pPr algn="ctr"/>
            <a:r>
              <a:rPr lang="en-US" sz="1200" dirty="0"/>
              <a:t>Document IMP program description</a:t>
            </a:r>
          </a:p>
        </p:txBody>
      </p: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6AAB6E5A-6BEA-4356-A5CF-3CFA0BD176CD}"/>
              </a:ext>
            </a:extLst>
          </p:cNvPr>
          <p:cNvCxnSpPr>
            <a:cxnSpLocks/>
            <a:stCxn id="19" idx="2"/>
          </p:cNvCxnSpPr>
          <p:nvPr/>
        </p:nvCxnSpPr>
        <p:spPr>
          <a:xfrm rot="5400000">
            <a:off x="-610183" y="3147556"/>
            <a:ext cx="4284270" cy="1656907"/>
          </a:xfrm>
          <a:prstGeom prst="bentConnector3">
            <a:avLst>
              <a:gd name="adj1" fmla="val 354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9D7D9ADE-6FCA-4102-A54D-09C24B65EDEA}"/>
              </a:ext>
            </a:extLst>
          </p:cNvPr>
          <p:cNvCxnSpPr>
            <a:cxnSpLocks/>
            <a:stCxn id="19" idx="2"/>
          </p:cNvCxnSpPr>
          <p:nvPr/>
        </p:nvCxnSpPr>
        <p:spPr>
          <a:xfrm rot="16200000" flipH="1">
            <a:off x="1667854" y="2526424"/>
            <a:ext cx="3097918" cy="1712817"/>
          </a:xfrm>
          <a:prstGeom prst="bentConnector3">
            <a:avLst>
              <a:gd name="adj1" fmla="val 48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B8134CF-3EFE-4F64-A462-92BD80D3E774}"/>
              </a:ext>
            </a:extLst>
          </p:cNvPr>
          <p:cNvCxnSpPr>
            <a:cxnSpLocks/>
          </p:cNvCxnSpPr>
          <p:nvPr/>
        </p:nvCxnSpPr>
        <p:spPr>
          <a:xfrm>
            <a:off x="3775934" y="2627242"/>
            <a:ext cx="0" cy="34909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83658211-51AF-4C73-AD5D-CE20E8EA67B6}"/>
              </a:ext>
            </a:extLst>
          </p:cNvPr>
          <p:cNvCxnSpPr>
            <a:endCxn id="27" idx="3"/>
          </p:cNvCxnSpPr>
          <p:nvPr/>
        </p:nvCxnSpPr>
        <p:spPr>
          <a:xfrm rot="5400000" flipH="1" flipV="1">
            <a:off x="2740071" y="2546573"/>
            <a:ext cx="4607435" cy="2535709"/>
          </a:xfrm>
          <a:prstGeom prst="bentConnector4">
            <a:avLst>
              <a:gd name="adj1" fmla="val -1138"/>
              <a:gd name="adj2" fmla="val 13107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6C599F3-C6A6-4E27-8F62-1CDEBDD96DDA}"/>
              </a:ext>
            </a:extLst>
          </p:cNvPr>
          <p:cNvCxnSpPr>
            <a:endCxn id="15" idx="1"/>
          </p:cNvCxnSpPr>
          <p:nvPr/>
        </p:nvCxnSpPr>
        <p:spPr>
          <a:xfrm>
            <a:off x="703498" y="6118144"/>
            <a:ext cx="54531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BBF345C7-5DA1-41E4-B1F4-774EE4D93128}"/>
              </a:ext>
            </a:extLst>
          </p:cNvPr>
          <p:cNvCxnSpPr>
            <a:endCxn id="14" idx="1"/>
          </p:cNvCxnSpPr>
          <p:nvPr/>
        </p:nvCxnSpPr>
        <p:spPr>
          <a:xfrm>
            <a:off x="703498" y="4977301"/>
            <a:ext cx="50974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E4ACA49-D6B1-43FD-B6EC-963EF7059581}"/>
              </a:ext>
            </a:extLst>
          </p:cNvPr>
          <p:cNvCxnSpPr>
            <a:endCxn id="13" idx="1"/>
          </p:cNvCxnSpPr>
          <p:nvPr/>
        </p:nvCxnSpPr>
        <p:spPr>
          <a:xfrm>
            <a:off x="703497" y="3781142"/>
            <a:ext cx="530424" cy="26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A3363D76-18AE-4B04-847B-8EB9A2FB5790}"/>
              </a:ext>
            </a:extLst>
          </p:cNvPr>
          <p:cNvCxnSpPr>
            <a:endCxn id="8" idx="1"/>
          </p:cNvCxnSpPr>
          <p:nvPr/>
        </p:nvCxnSpPr>
        <p:spPr>
          <a:xfrm>
            <a:off x="703497" y="2627242"/>
            <a:ext cx="50974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10F4FCF1-AF3E-4C5B-83CB-675F82255F38}"/>
              </a:ext>
            </a:extLst>
          </p:cNvPr>
          <p:cNvCxnSpPr>
            <a:stCxn id="8" idx="3"/>
          </p:cNvCxnSpPr>
          <p:nvPr/>
        </p:nvCxnSpPr>
        <p:spPr>
          <a:xfrm flipV="1">
            <a:off x="3507572" y="2627242"/>
            <a:ext cx="26836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9F0197F8-B93F-4CC7-834B-F80F906A0E5F}"/>
              </a:ext>
            </a:extLst>
          </p:cNvPr>
          <p:cNvCxnSpPr>
            <a:stCxn id="13" idx="3"/>
          </p:cNvCxnSpPr>
          <p:nvPr/>
        </p:nvCxnSpPr>
        <p:spPr>
          <a:xfrm flipV="1">
            <a:off x="3528254" y="3781142"/>
            <a:ext cx="247680" cy="26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7346A1C-D8B9-4E61-97D7-7CAD1BB6B886}"/>
              </a:ext>
            </a:extLst>
          </p:cNvPr>
          <p:cNvCxnSpPr>
            <a:stCxn id="14" idx="3"/>
          </p:cNvCxnSpPr>
          <p:nvPr/>
        </p:nvCxnSpPr>
        <p:spPr>
          <a:xfrm flipV="1">
            <a:off x="3507572" y="4977301"/>
            <a:ext cx="26836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DDD11A6E-E6A4-493A-A683-6C511F44258A}"/>
              </a:ext>
            </a:extLst>
          </p:cNvPr>
          <p:cNvCxnSpPr>
            <a:stCxn id="15" idx="3"/>
          </p:cNvCxnSpPr>
          <p:nvPr/>
        </p:nvCxnSpPr>
        <p:spPr>
          <a:xfrm flipV="1">
            <a:off x="3543148" y="6118144"/>
            <a:ext cx="23278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EE12AC43-A5B5-4F4F-BB5F-91196A163F2E}"/>
              </a:ext>
            </a:extLst>
          </p:cNvPr>
          <p:cNvCxnSpPr>
            <a:endCxn id="16" idx="1"/>
          </p:cNvCxnSpPr>
          <p:nvPr/>
        </p:nvCxnSpPr>
        <p:spPr>
          <a:xfrm>
            <a:off x="4073224" y="2627242"/>
            <a:ext cx="295552" cy="3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525E3B5D-3489-46C3-87A6-D31A9CF21CD1}"/>
              </a:ext>
            </a:extLst>
          </p:cNvPr>
          <p:cNvCxnSpPr>
            <a:endCxn id="17" idx="1"/>
          </p:cNvCxnSpPr>
          <p:nvPr/>
        </p:nvCxnSpPr>
        <p:spPr>
          <a:xfrm>
            <a:off x="4073223" y="3779517"/>
            <a:ext cx="295552" cy="1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3881D279-D508-4954-A3A5-54B6E76378DD}"/>
              </a:ext>
            </a:extLst>
          </p:cNvPr>
          <p:cNvCxnSpPr>
            <a:endCxn id="18" idx="1"/>
          </p:cNvCxnSpPr>
          <p:nvPr/>
        </p:nvCxnSpPr>
        <p:spPr>
          <a:xfrm>
            <a:off x="4058677" y="4931792"/>
            <a:ext cx="31009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A79842C-E887-460B-879C-4308292BA914}"/>
              </a:ext>
            </a:extLst>
          </p:cNvPr>
          <p:cNvCxnSpPr>
            <a:stCxn id="18" idx="3"/>
          </p:cNvCxnSpPr>
          <p:nvPr/>
        </p:nvCxnSpPr>
        <p:spPr>
          <a:xfrm flipV="1">
            <a:off x="6663107" y="4931792"/>
            <a:ext cx="44769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E01329A5-A810-457B-9A73-244E7C95DC0E}"/>
              </a:ext>
            </a:extLst>
          </p:cNvPr>
          <p:cNvCxnSpPr>
            <a:stCxn id="17" idx="3"/>
          </p:cNvCxnSpPr>
          <p:nvPr/>
        </p:nvCxnSpPr>
        <p:spPr>
          <a:xfrm flipV="1">
            <a:off x="6663108" y="3779517"/>
            <a:ext cx="447697" cy="1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09A671BF-BC9F-4304-9E59-E6C1D3004E5B}"/>
              </a:ext>
            </a:extLst>
          </p:cNvPr>
          <p:cNvCxnSpPr>
            <a:stCxn id="16" idx="3"/>
          </p:cNvCxnSpPr>
          <p:nvPr/>
        </p:nvCxnSpPr>
        <p:spPr>
          <a:xfrm flipV="1">
            <a:off x="6663109" y="2627242"/>
            <a:ext cx="447696" cy="3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9DFF2A98-BAB6-4CF4-9DFC-939EFED83B1A}"/>
              </a:ext>
            </a:extLst>
          </p:cNvPr>
          <p:cNvGrpSpPr/>
          <p:nvPr/>
        </p:nvGrpSpPr>
        <p:grpSpPr>
          <a:xfrm>
            <a:off x="5515942" y="5337764"/>
            <a:ext cx="3858461" cy="318422"/>
            <a:chOff x="5515942" y="5337764"/>
            <a:chExt cx="3858461" cy="318422"/>
          </a:xfrm>
        </p:grpSpPr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9BF2695B-9942-4B56-9481-B08759C1FBE4}"/>
                </a:ext>
              </a:extLst>
            </p:cNvPr>
            <p:cNvSpPr/>
            <p:nvPr/>
          </p:nvSpPr>
          <p:spPr>
            <a:xfrm>
              <a:off x="6868197" y="5557335"/>
              <a:ext cx="401242" cy="98851"/>
            </a:xfrm>
            <a:custGeom>
              <a:avLst/>
              <a:gdLst>
                <a:gd name="connsiteX0" fmla="*/ 0 w 401242"/>
                <a:gd name="connsiteY0" fmla="*/ 86061 h 98851"/>
                <a:gd name="connsiteX1" fmla="*/ 215153 w 401242"/>
                <a:gd name="connsiteY1" fmla="*/ 0 h 98851"/>
                <a:gd name="connsiteX2" fmla="*/ 376518 w 401242"/>
                <a:gd name="connsiteY2" fmla="*/ 86061 h 98851"/>
                <a:gd name="connsiteX3" fmla="*/ 398033 w 401242"/>
                <a:gd name="connsiteY3" fmla="*/ 96819 h 98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1242" h="98851">
                  <a:moveTo>
                    <a:pt x="0" y="86061"/>
                  </a:moveTo>
                  <a:cubicBezTo>
                    <a:pt x="76200" y="43030"/>
                    <a:pt x="152400" y="0"/>
                    <a:pt x="215153" y="0"/>
                  </a:cubicBezTo>
                  <a:cubicBezTo>
                    <a:pt x="277906" y="0"/>
                    <a:pt x="346038" y="69924"/>
                    <a:pt x="376518" y="86061"/>
                  </a:cubicBezTo>
                  <a:cubicBezTo>
                    <a:pt x="406998" y="102198"/>
                    <a:pt x="402515" y="99508"/>
                    <a:pt x="398033" y="9681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Connector: Elbow 95">
              <a:extLst>
                <a:ext uri="{FF2B5EF4-FFF2-40B4-BE49-F238E27FC236}">
                  <a16:creationId xmlns:a16="http://schemas.microsoft.com/office/drawing/2014/main" id="{E323CD72-EB96-4A53-BC03-921DB5E7CAC3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6037622" y="4816084"/>
              <a:ext cx="308895" cy="1352256"/>
            </a:xfrm>
            <a:prstGeom prst="bentConnector2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or: Elbow 97">
              <a:extLst>
                <a:ext uri="{FF2B5EF4-FFF2-40B4-BE49-F238E27FC236}">
                  <a16:creationId xmlns:a16="http://schemas.microsoft.com/office/drawing/2014/main" id="{56E3B37F-EA14-463F-8F6E-221A52E0941C}"/>
                </a:ext>
              </a:extLst>
            </p:cNvPr>
            <p:cNvCxnSpPr>
              <a:stCxn id="94" idx="3"/>
              <a:endCxn id="23" idx="2"/>
            </p:cNvCxnSpPr>
            <p:nvPr/>
          </p:nvCxnSpPr>
          <p:spPr>
            <a:xfrm flipV="1">
              <a:off x="7266230" y="5431666"/>
              <a:ext cx="2108173" cy="222488"/>
            </a:xfrm>
            <a:prstGeom prst="bentConnector2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4250249F-59F0-4566-80B9-913F6F06A9CF}"/>
              </a:ext>
            </a:extLst>
          </p:cNvPr>
          <p:cNvCxnSpPr>
            <a:stCxn id="23" idx="0"/>
            <a:endCxn id="24" idx="2"/>
          </p:cNvCxnSpPr>
          <p:nvPr/>
        </p:nvCxnSpPr>
        <p:spPr>
          <a:xfrm flipV="1">
            <a:off x="9374403" y="3976009"/>
            <a:ext cx="1" cy="624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A0B0C45A-7023-44B6-89EF-E6BD688A644C}"/>
              </a:ext>
            </a:extLst>
          </p:cNvPr>
          <p:cNvCxnSpPr>
            <a:stCxn id="24" idx="0"/>
            <a:endCxn id="25" idx="2"/>
          </p:cNvCxnSpPr>
          <p:nvPr/>
        </p:nvCxnSpPr>
        <p:spPr>
          <a:xfrm flipV="1">
            <a:off x="9374404" y="2520352"/>
            <a:ext cx="1" cy="624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Isosceles Triangle 103">
            <a:extLst>
              <a:ext uri="{FF2B5EF4-FFF2-40B4-BE49-F238E27FC236}">
                <a16:creationId xmlns:a16="http://schemas.microsoft.com/office/drawing/2014/main" id="{957D7315-1E17-490B-9900-58C871B036F6}"/>
              </a:ext>
            </a:extLst>
          </p:cNvPr>
          <p:cNvSpPr/>
          <p:nvPr/>
        </p:nvSpPr>
        <p:spPr>
          <a:xfrm>
            <a:off x="399511" y="797139"/>
            <a:ext cx="802436" cy="622799"/>
          </a:xfrm>
          <a:prstGeom prst="triangl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/>
              <a:t>Step</a:t>
            </a:r>
          </a:p>
          <a:p>
            <a:pPr algn="ctr"/>
            <a:r>
              <a:rPr lang="en-US" dirty="0"/>
              <a:t>3</a:t>
            </a: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AF12E7DA-44E0-4B48-8F60-9834806C7D35}"/>
              </a:ext>
            </a:extLst>
          </p:cNvPr>
          <p:cNvCxnSpPr>
            <a:stCxn id="104" idx="4"/>
            <a:endCxn id="19" idx="1"/>
          </p:cNvCxnSpPr>
          <p:nvPr/>
        </p:nvCxnSpPr>
        <p:spPr>
          <a:xfrm flipV="1">
            <a:off x="1201947" y="1418376"/>
            <a:ext cx="362755" cy="1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207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675</Words>
  <Application>Microsoft Office PowerPoint</Application>
  <PresentationFormat>Widescreen</PresentationFormat>
  <Paragraphs>124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Herb Wilhite</dc:creator>
  <cp:lastModifiedBy>Revisky, Dock (PHMSA)</cp:lastModifiedBy>
  <cp:revision>34</cp:revision>
  <dcterms:created xsi:type="dcterms:W3CDTF">2018-07-31T17:31:08Z</dcterms:created>
  <dcterms:modified xsi:type="dcterms:W3CDTF">2018-09-05T13:07:21Z</dcterms:modified>
</cp:coreProperties>
</file>