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3"/>
  </p:notesMasterIdLst>
  <p:sldIdLst>
    <p:sldId id="268" r:id="rId4"/>
    <p:sldId id="269" r:id="rId5"/>
    <p:sldId id="270" r:id="rId6"/>
    <p:sldId id="271" r:id="rId7"/>
    <p:sldId id="256" r:id="rId8"/>
    <p:sldId id="260" r:id="rId9"/>
    <p:sldId id="257" r:id="rId10"/>
    <p:sldId id="258" r:id="rId11"/>
    <p:sldId id="261" r:id="rId12"/>
    <p:sldId id="262" r:id="rId13"/>
    <p:sldId id="263" r:id="rId14"/>
    <p:sldId id="264" r:id="rId15"/>
    <p:sldId id="265" r:id="rId16"/>
    <p:sldId id="266" r:id="rId17"/>
    <p:sldId id="267" r:id="rId18"/>
    <p:sldId id="272" r:id="rId19"/>
    <p:sldId id="273" r:id="rId20"/>
    <p:sldId id="274" r:id="rId21"/>
    <p:sldId id="27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9508" autoAdjust="0"/>
  </p:normalViewPr>
  <p:slideViewPr>
    <p:cSldViewPr snapToGrid="0">
      <p:cViewPr varScale="1">
        <p:scale>
          <a:sx n="87" d="100"/>
          <a:sy n="87" d="100"/>
        </p:scale>
        <p:origin x="1314" y="90"/>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27080-E2CD-4805-A907-418B87C85437}"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27968AC6-A611-44AF-B12A-6C4E900F93A8}">
      <dgm:prSet phldrT="[Text]" custT="1"/>
      <dgm:spPr/>
      <dgm:t>
        <a:bodyPr/>
        <a:lstStyle/>
        <a:p>
          <a:r>
            <a:rPr lang="en-US" sz="2000" dirty="0">
              <a:solidFill>
                <a:schemeClr val="bg1"/>
              </a:solidFill>
              <a:latin typeface="Arial" panose="020B0604020202020204" pitchFamily="34" charset="0"/>
              <a:cs typeface="Arial" panose="020B0604020202020204" pitchFamily="34" charset="0"/>
            </a:rPr>
            <a:t>OHMS R&amp;D will review all RNS submitted </a:t>
          </a:r>
          <a:endParaRPr lang="en-US" sz="2000" dirty="0">
            <a:solidFill>
              <a:schemeClr val="bg1"/>
            </a:solidFill>
          </a:endParaRPr>
        </a:p>
      </dgm:t>
    </dgm:pt>
    <dgm:pt modelId="{9E36819A-4E09-4CA5-AEEE-657CDC52C98A}" type="parTrans" cxnId="{60314AA1-EAF9-4865-BD3D-0EEFD417DF4C}">
      <dgm:prSet/>
      <dgm:spPr/>
      <dgm:t>
        <a:bodyPr/>
        <a:lstStyle/>
        <a:p>
          <a:endParaRPr lang="en-US" sz="1600">
            <a:solidFill>
              <a:schemeClr val="tx1"/>
            </a:solidFill>
          </a:endParaRPr>
        </a:p>
      </dgm:t>
    </dgm:pt>
    <dgm:pt modelId="{65B6FDE7-22E3-4C00-92BD-B297984AE93D}" type="sibTrans" cxnId="{60314AA1-EAF9-4865-BD3D-0EEFD417DF4C}">
      <dgm:prSet custT="1"/>
      <dgm:spPr/>
      <dgm:t>
        <a:bodyPr/>
        <a:lstStyle/>
        <a:p>
          <a:endParaRPr lang="en-US" sz="1400">
            <a:solidFill>
              <a:schemeClr val="tx1"/>
            </a:solidFill>
          </a:endParaRPr>
        </a:p>
      </dgm:t>
    </dgm:pt>
    <dgm:pt modelId="{AA37C9E8-546E-42C1-BBFC-63FC3B37410A}">
      <dgm:prSet phldrT="[Text]" custT="1"/>
      <dgm:spPr/>
      <dgm:t>
        <a:bodyPr/>
        <a:lstStyle/>
        <a:p>
          <a:r>
            <a:rPr lang="en-US" sz="2000" dirty="0">
              <a:solidFill>
                <a:schemeClr val="tx1"/>
              </a:solidFill>
              <a:latin typeface="Arial" panose="020B0604020202020204" pitchFamily="34" charset="0"/>
              <a:cs typeface="Arial" panose="020B0604020202020204" pitchFamily="34" charset="0"/>
            </a:rPr>
            <a:t>Prioritize RNS</a:t>
          </a:r>
          <a:endParaRPr lang="en-US" sz="2000" dirty="0">
            <a:solidFill>
              <a:schemeClr val="tx1"/>
            </a:solidFill>
          </a:endParaRPr>
        </a:p>
      </dgm:t>
    </dgm:pt>
    <dgm:pt modelId="{B7CE5E5D-F9EF-4CD1-9201-888D793DFFA0}" type="parTrans" cxnId="{50901976-5FC7-4DE7-AF53-F286D10AED36}">
      <dgm:prSet/>
      <dgm:spPr/>
      <dgm:t>
        <a:bodyPr/>
        <a:lstStyle/>
        <a:p>
          <a:endParaRPr lang="en-US" sz="1600">
            <a:solidFill>
              <a:schemeClr val="tx1"/>
            </a:solidFill>
          </a:endParaRPr>
        </a:p>
      </dgm:t>
    </dgm:pt>
    <dgm:pt modelId="{3F210896-6D8E-4ABA-AF7B-891E4B7A9EC1}" type="sibTrans" cxnId="{50901976-5FC7-4DE7-AF53-F286D10AED36}">
      <dgm:prSet custT="1"/>
      <dgm:spPr/>
      <dgm:t>
        <a:bodyPr/>
        <a:lstStyle/>
        <a:p>
          <a:endParaRPr lang="en-US" sz="1400">
            <a:solidFill>
              <a:schemeClr val="tx1"/>
            </a:solidFill>
          </a:endParaRPr>
        </a:p>
      </dgm:t>
    </dgm:pt>
    <dgm:pt modelId="{86DF7D9D-F999-47A2-ADB8-99FFAC9B404D}">
      <dgm:prSet phldrT="[Text]" custT="1"/>
      <dgm:spPr/>
      <dgm:t>
        <a:bodyPr/>
        <a:lstStyle/>
        <a:p>
          <a:r>
            <a:rPr lang="en-US" sz="2000" dirty="0">
              <a:solidFill>
                <a:schemeClr val="bg1"/>
              </a:solidFill>
              <a:latin typeface="Arial" panose="020B0604020202020204" pitchFamily="34" charset="0"/>
              <a:cs typeface="Arial" panose="020B0604020202020204" pitchFamily="34" charset="0"/>
            </a:rPr>
            <a:t>Determine best acquisition strategy</a:t>
          </a:r>
          <a:endParaRPr lang="en-US" sz="2000" dirty="0">
            <a:solidFill>
              <a:schemeClr val="bg1"/>
            </a:solidFill>
          </a:endParaRPr>
        </a:p>
      </dgm:t>
    </dgm:pt>
    <dgm:pt modelId="{56CCE938-14F8-4B30-AD2C-2F7CCE1FE808}" type="parTrans" cxnId="{D2424E79-CDC2-40A2-89D8-0176ECB2C029}">
      <dgm:prSet/>
      <dgm:spPr/>
      <dgm:t>
        <a:bodyPr/>
        <a:lstStyle/>
        <a:p>
          <a:endParaRPr lang="en-US" sz="1600">
            <a:solidFill>
              <a:schemeClr val="tx1"/>
            </a:solidFill>
          </a:endParaRPr>
        </a:p>
      </dgm:t>
    </dgm:pt>
    <dgm:pt modelId="{956DE20F-ECE9-4F94-A517-F7D8BD5BCA9E}" type="sibTrans" cxnId="{D2424E79-CDC2-40A2-89D8-0176ECB2C029}">
      <dgm:prSet custT="1"/>
      <dgm:spPr/>
      <dgm:t>
        <a:bodyPr/>
        <a:lstStyle/>
        <a:p>
          <a:endParaRPr lang="en-US" sz="1400">
            <a:solidFill>
              <a:schemeClr val="tx1"/>
            </a:solidFill>
          </a:endParaRPr>
        </a:p>
      </dgm:t>
    </dgm:pt>
    <dgm:pt modelId="{2D990AC5-D71D-4743-9333-680754DC14F2}">
      <dgm:prSet phldrT="[Text]" custT="1"/>
      <dgm:spPr/>
      <dgm:t>
        <a:bodyPr/>
        <a:lstStyle/>
        <a:p>
          <a:r>
            <a:rPr lang="en-US" sz="2000" dirty="0">
              <a:solidFill>
                <a:schemeClr val="tx1"/>
              </a:solidFill>
              <a:latin typeface="Arial" panose="020B0604020202020204" pitchFamily="34" charset="0"/>
              <a:cs typeface="Arial" panose="020B0604020202020204" pitchFamily="34" charset="0"/>
            </a:rPr>
            <a:t>Begin acquisition process</a:t>
          </a:r>
        </a:p>
      </dgm:t>
    </dgm:pt>
    <dgm:pt modelId="{DE0E3EEB-90EF-48C5-B8B7-C2DB3EA82C52}" type="parTrans" cxnId="{0D483A03-5213-448F-B1AB-D5C66450C926}">
      <dgm:prSet/>
      <dgm:spPr/>
      <dgm:t>
        <a:bodyPr/>
        <a:lstStyle/>
        <a:p>
          <a:endParaRPr lang="en-US" sz="1600">
            <a:solidFill>
              <a:schemeClr val="tx1"/>
            </a:solidFill>
          </a:endParaRPr>
        </a:p>
      </dgm:t>
    </dgm:pt>
    <dgm:pt modelId="{A59E388A-A21B-4A54-9556-48DF6347BB56}" type="sibTrans" cxnId="{0D483A03-5213-448F-B1AB-D5C66450C926}">
      <dgm:prSet/>
      <dgm:spPr/>
      <dgm:t>
        <a:bodyPr/>
        <a:lstStyle/>
        <a:p>
          <a:endParaRPr lang="en-US" sz="1600">
            <a:solidFill>
              <a:schemeClr val="tx1"/>
            </a:solidFill>
          </a:endParaRPr>
        </a:p>
      </dgm:t>
    </dgm:pt>
    <dgm:pt modelId="{A8552027-5085-41D0-B219-860E7B58F521}" type="pres">
      <dgm:prSet presAssocID="{56027080-E2CD-4805-A907-418B87C85437}" presName="Name0" presStyleCnt="0">
        <dgm:presLayoutVars>
          <dgm:dir/>
          <dgm:resizeHandles val="exact"/>
        </dgm:presLayoutVars>
      </dgm:prSet>
      <dgm:spPr/>
    </dgm:pt>
    <dgm:pt modelId="{1CF28FC6-3081-4B30-AE14-CC1ED19CFFEB}" type="pres">
      <dgm:prSet presAssocID="{27968AC6-A611-44AF-B12A-6C4E900F93A8}" presName="node" presStyleLbl="node1" presStyleIdx="0" presStyleCnt="4">
        <dgm:presLayoutVars>
          <dgm:bulletEnabled val="1"/>
        </dgm:presLayoutVars>
      </dgm:prSet>
      <dgm:spPr/>
    </dgm:pt>
    <dgm:pt modelId="{3796A6D9-91E4-45BA-9506-D4D4BD9567FD}" type="pres">
      <dgm:prSet presAssocID="{65B6FDE7-22E3-4C00-92BD-B297984AE93D}" presName="sibTrans" presStyleLbl="sibTrans2D1" presStyleIdx="0" presStyleCnt="3"/>
      <dgm:spPr/>
    </dgm:pt>
    <dgm:pt modelId="{9EEDE7E5-BDD1-41D7-A375-28AE8AB89C94}" type="pres">
      <dgm:prSet presAssocID="{65B6FDE7-22E3-4C00-92BD-B297984AE93D}" presName="connectorText" presStyleLbl="sibTrans2D1" presStyleIdx="0" presStyleCnt="3"/>
      <dgm:spPr/>
    </dgm:pt>
    <dgm:pt modelId="{90F8E44B-578C-4E1E-9C9C-9C2FF7C42FA0}" type="pres">
      <dgm:prSet presAssocID="{AA37C9E8-546E-42C1-BBFC-63FC3B37410A}" presName="node" presStyleLbl="node1" presStyleIdx="1" presStyleCnt="4">
        <dgm:presLayoutVars>
          <dgm:bulletEnabled val="1"/>
        </dgm:presLayoutVars>
      </dgm:prSet>
      <dgm:spPr/>
    </dgm:pt>
    <dgm:pt modelId="{4B5A1328-70C6-495B-9E2F-38F6CE7301E1}" type="pres">
      <dgm:prSet presAssocID="{3F210896-6D8E-4ABA-AF7B-891E4B7A9EC1}" presName="sibTrans" presStyleLbl="sibTrans2D1" presStyleIdx="1" presStyleCnt="3"/>
      <dgm:spPr/>
    </dgm:pt>
    <dgm:pt modelId="{2E52F8FB-9CB0-4EDC-A655-690BD6A49AEF}" type="pres">
      <dgm:prSet presAssocID="{3F210896-6D8E-4ABA-AF7B-891E4B7A9EC1}" presName="connectorText" presStyleLbl="sibTrans2D1" presStyleIdx="1" presStyleCnt="3"/>
      <dgm:spPr/>
    </dgm:pt>
    <dgm:pt modelId="{E1528A5B-87AF-44F4-9285-C611C37B7FC5}" type="pres">
      <dgm:prSet presAssocID="{86DF7D9D-F999-47A2-ADB8-99FFAC9B404D}" presName="node" presStyleLbl="node1" presStyleIdx="2" presStyleCnt="4">
        <dgm:presLayoutVars>
          <dgm:bulletEnabled val="1"/>
        </dgm:presLayoutVars>
      </dgm:prSet>
      <dgm:spPr/>
    </dgm:pt>
    <dgm:pt modelId="{3C898EE8-7257-4480-87CC-9F5B50B22325}" type="pres">
      <dgm:prSet presAssocID="{956DE20F-ECE9-4F94-A517-F7D8BD5BCA9E}" presName="sibTrans" presStyleLbl="sibTrans2D1" presStyleIdx="2" presStyleCnt="3"/>
      <dgm:spPr/>
    </dgm:pt>
    <dgm:pt modelId="{3233C017-6BCF-4128-822D-0C62169DF7EC}" type="pres">
      <dgm:prSet presAssocID="{956DE20F-ECE9-4F94-A517-F7D8BD5BCA9E}" presName="connectorText" presStyleLbl="sibTrans2D1" presStyleIdx="2" presStyleCnt="3"/>
      <dgm:spPr/>
    </dgm:pt>
    <dgm:pt modelId="{02B4CFEC-A82D-45F1-B65E-66EDC512B76B}" type="pres">
      <dgm:prSet presAssocID="{2D990AC5-D71D-4743-9333-680754DC14F2}" presName="node" presStyleLbl="node1" presStyleIdx="3" presStyleCnt="4">
        <dgm:presLayoutVars>
          <dgm:bulletEnabled val="1"/>
        </dgm:presLayoutVars>
      </dgm:prSet>
      <dgm:spPr/>
    </dgm:pt>
  </dgm:ptLst>
  <dgm:cxnLst>
    <dgm:cxn modelId="{0D483A03-5213-448F-B1AB-D5C66450C926}" srcId="{56027080-E2CD-4805-A907-418B87C85437}" destId="{2D990AC5-D71D-4743-9333-680754DC14F2}" srcOrd="3" destOrd="0" parTransId="{DE0E3EEB-90EF-48C5-B8B7-C2DB3EA82C52}" sibTransId="{A59E388A-A21B-4A54-9556-48DF6347BB56}"/>
    <dgm:cxn modelId="{15C20505-0B42-4E9A-A616-D103D7F5636A}" type="presOf" srcId="{956DE20F-ECE9-4F94-A517-F7D8BD5BCA9E}" destId="{3233C017-6BCF-4128-822D-0C62169DF7EC}" srcOrd="1" destOrd="0" presId="urn:microsoft.com/office/officeart/2005/8/layout/process1"/>
    <dgm:cxn modelId="{8AD55711-5202-41B2-BE31-02DA19B274E0}" type="presOf" srcId="{956DE20F-ECE9-4F94-A517-F7D8BD5BCA9E}" destId="{3C898EE8-7257-4480-87CC-9F5B50B22325}" srcOrd="0" destOrd="0" presId="urn:microsoft.com/office/officeart/2005/8/layout/process1"/>
    <dgm:cxn modelId="{76971F2A-81FC-4CB2-BAC6-7DCD38EC5401}" type="presOf" srcId="{27968AC6-A611-44AF-B12A-6C4E900F93A8}" destId="{1CF28FC6-3081-4B30-AE14-CC1ED19CFFEB}" srcOrd="0" destOrd="0" presId="urn:microsoft.com/office/officeart/2005/8/layout/process1"/>
    <dgm:cxn modelId="{6C19163B-D162-4027-9339-B4373D70A03B}" type="presOf" srcId="{3F210896-6D8E-4ABA-AF7B-891E4B7A9EC1}" destId="{4B5A1328-70C6-495B-9E2F-38F6CE7301E1}" srcOrd="0" destOrd="0" presId="urn:microsoft.com/office/officeart/2005/8/layout/process1"/>
    <dgm:cxn modelId="{4081D840-4E0D-4CCD-8831-DCF71F3EB008}" type="presOf" srcId="{65B6FDE7-22E3-4C00-92BD-B297984AE93D}" destId="{3796A6D9-91E4-45BA-9506-D4D4BD9567FD}" srcOrd="0" destOrd="0" presId="urn:microsoft.com/office/officeart/2005/8/layout/process1"/>
    <dgm:cxn modelId="{50901976-5FC7-4DE7-AF53-F286D10AED36}" srcId="{56027080-E2CD-4805-A907-418B87C85437}" destId="{AA37C9E8-546E-42C1-BBFC-63FC3B37410A}" srcOrd="1" destOrd="0" parTransId="{B7CE5E5D-F9EF-4CD1-9201-888D793DFFA0}" sibTransId="{3F210896-6D8E-4ABA-AF7B-891E4B7A9EC1}"/>
    <dgm:cxn modelId="{D2424E79-CDC2-40A2-89D8-0176ECB2C029}" srcId="{56027080-E2CD-4805-A907-418B87C85437}" destId="{86DF7D9D-F999-47A2-ADB8-99FFAC9B404D}" srcOrd="2" destOrd="0" parTransId="{56CCE938-14F8-4B30-AD2C-2F7CCE1FE808}" sibTransId="{956DE20F-ECE9-4F94-A517-F7D8BD5BCA9E}"/>
    <dgm:cxn modelId="{B060015A-6B8A-4D1D-9957-3CDE7737FDD8}" type="presOf" srcId="{65B6FDE7-22E3-4C00-92BD-B297984AE93D}" destId="{9EEDE7E5-BDD1-41D7-A375-28AE8AB89C94}" srcOrd="1" destOrd="0" presId="urn:microsoft.com/office/officeart/2005/8/layout/process1"/>
    <dgm:cxn modelId="{60314AA1-EAF9-4865-BD3D-0EEFD417DF4C}" srcId="{56027080-E2CD-4805-A907-418B87C85437}" destId="{27968AC6-A611-44AF-B12A-6C4E900F93A8}" srcOrd="0" destOrd="0" parTransId="{9E36819A-4E09-4CA5-AEEE-657CDC52C98A}" sibTransId="{65B6FDE7-22E3-4C00-92BD-B297984AE93D}"/>
    <dgm:cxn modelId="{B99AC0BC-0ED9-4C9A-8E78-61F87E2C6D77}" type="presOf" srcId="{86DF7D9D-F999-47A2-ADB8-99FFAC9B404D}" destId="{E1528A5B-87AF-44F4-9285-C611C37B7FC5}" srcOrd="0" destOrd="0" presId="urn:microsoft.com/office/officeart/2005/8/layout/process1"/>
    <dgm:cxn modelId="{5CE9D3BD-8917-490D-BFEB-45816A43FDFC}" type="presOf" srcId="{3F210896-6D8E-4ABA-AF7B-891E4B7A9EC1}" destId="{2E52F8FB-9CB0-4EDC-A655-690BD6A49AEF}" srcOrd="1" destOrd="0" presId="urn:microsoft.com/office/officeart/2005/8/layout/process1"/>
    <dgm:cxn modelId="{E5A05AE8-55A6-475A-B98E-5885F08E897F}" type="presOf" srcId="{AA37C9E8-546E-42C1-BBFC-63FC3B37410A}" destId="{90F8E44B-578C-4E1E-9C9C-9C2FF7C42FA0}" srcOrd="0" destOrd="0" presId="urn:microsoft.com/office/officeart/2005/8/layout/process1"/>
    <dgm:cxn modelId="{69208EE8-4FAF-41EB-8011-955D07D8274F}" type="presOf" srcId="{2D990AC5-D71D-4743-9333-680754DC14F2}" destId="{02B4CFEC-A82D-45F1-B65E-66EDC512B76B}" srcOrd="0" destOrd="0" presId="urn:microsoft.com/office/officeart/2005/8/layout/process1"/>
    <dgm:cxn modelId="{BF8DC4EB-D330-4F8C-A6A7-C61DF06D41D2}" type="presOf" srcId="{56027080-E2CD-4805-A907-418B87C85437}" destId="{A8552027-5085-41D0-B219-860E7B58F521}" srcOrd="0" destOrd="0" presId="urn:microsoft.com/office/officeart/2005/8/layout/process1"/>
    <dgm:cxn modelId="{0EFA3973-8992-400A-B712-0F34F98CE809}" type="presParOf" srcId="{A8552027-5085-41D0-B219-860E7B58F521}" destId="{1CF28FC6-3081-4B30-AE14-CC1ED19CFFEB}" srcOrd="0" destOrd="0" presId="urn:microsoft.com/office/officeart/2005/8/layout/process1"/>
    <dgm:cxn modelId="{113532BD-3412-44C4-B18E-FA6FD9BEE729}" type="presParOf" srcId="{A8552027-5085-41D0-B219-860E7B58F521}" destId="{3796A6D9-91E4-45BA-9506-D4D4BD9567FD}" srcOrd="1" destOrd="0" presId="urn:microsoft.com/office/officeart/2005/8/layout/process1"/>
    <dgm:cxn modelId="{B06C82FA-F03E-4AD5-88EC-7DB42A9749AD}" type="presParOf" srcId="{3796A6D9-91E4-45BA-9506-D4D4BD9567FD}" destId="{9EEDE7E5-BDD1-41D7-A375-28AE8AB89C94}" srcOrd="0" destOrd="0" presId="urn:microsoft.com/office/officeart/2005/8/layout/process1"/>
    <dgm:cxn modelId="{202FEEBC-42B1-46C0-B5E2-73AF27A0664B}" type="presParOf" srcId="{A8552027-5085-41D0-B219-860E7B58F521}" destId="{90F8E44B-578C-4E1E-9C9C-9C2FF7C42FA0}" srcOrd="2" destOrd="0" presId="urn:microsoft.com/office/officeart/2005/8/layout/process1"/>
    <dgm:cxn modelId="{E83159DB-52C5-47A3-ADC4-2E009DEB3A58}" type="presParOf" srcId="{A8552027-5085-41D0-B219-860E7B58F521}" destId="{4B5A1328-70C6-495B-9E2F-38F6CE7301E1}" srcOrd="3" destOrd="0" presId="urn:microsoft.com/office/officeart/2005/8/layout/process1"/>
    <dgm:cxn modelId="{F8A18FF6-BE29-4152-837F-653E11089D96}" type="presParOf" srcId="{4B5A1328-70C6-495B-9E2F-38F6CE7301E1}" destId="{2E52F8FB-9CB0-4EDC-A655-690BD6A49AEF}" srcOrd="0" destOrd="0" presId="urn:microsoft.com/office/officeart/2005/8/layout/process1"/>
    <dgm:cxn modelId="{D0BE79AE-3BDB-4A16-BC4B-CE07887A38CE}" type="presParOf" srcId="{A8552027-5085-41D0-B219-860E7B58F521}" destId="{E1528A5B-87AF-44F4-9285-C611C37B7FC5}" srcOrd="4" destOrd="0" presId="urn:microsoft.com/office/officeart/2005/8/layout/process1"/>
    <dgm:cxn modelId="{46134599-80D1-4882-A97E-4E895302BEB6}" type="presParOf" srcId="{A8552027-5085-41D0-B219-860E7B58F521}" destId="{3C898EE8-7257-4480-87CC-9F5B50B22325}" srcOrd="5" destOrd="0" presId="urn:microsoft.com/office/officeart/2005/8/layout/process1"/>
    <dgm:cxn modelId="{40D588BE-B2B2-4F7D-AC9A-7EF4C3E4845B}" type="presParOf" srcId="{3C898EE8-7257-4480-87CC-9F5B50B22325}" destId="{3233C017-6BCF-4128-822D-0C62169DF7EC}" srcOrd="0" destOrd="0" presId="urn:microsoft.com/office/officeart/2005/8/layout/process1"/>
    <dgm:cxn modelId="{16989FA7-1643-480F-8693-11A10D1511AF}" type="presParOf" srcId="{A8552027-5085-41D0-B219-860E7B58F521}" destId="{02B4CFEC-A82D-45F1-B65E-66EDC512B76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28FC6-3081-4B30-AE14-CC1ED19CFFEB}">
      <dsp:nvSpPr>
        <dsp:cNvPr id="0" name=""/>
        <dsp:cNvSpPr/>
      </dsp:nvSpPr>
      <dsp:spPr>
        <a:xfrm>
          <a:off x="3865" y="2413587"/>
          <a:ext cx="1690153" cy="12993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Arial" panose="020B0604020202020204" pitchFamily="34" charset="0"/>
              <a:cs typeface="Arial" panose="020B0604020202020204" pitchFamily="34" charset="0"/>
            </a:rPr>
            <a:t>OHMS R&amp;D will review all RNS submitted </a:t>
          </a:r>
          <a:endParaRPr lang="en-US" sz="2000" kern="1200" dirty="0">
            <a:solidFill>
              <a:schemeClr val="bg1"/>
            </a:solidFill>
          </a:endParaRPr>
        </a:p>
      </dsp:txBody>
      <dsp:txXfrm>
        <a:off x="41920" y="2451642"/>
        <a:ext cx="1614043" cy="1223195"/>
      </dsp:txXfrm>
    </dsp:sp>
    <dsp:sp modelId="{3796A6D9-91E4-45BA-9506-D4D4BD9567FD}">
      <dsp:nvSpPr>
        <dsp:cNvPr id="0" name=""/>
        <dsp:cNvSpPr/>
      </dsp:nvSpPr>
      <dsp:spPr>
        <a:xfrm>
          <a:off x="1863034" y="2853661"/>
          <a:ext cx="358312" cy="4191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1863034" y="2937492"/>
        <a:ext cx="250818" cy="251495"/>
      </dsp:txXfrm>
    </dsp:sp>
    <dsp:sp modelId="{90F8E44B-578C-4E1E-9C9C-9C2FF7C42FA0}">
      <dsp:nvSpPr>
        <dsp:cNvPr id="0" name=""/>
        <dsp:cNvSpPr/>
      </dsp:nvSpPr>
      <dsp:spPr>
        <a:xfrm>
          <a:off x="2370080" y="2413587"/>
          <a:ext cx="1690153" cy="129930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Prioritize RNS</a:t>
          </a:r>
          <a:endParaRPr lang="en-US" sz="2000" kern="1200" dirty="0">
            <a:solidFill>
              <a:schemeClr val="tx1"/>
            </a:solidFill>
          </a:endParaRPr>
        </a:p>
      </dsp:txBody>
      <dsp:txXfrm>
        <a:off x="2408135" y="2451642"/>
        <a:ext cx="1614043" cy="1223195"/>
      </dsp:txXfrm>
    </dsp:sp>
    <dsp:sp modelId="{4B5A1328-70C6-495B-9E2F-38F6CE7301E1}">
      <dsp:nvSpPr>
        <dsp:cNvPr id="0" name=""/>
        <dsp:cNvSpPr/>
      </dsp:nvSpPr>
      <dsp:spPr>
        <a:xfrm>
          <a:off x="4229248" y="2853661"/>
          <a:ext cx="358312" cy="41915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4229248" y="2937492"/>
        <a:ext cx="250818" cy="251495"/>
      </dsp:txXfrm>
    </dsp:sp>
    <dsp:sp modelId="{E1528A5B-87AF-44F4-9285-C611C37B7FC5}">
      <dsp:nvSpPr>
        <dsp:cNvPr id="0" name=""/>
        <dsp:cNvSpPr/>
      </dsp:nvSpPr>
      <dsp:spPr>
        <a:xfrm>
          <a:off x="4736294" y="2413587"/>
          <a:ext cx="1690153" cy="129930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Arial" panose="020B0604020202020204" pitchFamily="34" charset="0"/>
              <a:cs typeface="Arial" panose="020B0604020202020204" pitchFamily="34" charset="0"/>
            </a:rPr>
            <a:t>Determine best acquisition strategy</a:t>
          </a:r>
          <a:endParaRPr lang="en-US" sz="2000" kern="1200" dirty="0">
            <a:solidFill>
              <a:schemeClr val="bg1"/>
            </a:solidFill>
          </a:endParaRPr>
        </a:p>
      </dsp:txBody>
      <dsp:txXfrm>
        <a:off x="4774349" y="2451642"/>
        <a:ext cx="1614043" cy="1223195"/>
      </dsp:txXfrm>
    </dsp:sp>
    <dsp:sp modelId="{3C898EE8-7257-4480-87CC-9F5B50B22325}">
      <dsp:nvSpPr>
        <dsp:cNvPr id="0" name=""/>
        <dsp:cNvSpPr/>
      </dsp:nvSpPr>
      <dsp:spPr>
        <a:xfrm>
          <a:off x="6595463" y="2853661"/>
          <a:ext cx="358312" cy="41915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6595463" y="2937492"/>
        <a:ext cx="250818" cy="251495"/>
      </dsp:txXfrm>
    </dsp:sp>
    <dsp:sp modelId="{02B4CFEC-A82D-45F1-B65E-66EDC512B76B}">
      <dsp:nvSpPr>
        <dsp:cNvPr id="0" name=""/>
        <dsp:cNvSpPr/>
      </dsp:nvSpPr>
      <dsp:spPr>
        <a:xfrm>
          <a:off x="7102509" y="2413587"/>
          <a:ext cx="1690153" cy="129930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Begin acquisition process</a:t>
          </a:r>
        </a:p>
      </dsp:txBody>
      <dsp:txXfrm>
        <a:off x="7140564" y="2451642"/>
        <a:ext cx="1614043" cy="12231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7550" y="604838"/>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9356" y="3962590"/>
            <a:ext cx="5608320" cy="4867376"/>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C07DF1C-D61C-44D1-8A67-F96A3B9B0D2E}" type="slidenum">
              <a:rPr lang="en-US" smtClean="0"/>
              <a:t>‹#›</a:t>
            </a:fld>
            <a:endParaRPr lang="en-US"/>
          </a:p>
        </p:txBody>
      </p:sp>
    </p:spTree>
    <p:extLst>
      <p:ext uri="{BB962C8B-B14F-4D97-AF65-F5344CB8AC3E}">
        <p14:creationId xmlns:p14="http://schemas.microsoft.com/office/powerpoint/2010/main" val="51924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7F91513-4A4C-4366-AA5D-C53C4F8C4DDC}"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25191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10</a:t>
            </a:fld>
            <a:endParaRPr lang="en-US"/>
          </a:p>
        </p:txBody>
      </p:sp>
    </p:spTree>
    <p:extLst>
      <p:ext uri="{BB962C8B-B14F-4D97-AF65-F5344CB8AC3E}">
        <p14:creationId xmlns:p14="http://schemas.microsoft.com/office/powerpoint/2010/main" val="799740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11</a:t>
            </a:fld>
            <a:endParaRPr lang="en-US"/>
          </a:p>
        </p:txBody>
      </p:sp>
    </p:spTree>
    <p:extLst>
      <p:ext uri="{BB962C8B-B14F-4D97-AF65-F5344CB8AC3E}">
        <p14:creationId xmlns:p14="http://schemas.microsoft.com/office/powerpoint/2010/main" val="106536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12</a:t>
            </a:fld>
            <a:endParaRPr lang="en-US"/>
          </a:p>
        </p:txBody>
      </p:sp>
    </p:spTree>
    <p:extLst>
      <p:ext uri="{BB962C8B-B14F-4D97-AF65-F5344CB8AC3E}">
        <p14:creationId xmlns:p14="http://schemas.microsoft.com/office/powerpoint/2010/main" val="225943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13</a:t>
            </a:fld>
            <a:endParaRPr lang="en-US"/>
          </a:p>
        </p:txBody>
      </p:sp>
    </p:spTree>
    <p:extLst>
      <p:ext uri="{BB962C8B-B14F-4D97-AF65-F5344CB8AC3E}">
        <p14:creationId xmlns:p14="http://schemas.microsoft.com/office/powerpoint/2010/main" val="1260034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14</a:t>
            </a:fld>
            <a:endParaRPr lang="en-US"/>
          </a:p>
        </p:txBody>
      </p:sp>
    </p:spTree>
    <p:extLst>
      <p:ext uri="{BB962C8B-B14F-4D97-AF65-F5344CB8AC3E}">
        <p14:creationId xmlns:p14="http://schemas.microsoft.com/office/powerpoint/2010/main" val="99134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15</a:t>
            </a:fld>
            <a:endParaRPr lang="en-US"/>
          </a:p>
        </p:txBody>
      </p:sp>
    </p:spTree>
    <p:extLst>
      <p:ext uri="{BB962C8B-B14F-4D97-AF65-F5344CB8AC3E}">
        <p14:creationId xmlns:p14="http://schemas.microsoft.com/office/powerpoint/2010/main" val="308734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
            </a:pPr>
            <a:r>
              <a:rPr lang="en-US" sz="1400" dirty="0">
                <a:latin typeface="Arial" panose="020B0604020202020204" pitchFamily="34" charset="0"/>
                <a:cs typeface="Arial" panose="020B0604020202020204" pitchFamily="34" charset="0"/>
              </a:rPr>
              <a:t>So thank you bearing with us these two days and giving us your valuable input. </a:t>
            </a:r>
          </a:p>
          <a:p>
            <a:pPr marL="174708" indent="-174708">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174708" indent="-174708">
              <a:buFont typeface="Wingdings" panose="05000000000000000000" pitchFamily="2" charset="2"/>
              <a:buChar char="§"/>
            </a:pPr>
            <a:r>
              <a:rPr lang="en-US" sz="1400" dirty="0">
                <a:latin typeface="Arial" panose="020B0604020202020204" pitchFamily="34" charset="0"/>
                <a:cs typeface="Arial" panose="020B0604020202020204" pitchFamily="34" charset="0"/>
              </a:rPr>
              <a:t>I’m </a:t>
            </a:r>
            <a:r>
              <a:rPr lang="en-US" sz="1400" dirty="0" err="1">
                <a:latin typeface="Arial" panose="020B0604020202020204" pitchFamily="34" charset="0"/>
                <a:cs typeface="Arial" panose="020B0604020202020204" pitchFamily="34" charset="0"/>
              </a:rPr>
              <a:t>gonna</a:t>
            </a:r>
            <a:r>
              <a:rPr lang="en-US" sz="1400" dirty="0">
                <a:latin typeface="Arial" panose="020B0604020202020204" pitchFamily="34" charset="0"/>
                <a:cs typeface="Arial" panose="020B0604020202020204" pitchFamily="34" charset="0"/>
              </a:rPr>
              <a:t> talk briefly about what we do with the ideas suggested for research and then you guys will be on your merry way.  </a:t>
            </a:r>
          </a:p>
        </p:txBody>
      </p:sp>
      <p:sp>
        <p:nvSpPr>
          <p:cNvPr id="4" name="Slide Number Placeholder 3"/>
          <p:cNvSpPr>
            <a:spLocks noGrp="1"/>
          </p:cNvSpPr>
          <p:nvPr>
            <p:ph type="sldNum" sz="quarter" idx="10"/>
          </p:nvPr>
        </p:nvSpPr>
        <p:spPr/>
        <p:txBody>
          <a:bodyPr/>
          <a:lstStyle/>
          <a:p>
            <a:fld id="{2C07DF1C-D61C-44D1-8A67-F96A3B9B0D2E}" type="slidenum">
              <a:rPr lang="en-US" smtClean="0"/>
              <a:t>16</a:t>
            </a:fld>
            <a:endParaRPr lang="en-US"/>
          </a:p>
        </p:txBody>
      </p:sp>
    </p:spTree>
    <p:extLst>
      <p:ext uri="{BB962C8B-B14F-4D97-AF65-F5344CB8AC3E}">
        <p14:creationId xmlns:p14="http://schemas.microsoft.com/office/powerpoint/2010/main" val="127671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
            </a:pPr>
            <a:r>
              <a:rPr lang="en-US" sz="1400" dirty="0">
                <a:latin typeface="Arial" panose="020B0604020202020204" pitchFamily="34" charset="0"/>
                <a:cs typeface="Arial" panose="020B0604020202020204" pitchFamily="34" charset="0"/>
              </a:rPr>
              <a:t>We here in the R&amp;D branch (myself, Veda and Rick) will review each RNS to make sure it</a:t>
            </a:r>
          </a:p>
          <a:p>
            <a:pPr marL="640594" lvl="1" indent="-174708">
              <a:buFont typeface="Courier New" panose="02070309020205020404" pitchFamily="49" charset="0"/>
              <a:buChar char="o"/>
            </a:pPr>
            <a:r>
              <a:rPr lang="en-US" sz="1400" dirty="0">
                <a:latin typeface="Arial" panose="020B0604020202020204" pitchFamily="34" charset="0"/>
                <a:cs typeface="Arial" panose="020B0604020202020204" pitchFamily="34" charset="0"/>
              </a:rPr>
              <a:t>falls within the realm of PHMSA</a:t>
            </a:r>
          </a:p>
          <a:p>
            <a:pPr marL="640594" lvl="1" indent="-174708">
              <a:buFont typeface="Courier New" panose="02070309020205020404" pitchFamily="49" charset="0"/>
              <a:buChar char="o"/>
            </a:pPr>
            <a:r>
              <a:rPr lang="en-US" sz="1400" dirty="0">
                <a:latin typeface="Arial" panose="020B0604020202020204" pitchFamily="34" charset="0"/>
                <a:cs typeface="Arial" panose="020B0604020202020204" pitchFamily="34" charset="0"/>
              </a:rPr>
              <a:t>our funding amount and type</a:t>
            </a:r>
          </a:p>
          <a:p>
            <a:pPr marL="465887" lvl="1"/>
            <a:endParaRPr lang="en-US" sz="1400" dirty="0">
              <a:latin typeface="Arial" panose="020B0604020202020204" pitchFamily="34" charset="0"/>
              <a:cs typeface="Arial" panose="020B0604020202020204" pitchFamily="34" charset="0"/>
            </a:endParaRPr>
          </a:p>
          <a:p>
            <a:pPr marL="174708" indent="-174708">
              <a:buFont typeface="Wingdings" panose="05000000000000000000" pitchFamily="2" charset="2"/>
              <a:buChar char="§"/>
            </a:pPr>
            <a:r>
              <a:rPr lang="en-US" sz="1400" dirty="0">
                <a:latin typeface="Arial" panose="020B0604020202020204" pitchFamily="34" charset="0"/>
                <a:cs typeface="Arial" panose="020B0604020202020204" pitchFamily="34" charset="0"/>
              </a:rPr>
              <a:t>Depending upon the topic, we then leverage</a:t>
            </a:r>
          </a:p>
          <a:p>
            <a:pPr marL="640594" lvl="1" indent="-174708">
              <a:buFont typeface="Courier New" panose="02070309020205020404" pitchFamily="49" charset="0"/>
              <a:buChar char="o"/>
            </a:pPr>
            <a:r>
              <a:rPr lang="en-US" sz="1400" dirty="0">
                <a:latin typeface="Arial" panose="020B0604020202020204" pitchFamily="34" charset="0"/>
                <a:cs typeface="Arial" panose="020B0604020202020204" pitchFamily="34" charset="0"/>
              </a:rPr>
              <a:t>some of sciences and engineering branches’ expertise for technical input, </a:t>
            </a:r>
          </a:p>
          <a:p>
            <a:pPr marL="640594" lvl="1" indent="-174708">
              <a:buFont typeface="Courier New" panose="02070309020205020404" pitchFamily="49" charset="0"/>
              <a:buChar char="o"/>
            </a:pPr>
            <a:r>
              <a:rPr lang="en-US" sz="1400" dirty="0">
                <a:latin typeface="Arial" panose="020B0604020202020204" pitchFamily="34" charset="0"/>
                <a:cs typeface="Arial" panose="020B0604020202020204" pitchFamily="34" charset="0"/>
              </a:rPr>
              <a:t>other modes for project viability and implementation probability </a:t>
            </a:r>
          </a:p>
          <a:p>
            <a:pPr marL="640594" lvl="1" indent="-174708">
              <a:buFont typeface="Courier New" panose="02070309020205020404" pitchFamily="49" charset="0"/>
              <a:buChar char="o"/>
            </a:pPr>
            <a:r>
              <a:rPr lang="en-US" sz="1400" dirty="0">
                <a:latin typeface="Arial" panose="020B0604020202020204" pitchFamily="34" charset="0"/>
                <a:cs typeface="Arial" panose="020B0604020202020204" pitchFamily="34" charset="0"/>
              </a:rPr>
              <a:t>perhaps even international community.  </a:t>
            </a:r>
          </a:p>
          <a:p>
            <a:pPr marL="465887" lvl="1"/>
            <a:endParaRPr lang="en-US" sz="1400" dirty="0">
              <a:latin typeface="Arial" panose="020B0604020202020204" pitchFamily="34" charset="0"/>
              <a:cs typeface="Arial" panose="020B0604020202020204" pitchFamily="34" charset="0"/>
            </a:endParaRPr>
          </a:p>
          <a:p>
            <a:pPr marL="174708" indent="-174708">
              <a:buFont typeface="Wingdings" panose="05000000000000000000" pitchFamily="2" charset="2"/>
              <a:buChar char="§"/>
            </a:pPr>
            <a:r>
              <a:rPr lang="en-US" sz="1400" dirty="0">
                <a:latin typeface="Arial" panose="020B0604020202020204" pitchFamily="34" charset="0"/>
                <a:cs typeface="Arial" panose="020B0604020202020204" pitchFamily="34" charset="0"/>
              </a:rPr>
              <a:t>We then prioritize the RNS based on today’s input, OHMS budget and other factors. </a:t>
            </a:r>
          </a:p>
          <a:p>
            <a:pPr marL="174708" indent="-174708" defTabSz="931774">
              <a:buFont typeface="Wingdings" panose="05000000000000000000" pitchFamily="2" charset="2"/>
              <a:buChar char="§"/>
              <a:defRPr/>
            </a:pPr>
            <a:endParaRPr lang="en-US" sz="1400" dirty="0">
              <a:solidFill>
                <a:schemeClr val="bg1"/>
              </a:solidFill>
              <a:latin typeface="Arial" panose="020B0604020202020204" pitchFamily="34" charset="0"/>
              <a:cs typeface="Arial" panose="020B0604020202020204" pitchFamily="34" charset="0"/>
            </a:endParaRPr>
          </a:p>
          <a:p>
            <a:pPr marL="174708" indent="-174708" defTabSz="931774">
              <a:buFont typeface="Wingdings" panose="05000000000000000000" pitchFamily="2" charset="2"/>
              <a:buChar char="§"/>
              <a:defRPr/>
            </a:pPr>
            <a:r>
              <a:rPr lang="en-US" sz="1400" dirty="0">
                <a:latin typeface="Arial" panose="020B0604020202020204" pitchFamily="34" charset="0"/>
                <a:cs typeface="Arial" panose="020B0604020202020204" pitchFamily="34" charset="0"/>
              </a:rPr>
              <a:t>Then we determine which contracting outlet works best with each project</a:t>
            </a:r>
          </a:p>
        </p:txBody>
      </p:sp>
      <p:sp>
        <p:nvSpPr>
          <p:cNvPr id="4" name="Slide Number Placeholder 3"/>
          <p:cNvSpPr>
            <a:spLocks noGrp="1"/>
          </p:cNvSpPr>
          <p:nvPr>
            <p:ph type="sldNum" sz="quarter" idx="10"/>
          </p:nvPr>
        </p:nvSpPr>
        <p:spPr/>
        <p:txBody>
          <a:bodyPr/>
          <a:lstStyle/>
          <a:p>
            <a:pPr defTabSz="465887">
              <a:defRPr/>
            </a:pPr>
            <a:fld id="{72EC2682-A860-4003-846F-38D79A65CBB3}" type="slidenum">
              <a:rPr lang="en-US">
                <a:solidFill>
                  <a:prstClr val="black"/>
                </a:solidFill>
                <a:latin typeface="Calibri" panose="020F0502020204030204"/>
              </a:rPr>
              <a:pPr defTabSz="46588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728788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Wingdings" panose="05000000000000000000" pitchFamily="2" charset="2"/>
              <a:buChar char="§"/>
              <a:defRPr/>
            </a:pPr>
            <a:r>
              <a:rPr lang="en-US" sz="1400" dirty="0">
                <a:latin typeface="Arial" panose="020B0604020202020204" pitchFamily="34" charset="0"/>
                <a:cs typeface="Arial" panose="020B0604020202020204" pitchFamily="34" charset="0"/>
              </a:rPr>
              <a:t>You can find minutes, transcript of this forum and slides at our website listed at the bottom here. </a:t>
            </a:r>
          </a:p>
          <a:p>
            <a:pPr marL="174708" indent="-174708" defTabSz="931774">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174708" indent="-174708" defTabSz="931774">
              <a:buFont typeface="Wingdings" panose="05000000000000000000" pitchFamily="2" charset="2"/>
              <a:buChar char="§"/>
              <a:defRPr/>
            </a:pPr>
            <a:r>
              <a:rPr lang="en-US" sz="1400" dirty="0">
                <a:latin typeface="Arial" panose="020B0604020202020204" pitchFamily="34" charset="0"/>
                <a:cs typeface="Arial" panose="020B0604020202020204" pitchFamily="34" charset="0"/>
              </a:rPr>
              <a:t>We hope to have another forum by March 2019, but its contingent upon leadership decision and funds. </a:t>
            </a:r>
          </a:p>
          <a:p>
            <a:pPr marL="174708" indent="-174708" defTabSz="931774">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174708" indent="-174708" defTabSz="931774">
              <a:buFont typeface="Wingdings" panose="05000000000000000000" pitchFamily="2" charset="2"/>
              <a:buChar char="§"/>
              <a:defRPr/>
            </a:pPr>
            <a:r>
              <a:rPr lang="en-US" sz="1400" dirty="0">
                <a:latin typeface="Arial" panose="020B0604020202020204" pitchFamily="34" charset="0"/>
                <a:cs typeface="Arial" panose="020B0604020202020204" pitchFamily="34" charset="0"/>
              </a:rPr>
              <a:t>We will notify folks about the next forum the same way we did with this forum and also post it to our site. </a:t>
            </a:r>
          </a:p>
          <a:p>
            <a:pPr marL="174708" indent="-174708" defTabSz="931774">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174708" indent="-174708" defTabSz="931774">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174708" indent="-174708">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465887">
              <a:defRPr/>
            </a:pPr>
            <a:fld id="{72EC2682-A860-4003-846F-38D79A65CBB3}" type="slidenum">
              <a:rPr lang="en-US">
                <a:solidFill>
                  <a:prstClr val="black"/>
                </a:solidFill>
                <a:latin typeface="Calibri" panose="020F0502020204030204"/>
              </a:rPr>
              <a:pPr defTabSz="46588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941841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
            </a:pPr>
            <a:r>
              <a:rPr lang="en-US" sz="1400" dirty="0">
                <a:latin typeface="Arial" panose="020B0604020202020204" pitchFamily="34" charset="0"/>
                <a:cs typeface="Arial" panose="020B0604020202020204" pitchFamily="34" charset="0"/>
              </a:rPr>
              <a:t>In short, thank you very much for attending. That is everything. </a:t>
            </a:r>
          </a:p>
        </p:txBody>
      </p:sp>
      <p:sp>
        <p:nvSpPr>
          <p:cNvPr id="4" name="Slide Number Placeholder 3"/>
          <p:cNvSpPr>
            <a:spLocks noGrp="1"/>
          </p:cNvSpPr>
          <p:nvPr>
            <p:ph type="sldNum" sz="quarter" idx="10"/>
          </p:nvPr>
        </p:nvSpPr>
        <p:spPr/>
        <p:txBody>
          <a:bodyPr/>
          <a:lstStyle/>
          <a:p>
            <a:fld id="{2C07DF1C-D61C-44D1-8A67-F96A3B9B0D2E}" type="slidenum">
              <a:rPr lang="en-US" smtClean="0"/>
              <a:t>19</a:t>
            </a:fld>
            <a:endParaRPr lang="en-US"/>
          </a:p>
        </p:txBody>
      </p:sp>
    </p:spTree>
    <p:extLst>
      <p:ext uri="{BB962C8B-B14F-4D97-AF65-F5344CB8AC3E}">
        <p14:creationId xmlns:p14="http://schemas.microsoft.com/office/powerpoint/2010/main" val="348482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2</a:t>
            </a:fld>
            <a:endParaRPr lang="en-US"/>
          </a:p>
        </p:txBody>
      </p:sp>
    </p:spTree>
    <p:extLst>
      <p:ext uri="{BB962C8B-B14F-4D97-AF65-F5344CB8AC3E}">
        <p14:creationId xmlns:p14="http://schemas.microsoft.com/office/powerpoint/2010/main" val="216593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3</a:t>
            </a:fld>
            <a:endParaRPr lang="en-US"/>
          </a:p>
        </p:txBody>
      </p:sp>
    </p:spTree>
    <p:extLst>
      <p:ext uri="{BB962C8B-B14F-4D97-AF65-F5344CB8AC3E}">
        <p14:creationId xmlns:p14="http://schemas.microsoft.com/office/powerpoint/2010/main" val="63286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4</a:t>
            </a:fld>
            <a:endParaRPr lang="en-US"/>
          </a:p>
        </p:txBody>
      </p:sp>
    </p:spTree>
    <p:extLst>
      <p:ext uri="{BB962C8B-B14F-4D97-AF65-F5344CB8AC3E}">
        <p14:creationId xmlns:p14="http://schemas.microsoft.com/office/powerpoint/2010/main" val="243529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5</a:t>
            </a:fld>
            <a:endParaRPr lang="en-US"/>
          </a:p>
        </p:txBody>
      </p:sp>
    </p:spTree>
    <p:extLst>
      <p:ext uri="{BB962C8B-B14F-4D97-AF65-F5344CB8AC3E}">
        <p14:creationId xmlns:p14="http://schemas.microsoft.com/office/powerpoint/2010/main" val="148435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6</a:t>
            </a:fld>
            <a:endParaRPr lang="en-US"/>
          </a:p>
        </p:txBody>
      </p:sp>
    </p:spTree>
    <p:extLst>
      <p:ext uri="{BB962C8B-B14F-4D97-AF65-F5344CB8AC3E}">
        <p14:creationId xmlns:p14="http://schemas.microsoft.com/office/powerpoint/2010/main" val="380850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7</a:t>
            </a:fld>
            <a:endParaRPr lang="en-US"/>
          </a:p>
        </p:txBody>
      </p:sp>
    </p:spTree>
    <p:extLst>
      <p:ext uri="{BB962C8B-B14F-4D97-AF65-F5344CB8AC3E}">
        <p14:creationId xmlns:p14="http://schemas.microsoft.com/office/powerpoint/2010/main" val="191382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8</a:t>
            </a:fld>
            <a:endParaRPr lang="en-US"/>
          </a:p>
        </p:txBody>
      </p:sp>
    </p:spTree>
    <p:extLst>
      <p:ext uri="{BB962C8B-B14F-4D97-AF65-F5344CB8AC3E}">
        <p14:creationId xmlns:p14="http://schemas.microsoft.com/office/powerpoint/2010/main" val="412504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7DF1C-D61C-44D1-8A67-F96A3B9B0D2E}" type="slidenum">
              <a:rPr lang="en-US" smtClean="0"/>
              <a:t>9</a:t>
            </a:fld>
            <a:endParaRPr lang="en-US"/>
          </a:p>
        </p:txBody>
      </p:sp>
    </p:spTree>
    <p:extLst>
      <p:ext uri="{BB962C8B-B14F-4D97-AF65-F5344CB8AC3E}">
        <p14:creationId xmlns:p14="http://schemas.microsoft.com/office/powerpoint/2010/main" val="300092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64B1D5-2A9E-4248-8112-5123A9224616}"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0" y="5715001"/>
            <a:ext cx="406400" cy="365125"/>
          </a:xfrm>
        </p:spPr>
        <p:txBody>
          <a:bodyPr/>
          <a:lstStyle/>
          <a:p>
            <a:fld id="{67F5C0BC-5995-4455-A2A7-B82ED997A46D}" type="slidenum">
              <a:rPr lang="en-US" smtClean="0"/>
              <a:t>‹#›</a:t>
            </a:fld>
            <a:endParaRPr lang="en-US"/>
          </a:p>
        </p:txBody>
      </p:sp>
    </p:spTree>
    <p:extLst>
      <p:ext uri="{BB962C8B-B14F-4D97-AF65-F5344CB8AC3E}">
        <p14:creationId xmlns:p14="http://schemas.microsoft.com/office/powerpoint/2010/main" val="349036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74B9E3-F71E-427E-8800-7D75EBA728B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112039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74B9E3-F71E-427E-8800-7D75EBA728B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341403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4B9E3-F71E-427E-8800-7D75EBA728B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55243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4B9E3-F71E-427E-8800-7D75EBA728B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647617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 descr="http://one10.dot.gov/office/phmsa/PHG/Shared%20Documents/PHMSA-icon-2560-X-144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88714" y="0"/>
            <a:ext cx="18000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01600" y="762000"/>
            <a:ext cx="1188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DOT_PHMSA_LONG signature_bb_jpg.jpg"/>
          <p:cNvPicPr/>
          <p:nvPr userDrawn="1"/>
        </p:nvPicPr>
        <p:blipFill>
          <a:blip r:embed="rId3" cstate="print"/>
          <a:srcRect/>
          <a:stretch>
            <a:fillRect/>
          </a:stretch>
        </p:blipFill>
        <p:spPr bwMode="auto">
          <a:xfrm>
            <a:off x="136957" y="76200"/>
            <a:ext cx="1895044" cy="609600"/>
          </a:xfrm>
          <a:prstGeom prst="rect">
            <a:avLst/>
          </a:prstGeom>
          <a:noFill/>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41509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0" y="6370638"/>
            <a:ext cx="3860800" cy="487362"/>
          </a:xfrm>
        </p:spPr>
        <p:txBody>
          <a:bodyPr>
            <a:normAutofit/>
          </a:bodyPr>
          <a:lstStyle>
            <a:lvl1pPr>
              <a:defRPr sz="1600">
                <a:solidFill>
                  <a:schemeClr val="bg1"/>
                </a:solidFill>
              </a:defRPr>
            </a:lvl1pPr>
          </a:lstStyle>
          <a:p>
            <a:r>
              <a:rPr lang="en-US"/>
              <a:t>Click to edit Master title style</a:t>
            </a:r>
          </a:p>
        </p:txBody>
      </p:sp>
      <p:sp>
        <p:nvSpPr>
          <p:cNvPr id="4" name="Footer Placeholder 3"/>
          <p:cNvSpPr>
            <a:spLocks noGrp="1"/>
          </p:cNvSpPr>
          <p:nvPr>
            <p:ph type="ftr" sz="quarter" idx="11"/>
          </p:nvPr>
        </p:nvSpPr>
        <p:spPr>
          <a:xfrm>
            <a:off x="4165600" y="6356351"/>
            <a:ext cx="3860800" cy="365125"/>
          </a:xfr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p:spPr>
        <p:txBody>
          <a:bodyPr/>
          <a:lstStyle/>
          <a:p>
            <a:fld id="{219F28EF-447D-42BE-84AD-4173871F8768}"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114936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230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4B1D5-2A9E-4248-8112-5123A9224616}"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5C0BC-5995-4455-A2A7-B82ED997A46D}" type="slidenum">
              <a:rPr lang="en-US" smtClean="0"/>
              <a:t>‹#›</a:t>
            </a:fld>
            <a:endParaRPr lang="en-US"/>
          </a:p>
        </p:txBody>
      </p:sp>
    </p:spTree>
    <p:extLst>
      <p:ext uri="{BB962C8B-B14F-4D97-AF65-F5344CB8AC3E}">
        <p14:creationId xmlns:p14="http://schemas.microsoft.com/office/powerpoint/2010/main" val="125843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74B9E3-F71E-427E-8800-7D75EBA728B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354170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4B9E3-F71E-427E-8800-7D75EBA728B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378555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74B9E3-F71E-427E-8800-7D75EBA728B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96243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74B9E3-F71E-427E-8800-7D75EBA728B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328627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74B9E3-F71E-427E-8800-7D75EBA728B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220316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74B9E3-F71E-427E-8800-7D75EBA728B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406095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4B9E3-F71E-427E-8800-7D75EBA728B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6549C-4B3B-4F8D-99A4-926120F46E77}" type="slidenum">
              <a:rPr lang="en-US" smtClean="0"/>
              <a:t>‹#›</a:t>
            </a:fld>
            <a:endParaRPr lang="en-US"/>
          </a:p>
        </p:txBody>
      </p:sp>
    </p:spTree>
    <p:extLst>
      <p:ext uri="{BB962C8B-B14F-4D97-AF65-F5344CB8AC3E}">
        <p14:creationId xmlns:p14="http://schemas.microsoft.com/office/powerpoint/2010/main" val="1398667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4B1D5-2A9E-4248-8112-5123A9224616}" type="datetimeFigureOut">
              <a:rPr lang="en-US" smtClean="0"/>
              <a:t>5/14/2018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5638801"/>
            <a:ext cx="406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5C0BC-5995-4455-A2A7-B82ED997A46D}" type="slidenum">
              <a:rPr lang="en-US" smtClean="0"/>
              <a:t>‹#›</a:t>
            </a:fld>
            <a:endParaRPr lang="en-US"/>
          </a:p>
        </p:txBody>
      </p:sp>
    </p:spTree>
    <p:extLst>
      <p:ext uri="{BB962C8B-B14F-4D97-AF65-F5344CB8AC3E}">
        <p14:creationId xmlns:p14="http://schemas.microsoft.com/office/powerpoint/2010/main" val="398239164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4B9E3-F71E-427E-8800-7D75EBA728B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6549C-4B3B-4F8D-99A4-926120F46E77}" type="slidenum">
              <a:rPr lang="en-US" smtClean="0"/>
              <a:t>‹#›</a:t>
            </a:fld>
            <a:endParaRPr lang="en-US"/>
          </a:p>
        </p:txBody>
      </p:sp>
    </p:spTree>
    <p:extLst>
      <p:ext uri="{BB962C8B-B14F-4D97-AF65-F5344CB8AC3E}">
        <p14:creationId xmlns:p14="http://schemas.microsoft.com/office/powerpoint/2010/main" val="120905733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5C8E-9DE7-42FE-A9BB-92C35561222A}" type="datetimeFigureOut">
              <a:rPr lang="en-US" smtClean="0">
                <a:solidFill>
                  <a:prstClr val="black">
                    <a:tint val="75000"/>
                  </a:prstClr>
                </a:solidFill>
              </a:rPr>
              <a:pPr/>
              <a:t>5/14/2018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28EF-447D-42BE-84AD-4173871F876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 descr="http://one10.dot.gov/office/phmsa/PHG/Shared%20Documents/PHMSA-icon-2560-X-14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8714" y="0"/>
            <a:ext cx="18000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1600" y="762000"/>
            <a:ext cx="1188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DOT_PHMSA_LONG signature_bb_jpg.jpg"/>
          <p:cNvPicPr/>
          <p:nvPr/>
        </p:nvPicPr>
        <p:blipFill>
          <a:blip r:embed="rId6" cstate="print"/>
          <a:srcRect/>
          <a:stretch>
            <a:fillRect/>
          </a:stretch>
        </p:blipFill>
        <p:spPr bwMode="auto">
          <a:xfrm>
            <a:off x="136957" y="76200"/>
            <a:ext cx="1895044" cy="609600"/>
          </a:xfrm>
          <a:prstGeom prst="rect">
            <a:avLst/>
          </a:prstGeom>
          <a:noFill/>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37240330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1" y="0"/>
            <a:ext cx="12291391" cy="5500255"/>
          </a:xfrm>
          <a:prstGeom prst="rect">
            <a:avLst/>
          </a:prstGeom>
        </p:spPr>
      </p:pic>
      <p:sp>
        <p:nvSpPr>
          <p:cNvPr id="10" name="Text Box 6"/>
          <p:cNvSpPr txBox="1">
            <a:spLocks noChangeArrowheads="1"/>
          </p:cNvSpPr>
          <p:nvPr/>
        </p:nvSpPr>
        <p:spPr bwMode="auto">
          <a:xfrm>
            <a:off x="-5254172" y="7223579"/>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Month/Year</a:t>
            </a:r>
          </a:p>
        </p:txBody>
      </p:sp>
      <p:sp>
        <p:nvSpPr>
          <p:cNvPr id="2" name="Rectangle 1"/>
          <p:cNvSpPr/>
          <p:nvPr/>
        </p:nvSpPr>
        <p:spPr>
          <a:xfrm>
            <a:off x="803306" y="2505839"/>
            <a:ext cx="10972800" cy="337938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Welcome to the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U.S. Department of Transportation’s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Office of Hazardous Materials Safety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Research &amp; Development Forum</a:t>
            </a:r>
            <a:endParaRPr kumimoji="0" lang="en-US" sz="5400" b="1" i="0" u="none" strike="noStrike" kern="1200" cap="none" spc="0" normalizeH="0" baseline="0" noProof="0" dirty="0">
              <a:ln w="0"/>
              <a:solidFill>
                <a:srgbClr val="4472C4">
                  <a:lumMod val="50000"/>
                </a:srgbClr>
              </a:solidFill>
              <a:effectLst>
                <a:outerShdw blurRad="38100" dist="25400" dir="5400000" algn="ctr" rotWithShape="0">
                  <a:srgbClr val="6E747A">
                    <a:alpha val="43000"/>
                  </a:srgbClr>
                </a:outerShdw>
              </a:effectLst>
              <a:uLnTx/>
              <a:uFillTx/>
              <a:latin typeface="Baskerville Old Face" panose="02020602080505020303" pitchFamily="18" charset="0"/>
              <a:ea typeface="+mn-ea"/>
              <a:cs typeface="+mn-cs"/>
            </a:endParaRPr>
          </a:p>
        </p:txBody>
      </p:sp>
    </p:spTree>
    <p:extLst>
      <p:ext uri="{BB962C8B-B14F-4D97-AF65-F5344CB8AC3E}">
        <p14:creationId xmlns:p14="http://schemas.microsoft.com/office/powerpoint/2010/main" val="316037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 Segment Discussions</a:t>
            </a:r>
          </a:p>
        </p:txBody>
      </p:sp>
      <p:sp>
        <p:nvSpPr>
          <p:cNvPr id="3" name="Content Placeholder 2"/>
          <p:cNvSpPr>
            <a:spLocks noGrp="1"/>
          </p:cNvSpPr>
          <p:nvPr>
            <p:ph idx="1"/>
          </p:nvPr>
        </p:nvSpPr>
        <p:spPr/>
        <p:txBody>
          <a:bodyPr/>
          <a:lstStyle/>
          <a:p>
            <a:pPr marL="0" indent="0">
              <a:buNone/>
            </a:pPr>
            <a:r>
              <a:rPr lang="en-US" dirty="0"/>
              <a:t>Discussions were organized by modal segments and related regulating agencies and the following four primary topic areas:</a:t>
            </a:r>
          </a:p>
          <a:p>
            <a:r>
              <a:rPr lang="en-US" dirty="0"/>
              <a:t>Research and Development</a:t>
            </a:r>
          </a:p>
          <a:p>
            <a:r>
              <a:rPr lang="en-US" dirty="0"/>
              <a:t>Performance-based Regulatory Challenges</a:t>
            </a:r>
          </a:p>
          <a:p>
            <a:r>
              <a:rPr lang="en-US" dirty="0"/>
              <a:t>Communication and Outreach</a:t>
            </a:r>
          </a:p>
          <a:p>
            <a:r>
              <a:rPr lang="en-US" dirty="0"/>
              <a:t>Training</a:t>
            </a:r>
          </a:p>
          <a:p>
            <a:pPr marL="0" indent="0">
              <a:buNone/>
            </a:pPr>
            <a:endParaRPr lang="en-US" dirty="0"/>
          </a:p>
        </p:txBody>
      </p:sp>
      <p:sp>
        <p:nvSpPr>
          <p:cNvPr id="4" name="Oval 3"/>
          <p:cNvSpPr/>
          <p:nvPr/>
        </p:nvSpPr>
        <p:spPr>
          <a:xfrm>
            <a:off x="609599" y="3020037"/>
            <a:ext cx="6135149" cy="822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75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867"/>
            <a:ext cx="10972800" cy="1143000"/>
          </a:xfrm>
        </p:spPr>
        <p:txBody>
          <a:bodyPr/>
          <a:lstStyle/>
          <a:p>
            <a:r>
              <a:rPr lang="en-US" dirty="0"/>
              <a:t>Maritime Segment</a:t>
            </a:r>
          </a:p>
        </p:txBody>
      </p:sp>
      <p:sp>
        <p:nvSpPr>
          <p:cNvPr id="3" name="Content Placeholder 2"/>
          <p:cNvSpPr>
            <a:spLocks noGrp="1"/>
          </p:cNvSpPr>
          <p:nvPr>
            <p:ph idx="1"/>
          </p:nvPr>
        </p:nvSpPr>
        <p:spPr>
          <a:xfrm>
            <a:off x="609600" y="1132413"/>
            <a:ext cx="10972800" cy="4525963"/>
          </a:xfrm>
        </p:spPr>
        <p:txBody>
          <a:bodyPr>
            <a:normAutofit/>
          </a:bodyPr>
          <a:lstStyle/>
          <a:p>
            <a:r>
              <a:rPr lang="en-US" dirty="0"/>
              <a:t>Additional research is needed in the areas of risk analysis and remedial response. </a:t>
            </a:r>
          </a:p>
          <a:p>
            <a:r>
              <a:rPr lang="en-US" dirty="0"/>
              <a:t>Further research is needed in regards to vapor dispersion analysis, water suitability, salvage operations related to underwater leaks, and firefighting procedures. </a:t>
            </a:r>
          </a:p>
          <a:p>
            <a:pPr lvl="1"/>
            <a:r>
              <a:rPr lang="en-US" dirty="0"/>
              <a:t>For example, there is not enough understanding on the conditions and behavior of LNG in the case of a pool fire to successfully and quickly respond to the incident and minimize harm.</a:t>
            </a:r>
          </a:p>
        </p:txBody>
      </p:sp>
    </p:spTree>
    <p:extLst>
      <p:ext uri="{BB962C8B-B14F-4D97-AF65-F5344CB8AC3E}">
        <p14:creationId xmlns:p14="http://schemas.microsoft.com/office/powerpoint/2010/main" val="379252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025"/>
            <a:ext cx="10972800" cy="1143000"/>
          </a:xfrm>
        </p:spPr>
        <p:txBody>
          <a:bodyPr/>
          <a:lstStyle/>
          <a:p>
            <a:r>
              <a:rPr lang="en-US" dirty="0"/>
              <a:t>Roadway Segment</a:t>
            </a:r>
          </a:p>
        </p:txBody>
      </p:sp>
      <p:sp>
        <p:nvSpPr>
          <p:cNvPr id="3" name="Content Placeholder 2"/>
          <p:cNvSpPr>
            <a:spLocks noGrp="1"/>
          </p:cNvSpPr>
          <p:nvPr>
            <p:ph idx="1"/>
          </p:nvPr>
        </p:nvSpPr>
        <p:spPr>
          <a:xfrm>
            <a:off x="609600" y="1491144"/>
            <a:ext cx="10972800" cy="4525963"/>
          </a:xfrm>
        </p:spPr>
        <p:txBody>
          <a:bodyPr>
            <a:normAutofit lnSpcReduction="10000"/>
          </a:bodyPr>
          <a:lstStyle/>
          <a:p>
            <a:r>
              <a:rPr lang="en-US" dirty="0"/>
              <a:t>LNG market research is needed to be informed for industry oversight and standards, improve safety in LNG operations, and protect the public. </a:t>
            </a:r>
          </a:p>
          <a:p>
            <a:r>
              <a:rPr lang="en-US" dirty="0"/>
              <a:t>Research is needed to prepare for the increase in LNG-related roadway activities and inform incidence reporting and response. </a:t>
            </a:r>
          </a:p>
          <a:p>
            <a:r>
              <a:rPr lang="en-US" dirty="0"/>
              <a:t>Research to develop guidelines for these new LNG fuel systems, such as fuel system integrity performance requirements, and fuel leak detection. </a:t>
            </a:r>
          </a:p>
          <a:p>
            <a:endParaRPr lang="en-US" dirty="0"/>
          </a:p>
        </p:txBody>
      </p:sp>
    </p:spTree>
    <p:extLst>
      <p:ext uri="{BB962C8B-B14F-4D97-AF65-F5344CB8AC3E}">
        <p14:creationId xmlns:p14="http://schemas.microsoft.com/office/powerpoint/2010/main" val="396141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Rail Segment</a:t>
            </a:r>
          </a:p>
        </p:txBody>
      </p:sp>
      <p:sp>
        <p:nvSpPr>
          <p:cNvPr id="3" name="Content Placeholder 2"/>
          <p:cNvSpPr>
            <a:spLocks noGrp="1"/>
          </p:cNvSpPr>
          <p:nvPr>
            <p:ph idx="1"/>
          </p:nvPr>
        </p:nvSpPr>
        <p:spPr>
          <a:xfrm>
            <a:off x="609600" y="1004583"/>
            <a:ext cx="10972800" cy="4525963"/>
          </a:xfrm>
        </p:spPr>
        <p:txBody>
          <a:bodyPr>
            <a:normAutofit/>
          </a:bodyPr>
          <a:lstStyle/>
          <a:p>
            <a:r>
              <a:rPr lang="en-US" dirty="0"/>
              <a:t>Need research on the consequences of LNG release from rail accidents in a tunnel. </a:t>
            </a:r>
          </a:p>
          <a:p>
            <a:r>
              <a:rPr lang="en-US" dirty="0"/>
              <a:t>Limits and vulnerabilities of tank cars and portable tanks. </a:t>
            </a:r>
          </a:p>
          <a:p>
            <a:r>
              <a:rPr lang="en-US" dirty="0"/>
              <a:t>Probability of ignition of LNG released from a tank car or tender, and risk analysis of rail transport routes.</a:t>
            </a:r>
          </a:p>
          <a:p>
            <a:r>
              <a:rPr lang="en-US" dirty="0"/>
              <a:t>Risk-based evaluations of safety in transportation of LNG, as well as a study of the jurisdictional gaps and overlaps related to LNG cargo and fuel in the rail segment.</a:t>
            </a:r>
          </a:p>
          <a:p>
            <a:endParaRPr lang="en-US" dirty="0"/>
          </a:p>
          <a:p>
            <a:endParaRPr lang="en-US" dirty="0"/>
          </a:p>
        </p:txBody>
      </p:sp>
    </p:spTree>
    <p:extLst>
      <p:ext uri="{BB962C8B-B14F-4D97-AF65-F5344CB8AC3E}">
        <p14:creationId xmlns:p14="http://schemas.microsoft.com/office/powerpoint/2010/main" val="46140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Regulatory Agencies: PHMSA OHMS, NHTSA</a:t>
            </a:r>
          </a:p>
        </p:txBody>
      </p:sp>
      <p:sp>
        <p:nvSpPr>
          <p:cNvPr id="3" name="Content Placeholder 2"/>
          <p:cNvSpPr>
            <a:spLocks noGrp="1"/>
          </p:cNvSpPr>
          <p:nvPr>
            <p:ph idx="1"/>
          </p:nvPr>
        </p:nvSpPr>
        <p:spPr/>
        <p:txBody>
          <a:bodyPr>
            <a:normAutofit/>
          </a:bodyPr>
          <a:lstStyle/>
          <a:p>
            <a:r>
              <a:rPr lang="en-US" dirty="0"/>
              <a:t>Research needed to predict the market drivers, and needs of the industry in the near future, in terms of regulation/infrastructure.</a:t>
            </a:r>
          </a:p>
          <a:p>
            <a:r>
              <a:rPr lang="en-US" dirty="0"/>
              <a:t>Data analysis on emerging, small scale LNG facilities is needed to protect the general public from any potential LNG-related incidents.</a:t>
            </a:r>
          </a:p>
          <a:p>
            <a:r>
              <a:rPr lang="en-US" dirty="0"/>
              <a:t>A base-line risk assessment, which will help inform multi-modal standards and regulations.</a:t>
            </a:r>
          </a:p>
        </p:txBody>
      </p:sp>
    </p:spTree>
    <p:extLst>
      <p:ext uri="{BB962C8B-B14F-4D97-AF65-F5344CB8AC3E}">
        <p14:creationId xmlns:p14="http://schemas.microsoft.com/office/powerpoint/2010/main" val="338585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302"/>
            <a:ext cx="10972800" cy="1143000"/>
          </a:xfrm>
        </p:spPr>
        <p:txBody>
          <a:bodyPr/>
          <a:lstStyle/>
          <a:p>
            <a:r>
              <a:rPr lang="en-US" dirty="0"/>
              <a:t>Pipeline Segment: PHMSA-OPS</a:t>
            </a:r>
          </a:p>
        </p:txBody>
      </p:sp>
      <p:sp>
        <p:nvSpPr>
          <p:cNvPr id="3" name="Content Placeholder 2"/>
          <p:cNvSpPr>
            <a:spLocks noGrp="1"/>
          </p:cNvSpPr>
          <p:nvPr>
            <p:ph idx="1"/>
          </p:nvPr>
        </p:nvSpPr>
        <p:spPr>
          <a:xfrm>
            <a:off x="609600" y="1382088"/>
            <a:ext cx="10972800" cy="4525963"/>
          </a:xfrm>
        </p:spPr>
        <p:txBody>
          <a:bodyPr>
            <a:normAutofit/>
          </a:bodyPr>
          <a:lstStyle/>
          <a:p>
            <a:r>
              <a:rPr lang="en-US" dirty="0"/>
              <a:t>Market research in order to understand the potential risks associated of small scale facilities and their implications.</a:t>
            </a:r>
          </a:p>
          <a:p>
            <a:endParaRPr lang="en-US" dirty="0"/>
          </a:p>
          <a:p>
            <a:r>
              <a:rPr lang="en-US" dirty="0"/>
              <a:t>LNG facility and failure data analysis is also lacking. This information is needed to protect the general public from any LNG-related incidents.</a:t>
            </a:r>
          </a:p>
          <a:p>
            <a:endParaRPr lang="en-US" dirty="0"/>
          </a:p>
        </p:txBody>
      </p:sp>
    </p:spTree>
    <p:extLst>
      <p:ext uri="{BB962C8B-B14F-4D97-AF65-F5344CB8AC3E}">
        <p14:creationId xmlns:p14="http://schemas.microsoft.com/office/powerpoint/2010/main" val="62768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73226"/>
            <a:ext cx="7772400" cy="1470025"/>
          </a:xfrm>
        </p:spPr>
        <p:txBody>
          <a:bodyPr/>
          <a:lstStyle/>
          <a:p>
            <a:pPr>
              <a:lnSpc>
                <a:spcPct val="90000"/>
              </a:lnSpc>
            </a:pPr>
            <a:r>
              <a:rPr lang="en-US" b="1" dirty="0">
                <a:latin typeface="Times New Roman" panose="02020603050405020304" pitchFamily="18" charset="0"/>
                <a:cs typeface="Times New Roman" panose="02020603050405020304" pitchFamily="18" charset="0"/>
              </a:rPr>
              <a:t>Forum Wrap Up and RNS Path Forward</a:t>
            </a:r>
          </a:p>
        </p:txBody>
      </p:sp>
      <p:sp>
        <p:nvSpPr>
          <p:cNvPr id="3" name="Subtitle 2"/>
          <p:cNvSpPr>
            <a:spLocks noGrp="1"/>
          </p:cNvSpPr>
          <p:nvPr>
            <p:ph type="subTitle" idx="1"/>
          </p:nvPr>
        </p:nvSpPr>
        <p:spPr>
          <a:xfrm>
            <a:off x="2895600" y="3429000"/>
            <a:ext cx="6400800" cy="1752600"/>
          </a:xfrm>
        </p:spPr>
        <p:txBody>
          <a:bodyPr>
            <a:normAutofit/>
          </a:bodyPr>
          <a:lstStyle/>
          <a:p>
            <a:pPr>
              <a:lnSpc>
                <a:spcPct val="80000"/>
              </a:lnSpc>
              <a:spcBef>
                <a:spcPts val="0"/>
              </a:spcBef>
            </a:pPr>
            <a:r>
              <a:rPr lang="en-US" sz="2800" dirty="0">
                <a:latin typeface="Times New Roman" panose="02020603050405020304" pitchFamily="18" charset="0"/>
                <a:cs typeface="Times New Roman" panose="02020603050405020304" pitchFamily="18" charset="0"/>
              </a:rPr>
              <a:t>OHMS R&amp;D Forum</a:t>
            </a:r>
          </a:p>
          <a:p>
            <a:pPr>
              <a:lnSpc>
                <a:spcPct val="80000"/>
              </a:lnSpc>
              <a:spcBef>
                <a:spcPts val="0"/>
              </a:spcBef>
            </a:pPr>
            <a:r>
              <a:rPr lang="en-US" sz="2800" dirty="0">
                <a:latin typeface="Times New Roman" panose="02020603050405020304" pitchFamily="18" charset="0"/>
                <a:cs typeface="Times New Roman" panose="02020603050405020304" pitchFamily="18" charset="0"/>
              </a:rPr>
              <a:t>May 17</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2018</a:t>
            </a:r>
          </a:p>
          <a:p>
            <a:pPr>
              <a:lnSpc>
                <a:spcPct val="80000"/>
              </a:lnSpc>
              <a:spcBef>
                <a:spcPts val="0"/>
              </a:spcBef>
            </a:pPr>
            <a:r>
              <a:rPr lang="en-US" sz="2800" dirty="0">
                <a:latin typeface="Times New Roman" panose="02020603050405020304" pitchFamily="18" charset="0"/>
                <a:cs typeface="Times New Roman" panose="02020603050405020304" pitchFamily="18" charset="0"/>
              </a:rPr>
              <a:t>Eva Rodezno, R&amp;D, OHMS</a:t>
            </a:r>
          </a:p>
        </p:txBody>
      </p:sp>
    </p:spTree>
    <p:extLst>
      <p:ext uri="{BB962C8B-B14F-4D97-AF65-F5344CB8AC3E}">
        <p14:creationId xmlns:p14="http://schemas.microsoft.com/office/powerpoint/2010/main" val="422526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xfrm>
            <a:off x="1981200" y="274639"/>
            <a:ext cx="8229600" cy="914431"/>
          </a:xfrm>
          <a:prstGeom prst="rect">
            <a:avLst/>
          </a:prstGeom>
          <a:ln w="28575">
            <a:headEnd/>
            <a:tailEnd/>
          </a:ln>
        </p:spPr>
        <p:style>
          <a:lnRef idx="2">
            <a:schemeClr val="accent3"/>
          </a:lnRef>
          <a:fillRef idx="1">
            <a:schemeClr val="lt1"/>
          </a:fillRef>
          <a:effectRef idx="0">
            <a:schemeClr val="accent3"/>
          </a:effectRef>
          <a:fontRef idx="minor">
            <a:schemeClr val="dk1"/>
          </a:fontRef>
        </p:style>
        <p:txBody>
          <a:bodyPr anchor="ctr">
            <a:normAutofit/>
          </a:bodyPr>
          <a:lstStyle/>
          <a:p>
            <a:pPr algn="ctr">
              <a:defRPr/>
            </a:pPr>
            <a:r>
              <a:rPr lang="en-US" sz="2800" b="1" dirty="0">
                <a:solidFill>
                  <a:schemeClr val="tx2"/>
                </a:solidFill>
                <a:latin typeface="Times New Roman" panose="02020603050405020304" pitchFamily="18" charset="0"/>
                <a:cs typeface="Times New Roman" panose="02020603050405020304" pitchFamily="18" charset="0"/>
              </a:rPr>
              <a:t>Path Forward</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Diagram 1"/>
          <p:cNvGraphicFramePr/>
          <p:nvPr>
            <p:extLst/>
          </p:nvPr>
        </p:nvGraphicFramePr>
        <p:xfrm>
          <a:off x="1670304" y="420624"/>
          <a:ext cx="8796528" cy="612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02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Forum presentations and minutes will be posted to PHMSA website</a:t>
            </a:r>
            <a:r>
              <a:rPr lang="en-US" sz="2800" baseline="30000" dirty="0">
                <a:latin typeface="Arial" panose="020B0604020202020204" pitchFamily="34" charset="0"/>
                <a:cs typeface="Arial" panose="020B0604020202020204" pitchFamily="34" charset="0"/>
              </a:rPr>
              <a:t>1</a:t>
            </a:r>
          </a:p>
          <a:p>
            <a:r>
              <a:rPr lang="en-US" sz="2800" dirty="0">
                <a:latin typeface="Arial" panose="020B0604020202020204" pitchFamily="34" charset="0"/>
                <a:cs typeface="Arial" panose="020B0604020202020204" pitchFamily="34" charset="0"/>
              </a:rPr>
              <a:t>Next forum planned for March 2019</a:t>
            </a:r>
          </a:p>
          <a:p>
            <a:r>
              <a:rPr lang="en-US" sz="2800" dirty="0">
                <a:latin typeface="Arial" panose="020B0604020202020204" pitchFamily="34" charset="0"/>
                <a:cs typeface="Arial" panose="020B0604020202020204" pitchFamily="34" charset="0"/>
              </a:rPr>
              <a:t>Information for next forum will be posted on PHMSA website in next six months</a:t>
            </a:r>
            <a:r>
              <a:rPr lang="en-US" sz="2800" baseline="30000" dirty="0">
                <a:latin typeface="Arial" panose="020B0604020202020204" pitchFamily="34" charset="0"/>
                <a:cs typeface="Arial" panose="020B0604020202020204" pitchFamily="34" charset="0"/>
              </a:rPr>
              <a:t>1</a:t>
            </a:r>
          </a:p>
          <a:p>
            <a:pPr marL="0" indent="0">
              <a:buNone/>
            </a:pPr>
            <a:endParaRPr lang="en-US" sz="2800" baseline="20000" dirty="0">
              <a:latin typeface="Arial" panose="020B0604020202020204" pitchFamily="34" charset="0"/>
              <a:cs typeface="Arial" panose="020B0604020202020204" pitchFamily="34" charset="0"/>
            </a:endParaRPr>
          </a:p>
          <a:p>
            <a:pPr marL="0" indent="0">
              <a:buNone/>
            </a:pPr>
            <a:r>
              <a:rPr lang="en-US" sz="2000" baseline="20000" dirty="0">
                <a:latin typeface="Arial" panose="020B0604020202020204" pitchFamily="34" charset="0"/>
                <a:cs typeface="Arial" panose="020B0604020202020204" pitchFamily="34" charset="0"/>
              </a:rPr>
              <a:t>1</a:t>
            </a:r>
            <a:r>
              <a:rPr lang="en-US" sz="2800" baseline="20000" dirty="0">
                <a:latin typeface="Arial" panose="020B0604020202020204" pitchFamily="34" charset="0"/>
                <a:cs typeface="Arial" panose="020B0604020202020204" pitchFamily="34" charset="0"/>
              </a:rPr>
              <a:t> </a:t>
            </a:r>
            <a:r>
              <a:rPr lang="en-US" sz="2000" baseline="20000" dirty="0">
                <a:latin typeface="Arial" panose="020B0604020202020204" pitchFamily="34" charset="0"/>
                <a:cs typeface="Arial" panose="020B0604020202020204" pitchFamily="34" charset="0"/>
              </a:rPr>
              <a:t>https://www.phmsa.dot.gov/research-and-development/hazmat/rd-meetings-and-events</a:t>
            </a:r>
            <a:endParaRPr lang="en-US" sz="2800" baseline="20000" dirty="0">
              <a:latin typeface="Arial" panose="020B0604020202020204" pitchFamily="34" charset="0"/>
              <a:cs typeface="Arial" panose="020B0604020202020204" pitchFamily="34" charset="0"/>
            </a:endParaRPr>
          </a:p>
        </p:txBody>
      </p:sp>
      <p:sp>
        <p:nvSpPr>
          <p:cNvPr id="5" name="Title 1"/>
          <p:cNvSpPr txBox="1">
            <a:spLocks noGrp="1"/>
          </p:cNvSpPr>
          <p:nvPr>
            <p:ph type="title"/>
          </p:nvPr>
        </p:nvSpPr>
        <p:spPr bwMode="auto">
          <a:xfrm>
            <a:off x="1981200" y="274639"/>
            <a:ext cx="8229600" cy="914431"/>
          </a:xfrm>
          <a:prstGeom prst="rect">
            <a:avLst/>
          </a:prstGeom>
          <a:ln w="28575">
            <a:headEnd/>
            <a:tailEnd/>
          </a:ln>
        </p:spPr>
        <p:style>
          <a:lnRef idx="2">
            <a:schemeClr val="accent3"/>
          </a:lnRef>
          <a:fillRef idx="1">
            <a:schemeClr val="lt1"/>
          </a:fillRef>
          <a:effectRef idx="0">
            <a:schemeClr val="accent3"/>
          </a:effectRef>
          <a:fontRef idx="minor">
            <a:schemeClr val="dk1"/>
          </a:fontRef>
        </p:style>
        <p:txBody>
          <a:bodyPr anchor="ctr">
            <a:normAutofit/>
          </a:bodyPr>
          <a:lstStyle/>
          <a:p>
            <a:pPr algn="ctr">
              <a:defRPr/>
            </a:pPr>
            <a:r>
              <a:rPr lang="en-US" sz="2800" b="1" dirty="0">
                <a:solidFill>
                  <a:schemeClr val="tx2"/>
                </a:solidFill>
                <a:latin typeface="Times New Roman" panose="02020603050405020304" pitchFamily="18" charset="0"/>
                <a:cs typeface="Times New Roman" panose="02020603050405020304" pitchFamily="18" charset="0"/>
              </a:rPr>
              <a:t>Forum Minutes and Event Posting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874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1997978" y="2422221"/>
            <a:ext cx="8229600" cy="914431"/>
          </a:xfrm>
          <a:prstGeom prst="rect">
            <a:avLst/>
          </a:prstGeom>
          <a:ln w="28575">
            <a:headEnd/>
            <a:tailEnd/>
          </a:ln>
        </p:spPr>
        <p:style>
          <a:lnRef idx="2">
            <a:schemeClr val="accent3"/>
          </a:lnRef>
          <a:fillRef idx="1">
            <a:schemeClr val="lt1"/>
          </a:fillRef>
          <a:effectRef idx="0">
            <a:schemeClr val="accent3"/>
          </a:effectRef>
          <a:fontRef idx="minor">
            <a:schemeClr val="dk1"/>
          </a:fontRef>
        </p:style>
        <p:txBody>
          <a:bodyPr anchor="ctr">
            <a:normAutofit/>
          </a:bodyPr>
          <a:lstStyle/>
          <a:p>
            <a:pPr algn="ctr">
              <a:defRPr/>
            </a:pPr>
            <a:r>
              <a:rPr lang="en-US" sz="4000" b="1" dirty="0">
                <a:solidFill>
                  <a:schemeClr val="tx2"/>
                </a:solidFill>
                <a:latin typeface="Times New Roman" panose="02020603050405020304" pitchFamily="18" charset="0"/>
                <a:cs typeface="Times New Roman" panose="02020603050405020304" pitchFamily="18" charset="0"/>
              </a:rPr>
              <a:t>Thank You!</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0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861" y="690664"/>
            <a:ext cx="8340937"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National Transportation Safety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420 10</a:t>
            </a:r>
            <a:r>
              <a:rPr kumimoji="0" lang="en-US" sz="2000" b="1" i="0" u="none" strike="noStrike" kern="1200" cap="none" spc="0" normalizeH="0" baseline="3000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th</a:t>
            </a:r>
            <a:r>
              <a:rPr kumimoji="0" lang="en-US" sz="20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 Street SW, Washington DC 20594  </a:t>
            </a:r>
          </a:p>
        </p:txBody>
      </p:sp>
      <p:pic>
        <p:nvPicPr>
          <p:cNvPr id="3" name="Picture 2"/>
          <p:cNvPicPr>
            <a:picLocks noChangeAspect="1"/>
          </p:cNvPicPr>
          <p:nvPr/>
        </p:nvPicPr>
        <p:blipFill>
          <a:blip r:embed="rId3"/>
          <a:stretch>
            <a:fillRect/>
          </a:stretch>
        </p:blipFill>
        <p:spPr>
          <a:xfrm>
            <a:off x="0" y="1708392"/>
            <a:ext cx="12001500" cy="5010150"/>
          </a:xfrm>
          <a:prstGeom prst="rect">
            <a:avLst/>
          </a:prstGeom>
        </p:spPr>
      </p:pic>
    </p:spTree>
    <p:extLst>
      <p:ext uri="{BB962C8B-B14F-4D97-AF65-F5344CB8AC3E}">
        <p14:creationId xmlns:p14="http://schemas.microsoft.com/office/powerpoint/2010/main" val="190396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4" y="0"/>
            <a:ext cx="12257314" cy="5500255"/>
          </a:xfrm>
          <a:prstGeom prst="rect">
            <a:avLst/>
          </a:prstGeom>
        </p:spPr>
      </p:pic>
      <p:sp>
        <p:nvSpPr>
          <p:cNvPr id="4" name="Rectangle 3"/>
          <p:cNvSpPr/>
          <p:nvPr/>
        </p:nvSpPr>
        <p:spPr>
          <a:xfrm>
            <a:off x="315192" y="4570282"/>
            <a:ext cx="11496301"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latin typeface="Arial" pitchFamily="34" charset="0"/>
                <a:cs typeface="Arial" pitchFamily="34" charset="0"/>
              </a:rPr>
              <a:t>Have</a:t>
            </a:r>
            <a:r>
              <a:rPr kumimoji="0" lang="en-US" sz="36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 a Question?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Email: </a:t>
            </a:r>
            <a:r>
              <a:rPr kumimoji="0" lang="en-US" sz="3600" b="1" i="0" u="none" strike="noStrike" kern="1200" cap="none" spc="0" normalizeH="0" baseline="0" noProof="0" dirty="0" err="1">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hazmatresearch@dot</a:t>
            </a:r>
            <a:endParaRPr kumimoji="0" lang="en-US" sz="3600" b="1" i="0" u="none" strike="noStrike" kern="1200" cap="none" spc="0" normalizeH="0" baseline="0" noProof="0" dirty="0">
              <a:ln w="0"/>
              <a:solidFill>
                <a:srgbClr val="4472C4">
                  <a:lumMod val="50000"/>
                </a:srgbClr>
              </a:solidFill>
              <a:effectLst>
                <a:outerShdw blurRad="38100" dist="25400" dir="5400000" algn="ctr" rotWithShape="0">
                  <a:srgbClr val="6E747A">
                    <a:alpha val="43000"/>
                  </a:srgbClr>
                </a:outerShdw>
              </a:effectLst>
              <a:uLnTx/>
              <a:uFillTx/>
              <a:latin typeface="Baskerville Old Face" panose="02020602080505020303" pitchFamily="18" charset="0"/>
              <a:ea typeface="+mn-ea"/>
              <a:cs typeface="+mn-cs"/>
            </a:endParaRPr>
          </a:p>
        </p:txBody>
      </p:sp>
    </p:spTree>
    <p:extLst>
      <p:ext uri="{BB962C8B-B14F-4D97-AF65-F5344CB8AC3E}">
        <p14:creationId xmlns:p14="http://schemas.microsoft.com/office/powerpoint/2010/main" val="17748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1" y="0"/>
            <a:ext cx="12291391" cy="5500255"/>
          </a:xfrm>
          <a:prstGeom prst="rect">
            <a:avLst/>
          </a:prstGeom>
        </p:spPr>
      </p:pic>
      <p:sp>
        <p:nvSpPr>
          <p:cNvPr id="10" name="Text Box 6"/>
          <p:cNvSpPr txBox="1">
            <a:spLocks noChangeArrowheads="1"/>
          </p:cNvSpPr>
          <p:nvPr/>
        </p:nvSpPr>
        <p:spPr bwMode="auto">
          <a:xfrm>
            <a:off x="-5254172" y="7223579"/>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Month/Year</a:t>
            </a:r>
          </a:p>
        </p:txBody>
      </p:sp>
      <p:sp>
        <p:nvSpPr>
          <p:cNvPr id="2" name="Rectangle 1"/>
          <p:cNvSpPr/>
          <p:nvPr/>
        </p:nvSpPr>
        <p:spPr>
          <a:xfrm>
            <a:off x="803306" y="2505839"/>
            <a:ext cx="10972800" cy="337938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Welcome to the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U.S. Department of Transportation’s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Office of Hazardous Materials Safety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w="11430"/>
                <a:gradFill>
                  <a:gsLst>
                    <a:gs pos="0">
                      <a:srgbClr val="2D2D8A">
                        <a:tint val="90000"/>
                        <a:satMod val="120000"/>
                      </a:srgbClr>
                    </a:gs>
                    <a:gs pos="25000">
                      <a:srgbClr val="2D2D8A">
                        <a:tint val="93000"/>
                        <a:satMod val="120000"/>
                      </a:srgbClr>
                    </a:gs>
                    <a:gs pos="50000">
                      <a:srgbClr val="2D2D8A">
                        <a:shade val="89000"/>
                        <a:satMod val="110000"/>
                      </a:srgbClr>
                    </a:gs>
                    <a:gs pos="75000">
                      <a:srgbClr val="2D2D8A">
                        <a:tint val="93000"/>
                        <a:satMod val="120000"/>
                      </a:srgbClr>
                    </a:gs>
                    <a:gs pos="100000">
                      <a:srgbClr val="2D2D8A">
                        <a:tint val="90000"/>
                        <a:satMod val="120000"/>
                      </a:srgbClr>
                    </a:gs>
                  </a:gsLst>
                  <a:lin ang="5400000"/>
                </a:gradFill>
                <a:effectLst>
                  <a:outerShdw blurRad="80000" dist="40000" dir="5040000" algn="tl">
                    <a:srgbClr val="000000">
                      <a:alpha val="30000"/>
                    </a:srgbClr>
                  </a:outerShdw>
                </a:effectLst>
                <a:uLnTx/>
                <a:uFillTx/>
                <a:latin typeface="Arial" pitchFamily="34" charset="0"/>
                <a:ea typeface="+mn-ea"/>
                <a:cs typeface="Arial" pitchFamily="34" charset="0"/>
              </a:rPr>
              <a:t>Research &amp; Development Forum</a:t>
            </a:r>
            <a:endParaRPr kumimoji="0" lang="en-US" sz="5400" b="1" i="0" u="none" strike="noStrike" kern="1200" cap="none" spc="0" normalizeH="0" baseline="0" noProof="0" dirty="0">
              <a:ln w="0"/>
              <a:solidFill>
                <a:srgbClr val="4472C4">
                  <a:lumMod val="50000"/>
                </a:srgbClr>
              </a:solidFill>
              <a:effectLst>
                <a:outerShdw blurRad="38100" dist="25400" dir="5400000" algn="ctr" rotWithShape="0">
                  <a:srgbClr val="6E747A">
                    <a:alpha val="43000"/>
                  </a:srgbClr>
                </a:outerShdw>
              </a:effectLst>
              <a:uLnTx/>
              <a:uFillTx/>
              <a:latin typeface="Baskerville Old Face" panose="02020602080505020303" pitchFamily="18" charset="0"/>
              <a:ea typeface="+mn-ea"/>
              <a:cs typeface="+mn-cs"/>
            </a:endParaRPr>
          </a:p>
        </p:txBody>
      </p:sp>
    </p:spTree>
    <p:extLst>
      <p:ext uri="{BB962C8B-B14F-4D97-AF65-F5344CB8AC3E}">
        <p14:creationId xmlns:p14="http://schemas.microsoft.com/office/powerpoint/2010/main" val="378455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54830"/>
            <a:ext cx="10363200" cy="1470025"/>
          </a:xfrm>
        </p:spPr>
        <p:txBody>
          <a:bodyPr>
            <a:normAutofit fontScale="90000"/>
          </a:bodyPr>
          <a:lstStyle/>
          <a:p>
            <a:br>
              <a:rPr lang="en-US" dirty="0"/>
            </a:br>
            <a:r>
              <a:rPr lang="en-US" dirty="0"/>
              <a:t>U.S. DOT Safety Council</a:t>
            </a:r>
            <a:br>
              <a:rPr lang="en-US" dirty="0"/>
            </a:br>
            <a:r>
              <a:rPr lang="en-US" dirty="0"/>
              <a:t>LNG Workshop</a:t>
            </a:r>
            <a:br>
              <a:rPr lang="en-US" dirty="0"/>
            </a:br>
            <a:endParaRPr lang="en-US" dirty="0"/>
          </a:p>
        </p:txBody>
      </p:sp>
      <p:sp>
        <p:nvSpPr>
          <p:cNvPr id="5" name="TextBox 4"/>
          <p:cNvSpPr txBox="1"/>
          <p:nvPr/>
        </p:nvSpPr>
        <p:spPr>
          <a:xfrm>
            <a:off x="436227" y="3879626"/>
            <a:ext cx="6375633" cy="923330"/>
          </a:xfrm>
          <a:prstGeom prst="rect">
            <a:avLst/>
          </a:prstGeom>
          <a:noFill/>
        </p:spPr>
        <p:txBody>
          <a:bodyPr wrap="square" rtlCol="0">
            <a:spAutoFit/>
          </a:bodyPr>
          <a:lstStyle/>
          <a:p>
            <a:r>
              <a:rPr lang="en-US" dirty="0"/>
              <a:t>Bill Stuckey</a:t>
            </a:r>
          </a:p>
          <a:p>
            <a:r>
              <a:rPr lang="en-US" dirty="0"/>
              <a:t>United States Department of Transportation</a:t>
            </a:r>
          </a:p>
          <a:p>
            <a:r>
              <a:rPr lang="en-US" dirty="0"/>
              <a:t>Pipeline and Hazardous Materials Safety Administration</a:t>
            </a:r>
          </a:p>
        </p:txBody>
      </p:sp>
    </p:spTree>
    <p:extLst>
      <p:ext uri="{BB962C8B-B14F-4D97-AF65-F5344CB8AC3E}">
        <p14:creationId xmlns:p14="http://schemas.microsoft.com/office/powerpoint/2010/main" val="203686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7192"/>
            <a:ext cx="10972800" cy="1143000"/>
          </a:xfrm>
        </p:spPr>
        <p:txBody>
          <a:bodyPr/>
          <a:lstStyle/>
          <a:p>
            <a:r>
              <a:rPr lang="en-US" dirty="0"/>
              <a:t>Attendees/Presenters</a:t>
            </a:r>
          </a:p>
        </p:txBody>
      </p:sp>
      <p:sp>
        <p:nvSpPr>
          <p:cNvPr id="3" name="Content Placeholder 2"/>
          <p:cNvSpPr>
            <a:spLocks noGrp="1"/>
          </p:cNvSpPr>
          <p:nvPr>
            <p:ph idx="1"/>
          </p:nvPr>
        </p:nvSpPr>
        <p:spPr>
          <a:xfrm>
            <a:off x="609600" y="1300192"/>
            <a:ext cx="10972800" cy="4525963"/>
          </a:xfrm>
        </p:spPr>
        <p:txBody>
          <a:bodyPr>
            <a:normAutofit fontScale="92500" lnSpcReduction="10000"/>
          </a:bodyPr>
          <a:lstStyle/>
          <a:p>
            <a:r>
              <a:rPr lang="en-US" dirty="0"/>
              <a:t>Federal Motor Carrier Safety Administration (FMCSA)</a:t>
            </a:r>
          </a:p>
          <a:p>
            <a:r>
              <a:rPr lang="en-US" dirty="0"/>
              <a:t>Federal Railroad Administration (FRA)</a:t>
            </a:r>
          </a:p>
          <a:p>
            <a:r>
              <a:rPr lang="en-US" dirty="0"/>
              <a:t>Federal Transit Administration (FTA)</a:t>
            </a:r>
          </a:p>
          <a:p>
            <a:r>
              <a:rPr lang="en-US" dirty="0"/>
              <a:t>National Highway Traffic Safety Administration (NHTSA)</a:t>
            </a:r>
          </a:p>
          <a:p>
            <a:r>
              <a:rPr lang="en-US" dirty="0"/>
              <a:t>Pipeline &amp; Hazardous Material Safety Administration (PHMSA) </a:t>
            </a:r>
          </a:p>
          <a:p>
            <a:r>
              <a:rPr lang="en-US" dirty="0"/>
              <a:t>Maritime Administration (MARAD)</a:t>
            </a:r>
          </a:p>
          <a:p>
            <a:r>
              <a:rPr lang="en-US" dirty="0"/>
              <a:t>U.S. Coast Guard (USCG)</a:t>
            </a:r>
          </a:p>
          <a:p>
            <a:r>
              <a:rPr lang="en-US" dirty="0"/>
              <a:t>Federal Energy Regulatory Commission (FERC)</a:t>
            </a:r>
          </a:p>
          <a:p>
            <a:pPr marL="0" indent="0">
              <a:buNone/>
            </a:pPr>
            <a:endParaRPr lang="en-US" dirty="0"/>
          </a:p>
          <a:p>
            <a:endParaRPr lang="en-US" dirty="0"/>
          </a:p>
        </p:txBody>
      </p:sp>
    </p:spTree>
    <p:extLst>
      <p:ext uri="{BB962C8B-B14F-4D97-AF65-F5344CB8AC3E}">
        <p14:creationId xmlns:p14="http://schemas.microsoft.com/office/powerpoint/2010/main" val="273657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970"/>
            <a:ext cx="10972800" cy="1143000"/>
          </a:xfrm>
        </p:spPr>
        <p:txBody>
          <a:bodyPr/>
          <a:lstStyle/>
          <a:p>
            <a:r>
              <a:rPr lang="en-US" dirty="0"/>
              <a:t>Workshop objectives</a:t>
            </a:r>
          </a:p>
        </p:txBody>
      </p:sp>
      <p:sp>
        <p:nvSpPr>
          <p:cNvPr id="3" name="Content Placeholder 2"/>
          <p:cNvSpPr>
            <a:spLocks noGrp="1"/>
          </p:cNvSpPr>
          <p:nvPr>
            <p:ph idx="1"/>
          </p:nvPr>
        </p:nvSpPr>
        <p:spPr>
          <a:xfrm>
            <a:off x="838200" y="847624"/>
            <a:ext cx="10515600" cy="5129784"/>
          </a:xfrm>
        </p:spPr>
        <p:txBody>
          <a:bodyPr>
            <a:normAutofit fontScale="92500" lnSpcReduction="20000"/>
          </a:bodyPr>
          <a:lstStyle/>
          <a:p>
            <a:endParaRPr lang="en-US" dirty="0"/>
          </a:p>
          <a:p>
            <a:r>
              <a:rPr lang="en-US" dirty="0"/>
              <a:t>Provide the U.S DOT Safety Council better understanding and address multi-modal transportation, stakeholder issues and risks of the emerging Liquefied Natural Gas (LNG) market. </a:t>
            </a:r>
          </a:p>
          <a:p>
            <a:pPr lvl="1"/>
            <a:r>
              <a:rPr lang="en-US" dirty="0"/>
              <a:t>Identify current issues/concerns/risks by mode within transportation segments of the LNG value chain;</a:t>
            </a:r>
          </a:p>
          <a:p>
            <a:pPr lvl="1"/>
            <a:r>
              <a:rPr lang="en-US" dirty="0"/>
              <a:t>Identify risks/issues for effected stakeholders (transportation operators/employees, the public and first responders) for different segments in the value chain today, and in the foreseeable future and beyond; and </a:t>
            </a:r>
          </a:p>
          <a:p>
            <a:pPr lvl="1"/>
            <a:r>
              <a:rPr lang="en-US" dirty="0"/>
              <a:t>Identify a prioritized list of issues/concerns and associated recommendations and next steps. </a:t>
            </a:r>
          </a:p>
          <a:p>
            <a:endParaRPr lang="en-US" dirty="0"/>
          </a:p>
          <a:p>
            <a:endParaRPr lang="en-US" dirty="0"/>
          </a:p>
        </p:txBody>
      </p:sp>
    </p:spTree>
    <p:extLst>
      <p:ext uri="{BB962C8B-B14F-4D97-AF65-F5344CB8AC3E}">
        <p14:creationId xmlns:p14="http://schemas.microsoft.com/office/powerpoint/2010/main" val="18474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conducted the workshop</a:t>
            </a:r>
          </a:p>
        </p:txBody>
      </p:sp>
      <p:sp>
        <p:nvSpPr>
          <p:cNvPr id="3" name="Content Placeholder 2"/>
          <p:cNvSpPr>
            <a:spLocks noGrp="1"/>
          </p:cNvSpPr>
          <p:nvPr>
            <p:ph idx="1"/>
          </p:nvPr>
        </p:nvSpPr>
        <p:spPr>
          <a:xfrm>
            <a:off x="609600" y="1256253"/>
            <a:ext cx="10972800" cy="4525963"/>
          </a:xfrm>
        </p:spPr>
        <p:txBody>
          <a:bodyPr>
            <a:normAutofit lnSpcReduction="10000"/>
          </a:bodyPr>
          <a:lstStyle/>
          <a:p>
            <a:pPr lvl="1"/>
            <a:endParaRPr lang="en-US" dirty="0">
              <a:solidFill>
                <a:srgbClr val="000000"/>
              </a:solidFill>
              <a:latin typeface="Arial" panose="020B0604020202020204" pitchFamily="34" charset="0"/>
            </a:endParaRPr>
          </a:p>
          <a:p>
            <a:r>
              <a:rPr lang="en-US" dirty="0">
                <a:solidFill>
                  <a:srgbClr val="000000"/>
                </a:solidFill>
              </a:rPr>
              <a:t>Segment analysis of the LNG value chain</a:t>
            </a:r>
            <a:r>
              <a:rPr lang="en-US" b="1" dirty="0">
                <a:solidFill>
                  <a:srgbClr val="000000"/>
                </a:solidFill>
              </a:rPr>
              <a:t> </a:t>
            </a:r>
          </a:p>
          <a:p>
            <a:pPr lvl="1"/>
            <a:r>
              <a:rPr lang="en-US" b="0" i="0" u="none" strike="noStrike" baseline="0" dirty="0">
                <a:solidFill>
                  <a:srgbClr val="000000"/>
                </a:solidFill>
              </a:rPr>
              <a:t>Maritime segment</a:t>
            </a:r>
          </a:p>
          <a:p>
            <a:pPr lvl="1"/>
            <a:r>
              <a:rPr lang="en-US" dirty="0">
                <a:solidFill>
                  <a:srgbClr val="000000"/>
                </a:solidFill>
              </a:rPr>
              <a:t>Roadway segment </a:t>
            </a:r>
          </a:p>
          <a:p>
            <a:pPr lvl="1"/>
            <a:r>
              <a:rPr lang="en-US" dirty="0">
                <a:solidFill>
                  <a:srgbClr val="000000"/>
                </a:solidFill>
              </a:rPr>
              <a:t>Rail segment</a:t>
            </a:r>
          </a:p>
          <a:p>
            <a:pPr lvl="1"/>
            <a:r>
              <a:rPr lang="en-US" dirty="0">
                <a:solidFill>
                  <a:srgbClr val="000000"/>
                </a:solidFill>
              </a:rPr>
              <a:t>Effecting multiple segments</a:t>
            </a:r>
          </a:p>
          <a:p>
            <a:pPr lvl="1"/>
            <a:r>
              <a:rPr lang="en-US" dirty="0">
                <a:solidFill>
                  <a:srgbClr val="000000"/>
                </a:solidFill>
              </a:rPr>
              <a:t>Pipeline segment</a:t>
            </a:r>
          </a:p>
          <a:p>
            <a:pPr marL="457200" lvl="1" indent="0">
              <a:buNone/>
            </a:pPr>
            <a:endParaRPr lang="en-US" dirty="0">
              <a:solidFill>
                <a:srgbClr val="000000"/>
              </a:solidFill>
            </a:endParaRPr>
          </a:p>
          <a:p>
            <a:r>
              <a:rPr lang="en-US" dirty="0">
                <a:solidFill>
                  <a:srgbClr val="000000"/>
                </a:solidFill>
              </a:rPr>
              <a:t>Review of key issues/concerns/gaps/risks/etc.</a:t>
            </a:r>
          </a:p>
          <a:p>
            <a:endParaRPr lang="en-US" dirty="0"/>
          </a:p>
        </p:txBody>
      </p:sp>
    </p:spTree>
    <p:extLst>
      <p:ext uri="{BB962C8B-B14F-4D97-AF65-F5344CB8AC3E}">
        <p14:creationId xmlns:p14="http://schemas.microsoft.com/office/powerpoint/2010/main" val="90127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in the Value Chain</a:t>
            </a:r>
          </a:p>
        </p:txBody>
      </p:sp>
      <p:sp>
        <p:nvSpPr>
          <p:cNvPr id="3" name="Content Placeholder 2"/>
          <p:cNvSpPr>
            <a:spLocks noGrp="1"/>
          </p:cNvSpPr>
          <p:nvPr>
            <p:ph idx="1"/>
          </p:nvPr>
        </p:nvSpPr>
        <p:spPr/>
        <p:txBody>
          <a:bodyPr>
            <a:normAutofit fontScale="92500" lnSpcReduction="10000"/>
          </a:bodyPr>
          <a:lstStyle/>
          <a:p>
            <a:r>
              <a:rPr lang="en-US" dirty="0"/>
              <a:t>Jurisdictions and roles within the LNG Value Chain depend on whether LNG is used for commerce or used as a fuel. </a:t>
            </a:r>
          </a:p>
          <a:p>
            <a:r>
              <a:rPr lang="en-US" dirty="0"/>
              <a:t>LNG use as a fuel is relatively new in the U.S., the practice is becoming more common in Europe. The market for LNG use as a fuel is primarily driven by price. </a:t>
            </a:r>
          </a:p>
          <a:p>
            <a:r>
              <a:rPr lang="en-US" dirty="0"/>
              <a:t>Many transportation sectors (ships, trains, trucks, etc.) that have historically relied on traditional fuels (heavy fuel oil, diesel) are looking at LNG or CNG (compressed natural gas) as potential alternatives to save on fuel costs and adhere to emission standards. </a:t>
            </a:r>
          </a:p>
        </p:txBody>
      </p:sp>
    </p:spTree>
    <p:extLst>
      <p:ext uri="{BB962C8B-B14F-4D97-AF65-F5344CB8AC3E}">
        <p14:creationId xmlns:p14="http://schemas.microsoft.com/office/powerpoint/2010/main" val="1941955568"/>
      </p:ext>
    </p:extLst>
  </p:cSld>
  <p:clrMapOvr>
    <a:masterClrMapping/>
  </p:clrMapOvr>
</p:sld>
</file>

<file path=ppt/theme/theme1.xml><?xml version="1.0" encoding="utf-8"?>
<a:theme xmlns:a="http://schemas.openxmlformats.org/drawingml/2006/main" name="PHMSA Template">
  <a:themeElements>
    <a:clrScheme name="Custom 1">
      <a:dk1>
        <a:sysClr val="windowText" lastClr="000000"/>
      </a:dk1>
      <a:lt1>
        <a:sysClr val="window" lastClr="FFFFFF"/>
      </a:lt1>
      <a:dk2>
        <a:srgbClr val="1F497D"/>
      </a:dk2>
      <a:lt2>
        <a:srgbClr val="EEECE1"/>
      </a:lt2>
      <a:accent1>
        <a:srgbClr val="E36C09"/>
      </a:accent1>
      <a:accent2>
        <a:srgbClr val="17365D"/>
      </a:accent2>
      <a:accent3>
        <a:srgbClr val="9BBB59"/>
      </a:accent3>
      <a:accent4>
        <a:srgbClr val="FAC08F"/>
      </a:accent4>
      <a:accent5>
        <a:srgbClr val="548DD4"/>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PHMSA Template</Template>
  <TotalTime>1017</TotalTime>
  <Words>1091</Words>
  <Application>Microsoft Office PowerPoint</Application>
  <PresentationFormat>Widescreen</PresentationFormat>
  <Paragraphs>131</Paragraphs>
  <Slides>19</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Baskerville Old Face</vt:lpstr>
      <vt:lpstr>Calibri</vt:lpstr>
      <vt:lpstr>Calibri Light</vt:lpstr>
      <vt:lpstr>Courier New</vt:lpstr>
      <vt:lpstr>Georgia</vt:lpstr>
      <vt:lpstr>Times New Roman</vt:lpstr>
      <vt:lpstr>Wingdings</vt:lpstr>
      <vt:lpstr>PHMSA Template</vt:lpstr>
      <vt:lpstr>Office Theme</vt:lpstr>
      <vt:lpstr>1_PCHELPS PHMSA Presentation Template</vt:lpstr>
      <vt:lpstr>PowerPoint Presentation</vt:lpstr>
      <vt:lpstr>PowerPoint Presentation</vt:lpstr>
      <vt:lpstr>PowerPoint Presentation</vt:lpstr>
      <vt:lpstr>PowerPoint Presentation</vt:lpstr>
      <vt:lpstr> U.S. DOT Safety Council LNG Workshop </vt:lpstr>
      <vt:lpstr>Attendees/Presenters</vt:lpstr>
      <vt:lpstr>Workshop objectives</vt:lpstr>
      <vt:lpstr>How we conducted the workshop</vt:lpstr>
      <vt:lpstr>Roles in the Value Chain</vt:lpstr>
      <vt:lpstr>Modal Segment Discussions</vt:lpstr>
      <vt:lpstr>Maritime Segment</vt:lpstr>
      <vt:lpstr>Roadway Segment</vt:lpstr>
      <vt:lpstr>Rail Segment</vt:lpstr>
      <vt:lpstr>Other Regulatory Agencies: PHMSA OHMS, NHTSA</vt:lpstr>
      <vt:lpstr>Pipeline Segment: PHMSA-OPS</vt:lpstr>
      <vt:lpstr>Forum Wrap Up and RNS Path Forward</vt:lpstr>
      <vt:lpstr>Path Forward</vt:lpstr>
      <vt:lpstr>Forum Minutes and Event Posting</vt:lpstr>
      <vt:lpstr>Thank You!</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LNG Workshop</dc:title>
  <dc:creator>Stuckey, William (PHMSA)</dc:creator>
  <cp:lastModifiedBy>Rodezno, Eva (PHMSA)</cp:lastModifiedBy>
  <cp:revision>24</cp:revision>
  <cp:lastPrinted>2018-05-14T15:36:59Z</cp:lastPrinted>
  <dcterms:created xsi:type="dcterms:W3CDTF">2018-02-16T15:08:30Z</dcterms:created>
  <dcterms:modified xsi:type="dcterms:W3CDTF">2018-05-14T18:37:36Z</dcterms:modified>
</cp:coreProperties>
</file>