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9" r:id="rId3"/>
    <p:sldId id="258" r:id="rId4"/>
    <p:sldId id="260" r:id="rId5"/>
    <p:sldId id="261" r:id="rId6"/>
    <p:sldId id="262" r:id="rId7"/>
    <p:sldId id="277" r:id="rId8"/>
    <p:sldId id="276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scal, Irwin (PHMSA)" initials="PI(" lastIdx="1" clrIdx="0">
    <p:extLst>
      <p:ext uri="{19B8F6BF-5375-455C-9EA6-DF929625EA0E}">
        <p15:presenceInfo xmlns:p15="http://schemas.microsoft.com/office/powerpoint/2012/main" userId="S-1-5-21-982035342-1880134254-310265210-4920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6BB3F-AD83-4538-888C-F33879F0B006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DDC8E-C156-4B9F-AD36-69C8F6AC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59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15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941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968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787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574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266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128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81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055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370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62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88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75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1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38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810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DDC8E-C156-4B9F-AD36-69C8F6AC9FD9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09642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00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08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3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1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6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5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7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7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83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7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53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464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7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49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phmsa.dot.gov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rtal.phmsa.dot.gov/PHMSAPortal2/staticContentRedesign/howto/How_to_Create%20a_Portal_Hazmat_Account.pdf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ortalsupport@dot.go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2019 IIA Phone Conference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/>
              <a:t>Welcome Remarks </a:t>
            </a:r>
            <a:r>
              <a:rPr lang="en-US" sz="2000" dirty="0">
                <a:solidFill>
                  <a:srgbClr val="7030A0"/>
                </a:solidFill>
              </a:rPr>
              <a:t>PHH 33 Chief -</a:t>
            </a:r>
            <a:r>
              <a:rPr lang="en-US" sz="2000" b="1" dirty="0">
                <a:solidFill>
                  <a:srgbClr val="7030A0"/>
                </a:solidFill>
              </a:rPr>
              <a:t>Duane Cassidy</a:t>
            </a:r>
            <a:r>
              <a:rPr lang="en-US" sz="2000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Creating a portal account</a:t>
            </a:r>
            <a:r>
              <a:rPr lang="en-US" sz="2000" dirty="0"/>
              <a:t>. </a:t>
            </a:r>
            <a:r>
              <a:rPr lang="en-US" sz="2000" dirty="0">
                <a:solidFill>
                  <a:srgbClr val="7030A0"/>
                </a:solidFill>
              </a:rPr>
              <a:t>Transp. Specialist-</a:t>
            </a:r>
            <a:r>
              <a:rPr lang="en-US" sz="2000" b="1" dirty="0">
                <a:solidFill>
                  <a:srgbClr val="7030A0"/>
                </a:solidFill>
              </a:rPr>
              <a:t>Kenneth Clark</a:t>
            </a:r>
            <a:endParaRPr lang="en-US" sz="2000" dirty="0"/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Portal Overview/White Paper Overview </a:t>
            </a:r>
            <a:r>
              <a:rPr lang="en-US" sz="2000" dirty="0">
                <a:solidFill>
                  <a:srgbClr val="7030A0"/>
                </a:solidFill>
              </a:rPr>
              <a:t>Senior Transp. Specialist-</a:t>
            </a:r>
            <a:r>
              <a:rPr lang="en-US" sz="2000" b="1" dirty="0">
                <a:solidFill>
                  <a:srgbClr val="7030A0"/>
                </a:solidFill>
              </a:rPr>
              <a:t>Neil </a:t>
            </a:r>
            <a:r>
              <a:rPr lang="en-US" sz="2000" dirty="0">
                <a:solidFill>
                  <a:srgbClr val="7030A0"/>
                </a:solidFill>
              </a:rPr>
              <a:t>Benninghoven. </a:t>
            </a:r>
            <a:endParaRPr lang="en-US" dirty="0">
              <a:solidFill>
                <a:srgbClr val="7030A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General Correspondence (GC) submission using the Competent Authority portal </a:t>
            </a:r>
            <a:r>
              <a:rPr lang="en-US" sz="1800" dirty="0">
                <a:solidFill>
                  <a:srgbClr val="7030A0"/>
                </a:solidFill>
              </a:rPr>
              <a:t>Transp. Specialist </a:t>
            </a:r>
            <a:r>
              <a:rPr lang="en-US" sz="1800" b="1" dirty="0">
                <a:solidFill>
                  <a:srgbClr val="7030A0"/>
                </a:solidFill>
              </a:rPr>
              <a:t>Irwin Pascal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Questions/concerns/comments from participants</a:t>
            </a:r>
          </a:p>
        </p:txBody>
      </p:sp>
    </p:spTree>
    <p:extLst>
      <p:ext uri="{BB962C8B-B14F-4D97-AF65-F5344CB8AC3E}">
        <p14:creationId xmlns:p14="http://schemas.microsoft.com/office/powerpoint/2010/main" val="3731647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– “Create New Application”</a:t>
            </a:r>
          </a:p>
          <a:p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1240972" y="2246811"/>
            <a:ext cx="8164286" cy="4611189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5786846" y="2129246"/>
            <a:ext cx="1741005" cy="1305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408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  <a:endParaRPr lang="en-US" dirty="0"/>
          </a:p>
        </p:txBody>
      </p:sp>
      <p:pic>
        <p:nvPicPr>
          <p:cNvPr id="6" name="Content Placeholder 5" descr="C:\Users\Irwin.Pascal\Desktop\Step 3.PN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863" y="1825625"/>
            <a:ext cx="8438606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3241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Under</a:t>
            </a:r>
            <a:r>
              <a:rPr lang="en-US" sz="2000" b="1" dirty="0"/>
              <a:t> GC-type, </a:t>
            </a:r>
            <a:r>
              <a:rPr lang="en-US" sz="2000" u="sng" dirty="0"/>
              <a:t>select</a:t>
            </a:r>
            <a:r>
              <a:rPr lang="en-US" sz="2000" b="1" dirty="0"/>
              <a:t> CA reporting, </a:t>
            </a:r>
            <a:r>
              <a:rPr lang="en-US" sz="2000" dirty="0"/>
              <a:t>then enter your </a:t>
            </a:r>
            <a:r>
              <a:rPr lang="en-US" sz="2000" b="1" dirty="0"/>
              <a:t>CA number, </a:t>
            </a:r>
            <a:r>
              <a:rPr lang="en-US" sz="2000" dirty="0"/>
              <a:t>then select “Get Co. Info”</a:t>
            </a:r>
          </a:p>
          <a:p>
            <a:endParaRPr lang="en-US" sz="2000" b="1" dirty="0"/>
          </a:p>
          <a:p>
            <a:endParaRPr lang="en-US" sz="2000" b="1" dirty="0"/>
          </a:p>
        </p:txBody>
      </p:sp>
      <p:pic>
        <p:nvPicPr>
          <p:cNvPr id="4" name="Picture 3" descr="C:\Users\Irwin.Pascal\Desktop\Step 4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219" y="2326485"/>
            <a:ext cx="9572896" cy="480713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2445488" y="2105247"/>
            <a:ext cx="4229632" cy="1787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221126" y="2041451"/>
            <a:ext cx="3763925" cy="2222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538484" y="2105247"/>
            <a:ext cx="1148316" cy="28707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0768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772" y="28006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  <a:endParaRPr lang="en-US" dirty="0"/>
          </a:p>
        </p:txBody>
      </p:sp>
      <p:pic>
        <p:nvPicPr>
          <p:cNvPr id="4" name="Content Placeholder 3" descr="C:\Users\Irwin.Pascal\Desktop\Step 4.PN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71061"/>
            <a:ext cx="9593252" cy="40084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9271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772" y="28006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Select “</a:t>
            </a:r>
            <a:r>
              <a:rPr lang="en-US" sz="2000" b="1" dirty="0"/>
              <a:t>next</a:t>
            </a:r>
            <a:r>
              <a:rPr lang="en-US" sz="2000" dirty="0"/>
              <a:t>” - “Description screen” displayed- </a:t>
            </a:r>
            <a:r>
              <a:rPr lang="en-US" sz="2000" b="1" dirty="0"/>
              <a:t>fill out </a:t>
            </a:r>
            <a:r>
              <a:rPr lang="en-US" sz="2000" dirty="0"/>
              <a:t>the “</a:t>
            </a:r>
            <a:r>
              <a:rPr lang="en-US" sz="2000" u="sng" dirty="0"/>
              <a:t>summary of competent authority”</a:t>
            </a:r>
          </a:p>
          <a:p>
            <a:endParaRPr lang="en-US" u="sng" dirty="0"/>
          </a:p>
          <a:p>
            <a:endParaRPr lang="en-US" dirty="0"/>
          </a:p>
        </p:txBody>
      </p:sp>
      <p:pic>
        <p:nvPicPr>
          <p:cNvPr id="5" name="Picture 4" descr="C:\Users\Irwin.Pascal\Desktop\Step 7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852" y="2625634"/>
            <a:ext cx="7639186" cy="42323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Straight Arrow Connector 6"/>
          <p:cNvCxnSpPr/>
          <p:nvPr/>
        </p:nvCxnSpPr>
        <p:spPr>
          <a:xfrm flipH="1">
            <a:off x="1796902" y="2087930"/>
            <a:ext cx="2472829" cy="7783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033316" y="2091411"/>
            <a:ext cx="7006856" cy="1169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136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772" y="28006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Select “</a:t>
            </a:r>
            <a:r>
              <a:rPr lang="en-US" sz="2000" b="1" dirty="0"/>
              <a:t>next</a:t>
            </a:r>
            <a:r>
              <a:rPr lang="en-US" sz="2000" dirty="0"/>
              <a:t>” – taken to “documents” page. Upload semiannual repots by selecting the </a:t>
            </a:r>
            <a:r>
              <a:rPr lang="en-US" sz="2000" dirty="0">
                <a:solidFill>
                  <a:srgbClr val="00B050"/>
                </a:solidFill>
              </a:rPr>
              <a:t>green “+”</a:t>
            </a:r>
            <a:endParaRPr lang="en-US" sz="2000" u="sng" dirty="0">
              <a:solidFill>
                <a:srgbClr val="00B050"/>
              </a:solidFill>
            </a:endParaRPr>
          </a:p>
          <a:p>
            <a:endParaRPr lang="en-US" dirty="0"/>
          </a:p>
        </p:txBody>
      </p:sp>
      <p:pic>
        <p:nvPicPr>
          <p:cNvPr id="8" name="Picture 7" descr="C:\Users\Irwin.Pascal\Desktop\Step 8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93" y="2338252"/>
            <a:ext cx="12048307" cy="405870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Arrow Connector 5"/>
          <p:cNvCxnSpPr/>
          <p:nvPr/>
        </p:nvCxnSpPr>
        <p:spPr>
          <a:xfrm flipH="1">
            <a:off x="1031358" y="2129246"/>
            <a:ext cx="9458116" cy="1570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510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file from stored location on your computer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C:\Users\Irwin.Pascal\Desktop\step 8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70" y="2481943"/>
            <a:ext cx="5303519" cy="3383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Irwin.Pascal\Desktop\Step 9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588" y="2481943"/>
            <a:ext cx="5828211" cy="3383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9422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Once All </a:t>
            </a:r>
            <a:r>
              <a:rPr lang="en-US" sz="2000" u="sng" dirty="0"/>
              <a:t>documents are attached </a:t>
            </a:r>
            <a:r>
              <a:rPr lang="en-US" sz="2000" dirty="0"/>
              <a:t>select “submit”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pic>
        <p:nvPicPr>
          <p:cNvPr id="6" name="Picture 5" descr="C:\Users\Irwin.Pascal\Desktop\Step 10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71750"/>
            <a:ext cx="9899469" cy="322816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Arrow Connector 7"/>
          <p:cNvCxnSpPr/>
          <p:nvPr/>
        </p:nvCxnSpPr>
        <p:spPr>
          <a:xfrm flipH="1">
            <a:off x="3231691" y="2178457"/>
            <a:ext cx="10632" cy="42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329070" y="2178457"/>
            <a:ext cx="1902621" cy="2701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273749" y="2041451"/>
            <a:ext cx="5295014" cy="34662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514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Get a prompt from the system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 descr="C:\Users\Irwin.Pascal\Desktop\Capture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526" y="2264735"/>
            <a:ext cx="5599149" cy="31685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2579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 </a:t>
            </a:r>
            <a:r>
              <a:rPr lang="en-US" sz="2000" b="1" u="sng" dirty="0"/>
              <a:t>Tracking Number </a:t>
            </a:r>
            <a:r>
              <a:rPr lang="en-US" sz="2000" dirty="0"/>
              <a:t>will be generated if you selected “yes”.  This is your “proof” that you have met the semi-annual reporting requirements of your approval. ***shall be done***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4" name="Picture 3" descr="C:\Users\Irwin.Pascal\Desktop\Capture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712" y="2434856"/>
            <a:ext cx="6719776" cy="37421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6696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056" y="356248"/>
            <a:ext cx="10515600" cy="1325563"/>
          </a:xfrm>
        </p:spPr>
        <p:txBody>
          <a:bodyPr/>
          <a:lstStyle/>
          <a:p>
            <a:pPr algn="ctr"/>
            <a:r>
              <a:rPr lang="en-US" b="1" u="sng" dirty="0"/>
              <a:t>Creating a portal account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2571" y="1825625"/>
            <a:ext cx="9871229" cy="50989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**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Internet Explorer 10 and Above is recommended</a:t>
            </a:r>
            <a:r>
              <a:rPr lang="en-US" dirty="0"/>
              <a:t>**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***</a:t>
            </a:r>
            <a:r>
              <a:rPr lang="en-US" dirty="0"/>
              <a:t>The Importance of creating an account</a:t>
            </a:r>
            <a:r>
              <a:rPr lang="en-US" dirty="0">
                <a:solidFill>
                  <a:srgbClr val="FF0000"/>
                </a:solidFill>
              </a:rPr>
              <a:t>**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Select hyperlink: </a:t>
            </a:r>
            <a:r>
              <a:rPr lang="en-US" dirty="0">
                <a:hlinkClick r:id="rId3"/>
              </a:rPr>
              <a:t>https://portal.phmsa.dot.gov/</a:t>
            </a:r>
            <a:r>
              <a:rPr lang="en-US" dirty="0"/>
              <a:t> and go through the screens.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Tutorial</a:t>
            </a:r>
            <a:r>
              <a:rPr lang="en-US" dirty="0"/>
              <a:t> accessed via link: </a:t>
            </a:r>
            <a:r>
              <a:rPr lang="en-US" u="sng" dirty="0">
                <a:hlinkClick r:id="rId4"/>
              </a:rPr>
              <a:t>https://portal.phmsa.dot.gov/PHMSAPortal2/staticContentRedesign/howto/How_to_Create a_Portal_Hazmat_Account.pdf</a:t>
            </a:r>
            <a:endParaRPr lang="en-US" u="sng" dirty="0"/>
          </a:p>
          <a:p>
            <a:endParaRPr lang="en-US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056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Reminder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037" y="2798619"/>
            <a:ext cx="9155643" cy="1950388"/>
          </a:xfrm>
        </p:spPr>
      </p:pic>
    </p:spTree>
    <p:extLst>
      <p:ext uri="{BB962C8B-B14F-4D97-AF65-F5344CB8AC3E}">
        <p14:creationId xmlns:p14="http://schemas.microsoft.com/office/powerpoint/2010/main" val="195082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 vert="wordArtVert"/>
          <a:lstStyle/>
          <a:p>
            <a:pPr algn="ctr"/>
            <a:r>
              <a:rPr lang="en-US" dirty="0"/>
              <a:t>Questions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277345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2019 IIA Phone conference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/>
              <a:t>Creating a Portal account</a:t>
            </a:r>
          </a:p>
          <a:p>
            <a:pPr marL="0" indent="0" algn="ctr">
              <a:buNone/>
            </a:pPr>
            <a:endParaRPr lang="en-US" u="sng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362" y="0"/>
            <a:ext cx="98107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506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2019 IIA Phone conference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u="sng" dirty="0"/>
          </a:p>
          <a:p>
            <a:pPr marL="0" indent="0" algn="ctr">
              <a:buNone/>
            </a:pPr>
            <a:endParaRPr lang="en-US" u="sng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612" y="0"/>
            <a:ext cx="107967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562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2019 IIA Phone conference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u="sng" dirty="0"/>
          </a:p>
          <a:p>
            <a:pPr marL="0" indent="0" algn="ctr">
              <a:buNone/>
            </a:pPr>
            <a:endParaRPr lang="en-US" u="sng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1" y="160022"/>
            <a:ext cx="12022006" cy="680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786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2019 IIA Phone conference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u="sng" dirty="0"/>
          </a:p>
          <a:p>
            <a:pPr marL="0" indent="0" algn="ctr">
              <a:buNone/>
            </a:pPr>
            <a:endParaRPr lang="en-US" u="sng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62" y="0"/>
            <a:ext cx="112108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744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Portal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hlinkClick r:id="rId3"/>
              </a:rPr>
              <a:t>portalsupport@dot.gov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9489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2019 IIA Phone conference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/>
              <a:t>Portal Overview / IIA White Paper</a:t>
            </a:r>
          </a:p>
          <a:p>
            <a:pPr marL="0" indent="0" algn="ctr">
              <a:buNone/>
            </a:pPr>
            <a:endParaRPr lang="en-US" u="sng" dirty="0"/>
          </a:p>
          <a:p>
            <a:r>
              <a:rPr lang="en-US" dirty="0"/>
              <a:t>What has changed since it was introduced? </a:t>
            </a:r>
          </a:p>
          <a:p>
            <a:r>
              <a:rPr lang="en-US" dirty="0"/>
              <a:t>Changing the way that external users interact with approvals. </a:t>
            </a:r>
          </a:p>
          <a:p>
            <a:r>
              <a:rPr lang="en-US" dirty="0"/>
              <a:t>Automatic email notification from the portal.</a:t>
            </a:r>
          </a:p>
          <a:p>
            <a:r>
              <a:rPr lang="en-US" dirty="0"/>
              <a:t>White Paper.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972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select the “competent authority” tab then select “actions”</a:t>
            </a:r>
          </a:p>
        </p:txBody>
      </p:sp>
      <p:pic>
        <p:nvPicPr>
          <p:cNvPr id="4" name="Picture 3" descr="C:\Users\Irwin.Pascal\Desktop\Step 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171" y="2207623"/>
            <a:ext cx="8386355" cy="236437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Arrow Connector 5"/>
          <p:cNvCxnSpPr/>
          <p:nvPr/>
        </p:nvCxnSpPr>
        <p:spPr>
          <a:xfrm flipV="1">
            <a:off x="1489166" y="3866606"/>
            <a:ext cx="1319348" cy="1489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5624624" y="4019108"/>
            <a:ext cx="1127050" cy="14566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67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437</Words>
  <Application>Microsoft Office PowerPoint</Application>
  <PresentationFormat>Widescreen</PresentationFormat>
  <Paragraphs>78</Paragraphs>
  <Slides>21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2019 IIA Phone Conference </vt:lpstr>
      <vt:lpstr>Creating a portal account </vt:lpstr>
      <vt:lpstr>2019 IIA Phone conference</vt:lpstr>
      <vt:lpstr>2019 IIA Phone conference</vt:lpstr>
      <vt:lpstr>2019 IIA Phone conference</vt:lpstr>
      <vt:lpstr>2019 IIA Phone conference</vt:lpstr>
      <vt:lpstr>Portal Support</vt:lpstr>
      <vt:lpstr>2019 IIA Phone conference</vt:lpstr>
      <vt:lpstr>Entering General Correspondence (GC) file-semiannual report</vt:lpstr>
      <vt:lpstr>Entering General Correspondence (GC) file-semiannual report</vt:lpstr>
      <vt:lpstr>Entering General Correspondence (GC) file-semiannual report</vt:lpstr>
      <vt:lpstr>Entering General Correspondence (GC) file-semiannual report</vt:lpstr>
      <vt:lpstr>Entering General Correspondence (GC) file-semiannual report</vt:lpstr>
      <vt:lpstr>Entering General Correspondence (GC) file-semiannual report</vt:lpstr>
      <vt:lpstr>Entering General Correspondence (GC) file-semiannual report</vt:lpstr>
      <vt:lpstr>Entering General Correspondence (GC) file-semiannual report</vt:lpstr>
      <vt:lpstr>Entering General Correspondence (GC) file-semiannual report</vt:lpstr>
      <vt:lpstr>Entering General Correspondence (GC) file-semiannual report</vt:lpstr>
      <vt:lpstr>PowerPoint Presentation</vt:lpstr>
      <vt:lpstr>Reminder</vt:lpstr>
      <vt:lpstr>Questions</vt:lpstr>
    </vt:vector>
  </TitlesOfParts>
  <Company>DOT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IIA Phone Conference Agenda</dc:title>
  <dc:creator>Pascal, Irwin (PHMSA)</dc:creator>
  <cp:lastModifiedBy>Jones, Diane (PHMSA)</cp:lastModifiedBy>
  <cp:revision>36</cp:revision>
  <dcterms:created xsi:type="dcterms:W3CDTF">2019-08-26T16:47:37Z</dcterms:created>
  <dcterms:modified xsi:type="dcterms:W3CDTF">2019-11-04T13:51:46Z</dcterms:modified>
</cp:coreProperties>
</file>