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78" r:id="rId3"/>
    <p:sldId id="258" r:id="rId4"/>
    <p:sldId id="260" r:id="rId5"/>
    <p:sldId id="261" r:id="rId6"/>
    <p:sldId id="262" r:id="rId7"/>
    <p:sldId id="289" r:id="rId8"/>
    <p:sldId id="290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6" r:id="rId21"/>
    <p:sldId id="288" r:id="rId22"/>
    <p:sldId id="274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scal, Irwin (PHMSA)" initials="PI(" lastIdx="1" clrIdx="0">
    <p:extLst>
      <p:ext uri="{19B8F6BF-5375-455C-9EA6-DF929625EA0E}">
        <p15:presenceInfo xmlns:p15="http://schemas.microsoft.com/office/powerpoint/2012/main" userId="S-1-5-21-982035342-1880134254-310265210-4920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16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86BB3F-AD83-4538-888C-F33879F0B006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6DDC8E-C156-4B9F-AD36-69C8F6AC9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759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Portal Overview</a:t>
            </a:r>
            <a:r>
              <a:rPr lang="en-US" b="1" baseline="0" dirty="0"/>
              <a:t> - </a:t>
            </a:r>
            <a:r>
              <a:rPr lang="en-US" sz="1200" dirty="0"/>
              <a:t>where we are, where we are going</a:t>
            </a:r>
            <a:endParaRPr lang="en-US" b="1" dirty="0"/>
          </a:p>
          <a:p>
            <a:r>
              <a:rPr lang="en-US" b="1" dirty="0"/>
              <a:t>GC submission </a:t>
            </a:r>
            <a:r>
              <a:rPr lang="en-US" dirty="0"/>
              <a:t>– data size accepted</a:t>
            </a:r>
            <a:r>
              <a:rPr lang="en-US" baseline="0" dirty="0"/>
              <a:t> by portal, zip files not allowed, **there shall be consequences for </a:t>
            </a:r>
            <a:r>
              <a:rPr lang="en-US" b="1" baseline="0" dirty="0"/>
              <a:t>non-submission of semiannual </a:t>
            </a:r>
            <a:r>
              <a:rPr lang="en-US" baseline="0" dirty="0"/>
              <a:t>reports (</a:t>
            </a:r>
            <a:r>
              <a:rPr lang="en-US" b="1" baseline="0" dirty="0" err="1"/>
              <a:t>showcause</a:t>
            </a:r>
            <a:r>
              <a:rPr lang="en-US" baseline="0" dirty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DDC8E-C156-4B9F-AD36-69C8F6AC9FD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2153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Select “application type” the</a:t>
            </a:r>
            <a:r>
              <a:rPr lang="en-US" baseline="0" dirty="0"/>
              <a:t> choose “GC” from the drop down menu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DDC8E-C156-4B9F-AD36-69C8F6AC9FD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9941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Once the company</a:t>
            </a:r>
            <a:r>
              <a:rPr lang="en-US" baseline="0" dirty="0"/>
              <a:t> information populates select continue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DDC8E-C156-4B9F-AD36-69C8F6AC9FD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9787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Once the company</a:t>
            </a:r>
            <a:r>
              <a:rPr lang="en-US" baseline="0" dirty="0"/>
              <a:t> information populates select continue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DDC8E-C156-4B9F-AD36-69C8F6AC9FD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0574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Once the company</a:t>
            </a:r>
            <a:r>
              <a:rPr lang="en-US" baseline="0" dirty="0"/>
              <a:t> information populates select continue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DDC8E-C156-4B9F-AD36-69C8F6AC9FD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9266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Choose</a:t>
            </a:r>
            <a:r>
              <a:rPr lang="en-US" baseline="0" dirty="0"/>
              <a:t> Additional supporting docs and in the comments section put “semi annual reporting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DDC8E-C156-4B9F-AD36-69C8F6AC9FD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8128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Choose</a:t>
            </a:r>
            <a:r>
              <a:rPr lang="en-US" baseline="0" dirty="0"/>
              <a:t> Additional supporting docs and in the comments section put “semi annual reporting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DDC8E-C156-4B9F-AD36-69C8F6AC9FD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581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all the documents have been uploaded select the yes tab.  If not then select no and upload any additional documents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DDC8E-C156-4B9F-AD36-69C8F6AC9FD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4055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Applicants will begin to receive </a:t>
            </a:r>
            <a:r>
              <a:rPr lang="en-US" dirty="0" err="1"/>
              <a:t>showcasuse</a:t>
            </a:r>
            <a:r>
              <a:rPr lang="en-US" dirty="0"/>
              <a:t> letters in the event they are not meeting</a:t>
            </a:r>
            <a:r>
              <a:rPr lang="en-US" baseline="0" dirty="0"/>
              <a:t> the stipulated reporting requirements as stated in the approval letter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DDC8E-C156-4B9F-AD36-69C8F6AC9FD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5370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Strongly Encourages to begin using the Portal.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6DDC8E-C156-4B9F-AD36-69C8F6AC9FD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7998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Works on</a:t>
            </a:r>
            <a:r>
              <a:rPr lang="en-US" baseline="0" dirty="0"/>
              <a:t> other platforms too but Internet Explorer 10 and above is recommended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Why is it important to create a portal account? </a:t>
            </a:r>
            <a:r>
              <a:rPr lang="en-US" b="1" baseline="0" dirty="0"/>
              <a:t>Submitting DAA applications</a:t>
            </a:r>
            <a:r>
              <a:rPr lang="en-US" baseline="0" dirty="0"/>
              <a:t>, receiving automatic updates (</a:t>
            </a:r>
            <a:r>
              <a:rPr lang="en-US" b="1" baseline="0" dirty="0"/>
              <a:t>email notification </a:t>
            </a:r>
            <a:r>
              <a:rPr lang="en-US" baseline="0" dirty="0"/>
              <a:t>120-days prior to all </a:t>
            </a:r>
            <a:r>
              <a:rPr lang="en-US" b="1" baseline="0" dirty="0"/>
              <a:t>expirations</a:t>
            </a:r>
            <a:r>
              <a:rPr lang="en-US" baseline="0" dirty="0"/>
              <a:t>; notification for </a:t>
            </a:r>
            <a:r>
              <a:rPr lang="en-US" b="1" baseline="0" dirty="0"/>
              <a:t>Semi annual reporting</a:t>
            </a:r>
            <a:r>
              <a:rPr lang="en-US" baseline="0" dirty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DDC8E-C156-4B9F-AD36-69C8F6AC9FD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9761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After selecting the “NEXT” Button fill out the contact information,</a:t>
            </a:r>
            <a:r>
              <a:rPr lang="en-US" baseline="0" dirty="0"/>
              <a:t> then click “next”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DDC8E-C156-4B9F-AD36-69C8F6AC9FD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675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Username</a:t>
            </a:r>
            <a:r>
              <a:rPr lang="en-US" baseline="0" dirty="0"/>
              <a:t> must say validated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DDC8E-C156-4B9F-AD36-69C8F6AC9FD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412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DDC8E-C156-4B9F-AD36-69C8F6AC9FD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6389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US" dirty="0"/>
              <a:t>Any difficulties encountered while setting up the initial account such as </a:t>
            </a:r>
            <a:r>
              <a:rPr lang="en-US" b="1" dirty="0"/>
              <a:t>error messages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/>
              <a:t>Check your</a:t>
            </a:r>
            <a:r>
              <a:rPr lang="en-US" b="1" dirty="0"/>
              <a:t> spam </a:t>
            </a:r>
            <a:r>
              <a:rPr lang="en-US" dirty="0"/>
              <a:t>for the temporary password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/>
              <a:t>They can contact us through</a:t>
            </a:r>
            <a:r>
              <a:rPr lang="en-US" baseline="0" dirty="0"/>
              <a:t> the usual </a:t>
            </a:r>
            <a:r>
              <a:rPr lang="en-US" b="1" baseline="0" dirty="0"/>
              <a:t>approvals@dot.gov  for general processing applications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DDC8E-C156-4B9F-AD36-69C8F6AC9FD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925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Email</a:t>
            </a:r>
            <a:r>
              <a:rPr lang="en-US" baseline="0" dirty="0"/>
              <a:t> reminders sent out 120 prior to expiration of CAs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Email reminders sent out 30 days prior to the submission-deadlines for semi annual reports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Limit to the file size; No zip files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6DDC8E-C156-4B9F-AD36-69C8F6AC9FD9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5083979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General correspondence file is the same as GC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DDC8E-C156-4B9F-AD36-69C8F6AC9FD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0006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General correspondence file is the same as GC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DDC8E-C156-4B9F-AD36-69C8F6AC9FD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808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18AC-4D58-470D-837E-06DE5A1361F0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65F75-F4BB-4ECF-A651-2748F7857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53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18AC-4D58-470D-837E-06DE5A1361F0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65F75-F4BB-4ECF-A651-2748F7857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215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18AC-4D58-470D-837E-06DE5A1361F0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65F75-F4BB-4ECF-A651-2748F7857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64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18AC-4D58-470D-837E-06DE5A1361F0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65F75-F4BB-4ECF-A651-2748F7857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258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18AC-4D58-470D-837E-06DE5A1361F0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65F75-F4BB-4ECF-A651-2748F7857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72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18AC-4D58-470D-837E-06DE5A1361F0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65F75-F4BB-4ECF-A651-2748F7857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474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18AC-4D58-470D-837E-06DE5A1361F0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65F75-F4BB-4ECF-A651-2748F7857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083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18AC-4D58-470D-837E-06DE5A1361F0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65F75-F4BB-4ECF-A651-2748F7857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276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18AC-4D58-470D-837E-06DE5A1361F0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65F75-F4BB-4ECF-A651-2748F7857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653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18AC-4D58-470D-837E-06DE5A1361F0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65F75-F4BB-4ECF-A651-2748F7857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464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18AC-4D58-470D-837E-06DE5A1361F0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65F75-F4BB-4ECF-A651-2748F7857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276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C18AC-4D58-470D-837E-06DE5A1361F0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65F75-F4BB-4ECF-A651-2748F7857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449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phmsa.dot.gov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ortal.phmsa.dot.gov/PHMSAPortal2/staticContentRedesign/howto/How_to_Create%20a_Portal_Hazmat_Account.pdf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portalsupport@dot.gov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/>
              <a:t>2019 DAA Phone Conference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en-US" dirty="0"/>
              <a:t>Welcome Remarks </a:t>
            </a:r>
            <a:r>
              <a:rPr lang="en-US" sz="2000" b="1" u="sng" dirty="0">
                <a:solidFill>
                  <a:srgbClr val="7030A0"/>
                </a:solidFill>
              </a:rPr>
              <a:t>PHH 33 Chief </a:t>
            </a:r>
            <a:r>
              <a:rPr lang="en-US" sz="2000" b="1" dirty="0">
                <a:solidFill>
                  <a:srgbClr val="7030A0"/>
                </a:solidFill>
              </a:rPr>
              <a:t>Duane Cassidy</a:t>
            </a:r>
            <a:r>
              <a:rPr lang="en-US" sz="2000" dirty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/>
              <a:t>Creating a portal account</a:t>
            </a:r>
            <a:r>
              <a:rPr lang="en-US" sz="2000" dirty="0"/>
              <a:t>. </a:t>
            </a:r>
            <a:r>
              <a:rPr lang="en-US" sz="2000" u="sng" dirty="0">
                <a:solidFill>
                  <a:srgbClr val="7030A0"/>
                </a:solidFill>
              </a:rPr>
              <a:t>Transportation Specialist </a:t>
            </a:r>
            <a:r>
              <a:rPr lang="en-US" sz="1600" b="1" dirty="0">
                <a:solidFill>
                  <a:srgbClr val="7030A0"/>
                </a:solidFill>
              </a:rPr>
              <a:t>Diane Jones </a:t>
            </a:r>
            <a:endParaRPr lang="en-US" dirty="0"/>
          </a:p>
          <a:p>
            <a:pPr marL="514350" indent="-514350" algn="just">
              <a:buFont typeface="+mj-lt"/>
              <a:buAutoNum type="arabicPeriod"/>
            </a:pPr>
            <a:r>
              <a:rPr lang="en-US" dirty="0"/>
              <a:t>2019 reporting summary /General Correspondence submission  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u="sng" dirty="0">
                <a:solidFill>
                  <a:srgbClr val="7030A0"/>
                </a:solidFill>
              </a:rPr>
              <a:t>Transportation Specialist </a:t>
            </a:r>
            <a:r>
              <a:rPr lang="en-US" sz="1800" b="1" dirty="0">
                <a:solidFill>
                  <a:srgbClr val="7030A0"/>
                </a:solidFill>
              </a:rPr>
              <a:t>Irwin Pascal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/>
              <a:t>Questions/concerns/comments from participants</a:t>
            </a:r>
          </a:p>
        </p:txBody>
      </p:sp>
    </p:spTree>
    <p:extLst>
      <p:ext uri="{BB962C8B-B14F-4D97-AF65-F5344CB8AC3E}">
        <p14:creationId xmlns:p14="http://schemas.microsoft.com/office/powerpoint/2010/main" val="37316474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Entering General Correspondence (GC) </a:t>
            </a:r>
            <a:r>
              <a:rPr lang="en-US" sz="3200" dirty="0"/>
              <a:t>file-semiannual report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Select – “Create New Application”</a:t>
            </a:r>
          </a:p>
          <a:p>
            <a:endParaRPr lang="en-US" dirty="0"/>
          </a:p>
        </p:txBody>
      </p:sp>
      <p:pic>
        <p:nvPicPr>
          <p:cNvPr id="8" name="Picture 7"/>
          <p:cNvPicPr/>
          <p:nvPr/>
        </p:nvPicPr>
        <p:blipFill>
          <a:blip r:embed="rId3"/>
          <a:stretch>
            <a:fillRect/>
          </a:stretch>
        </p:blipFill>
        <p:spPr>
          <a:xfrm>
            <a:off x="1240972" y="2246811"/>
            <a:ext cx="8164286" cy="4611189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5786846" y="2129246"/>
            <a:ext cx="1741005" cy="13050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64088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Entering General Correspondence (GC) </a:t>
            </a:r>
            <a:r>
              <a:rPr lang="en-US" sz="3200" dirty="0"/>
              <a:t>file-semiannual report</a:t>
            </a:r>
            <a:endParaRPr lang="en-US" dirty="0"/>
          </a:p>
        </p:txBody>
      </p:sp>
      <p:pic>
        <p:nvPicPr>
          <p:cNvPr id="6" name="Content Placeholder 5" descr="C:\Users\Irwin.Pascal\Desktop\Step 3.PNG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863" y="1825625"/>
            <a:ext cx="8438606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83241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Entering General Correspondence (GC) </a:t>
            </a:r>
            <a:r>
              <a:rPr lang="en-US" sz="3200" dirty="0"/>
              <a:t>file-semiannual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Under</a:t>
            </a:r>
            <a:r>
              <a:rPr lang="en-US" sz="2000" b="1" dirty="0"/>
              <a:t> GC-type, </a:t>
            </a:r>
            <a:r>
              <a:rPr lang="en-US" sz="2000" u="sng" dirty="0"/>
              <a:t>select</a:t>
            </a:r>
            <a:r>
              <a:rPr lang="en-US" sz="2000" b="1" dirty="0"/>
              <a:t> CA reporting, </a:t>
            </a:r>
            <a:r>
              <a:rPr lang="en-US" sz="2000" dirty="0"/>
              <a:t>then enter your </a:t>
            </a:r>
            <a:r>
              <a:rPr lang="en-US" sz="2000" b="1" dirty="0"/>
              <a:t>CA number, </a:t>
            </a:r>
            <a:r>
              <a:rPr lang="en-US" sz="2000" dirty="0"/>
              <a:t>then select “Get Co. Info”</a:t>
            </a:r>
          </a:p>
          <a:p>
            <a:endParaRPr lang="en-US" sz="2000" b="1" dirty="0"/>
          </a:p>
          <a:p>
            <a:endParaRPr lang="en-US" sz="2000" b="1" dirty="0"/>
          </a:p>
        </p:txBody>
      </p:sp>
      <p:pic>
        <p:nvPicPr>
          <p:cNvPr id="4" name="Picture 3" descr="C:\Users\Irwin.Pascal\Desktop\Step 4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219" y="2326485"/>
            <a:ext cx="9572896" cy="480713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2445488" y="2105247"/>
            <a:ext cx="4229632" cy="17874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221126" y="2041451"/>
            <a:ext cx="3763925" cy="22222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7538484" y="2105247"/>
            <a:ext cx="1148316" cy="28707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07688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772" y="28006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Entering General Correspondence (GC) </a:t>
            </a:r>
            <a:r>
              <a:rPr lang="en-US" sz="3200" dirty="0"/>
              <a:t>file-semiannual report</a:t>
            </a:r>
            <a:endParaRPr lang="en-US" dirty="0"/>
          </a:p>
        </p:txBody>
      </p:sp>
      <p:pic>
        <p:nvPicPr>
          <p:cNvPr id="4" name="Content Placeholder 3" descr="C:\Users\Irwin.Pascal\Desktop\Step 4.PNG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371061"/>
            <a:ext cx="9593252" cy="40084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992719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772" y="28006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Entering General Correspondence (GC) </a:t>
            </a:r>
            <a:r>
              <a:rPr lang="en-US" sz="3200" dirty="0"/>
              <a:t>file-semiannual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Select “</a:t>
            </a:r>
            <a:r>
              <a:rPr lang="en-US" sz="2000" b="1" dirty="0"/>
              <a:t>next</a:t>
            </a:r>
            <a:r>
              <a:rPr lang="en-US" sz="2000" dirty="0"/>
              <a:t>” - “Description screen” displayed- </a:t>
            </a:r>
            <a:r>
              <a:rPr lang="en-US" sz="2000" b="1" dirty="0"/>
              <a:t>fill out </a:t>
            </a:r>
            <a:r>
              <a:rPr lang="en-US" sz="2000" dirty="0"/>
              <a:t>the “</a:t>
            </a:r>
            <a:r>
              <a:rPr lang="en-US" sz="2000" u="sng" dirty="0"/>
              <a:t>summary of competent authority”</a:t>
            </a:r>
          </a:p>
          <a:p>
            <a:endParaRPr lang="en-US" u="sng" dirty="0"/>
          </a:p>
          <a:p>
            <a:endParaRPr lang="en-US" dirty="0"/>
          </a:p>
        </p:txBody>
      </p:sp>
      <p:pic>
        <p:nvPicPr>
          <p:cNvPr id="5" name="Picture 4" descr="C:\Users\Irwin.Pascal\Desktop\Step 7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852" y="2625634"/>
            <a:ext cx="7639186" cy="423236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Straight Arrow Connector 6"/>
          <p:cNvCxnSpPr/>
          <p:nvPr/>
        </p:nvCxnSpPr>
        <p:spPr>
          <a:xfrm flipH="1">
            <a:off x="1796902" y="2087930"/>
            <a:ext cx="2472829" cy="7783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3033316" y="2091411"/>
            <a:ext cx="7006856" cy="11695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01365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772" y="28006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Entering General Correspondence (GC) </a:t>
            </a:r>
            <a:r>
              <a:rPr lang="en-US" sz="3200" dirty="0"/>
              <a:t>file-semiannual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Select “</a:t>
            </a:r>
            <a:r>
              <a:rPr lang="en-US" sz="2000" b="1" dirty="0"/>
              <a:t>next</a:t>
            </a:r>
            <a:r>
              <a:rPr lang="en-US" sz="2000" dirty="0"/>
              <a:t>” – taken to “documents” page. Upload semiannual repots by selecting the </a:t>
            </a:r>
            <a:r>
              <a:rPr lang="en-US" sz="2000" dirty="0">
                <a:solidFill>
                  <a:srgbClr val="00B050"/>
                </a:solidFill>
              </a:rPr>
              <a:t>green “+”</a:t>
            </a:r>
            <a:endParaRPr lang="en-US" sz="2000" u="sng" dirty="0">
              <a:solidFill>
                <a:srgbClr val="00B050"/>
              </a:solidFill>
            </a:endParaRPr>
          </a:p>
          <a:p>
            <a:endParaRPr lang="en-US" dirty="0"/>
          </a:p>
        </p:txBody>
      </p:sp>
      <p:pic>
        <p:nvPicPr>
          <p:cNvPr id="8" name="Picture 7" descr="C:\Users\Irwin.Pascal\Desktop\Step 8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693" y="2338252"/>
            <a:ext cx="12048307" cy="405870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Straight Arrow Connector 5"/>
          <p:cNvCxnSpPr/>
          <p:nvPr/>
        </p:nvCxnSpPr>
        <p:spPr>
          <a:xfrm flipH="1">
            <a:off x="1031358" y="2129246"/>
            <a:ext cx="9458116" cy="15708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45101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Entering General Correspondence (GC) </a:t>
            </a:r>
            <a:r>
              <a:rPr lang="en-US" sz="3200" dirty="0"/>
              <a:t>file-semiannual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Select file from stored location on your computer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C:\Users\Irwin.Pascal\Desktop\step 8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070" y="2481943"/>
            <a:ext cx="5303519" cy="3383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C:\Users\Irwin.Pascal\Desktop\Step 9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5588" y="2481943"/>
            <a:ext cx="5828211" cy="33832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94227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Entering General Correspondence (GC) </a:t>
            </a:r>
            <a:r>
              <a:rPr lang="en-US" sz="3200" dirty="0"/>
              <a:t>file-semiannual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Once All </a:t>
            </a:r>
            <a:r>
              <a:rPr lang="en-US" sz="2000" u="sng" dirty="0"/>
              <a:t>documents are attached </a:t>
            </a:r>
            <a:r>
              <a:rPr lang="en-US" sz="2000" dirty="0"/>
              <a:t>select “submit”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</p:txBody>
      </p:sp>
      <p:pic>
        <p:nvPicPr>
          <p:cNvPr id="6" name="Picture 5" descr="C:\Users\Irwin.Pascal\Desktop\Step 10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571750"/>
            <a:ext cx="9899469" cy="322816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Straight Arrow Connector 7"/>
          <p:cNvCxnSpPr/>
          <p:nvPr/>
        </p:nvCxnSpPr>
        <p:spPr>
          <a:xfrm flipH="1">
            <a:off x="3231691" y="2178457"/>
            <a:ext cx="10632" cy="425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1329070" y="2178457"/>
            <a:ext cx="1902621" cy="27018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273749" y="2041451"/>
            <a:ext cx="5295014" cy="34662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05148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Entering General Correspondence (GC) </a:t>
            </a:r>
            <a:r>
              <a:rPr lang="en-US" sz="3200" dirty="0"/>
              <a:t>file-semiannual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Get a prompt from the system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4" name="Picture 3" descr="C:\Users\Irwin.Pascal\Desktop\Capture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9526" y="2264735"/>
            <a:ext cx="5599149" cy="31685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225791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A </a:t>
            </a:r>
            <a:r>
              <a:rPr lang="en-US" sz="2000" b="1" u="sng" dirty="0"/>
              <a:t>Tracking Number </a:t>
            </a:r>
            <a:r>
              <a:rPr lang="en-US" sz="2000" dirty="0"/>
              <a:t>will be generated if you selected “yes”.  This is your “proof” that you have met the semi-annual reporting requirements of your approval. ***shall be done***  you can select “No” and the</a:t>
            </a:r>
          </a:p>
          <a:p>
            <a:r>
              <a:rPr lang="en-US" sz="2000" dirty="0"/>
              <a:t>Application will	</a:t>
            </a:r>
          </a:p>
          <a:p>
            <a:pPr marL="0" indent="0">
              <a:buNone/>
            </a:pPr>
            <a:r>
              <a:rPr lang="en-US" sz="2000" dirty="0"/>
              <a:t>Return to your inbox </a:t>
            </a:r>
          </a:p>
          <a:p>
            <a:pPr marL="0" indent="0">
              <a:buNone/>
            </a:pPr>
            <a:r>
              <a:rPr lang="en-US" sz="2000" dirty="0"/>
              <a:t>To allow for edits and</a:t>
            </a:r>
          </a:p>
          <a:p>
            <a:pPr marL="0" indent="0">
              <a:buNone/>
            </a:pPr>
            <a:r>
              <a:rPr lang="en-US" sz="2000" dirty="0"/>
              <a:t>Submission at a later</a:t>
            </a:r>
          </a:p>
          <a:p>
            <a:pPr marL="0" indent="0">
              <a:buNone/>
            </a:pPr>
            <a:r>
              <a:rPr lang="en-US" sz="2000" dirty="0"/>
              <a:t>time.                                                                                                           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pic>
        <p:nvPicPr>
          <p:cNvPr id="4" name="Picture 3" descr="C:\Users\Irwin.Pascal\Desktop\Capture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594" y="2476870"/>
            <a:ext cx="6729274" cy="39328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6696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6056" y="356248"/>
            <a:ext cx="10515600" cy="1325563"/>
          </a:xfrm>
        </p:spPr>
        <p:txBody>
          <a:bodyPr/>
          <a:lstStyle/>
          <a:p>
            <a:pPr algn="ctr"/>
            <a:r>
              <a:rPr lang="en-US" b="1" u="sng" dirty="0"/>
              <a:t>Creating a portal account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2571" y="1825625"/>
            <a:ext cx="9871229" cy="509895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**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Internet Explorer 10 and Above is recommended</a:t>
            </a:r>
            <a:r>
              <a:rPr lang="en-US" dirty="0"/>
              <a:t>**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FF0000"/>
                </a:solidFill>
              </a:rPr>
              <a:t>***</a:t>
            </a:r>
            <a:r>
              <a:rPr lang="en-US" dirty="0"/>
              <a:t>The Importance of creating an account</a:t>
            </a:r>
            <a:r>
              <a:rPr lang="en-US" dirty="0">
                <a:solidFill>
                  <a:srgbClr val="FF0000"/>
                </a:solidFill>
              </a:rPr>
              <a:t>**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r>
              <a:rPr lang="en-US" dirty="0"/>
              <a:t>Select hyperlink: </a:t>
            </a:r>
            <a:r>
              <a:rPr lang="en-US" dirty="0">
                <a:hlinkClick r:id="rId3"/>
              </a:rPr>
              <a:t>https://portal.phmsa.dot.gov/</a:t>
            </a:r>
            <a:r>
              <a:rPr lang="en-US" dirty="0"/>
              <a:t> and go through the screens.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u="sng" dirty="0"/>
              <a:t>Tutorial</a:t>
            </a:r>
            <a:r>
              <a:rPr lang="en-US" dirty="0"/>
              <a:t> accessed via link: </a:t>
            </a:r>
            <a:r>
              <a:rPr lang="en-US" u="sng" dirty="0">
                <a:hlinkClick r:id="rId4"/>
              </a:rPr>
              <a:t>https://portal.phmsa.dot.gov/PHMSAPortal2/staticContentRedesign/howto/How_to_Create a_Portal_Hazmat_Account.pdf</a:t>
            </a:r>
            <a:endParaRPr lang="en-US" u="sng" dirty="0"/>
          </a:p>
          <a:p>
            <a:endParaRPr lang="en-US" u="sn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4326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Summary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u="sng" dirty="0"/>
              <a:t>Semi annual reports </a:t>
            </a:r>
            <a:r>
              <a:rPr lang="en-US" dirty="0"/>
              <a:t>– Portal-submission by applicant encouraged.</a:t>
            </a:r>
          </a:p>
          <a:p>
            <a:r>
              <a:rPr lang="en-US" u="sng" dirty="0"/>
              <a:t>Renewals</a:t>
            </a:r>
            <a:r>
              <a:rPr lang="en-US" dirty="0"/>
              <a:t> and </a:t>
            </a:r>
            <a:r>
              <a:rPr lang="en-US" u="sng" dirty="0"/>
              <a:t>Modification –</a:t>
            </a:r>
            <a:r>
              <a:rPr lang="en-US" dirty="0"/>
              <a:t>encourage all applicants to begin submitting their applications (positive control of what is submitted and when</a:t>
            </a:r>
            <a:r>
              <a:rPr lang="en-US"/>
              <a:t>, immediate confirmation</a:t>
            </a:r>
            <a:r>
              <a:rPr lang="en-US" dirty="0"/>
              <a:t>).</a:t>
            </a:r>
          </a:p>
          <a:p>
            <a:r>
              <a:rPr lang="en-US" dirty="0"/>
              <a:t>Implemented 120-day reminder for all </a:t>
            </a:r>
            <a:r>
              <a:rPr lang="en-US" u="sng" dirty="0"/>
              <a:t>Renewals</a:t>
            </a:r>
            <a:r>
              <a:rPr lang="en-US" dirty="0"/>
              <a:t>.  (System send out email notification of pending expiration).</a:t>
            </a:r>
          </a:p>
          <a:p>
            <a:r>
              <a:rPr lang="en-US" dirty="0"/>
              <a:t>30 day reminder for Semi annual reporting.</a:t>
            </a:r>
          </a:p>
        </p:txBody>
      </p:sp>
    </p:spTree>
    <p:extLst>
      <p:ext uri="{BB962C8B-B14F-4D97-AF65-F5344CB8AC3E}">
        <p14:creationId xmlns:p14="http://schemas.microsoft.com/office/powerpoint/2010/main" val="37469762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Section 7.d approval letter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7001" y="2401454"/>
            <a:ext cx="9163938" cy="3629891"/>
          </a:xfrm>
        </p:spPr>
      </p:pic>
    </p:spTree>
    <p:extLst>
      <p:ext uri="{BB962C8B-B14F-4D97-AF65-F5344CB8AC3E}">
        <p14:creationId xmlns:p14="http://schemas.microsoft.com/office/powerpoint/2010/main" val="25679885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 vert="wordArtVert"/>
          <a:lstStyle/>
          <a:p>
            <a:pPr algn="ctr"/>
            <a:r>
              <a:rPr lang="en-US" dirty="0"/>
              <a:t>Questions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108" y="1825625"/>
            <a:ext cx="5801784" cy="4351338"/>
          </a:xfrm>
        </p:spPr>
      </p:pic>
    </p:spTree>
    <p:extLst>
      <p:ext uri="{BB962C8B-B14F-4D97-AF65-F5344CB8AC3E}">
        <p14:creationId xmlns:p14="http://schemas.microsoft.com/office/powerpoint/2010/main" val="2773455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/>
              <a:t>2019 IIA Phone conference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u="sng" dirty="0"/>
              <a:t>Creating a Portal account</a:t>
            </a:r>
          </a:p>
          <a:p>
            <a:pPr marL="0" indent="0" algn="ctr">
              <a:buNone/>
            </a:pPr>
            <a:endParaRPr lang="en-US" u="sng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3362" y="0"/>
            <a:ext cx="98107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1506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/>
              <a:t>2019 IIA Phone conference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b="1" u="sng" dirty="0"/>
          </a:p>
          <a:p>
            <a:pPr marL="0" indent="0" algn="ctr">
              <a:buNone/>
            </a:pPr>
            <a:endParaRPr lang="en-US" u="sng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612" y="0"/>
            <a:ext cx="107967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562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/>
              <a:t>2019 IIA Phone conference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b="1" u="sng" dirty="0"/>
          </a:p>
          <a:p>
            <a:pPr marL="0" indent="0" algn="ctr">
              <a:buNone/>
            </a:pPr>
            <a:endParaRPr lang="en-US" u="sng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11" y="160022"/>
            <a:ext cx="12022006" cy="6801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786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/>
              <a:t>2019 IIA Phone conference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b="1" u="sng" dirty="0"/>
          </a:p>
          <a:p>
            <a:pPr marL="0" indent="0" algn="ctr">
              <a:buNone/>
            </a:pPr>
            <a:endParaRPr lang="en-US" u="sng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62" y="0"/>
            <a:ext cx="1121087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744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Portal 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>
                <a:hlinkClick r:id="rId3"/>
              </a:rPr>
              <a:t>portalsupport@dot.gov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46481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/>
              <a:t>2019 DAA Phone conference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u="sng" dirty="0"/>
              <a:t>Portal </a:t>
            </a:r>
            <a:r>
              <a:rPr lang="en-US" b="1" u="sng"/>
              <a:t>Overview </a:t>
            </a:r>
            <a:endParaRPr lang="en-US" b="1" u="sng" dirty="0"/>
          </a:p>
          <a:p>
            <a:pPr marL="0" indent="0" algn="ctr">
              <a:buNone/>
            </a:pPr>
            <a:endParaRPr lang="en-US" u="sng" dirty="0"/>
          </a:p>
          <a:p>
            <a:r>
              <a:rPr lang="en-US" dirty="0"/>
              <a:t>What has changed since it was introduced? </a:t>
            </a:r>
          </a:p>
          <a:p>
            <a:r>
              <a:rPr lang="en-US" dirty="0"/>
              <a:t>Changing the way that external users interact with approvals. </a:t>
            </a:r>
          </a:p>
          <a:p>
            <a:r>
              <a:rPr lang="en-US" dirty="0"/>
              <a:t>Automatic </a:t>
            </a:r>
            <a:r>
              <a:rPr lang="en-US" b="1" u="sng" dirty="0"/>
              <a:t>email notifications from the portal-</a:t>
            </a:r>
            <a:r>
              <a:rPr lang="en-US" sz="1800" b="1" dirty="0"/>
              <a:t>(re) approval expiration, semiannual submittal reminders)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756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Entering General Correspondence (GC) </a:t>
            </a:r>
            <a:r>
              <a:rPr lang="en-US" sz="3200" dirty="0"/>
              <a:t>file-semiannual report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select the “competent authority” tab then select “actions”</a:t>
            </a:r>
          </a:p>
        </p:txBody>
      </p:sp>
      <p:pic>
        <p:nvPicPr>
          <p:cNvPr id="4" name="Picture 3" descr="C:\Users\Irwin.Pascal\Desktop\Step 1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171" y="2207623"/>
            <a:ext cx="8386355" cy="236437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Straight Arrow Connector 5"/>
          <p:cNvCxnSpPr/>
          <p:nvPr/>
        </p:nvCxnSpPr>
        <p:spPr>
          <a:xfrm flipV="1">
            <a:off x="1489166" y="3866606"/>
            <a:ext cx="1319348" cy="14891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5624624" y="4019108"/>
            <a:ext cx="1127050" cy="14566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267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802</Words>
  <Application>Microsoft Office PowerPoint</Application>
  <PresentationFormat>Widescreen</PresentationFormat>
  <Paragraphs>107</Paragraphs>
  <Slides>22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2019 DAA Phone Conference </vt:lpstr>
      <vt:lpstr>Creating a portal account </vt:lpstr>
      <vt:lpstr>2019 IIA Phone conference</vt:lpstr>
      <vt:lpstr>2019 IIA Phone conference</vt:lpstr>
      <vt:lpstr>2019 IIA Phone conference</vt:lpstr>
      <vt:lpstr>2019 IIA Phone conference</vt:lpstr>
      <vt:lpstr>Portal Support</vt:lpstr>
      <vt:lpstr>2019 DAA Phone conference</vt:lpstr>
      <vt:lpstr>Entering General Correspondence (GC) file-semiannual report</vt:lpstr>
      <vt:lpstr>Entering General Correspondence (GC) file-semiannual report</vt:lpstr>
      <vt:lpstr>Entering General Correspondence (GC) file-semiannual report</vt:lpstr>
      <vt:lpstr>Entering General Correspondence (GC) file-semiannual report</vt:lpstr>
      <vt:lpstr>Entering General Correspondence (GC) file-semiannual report</vt:lpstr>
      <vt:lpstr>Entering General Correspondence (GC) file-semiannual report</vt:lpstr>
      <vt:lpstr>Entering General Correspondence (GC) file-semiannual report</vt:lpstr>
      <vt:lpstr>Entering General Correspondence (GC) file-semiannual report</vt:lpstr>
      <vt:lpstr>Entering General Correspondence (GC) file-semiannual report</vt:lpstr>
      <vt:lpstr>Entering General Correspondence (GC) file-semiannual report</vt:lpstr>
      <vt:lpstr>PowerPoint Presentation</vt:lpstr>
      <vt:lpstr>Summary </vt:lpstr>
      <vt:lpstr>Section 7.d approval letter</vt:lpstr>
      <vt:lpstr>Questions</vt:lpstr>
    </vt:vector>
  </TitlesOfParts>
  <Company>DOT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2019 IIA Phone Conference Agenda</dc:title>
  <dc:creator>Pascal, Irwin (PHMSA)</dc:creator>
  <cp:lastModifiedBy>Jones, Diane (PHMSA)</cp:lastModifiedBy>
  <cp:revision>43</cp:revision>
  <dcterms:created xsi:type="dcterms:W3CDTF">2019-08-26T16:47:37Z</dcterms:created>
  <dcterms:modified xsi:type="dcterms:W3CDTF">2019-11-04T13:43:11Z</dcterms:modified>
</cp:coreProperties>
</file>