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7" r:id="rId5"/>
    <p:sldId id="268" r:id="rId6"/>
    <p:sldId id="287" r:id="rId7"/>
    <p:sldId id="289" r:id="rId8"/>
    <p:sldId id="290" r:id="rId9"/>
    <p:sldId id="269" r:id="rId10"/>
    <p:sldId id="276" r:id="rId11"/>
    <p:sldId id="270" r:id="rId12"/>
    <p:sldId id="277" r:id="rId13"/>
    <p:sldId id="271" r:id="rId14"/>
    <p:sldId id="286" r:id="rId15"/>
    <p:sldId id="279" r:id="rId16"/>
    <p:sldId id="275" r:id="rId17"/>
    <p:sldId id="272" r:id="rId18"/>
    <p:sldId id="281" r:id="rId19"/>
    <p:sldId id="283" r:id="rId20"/>
    <p:sldId id="280" r:id="rId21"/>
    <p:sldId id="282" r:id="rId22"/>
    <p:sldId id="284" r:id="rId23"/>
    <p:sldId id="292" r:id="rId24"/>
    <p:sldId id="285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5069" autoAdjust="0"/>
  </p:normalViewPr>
  <p:slideViewPr>
    <p:cSldViewPr>
      <p:cViewPr varScale="1">
        <p:scale>
          <a:sx n="91" d="100"/>
          <a:sy n="91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FFA65-9DF9-40F0-BBBB-AA487D711C0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1BFC-179F-4F61-8058-9845EB015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0352" indent="-284751" defTabSz="9444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003" indent="-227800" defTabSz="9444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4604" indent="-227800" defTabSz="9444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0205" indent="-227800" defTabSz="9444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805" indent="-227800" defTabSz="9444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1407" indent="-227800" defTabSz="9444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7008" indent="-227800" defTabSz="9444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2609" indent="-227800" defTabSz="9444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D97A5-F953-40E4-B208-4AB33D7B80C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01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8E9-A258-48BE-85CA-DF2335F13086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03F-782C-439E-BE0B-203287CA5FDD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E78A-E751-41CE-9E2F-196CFE89F62A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FF13-4A97-4A82-A61C-5928A5C98650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A36-43DC-4163-A52F-AB616879C302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C60F-6F44-41BD-A8E5-B98F0192E0EA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4458-8BFA-4E62-A3E2-7E7ED6C97980}" type="datetime1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1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0A5B-2AAC-4BC8-AE51-17FEE8191A70}" type="datetime1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4641-DBA3-4B28-8970-1D82A7CE0C42}" type="datetime1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362E-18D8-4724-8799-A60A5EA79034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2A8-0952-418F-BB0C-F9955CFDD800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33F9-0AE9-4198-B0B9-673CCDB73CBF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phmsa.dot.gov/" TargetMode="External"/><Relationship Id="rId2" Type="http://schemas.openxmlformats.org/officeDocument/2006/relationships/hyperlink" Target="mailto:Approvals@do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msa.dot.gov/hazmat/pressure-vessels-approvals/external-applicant-guide-create-m-number-accoun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Termination of </a:t>
            </a:r>
            <a:br>
              <a:rPr lang="en-US" alt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</a:br>
            <a:r>
              <a:rPr lang="en-US" alt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R-Number and M-Number Approvals Without an Expiration</a:t>
            </a:r>
            <a:endParaRPr lang="en-US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672007"/>
            <a:ext cx="731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Presented by</a:t>
            </a:r>
          </a:p>
          <a:p>
            <a:pPr algn="ctr"/>
            <a:r>
              <a:rPr lang="en-US" sz="2800" dirty="0"/>
              <a:t>Irwin Pascal</a:t>
            </a:r>
          </a:p>
          <a:p>
            <a:pPr algn="ctr"/>
            <a:r>
              <a:rPr lang="en-US" sz="2800" dirty="0"/>
              <a:t>PHH-30 Approvals &amp; Permits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R-numbers being Terminated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PHMSA no longer issues R-numbers </a:t>
            </a:r>
          </a:p>
          <a:p>
            <a:r>
              <a:rPr lang="en-US" dirty="0"/>
              <a:t>PHMSA transitioned from R-numbers to M numbers.</a:t>
            </a:r>
          </a:p>
          <a:p>
            <a:r>
              <a:rPr lang="en-US" dirty="0"/>
              <a:t>Investigators cannot locate or verify facilities that would need inspections.</a:t>
            </a:r>
          </a:p>
          <a:p>
            <a:r>
              <a:rPr lang="en-US" dirty="0"/>
              <a:t>Companies could have potentially moved or changed their status without notifying PHMSA</a:t>
            </a:r>
          </a:p>
        </p:txBody>
      </p:sp>
    </p:spTree>
    <p:extLst>
      <p:ext uri="{BB962C8B-B14F-4D97-AF65-F5344CB8AC3E}">
        <p14:creationId xmlns:p14="http://schemas.microsoft.com/office/powerpoint/2010/main" val="138187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M-numbers without an expiration being Terminated?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dirty="0"/>
              <a:t>Large quantity of M number approvals  issued prior to 2009/2010 </a:t>
            </a:r>
            <a:r>
              <a:rPr lang="en-US" u="sng" dirty="0"/>
              <a:t>without expirations</a:t>
            </a:r>
            <a:r>
              <a:rPr lang="en-US" dirty="0"/>
              <a:t>. </a:t>
            </a:r>
          </a:p>
          <a:p>
            <a:pPr marL="457200" indent="-457200" algn="just"/>
            <a:r>
              <a:rPr lang="en-US" dirty="0"/>
              <a:t>All approvals issued now have 5-year expirations</a:t>
            </a:r>
          </a:p>
          <a:p>
            <a:pPr marL="457200" indent="-457200" algn="just"/>
            <a:r>
              <a:rPr lang="en-US" dirty="0"/>
              <a:t>PHMSA is unable to communicate </a:t>
            </a:r>
            <a:r>
              <a:rPr lang="en-US"/>
              <a:t>effectively with M-number </a:t>
            </a:r>
            <a:r>
              <a:rPr lang="en-US" dirty="0"/>
              <a:t>approval holders without an expiration date</a:t>
            </a:r>
          </a:p>
          <a:p>
            <a:pPr marL="457200" indent="-457200" algn="just"/>
            <a:r>
              <a:rPr lang="en-US" dirty="0"/>
              <a:t>Waste of PHMSA field resources attempting to perform compliance inspection on facilities that cannot be found (changed) location; no longer in operation.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this help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lvl="0"/>
            <a:r>
              <a:rPr lang="en-US" sz="2800" dirty="0"/>
              <a:t>Ensures applicants are subject to the same renewal timelines/requirements</a:t>
            </a:r>
          </a:p>
          <a:p>
            <a:pPr lvl="0"/>
            <a:r>
              <a:rPr lang="en-US" sz="2800" dirty="0"/>
              <a:t>Assists approval holders, and others, to monitor validity of their approval, renew in a timely manner, and search/determine compliance using the updated listing on PHMSA’s webpage</a:t>
            </a:r>
          </a:p>
          <a:p>
            <a:pPr lvl="0"/>
            <a:r>
              <a:rPr lang="en-US" sz="2800" dirty="0"/>
              <a:t>Allows companies to maintain their public notoriety without disruption during the update process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this help PHMSA?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Provides standardization/consistency of PHSMA’s approvals process</a:t>
            </a:r>
          </a:p>
          <a:p>
            <a:pPr lvl="0"/>
            <a:r>
              <a:rPr lang="en-US" sz="2800" dirty="0"/>
              <a:t>Creates a reliable database of M-number approval holders, ensuring both the regulated public and PHMSA’s enforcement team has access to /current/verifiable data</a:t>
            </a:r>
          </a:p>
          <a:p>
            <a:pPr lvl="0"/>
            <a:r>
              <a:rPr lang="en-US" sz="2800" dirty="0"/>
              <a:t>Allows PHMSA to regularly review approval documents/track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the public notified?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Register Notice</a:t>
            </a:r>
          </a:p>
          <a:p>
            <a:pPr lvl="1"/>
            <a:r>
              <a:rPr lang="en-US" dirty="0"/>
              <a:t>November 17, 2017</a:t>
            </a:r>
          </a:p>
          <a:p>
            <a:pPr lvl="1"/>
            <a:r>
              <a:rPr lang="en-US" dirty="0"/>
              <a:t>Docket No. PHMSA-2017-0084</a:t>
            </a:r>
          </a:p>
          <a:p>
            <a:pPr lvl="1"/>
            <a:r>
              <a:rPr lang="en-US" dirty="0"/>
              <a:t>Notice No. 2017-03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819400" cy="36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New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All approval holders have M-numbers valid for </a:t>
            </a:r>
            <a:r>
              <a:rPr lang="en-US" b="1" dirty="0"/>
              <a:t>5 years</a:t>
            </a:r>
          </a:p>
          <a:p>
            <a:r>
              <a:rPr lang="en-US" dirty="0"/>
              <a:t>The deadline to request a new/modified </a:t>
            </a:r>
            <a:br>
              <a:rPr lang="en-US" dirty="0"/>
            </a:br>
            <a:r>
              <a:rPr lang="en-US" dirty="0"/>
              <a:t>M-number is </a:t>
            </a:r>
            <a:r>
              <a:rPr lang="en-US" b="1" dirty="0"/>
              <a:t>November 17, 2018</a:t>
            </a:r>
          </a:p>
          <a:p>
            <a:r>
              <a:rPr lang="en-US" dirty="0"/>
              <a:t>Any administrative changes or modifications to an approval must be reported to PHMSA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New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R- and M-numbers (without an expiration) will be terminated on November 17, 2018 unless approval holders submit a request to PHMSA for a new/modified M-number with a 5-year expiration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Request a New Approval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If you have an </a:t>
            </a:r>
            <a:r>
              <a:rPr lang="en-US" b="1" dirty="0"/>
              <a:t>R-number</a:t>
            </a:r>
            <a:r>
              <a:rPr lang="en-US" dirty="0"/>
              <a:t>, contact PHMSA to request a M-number approval; include your R-number</a:t>
            </a:r>
          </a:p>
          <a:p>
            <a:pPr lvl="1"/>
            <a:r>
              <a:rPr lang="en-US" dirty="0"/>
              <a:t>You will receive an M-number valid for 5 years</a:t>
            </a:r>
          </a:p>
          <a:p>
            <a:pPr lvl="1"/>
            <a:r>
              <a:rPr lang="en-US" dirty="0"/>
              <a:t>You may use that newly issued M-number immediately</a:t>
            </a:r>
          </a:p>
          <a:p>
            <a:pPr lvl="1"/>
            <a:r>
              <a:rPr lang="en-US" dirty="0"/>
              <a:t>Your new M-number will be linked to your R-number</a:t>
            </a:r>
          </a:p>
          <a:p>
            <a:pPr lvl="1"/>
            <a:r>
              <a:rPr lang="en-US" dirty="0"/>
              <a:t>You may continue to use your R-number as that M-number (with 5-year expiration) is valid/current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Request a New Approval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If you have an </a:t>
            </a:r>
            <a:r>
              <a:rPr lang="en-US" b="1" dirty="0"/>
              <a:t>M-number (without an expiration date)</a:t>
            </a:r>
            <a:r>
              <a:rPr lang="en-US" dirty="0"/>
              <a:t>, contact PHMSA to modify it</a:t>
            </a:r>
          </a:p>
          <a:p>
            <a:pPr lvl="1"/>
            <a:r>
              <a:rPr lang="en-US" dirty="0"/>
              <a:t>You will keep the same M-number, which will now have a 5-year expiration.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PHMSA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an email to </a:t>
            </a:r>
            <a:r>
              <a:rPr lang="en-US" dirty="0">
                <a:hlinkClick r:id="rId2"/>
              </a:rPr>
              <a:t>Approvals@dot.gov</a:t>
            </a:r>
            <a:endParaRPr lang="en-US" dirty="0"/>
          </a:p>
          <a:p>
            <a:pPr lvl="1"/>
            <a:r>
              <a:rPr lang="en-US" dirty="0"/>
              <a:t>Include your name, company name, </a:t>
            </a:r>
            <a:br>
              <a:rPr lang="en-US" dirty="0"/>
            </a:br>
            <a:r>
              <a:rPr lang="en-US" dirty="0"/>
              <a:t>facility address, and telephone number</a:t>
            </a:r>
          </a:p>
          <a:p>
            <a:pPr lvl="1"/>
            <a:r>
              <a:rPr lang="en-US" dirty="0"/>
              <a:t>Include your R-number (if applicable)</a:t>
            </a:r>
          </a:p>
          <a:p>
            <a:pPr lvl="1"/>
            <a:r>
              <a:rPr lang="en-US" dirty="0"/>
              <a:t>Include your M-number (if applicable)</a:t>
            </a:r>
          </a:p>
          <a:p>
            <a:r>
              <a:rPr lang="en-US" dirty="0"/>
              <a:t>Call (202) 366-4535  or  (800) 467-4922</a:t>
            </a:r>
          </a:p>
          <a:p>
            <a:r>
              <a:rPr lang="en-US" dirty="0"/>
              <a:t>Register online: </a:t>
            </a:r>
            <a:r>
              <a:rPr lang="en-US" dirty="0">
                <a:hlinkClick r:id="rId3"/>
              </a:rPr>
              <a:t>http://portal.phmsa.dot.gov</a:t>
            </a:r>
            <a:endParaRPr lang="en-US" dirty="0"/>
          </a:p>
          <a:p>
            <a:r>
              <a:rPr lang="en-US" dirty="0"/>
              <a:t>Visit the link to the online portal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is PHMSA?</a:t>
            </a:r>
          </a:p>
          <a:p>
            <a:r>
              <a:rPr lang="en-US" dirty="0"/>
              <a:t>What are M/R-Numbers?</a:t>
            </a:r>
          </a:p>
          <a:p>
            <a:r>
              <a:rPr lang="en-US" dirty="0"/>
              <a:t>Why are they being discontinued?</a:t>
            </a:r>
          </a:p>
          <a:p>
            <a:r>
              <a:rPr lang="en-US" dirty="0"/>
              <a:t>How will this help You/PHMSA?</a:t>
            </a:r>
          </a:p>
          <a:p>
            <a:r>
              <a:rPr lang="en-US" dirty="0"/>
              <a:t>How was the public notified? </a:t>
            </a:r>
          </a:p>
          <a:p>
            <a:r>
              <a:rPr lang="en-US" dirty="0"/>
              <a:t>What are the new requirements?</a:t>
            </a:r>
          </a:p>
          <a:p>
            <a:r>
              <a:rPr lang="en-US" dirty="0"/>
              <a:t>How to request a new approval number?</a:t>
            </a:r>
          </a:p>
          <a:p>
            <a:r>
              <a:rPr lang="en-US" dirty="0"/>
              <a:t>Deadline: </a:t>
            </a:r>
            <a:r>
              <a:rPr lang="en-US"/>
              <a:t>November 17, </a:t>
            </a:r>
            <a:r>
              <a:rPr lang="en-US" dirty="0"/>
              <a:t>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to help you in creating and online account and submitting requests online.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https://www.phmsa.dot.gov/hazmat/pressure-vessels-approvals/external-applicant-guide-create-m-number-account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b="1" dirty="0"/>
              <a:t>November 17, 2018 </a:t>
            </a:r>
            <a:r>
              <a:rPr lang="en-US" dirty="0"/>
              <a:t>PHMSA will issue a new Federal Register Notice to terminate all </a:t>
            </a:r>
            <a:br>
              <a:rPr lang="en-US" dirty="0"/>
            </a:br>
            <a:r>
              <a:rPr lang="en-US" dirty="0"/>
              <a:t>R-numbers and M-numbers that do not have an expiration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Hazmat </a:t>
            </a:r>
            <a:r>
              <a:rPr lang="en-US" dirty="0" err="1"/>
              <a:t>InfoCenter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219200"/>
            <a:ext cx="4705350" cy="4705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648075"/>
            <a:ext cx="3048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3505200"/>
            <a:ext cx="3581400" cy="658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infocntr@dot.gov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2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0" dirty="0">
                <a:ea typeface="ＭＳ Ｐゴシック" charset="-128"/>
                <a:cs typeface="ＭＳ Ｐゴシック" charset="-128"/>
              </a:rPr>
              <a:t>Who is PHMSA?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+mj-lt"/>
              </a:rPr>
              <a:t>Our mission is t</a:t>
            </a:r>
            <a:r>
              <a:rPr lang="en-US" kern="0" dirty="0">
                <a:ea typeface="ＭＳ Ｐゴシック" charset="-128"/>
              </a:rPr>
              <a:t>o safeguard people, property and the environment from the risks in hazardous materials transportation</a:t>
            </a: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15" descr="L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20574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6" descr="Loading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624" y="3657600"/>
            <a:ext cx="17526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4" descr="truck"/>
          <p:cNvPicPr>
            <a:picLocks noChangeAspect="1" noChangeArrowheads="1"/>
          </p:cNvPicPr>
          <p:nvPr/>
        </p:nvPicPr>
        <p:blipFill>
          <a:blip r:embed="rId4" cstate="print"/>
          <a:srcRect l="11111"/>
          <a:stretch>
            <a:fillRect/>
          </a:stretch>
        </p:blipFill>
        <p:spPr bwMode="auto">
          <a:xfrm>
            <a:off x="4674840" y="3657600"/>
            <a:ext cx="1828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351" y="3657600"/>
            <a:ext cx="1844625" cy="122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420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0" dirty="0">
                <a:ea typeface="ＭＳ Ｐゴシック" charset="-128"/>
                <a:cs typeface="ＭＳ Ｐゴシック" charset="-128"/>
              </a:rPr>
              <a:t>What does PHMSA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Regulations</a:t>
            </a:r>
          </a:p>
          <a:p>
            <a:pPr lvl="1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Rulemakings</a:t>
            </a:r>
          </a:p>
          <a:p>
            <a:pPr lvl="1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Interpretations </a:t>
            </a:r>
          </a:p>
          <a:p>
            <a:pPr lvl="1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Hazardous Materials Info Center</a:t>
            </a:r>
          </a:p>
          <a:p>
            <a:pPr lvl="0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Approvals and Special Permits</a:t>
            </a:r>
          </a:p>
          <a:p>
            <a:pPr lvl="0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Education and Compliance Assistance</a:t>
            </a:r>
          </a:p>
          <a:p>
            <a:pPr lvl="0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Emergency Response Guidebook</a:t>
            </a:r>
          </a:p>
          <a:p>
            <a:pPr lvl="0" eaLnBrk="0" fontAlgn="base" hangingPunct="0">
              <a:spcBef>
                <a:spcPts val="768"/>
              </a:spcBef>
              <a:spcAft>
                <a:spcPct val="0"/>
              </a:spcAft>
            </a:pPr>
            <a:r>
              <a:rPr lang="en-US" kern="0" dirty="0">
                <a:latin typeface="+mj-lt"/>
                <a:ea typeface="ＭＳ Ｐゴシック" charset="-128"/>
              </a:rPr>
              <a:t>Grants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PHMSA’s 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written permission from the Associate Administrator to perform a function that requires prior consent under the HMR</a:t>
            </a:r>
          </a:p>
          <a:p>
            <a:r>
              <a:rPr lang="en-US" dirty="0"/>
              <a:t>PHMSA reviews more than 20,000 approvals annually</a:t>
            </a:r>
          </a:p>
          <a:p>
            <a:pPr lvl="1"/>
            <a:r>
              <a:rPr lang="en-US" dirty="0"/>
              <a:t>Registration, Classification, Third-Party Inspection,  DOT Inspection, Safety Evaluation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R-Number 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Basis for R-numbers was based on 49 CFR § 173.28.</a:t>
            </a:r>
          </a:p>
          <a:p>
            <a:r>
              <a:rPr lang="en-US" dirty="0"/>
              <a:t>PHMSA previously issued R numbers </a:t>
            </a:r>
          </a:p>
          <a:p>
            <a:r>
              <a:rPr lang="en-US" dirty="0"/>
              <a:t>No expiration date</a:t>
            </a:r>
          </a:p>
          <a:p>
            <a:r>
              <a:rPr lang="en-US" dirty="0"/>
              <a:t>PHMSA no longer issues R-numbers</a:t>
            </a:r>
          </a:p>
          <a:p>
            <a:pPr lvl="1"/>
            <a:r>
              <a:rPr lang="en-US" dirty="0"/>
              <a:t>Transitioned over to M-numbers</a:t>
            </a:r>
          </a:p>
          <a:p>
            <a:pPr lvl="1"/>
            <a:r>
              <a:rPr lang="en-US" dirty="0"/>
              <a:t>Individuals/companies were allowed to continue using R-numbers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0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R-Number Approvals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35000"/>
          <a:stretch/>
        </p:blipFill>
        <p:spPr>
          <a:xfrm rot="5400000">
            <a:off x="2300289" y="538162"/>
            <a:ext cx="4543423" cy="6057900"/>
          </a:xfrm>
        </p:spPr>
      </p:pic>
      <p:sp>
        <p:nvSpPr>
          <p:cNvPr id="7" name="Arrow: Up 6"/>
          <p:cNvSpPr/>
          <p:nvPr/>
        </p:nvSpPr>
        <p:spPr>
          <a:xfrm>
            <a:off x="3634991" y="4495800"/>
            <a:ext cx="914400" cy="1447800"/>
          </a:xfrm>
          <a:prstGeom prst="upArrow">
            <a:avLst>
              <a:gd name="adj1" fmla="val 28022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3592706" y="3886200"/>
            <a:ext cx="956686" cy="5048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M-Number 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Alpha-numeric identifier </a:t>
            </a:r>
          </a:p>
          <a:p>
            <a:r>
              <a:rPr lang="en-US" dirty="0"/>
              <a:t>Used to mark all types of packagings</a:t>
            </a:r>
          </a:p>
          <a:p>
            <a:r>
              <a:rPr lang="en-US" dirty="0"/>
              <a:t>Old M-numbers have no expiration date</a:t>
            </a:r>
          </a:p>
          <a:p>
            <a:r>
              <a:rPr lang="en-US" dirty="0"/>
              <a:t>M-numbers issued after 2010 have a 5-year 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98201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M-Number Approvals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6824"/>
            <a:ext cx="6096000" cy="4572000"/>
          </a:xfrm>
        </p:spPr>
      </p:pic>
      <p:sp>
        <p:nvSpPr>
          <p:cNvPr id="8" name="Arrow: Up 7"/>
          <p:cNvSpPr/>
          <p:nvPr/>
        </p:nvSpPr>
        <p:spPr>
          <a:xfrm>
            <a:off x="5105400" y="3810000"/>
            <a:ext cx="914400" cy="1447800"/>
          </a:xfrm>
          <a:prstGeom prst="upArrow">
            <a:avLst>
              <a:gd name="adj1" fmla="val 28022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4876800" y="3276600"/>
            <a:ext cx="1367204" cy="457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1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agory xmlns="6202b626-f577-467f-bdc2-aa1c4db1155b">Presentation</Catagory>
    <Sub_x002d_Catagory xmlns="6202b626-f577-467f-bdc2-aa1c4db1155b">30 Division</Sub_x002d_Cata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EEB79737181D43AAA563BC5C12D10B" ma:contentTypeVersion="2" ma:contentTypeDescription="Create a new document." ma:contentTypeScope="" ma:versionID="c704823753de278e921202fcdfd6f3b7">
  <xsd:schema xmlns:xsd="http://www.w3.org/2001/XMLSchema" xmlns:xs="http://www.w3.org/2001/XMLSchema" xmlns:p="http://schemas.microsoft.com/office/2006/metadata/properties" xmlns:ns2="6202b626-f577-467f-bdc2-aa1c4db1155b" targetNamespace="http://schemas.microsoft.com/office/2006/metadata/properties" ma:root="true" ma:fieldsID="eb46156baf49ee631ddb6f0c38951e03" ns2:_="">
    <xsd:import namespace="6202b626-f577-467f-bdc2-aa1c4db1155b"/>
    <xsd:element name="properties">
      <xsd:complexType>
        <xsd:sequence>
          <xsd:element name="documentManagement">
            <xsd:complexType>
              <xsd:all>
                <xsd:element ref="ns2:Catagory" minOccurs="0"/>
                <xsd:element ref="ns2:Sub_x002d_Cata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2b626-f577-467f-bdc2-aa1c4db1155b" elementFormDefault="qualified">
    <xsd:import namespace="http://schemas.microsoft.com/office/2006/documentManagement/types"/>
    <xsd:import namespace="http://schemas.microsoft.com/office/infopath/2007/PartnerControls"/>
    <xsd:element name="Catagory" ma:index="8" nillable="true" ma:displayName="Catagory" ma:default="Presentation" ma:format="RadioButtons" ma:internalName="Catagory">
      <xsd:simpleType>
        <xsd:restriction base="dms:Choice">
          <xsd:enumeration value="Presentation"/>
          <xsd:enumeration value="Data Call"/>
        </xsd:restriction>
      </xsd:simpleType>
    </xsd:element>
    <xsd:element name="Sub_x002d_Catagory" ma:index="9" nillable="true" ma:displayName="Sub-Catagory" ma:default="30 Division" ma:format="RadioButtons" ma:internalName="Sub_x002d_Catagory">
      <xsd:simpleType>
        <xsd:restriction base="dms:Choice">
          <xsd:enumeration value="31 Gen Permits &amp; Approvals"/>
          <xsd:enumeration value="32 Energetic Material"/>
          <xsd:enumeration value="33 Cylinders"/>
          <xsd:enumeration value="30 Divi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90A6B-3625-4557-BC69-2750FBBB394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6202b626-f577-467f-bdc2-aa1c4db1155b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617706-D72C-431A-BD0B-15A122876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02E69-F837-4AD2-9515-972868113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2b626-f577-467f-bdc2-aa1c4db11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719</Words>
  <Application>Microsoft Office PowerPoint</Application>
  <PresentationFormat>On-screen Show (4:3)</PresentationFormat>
  <Paragraphs>109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PowerPoint Presentation</vt:lpstr>
      <vt:lpstr>Overview</vt:lpstr>
      <vt:lpstr>Who is PHMSA?</vt:lpstr>
      <vt:lpstr>What does PHMSA do?</vt:lpstr>
      <vt:lpstr>PHMSA’s Approvals</vt:lpstr>
      <vt:lpstr>R-Number Approvals</vt:lpstr>
      <vt:lpstr>R-Number Approvals</vt:lpstr>
      <vt:lpstr>M-Number Approvals</vt:lpstr>
      <vt:lpstr>M-Number Approvals</vt:lpstr>
      <vt:lpstr>Why are R-numbers being Terminated</vt:lpstr>
      <vt:lpstr>Why are M-numbers without an expiration being Terminated?</vt:lpstr>
      <vt:lpstr>How will this help you?</vt:lpstr>
      <vt:lpstr>How will this help PHMSA?</vt:lpstr>
      <vt:lpstr>How was the public notified?</vt:lpstr>
      <vt:lpstr>What are the New Requirements?</vt:lpstr>
      <vt:lpstr>What are the New Requirements?</vt:lpstr>
      <vt:lpstr>How to Request a New Approval Number?</vt:lpstr>
      <vt:lpstr>How to Request a New Approval Number?</vt:lpstr>
      <vt:lpstr>How to Contact PHMSA</vt:lpstr>
      <vt:lpstr>Link to help you in creating and online account and submitting requests online. </vt:lpstr>
      <vt:lpstr>Deadline</vt:lpstr>
      <vt:lpstr>Hazmat InfoCenter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PHMSA PowerPoint Template</dc:title>
  <dc:creator>USDOT_User</dc:creator>
  <cp:lastModifiedBy>Jones, Diane (PHMSA)</cp:lastModifiedBy>
  <cp:revision>176</cp:revision>
  <dcterms:created xsi:type="dcterms:W3CDTF">2014-12-22T19:49:18Z</dcterms:created>
  <dcterms:modified xsi:type="dcterms:W3CDTF">2018-05-24T19:45:11Z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0x010100D6EEB79737181D43AAA563BC5C12D10B</vt:lpwstr>
  </property>
</Properties>
</file>