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8"/>
  </p:notesMasterIdLst>
  <p:handoutMasterIdLst>
    <p:handoutMasterId r:id="rId69"/>
  </p:handoutMasterIdLst>
  <p:sldIdLst>
    <p:sldId id="265" r:id="rId5"/>
    <p:sldId id="266" r:id="rId6"/>
    <p:sldId id="267" r:id="rId7"/>
    <p:sldId id="268" r:id="rId8"/>
    <p:sldId id="269" r:id="rId9"/>
    <p:sldId id="356" r:id="rId10"/>
    <p:sldId id="357" r:id="rId11"/>
    <p:sldId id="358" r:id="rId12"/>
    <p:sldId id="359" r:id="rId13"/>
    <p:sldId id="360" r:id="rId14"/>
    <p:sldId id="361" r:id="rId15"/>
    <p:sldId id="362" r:id="rId16"/>
    <p:sldId id="363" r:id="rId17"/>
    <p:sldId id="364" r:id="rId18"/>
    <p:sldId id="365" r:id="rId19"/>
    <p:sldId id="270" r:id="rId20"/>
    <p:sldId id="313" r:id="rId21"/>
    <p:sldId id="314" r:id="rId22"/>
    <p:sldId id="315" r:id="rId23"/>
    <p:sldId id="316" r:id="rId24"/>
    <p:sldId id="317" r:id="rId25"/>
    <p:sldId id="318" r:id="rId26"/>
    <p:sldId id="319" r:id="rId27"/>
    <p:sldId id="324" r:id="rId28"/>
    <p:sldId id="320" r:id="rId29"/>
    <p:sldId id="321" r:id="rId30"/>
    <p:sldId id="322" r:id="rId31"/>
    <p:sldId id="323" r:id="rId32"/>
    <p:sldId id="271" r:id="rId33"/>
    <p:sldId id="272" r:id="rId34"/>
    <p:sldId id="273" r:id="rId35"/>
    <p:sldId id="274" r:id="rId36"/>
    <p:sldId id="275" r:id="rId37"/>
    <p:sldId id="276" r:id="rId38"/>
    <p:sldId id="277" r:id="rId39"/>
    <p:sldId id="278" r:id="rId40"/>
    <p:sldId id="279" r:id="rId41"/>
    <p:sldId id="354" r:id="rId42"/>
    <p:sldId id="355" r:id="rId43"/>
    <p:sldId id="280" r:id="rId44"/>
    <p:sldId id="352" r:id="rId45"/>
    <p:sldId id="353" r:id="rId46"/>
    <p:sldId id="281" r:id="rId47"/>
    <p:sldId id="282" r:id="rId48"/>
    <p:sldId id="331"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7869" autoAdjust="0"/>
  </p:normalViewPr>
  <p:slideViewPr>
    <p:cSldViewPr>
      <p:cViewPr varScale="1">
        <p:scale>
          <a:sx n="90" d="100"/>
          <a:sy n="90" d="100"/>
        </p:scale>
        <p:origin x="1234"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74" d="100"/>
          <a:sy n="74" d="100"/>
        </p:scale>
        <p:origin x="-2628" y="-36"/>
      </p:cViewPr>
      <p:guideLst>
        <p:guide orient="horz" pos="2932"/>
        <p:guide pos="2222"/>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23" cy="464662"/>
          </a:xfrm>
          <a:prstGeom prst="rect">
            <a:avLst/>
          </a:prstGeom>
        </p:spPr>
        <p:txBody>
          <a:bodyPr vert="horz" lIns="91329" tIns="45664" rIns="91329" bIns="45664"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9" tIns="45664" rIns="91329" bIns="45664" rtlCol="0"/>
          <a:lstStyle>
            <a:lvl1pPr algn="r">
              <a:defRPr sz="1200"/>
            </a:lvl1pPr>
          </a:lstStyle>
          <a:p>
            <a:fld id="{A287493D-AE51-4418-9E71-36B23C2388DE}" type="datetimeFigureOut">
              <a:rPr lang="en-US" smtClean="0"/>
              <a:t>7/19/2017</a:t>
            </a:fld>
            <a:endParaRPr lang="en-US"/>
          </a:p>
        </p:txBody>
      </p:sp>
      <p:sp>
        <p:nvSpPr>
          <p:cNvPr id="4" name="Footer Placeholder 3"/>
          <p:cNvSpPr>
            <a:spLocks noGrp="1"/>
          </p:cNvSpPr>
          <p:nvPr>
            <p:ph type="ftr" sz="quarter" idx="2"/>
          </p:nvPr>
        </p:nvSpPr>
        <p:spPr>
          <a:xfrm>
            <a:off x="1" y="8830154"/>
            <a:ext cx="3037523" cy="464662"/>
          </a:xfrm>
          <a:prstGeom prst="rect">
            <a:avLst/>
          </a:prstGeom>
        </p:spPr>
        <p:txBody>
          <a:bodyPr vert="horz" lIns="91329" tIns="45664" rIns="91329" bIns="45664"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4"/>
            <a:ext cx="3037523" cy="464662"/>
          </a:xfrm>
          <a:prstGeom prst="rect">
            <a:avLst/>
          </a:prstGeom>
        </p:spPr>
        <p:txBody>
          <a:bodyPr vert="horz" lIns="91329" tIns="45664" rIns="91329" bIns="45664" rtlCol="0" anchor="b"/>
          <a:lstStyle>
            <a:lvl1pPr algn="r">
              <a:defRPr sz="1200"/>
            </a:lvl1pPr>
          </a:lstStyle>
          <a:p>
            <a:fld id="{F9C5C174-283A-4008-8D91-ADEF446E0479}" type="slidenum">
              <a:rPr lang="en-US" smtClean="0"/>
              <a:t>‹#›</a:t>
            </a:fld>
            <a:endParaRPr lang="en-US"/>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523" cy="464662"/>
          </a:xfrm>
          <a:prstGeom prst="rect">
            <a:avLst/>
          </a:prstGeom>
        </p:spPr>
        <p:txBody>
          <a:bodyPr vert="horz" lIns="91318" tIns="45659" rIns="91318" bIns="45659" rtlCol="0"/>
          <a:lstStyle>
            <a:lvl1pPr algn="l">
              <a:defRPr sz="1200"/>
            </a:lvl1pPr>
          </a:lstStyle>
          <a:p>
            <a:endParaRPr lang="en-US"/>
          </a:p>
        </p:txBody>
      </p:sp>
      <p:sp>
        <p:nvSpPr>
          <p:cNvPr id="3" name="Date Placeholder 2"/>
          <p:cNvSpPr>
            <a:spLocks noGrp="1"/>
          </p:cNvSpPr>
          <p:nvPr>
            <p:ph type="dt" idx="1"/>
          </p:nvPr>
        </p:nvSpPr>
        <p:spPr>
          <a:xfrm>
            <a:off x="3971293" y="1"/>
            <a:ext cx="3037523" cy="464662"/>
          </a:xfrm>
          <a:prstGeom prst="rect">
            <a:avLst/>
          </a:prstGeom>
        </p:spPr>
        <p:txBody>
          <a:bodyPr vert="horz" lIns="91318" tIns="45659" rIns="91318" bIns="45659" rtlCol="0"/>
          <a:lstStyle>
            <a:lvl1pPr algn="r">
              <a:defRPr sz="1200"/>
            </a:lvl1pPr>
          </a:lstStyle>
          <a:p>
            <a:fld id="{6AA549CA-EEC1-486A-B810-B82C7E5C1304}" type="datetimeFigureOut">
              <a:rPr lang="en-US" smtClean="0"/>
              <a:t>7/19/2017</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18" tIns="45659" rIns="91318" bIns="45659" rtlCol="0" anchor="ctr"/>
          <a:lstStyle/>
          <a:p>
            <a:endParaRPr lang="en-US"/>
          </a:p>
        </p:txBody>
      </p:sp>
      <p:sp>
        <p:nvSpPr>
          <p:cNvPr id="5" name="Notes Placeholder 4"/>
          <p:cNvSpPr>
            <a:spLocks noGrp="1"/>
          </p:cNvSpPr>
          <p:nvPr>
            <p:ph type="body" sz="quarter" idx="3"/>
          </p:nvPr>
        </p:nvSpPr>
        <p:spPr>
          <a:xfrm>
            <a:off x="700723" y="4415078"/>
            <a:ext cx="5608954" cy="4183539"/>
          </a:xfrm>
          <a:prstGeom prst="rect">
            <a:avLst/>
          </a:prstGeom>
        </p:spPr>
        <p:txBody>
          <a:bodyPr vert="horz" lIns="91318" tIns="45659" rIns="91318" bIns="45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154"/>
            <a:ext cx="3037523" cy="464662"/>
          </a:xfrm>
          <a:prstGeom prst="rect">
            <a:avLst/>
          </a:prstGeom>
        </p:spPr>
        <p:txBody>
          <a:bodyPr vert="horz" lIns="91318" tIns="45659" rIns="91318" bIns="45659" rtlCol="0" anchor="b"/>
          <a:lstStyle>
            <a:lvl1pPr algn="l">
              <a:defRPr sz="1200"/>
            </a:lvl1pPr>
          </a:lstStyle>
          <a:p>
            <a:endParaRPr lang="en-US"/>
          </a:p>
        </p:txBody>
      </p:sp>
      <p:sp>
        <p:nvSpPr>
          <p:cNvPr id="7" name="Slide Number Placeholder 6"/>
          <p:cNvSpPr>
            <a:spLocks noGrp="1"/>
          </p:cNvSpPr>
          <p:nvPr>
            <p:ph type="sldNum" sz="quarter" idx="5"/>
          </p:nvPr>
        </p:nvSpPr>
        <p:spPr>
          <a:xfrm>
            <a:off x="3971293" y="8830154"/>
            <a:ext cx="3037523" cy="464662"/>
          </a:xfrm>
          <a:prstGeom prst="rect">
            <a:avLst/>
          </a:prstGeom>
        </p:spPr>
        <p:txBody>
          <a:bodyPr vert="horz" lIns="91318" tIns="45659" rIns="91318" bIns="45659" rtlCol="0" anchor="b"/>
          <a:lstStyle>
            <a:lvl1pPr algn="r">
              <a:defRPr sz="1200"/>
            </a:lvl1pPr>
          </a:lstStyle>
          <a:p>
            <a:fld id="{3C64A064-BE8C-4AC9-8D5E-31C0B035CA7C}" type="slidenum">
              <a:rPr lang="en-US" smtClean="0"/>
              <a:t>‹#›</a:t>
            </a:fld>
            <a:endParaRPr lang="en-US"/>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024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Subpart D Enforcement, Section 107.305 Investigations (a) General only states that The AA encourages voluntary production of documents in accordance with</a:t>
            </a:r>
            <a:r>
              <a:rPr lang="en-US" baseline="0" dirty="0"/>
              <a:t> and subject to 105.45….. So no specific time line to comply with request is written here ( may be further up </a:t>
            </a:r>
            <a:r>
              <a:rPr lang="en-US" baseline="0"/>
              <a:t>the rules/code </a:t>
            </a:r>
            <a:endParaRPr lang="en-US"/>
          </a:p>
        </p:txBody>
      </p:sp>
    </p:spTree>
    <p:extLst>
      <p:ext uri="{BB962C8B-B14F-4D97-AF65-F5344CB8AC3E}">
        <p14:creationId xmlns:p14="http://schemas.microsoft.com/office/powerpoint/2010/main" val="3731405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1" descr="http://one10.dot.gov/office/phmsa/PHG/Shared%20Documents/PHMSA-icon-2560-X-144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41535" y="0"/>
            <a:ext cx="135006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76200" y="7620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DOT_PHMSA_LONG signature_bb_jpg.jpg"/>
          <p:cNvPicPr/>
          <p:nvPr userDrawn="1"/>
        </p:nvPicPr>
        <p:blipFill>
          <a:blip r:embed="rId3" cstate="print"/>
          <a:srcRect/>
          <a:stretch>
            <a:fillRect/>
          </a:stretch>
        </p:blipFill>
        <p:spPr bwMode="auto">
          <a:xfrm>
            <a:off x="102717" y="76200"/>
            <a:ext cx="1421283" cy="609600"/>
          </a:xfrm>
          <a:prstGeom prst="rect">
            <a:avLst/>
          </a:prstGeom>
          <a:noFill/>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0" y="0"/>
            <a:ext cx="9144000" cy="6858000"/>
          </a:xfrm>
          <a:prstGeom prst="rect">
            <a:avLst/>
          </a:prstGeom>
        </p:spPr>
      </p:pic>
    </p:spTree>
    <p:extLst>
      <p:ext uri="{BB962C8B-B14F-4D97-AF65-F5344CB8AC3E}">
        <p14:creationId xmlns:p14="http://schemas.microsoft.com/office/powerpoint/2010/main" val="154095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0" y="6370638"/>
            <a:ext cx="2895600" cy="487362"/>
          </a:xfrm>
        </p:spPr>
        <p:txBody>
          <a:bodyPr>
            <a:normAutofit/>
          </a:bodyPr>
          <a:lstStyle>
            <a:lvl1pPr>
              <a:defRPr sz="1600">
                <a:solidFill>
                  <a:schemeClr val="bg1"/>
                </a:solidFill>
              </a:defRPr>
            </a:lvl1pPr>
          </a:lstStyle>
          <a:p>
            <a:r>
              <a:rPr lang="en-US"/>
              <a:t>Click to edit Master title style</a:t>
            </a:r>
          </a:p>
        </p:txBody>
      </p:sp>
      <p:sp>
        <p:nvSpPr>
          <p:cNvPr id="4" name="Footer Placeholder 3"/>
          <p:cNvSpPr>
            <a:spLocks noGrp="1"/>
          </p:cNvSpPr>
          <p:nvPr>
            <p:ph type="ftr" sz="quarter" idx="11"/>
          </p:nvPr>
        </p:nvSpPr>
        <p:spPr>
          <a:xfrm>
            <a:off x="3124200" y="6356350"/>
            <a:ext cx="2895600" cy="365125"/>
          </a:xfrm>
        </p:spPr>
        <p:txBody>
          <a:bodyPr/>
          <a:lstStyle/>
          <a:p>
            <a:endParaRPr lang="en-US"/>
          </a:p>
        </p:txBody>
      </p:sp>
      <p:sp>
        <p:nvSpPr>
          <p:cNvPr id="5" name="Slide Number Placeholder 4"/>
          <p:cNvSpPr>
            <a:spLocks noGrp="1"/>
          </p:cNvSpPr>
          <p:nvPr>
            <p:ph type="sldNum" sz="quarter" idx="12"/>
          </p:nvPr>
        </p:nvSpPr>
        <p:spPr>
          <a:xfrm>
            <a:off x="6553200" y="6356350"/>
            <a:ext cx="2133600" cy="365125"/>
          </a:xfrm>
        </p:spPr>
        <p:txBody>
          <a:bodyPr/>
          <a:lstStyle/>
          <a:p>
            <a:fld id="{219F28EF-447D-42BE-84AD-4173871F8768}"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0" y="0"/>
            <a:ext cx="9144000" cy="6858000"/>
          </a:xfrm>
          <a:prstGeom prst="rect">
            <a:avLst/>
          </a:prstGeom>
        </p:spPr>
      </p:pic>
    </p:spTree>
    <p:extLst>
      <p:ext uri="{BB962C8B-B14F-4D97-AF65-F5344CB8AC3E}">
        <p14:creationId xmlns:p14="http://schemas.microsoft.com/office/powerpoint/2010/main" val="306719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457200" y="6245225"/>
            <a:ext cx="2133600" cy="476250"/>
          </a:xfrm>
          <a:prstGeom prst="rect">
            <a:avLst/>
          </a:prstGeom>
        </p:spPr>
        <p:txBody>
          <a:bodyPr/>
          <a:lstStyle>
            <a:lvl1pPr>
              <a:defRPr sz="2000">
                <a:solidFill>
                  <a:srgbClr val="000000"/>
                </a:solidFill>
                <a:cs typeface="+mn-cs"/>
              </a:defRPr>
            </a:lvl1pPr>
          </a:lstStyle>
          <a:p>
            <a:pPr>
              <a:defRPr/>
            </a:pPr>
            <a:endParaRPr lang="en-US"/>
          </a:p>
        </p:txBody>
      </p:sp>
      <p:sp>
        <p:nvSpPr>
          <p:cNvPr id="3" name="Rectangle 7"/>
          <p:cNvSpPr>
            <a:spLocks noGrp="1" noChangeArrowheads="1"/>
          </p:cNvSpPr>
          <p:nvPr>
            <p:ph type="ftr" sz="quarter" idx="11"/>
          </p:nvPr>
        </p:nvSpPr>
        <p:spPr>
          <a:xfrm>
            <a:off x="3124200" y="6245225"/>
            <a:ext cx="2895600" cy="476250"/>
          </a:xfrm>
          <a:prstGeom prst="rect">
            <a:avLst/>
          </a:prstGeom>
        </p:spPr>
        <p:txBody>
          <a:bodyPr/>
          <a:lstStyle>
            <a:lvl1pPr>
              <a:defRPr sz="2000">
                <a:solidFill>
                  <a:srgbClr val="000000"/>
                </a:solidFill>
                <a:cs typeface="+mn-cs"/>
              </a:defRPr>
            </a:lvl1pPr>
          </a:lstStyle>
          <a:p>
            <a:pPr>
              <a:defRPr/>
            </a:pPr>
            <a:endParaRPr lang="en-US"/>
          </a:p>
        </p:txBody>
      </p:sp>
      <p:sp>
        <p:nvSpPr>
          <p:cNvPr id="4" name="Rectangle 8"/>
          <p:cNvSpPr>
            <a:spLocks noGrp="1" noChangeArrowheads="1"/>
          </p:cNvSpPr>
          <p:nvPr>
            <p:ph type="sldNum" sz="quarter" idx="12"/>
          </p:nvPr>
        </p:nvSpPr>
        <p:spPr>
          <a:xfrm>
            <a:off x="8077200" y="6534150"/>
            <a:ext cx="990600" cy="476250"/>
          </a:xfrm>
          <a:prstGeom prst="rect">
            <a:avLst/>
          </a:prstGeom>
        </p:spPr>
        <p:txBody>
          <a:bodyPr/>
          <a:lstStyle>
            <a:lvl1pPr>
              <a:defRPr sz="2000">
                <a:solidFill>
                  <a:srgbClr val="000000"/>
                </a:solidFill>
                <a:cs typeface="+mn-cs"/>
              </a:defRPr>
            </a:lvl1pPr>
          </a:lstStyle>
          <a:p>
            <a:pPr>
              <a:defRPr/>
            </a:pPr>
            <a:r>
              <a:rPr lang="en-US"/>
              <a:t>- </a:t>
            </a:r>
            <a:fld id="{271AD9EF-28E4-4957-AB44-9E53DD0C6027}" type="slidenum">
              <a:rPr lang="en-US"/>
              <a:pPr>
                <a:defRPr/>
              </a:pPr>
              <a:t>‹#›</a:t>
            </a:fld>
            <a:r>
              <a:rPr lang="en-US"/>
              <a:t> -</a:t>
            </a:r>
          </a:p>
        </p:txBody>
      </p:sp>
    </p:spTree>
    <p:extLst>
      <p:ext uri="{BB962C8B-B14F-4D97-AF65-F5344CB8AC3E}">
        <p14:creationId xmlns:p14="http://schemas.microsoft.com/office/powerpoint/2010/main" val="158468475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5C8E-9DE7-42FE-A9BB-92C35561222A}" type="datetimeFigureOut">
              <a:rPr lang="en-US" smtClean="0"/>
              <a:t>7/19/2017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F28EF-447D-42BE-84AD-4173871F8768}" type="slidenum">
              <a:rPr lang="en-US" smtClean="0"/>
              <a:t>‹#›</a:t>
            </a:fld>
            <a:endParaRPr lang="en-US"/>
          </a:p>
        </p:txBody>
      </p:sp>
      <p:pic>
        <p:nvPicPr>
          <p:cNvPr id="8" name="Picture 1" descr="http://one10.dot.gov/office/phmsa/PHG/Shared%20Documents/PHMSA-icon-2560-X-144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1535" y="0"/>
            <a:ext cx="135006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76200" y="7620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DOT_PHMSA_LONG signature_bb_jpg.jpg"/>
          <p:cNvPicPr/>
          <p:nvPr/>
        </p:nvPicPr>
        <p:blipFill>
          <a:blip r:embed="rId8" cstate="print"/>
          <a:srcRect/>
          <a:stretch>
            <a:fillRect/>
          </a:stretch>
        </p:blipFill>
        <p:spPr bwMode="auto">
          <a:xfrm>
            <a:off x="102717" y="76200"/>
            <a:ext cx="1421283" cy="609600"/>
          </a:xfrm>
          <a:prstGeom prst="rect">
            <a:avLst/>
          </a:prstGeom>
          <a:noFill/>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50" y="0"/>
            <a:ext cx="9144000" cy="6858000"/>
          </a:xfrm>
          <a:prstGeom prst="rect">
            <a:avLst/>
          </a:prstGeom>
        </p:spPr>
      </p:pic>
    </p:spTree>
    <p:extLst>
      <p:ext uri="{BB962C8B-B14F-4D97-AF65-F5344CB8AC3E}">
        <p14:creationId xmlns:p14="http://schemas.microsoft.com/office/powerpoint/2010/main" val="2251738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mailto:approvals@dot.gov"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mailto:tom.lynch@dot.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2163762"/>
          </a:xfrm>
        </p:spPr>
        <p:txBody>
          <a:bodyPr>
            <a:noAutofit/>
          </a:bodyPr>
          <a:lstStyle/>
          <a:p>
            <a:r>
              <a:rPr lang="en-US" altLang="en-US"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Pipeline and Hazardous Materials Safety Administration (PHMSA)</a:t>
            </a:r>
            <a:br>
              <a:rPr lang="en-US" altLang="en-US"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br>
            <a:r>
              <a:rPr lang="en-US" altLang="en-US" b="1" i="1" u="sng" dirty="0">
                <a:ln w="19050">
                  <a:solidFill>
                    <a:srgbClr val="1F497D">
                      <a:tint val="1000"/>
                    </a:srgbClr>
                  </a:solidFill>
                  <a:prstDash val="solid"/>
                </a:ln>
                <a:solidFill>
                  <a:srgbClr val="0070C0"/>
                </a:solidFill>
                <a:effectLst>
                  <a:outerShdw blurRad="38100" dist="38100" dir="2700000" algn="tl">
                    <a:srgbClr val="000000">
                      <a:alpha val="43137"/>
                    </a:srgbClr>
                  </a:outerShdw>
                </a:effectLst>
              </a:rPr>
              <a:t>Designated Approval Agency (DAA) Annual Meeting</a:t>
            </a:r>
            <a:endParaRPr lang="en-US" dirty="0">
              <a:latin typeface="Georgia" panose="02040502050405020303" pitchFamily="18" charset="0"/>
            </a:endParaRPr>
          </a:p>
        </p:txBody>
      </p:sp>
      <p:sp>
        <p:nvSpPr>
          <p:cNvPr id="3" name="Subtitle 2"/>
          <p:cNvSpPr>
            <a:spLocks noGrp="1"/>
          </p:cNvSpPr>
          <p:nvPr>
            <p:ph idx="1"/>
          </p:nvPr>
        </p:nvSpPr>
        <p:spPr/>
        <p:txBody>
          <a:bodyPr/>
          <a:lstStyle/>
          <a:p>
            <a:pPr marL="0" indent="0">
              <a:buNone/>
            </a:pPr>
            <a:endParaRPr lang="en-US" dirty="0"/>
          </a:p>
          <a:p>
            <a:endParaRPr lang="en-US" dirty="0"/>
          </a:p>
          <a:p>
            <a:pPr algn="ctr"/>
            <a:endParaRPr lang="en-US" dirty="0"/>
          </a:p>
          <a:p>
            <a:pPr marL="0" lvl="0" indent="0" algn="ctr">
              <a:lnSpc>
                <a:spcPct val="90000"/>
              </a:lnSpc>
              <a:buNone/>
            </a:pPr>
            <a:r>
              <a:rPr lang="en-US" altLang="en-US" sz="1800" b="1" u="sng" dirty="0">
                <a:solidFill>
                  <a:prstClr val="black"/>
                </a:solidFill>
              </a:rPr>
              <a:t>DAA Annual Meeting</a:t>
            </a:r>
          </a:p>
          <a:p>
            <a:pPr marL="0" lvl="0" indent="0" algn="ctr">
              <a:lnSpc>
                <a:spcPct val="90000"/>
              </a:lnSpc>
              <a:buNone/>
            </a:pPr>
            <a:r>
              <a:rPr lang="en-US" altLang="en-US" sz="1800" dirty="0">
                <a:solidFill>
                  <a:prstClr val="black"/>
                </a:solidFill>
              </a:rPr>
              <a:t>Washington D.C.</a:t>
            </a:r>
          </a:p>
          <a:p>
            <a:pPr marL="0" lvl="0" indent="0" algn="ctr">
              <a:lnSpc>
                <a:spcPct val="90000"/>
              </a:lnSpc>
              <a:buNone/>
            </a:pPr>
            <a:r>
              <a:rPr lang="en-US" altLang="en-US" sz="1800" dirty="0">
                <a:solidFill>
                  <a:prstClr val="black"/>
                </a:solidFill>
              </a:rPr>
              <a:t>May 17, 2017</a:t>
            </a:r>
          </a:p>
          <a:p>
            <a:pPr marL="0" lvl="0" indent="0" algn="ctr">
              <a:lnSpc>
                <a:spcPct val="90000"/>
              </a:lnSpc>
              <a:buNone/>
            </a:pPr>
            <a:endParaRPr lang="en-US" altLang="en-US" sz="1800" dirty="0">
              <a:solidFill>
                <a:prstClr val="black"/>
              </a:solidFill>
            </a:endParaRPr>
          </a:p>
          <a:p>
            <a:pPr marL="0" lvl="0" indent="0" algn="ctr">
              <a:lnSpc>
                <a:spcPct val="90000"/>
              </a:lnSpc>
              <a:buNone/>
            </a:pPr>
            <a:r>
              <a:rPr lang="en-US" altLang="en-US" sz="1800" b="1" u="sng" dirty="0">
                <a:solidFill>
                  <a:prstClr val="black"/>
                </a:solidFill>
              </a:rPr>
              <a:t>Presented by</a:t>
            </a:r>
            <a:r>
              <a:rPr lang="en-US" altLang="en-US" sz="1800" b="1" dirty="0">
                <a:solidFill>
                  <a:prstClr val="black"/>
                </a:solidFill>
              </a:rPr>
              <a:t> :</a:t>
            </a:r>
            <a:endParaRPr lang="en-US" altLang="en-US" sz="1800" b="1" u="sng" dirty="0">
              <a:solidFill>
                <a:prstClr val="black"/>
              </a:solidFill>
            </a:endParaRPr>
          </a:p>
          <a:p>
            <a:pPr marL="0" lvl="0" indent="0" algn="ctr">
              <a:lnSpc>
                <a:spcPct val="90000"/>
              </a:lnSpc>
              <a:buNone/>
            </a:pPr>
            <a:r>
              <a:rPr lang="en-US" altLang="en-US" sz="1800" b="1" dirty="0">
                <a:solidFill>
                  <a:prstClr val="black"/>
                </a:solidFill>
              </a:rPr>
              <a:t>PHMSA Staff</a:t>
            </a:r>
            <a:endParaRPr lang="en-US" altLang="en-US" sz="1800" dirty="0">
              <a:solidFill>
                <a:prstClr val="black"/>
              </a:solidFill>
            </a:endParaRPr>
          </a:p>
          <a:p>
            <a:pPr marL="0" lvl="0" indent="0" algn="ctr">
              <a:lnSpc>
                <a:spcPct val="90000"/>
              </a:lnSpc>
              <a:buNone/>
            </a:pPr>
            <a:r>
              <a:rPr lang="en-US" altLang="en-US" sz="1800" dirty="0">
                <a:solidFill>
                  <a:prstClr val="black"/>
                </a:solidFill>
              </a:rPr>
              <a:t>Pressure Vessels Division (PHH33)</a:t>
            </a:r>
          </a:p>
          <a:p>
            <a:pPr marL="0" lvl="0" indent="0" algn="ctr">
              <a:lnSpc>
                <a:spcPct val="90000"/>
              </a:lnSpc>
              <a:buNone/>
            </a:pPr>
            <a:r>
              <a:rPr lang="en-US" altLang="en-US" sz="1800" dirty="0">
                <a:solidFill>
                  <a:prstClr val="black"/>
                </a:solidFill>
              </a:rPr>
              <a:t>Pipeline and Hazardous  Materials Safety Administration (PHMSA)</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2971799"/>
            <a:ext cx="2438400" cy="23336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047251"/>
            <a:ext cx="2857500" cy="2143125"/>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DAA Questions and Concerns</a:t>
            </a: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HM-241, DOT must disagree with the National Board and ASME requirements for UN portable tanks since this adoption will require $2,800.00 worth of training for each inspector in order to perform such inspection as outlined within this rule change if adopted with no safety benefit for having such training.</a:t>
            </a:r>
          </a:p>
          <a:p>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Standards and Rulemaking Division are currently taking comments from the public.  </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9069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DAA Questions and Concerns</a:t>
            </a: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How can DAA’s get the link to allow them to get automatic notification on rulemakings by email. </a:t>
            </a:r>
          </a:p>
          <a:p>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Federal Register Notices</a:t>
            </a:r>
          </a:p>
          <a:p>
            <a:pPr marL="0" indent="0">
              <a:buNone/>
            </a:pPr>
            <a:endParaRPr lang="en-US" dirty="0"/>
          </a:p>
          <a:p>
            <a:pPr marL="0" indent="0">
              <a:buNone/>
            </a:pPr>
            <a:r>
              <a:rPr lang="en-US" sz="1400" u="sng" dirty="0"/>
              <a:t>https://www.federalregister.gov/agencies/pipeline-and-hazardous-materials-safety-administration</a:t>
            </a:r>
          </a:p>
        </p:txBody>
      </p:sp>
    </p:spTree>
    <p:extLst>
      <p:ext uri="{BB962C8B-B14F-4D97-AF65-F5344CB8AC3E}">
        <p14:creationId xmlns:p14="http://schemas.microsoft.com/office/powerpoint/2010/main" val="201890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DAA Questions and Concerns</a:t>
            </a: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Europe is discussing requiring DAA to have Quality Assurance training in addition to competent authority approval, will DOT consider this too? </a:t>
            </a:r>
          </a:p>
          <a:p>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PHMSA’s Engineering and Research Division will discuss this question in detail in their presentation. </a:t>
            </a:r>
          </a:p>
          <a:p>
            <a:pPr marL="0" indent="0">
              <a:buNone/>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Quality Assurance training should be covered in the Standard Operating Procedure (SOP).</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2774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DAA Questions and Concerns</a:t>
            </a: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What does independent really mean for a DAA? Can a DAA have some interest in a repair shop and still be independent? </a:t>
            </a:r>
          </a:p>
          <a:p>
            <a:pPr marL="0" indent="0">
              <a:buNone/>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49 CFR 107.402 requires an DAA maintain a independent relationship with the manufacturers.</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DAA must remain independent from the manufacturers as noted in the Approval letter. </a:t>
            </a:r>
          </a:p>
          <a:p>
            <a:pPr marL="0" indent="0">
              <a:buNone/>
            </a:pPr>
            <a:endParaRPr lang="en-US" dirty="0"/>
          </a:p>
        </p:txBody>
      </p:sp>
    </p:spTree>
    <p:extLst>
      <p:ext uri="{BB962C8B-B14F-4D97-AF65-F5344CB8AC3E}">
        <p14:creationId xmlns:p14="http://schemas.microsoft.com/office/powerpoint/2010/main" val="376059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DAA Questions and Concerns</a:t>
            </a: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PHMSA requires that requested documents, either as a result of an investigation or safety review, are received in a timely manner. </a:t>
            </a:r>
          </a:p>
          <a:p>
            <a:pPr marL="0" indent="0">
              <a:buNone/>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Requirement noted in the DAA Approval letter.</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Application 30 days IAW- 49 CFR 107.709 (b)</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During the inspection – As defined by the Investigator (post inspection)</a:t>
            </a:r>
            <a:endParaRPr lang="en-US" dirty="0"/>
          </a:p>
        </p:txBody>
      </p:sp>
    </p:spTree>
    <p:extLst>
      <p:ext uri="{BB962C8B-B14F-4D97-AF65-F5344CB8AC3E}">
        <p14:creationId xmlns:p14="http://schemas.microsoft.com/office/powerpoint/2010/main" val="282888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DAA Questions and Concerns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1621677" cy="393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562600" y="1981200"/>
            <a:ext cx="3124200" cy="4031873"/>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Any Additional Questions and/or Concerns?</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Isreal Mallard </a:t>
            </a:r>
          </a:p>
          <a:p>
            <a:pPr algn="just"/>
            <a:r>
              <a:rPr lang="en-US" dirty="0">
                <a:latin typeface="Times New Roman" panose="02020603050405020304" pitchFamily="18" charset="0"/>
                <a:cs typeface="Times New Roman" panose="02020603050405020304" pitchFamily="18" charset="0"/>
              </a:rPr>
              <a:t>Transportation Specialist</a:t>
            </a:r>
          </a:p>
          <a:p>
            <a:pPr algn="just"/>
            <a:r>
              <a:rPr lang="en-US" dirty="0">
                <a:latin typeface="Times New Roman" panose="02020603050405020304" pitchFamily="18" charset="0"/>
                <a:cs typeface="Times New Roman" panose="02020603050405020304" pitchFamily="18" charset="0"/>
              </a:rPr>
              <a:t>U.S. DOT, PHMSA, OHMS</a:t>
            </a:r>
          </a:p>
          <a:p>
            <a:pPr algn="just"/>
            <a:r>
              <a:rPr lang="en-US" dirty="0">
                <a:latin typeface="Times New Roman" panose="02020603050405020304" pitchFamily="18" charset="0"/>
                <a:cs typeface="Times New Roman" panose="02020603050405020304" pitchFamily="18" charset="0"/>
              </a:rPr>
              <a:t>Approvals and Permits Division</a:t>
            </a:r>
          </a:p>
          <a:p>
            <a:pPr algn="just"/>
            <a:r>
              <a:rPr lang="en-US" dirty="0">
                <a:latin typeface="Times New Roman" panose="02020603050405020304" pitchFamily="18" charset="0"/>
                <a:cs typeface="Times New Roman" panose="02020603050405020304" pitchFamily="18" charset="0"/>
              </a:rPr>
              <a:t>PHH-30</a:t>
            </a:r>
          </a:p>
          <a:p>
            <a:pPr algn="just"/>
            <a:r>
              <a:rPr lang="en-US" dirty="0">
                <a:latin typeface="Times New Roman" panose="02020603050405020304" pitchFamily="18" charset="0"/>
                <a:cs typeface="Times New Roman" panose="02020603050405020304" pitchFamily="18" charset="0"/>
              </a:rPr>
              <a:t>Pressure Vessels Branch</a:t>
            </a:r>
          </a:p>
          <a:p>
            <a:pPr algn="just"/>
            <a:r>
              <a:rPr lang="en-US" dirty="0">
                <a:latin typeface="Times New Roman" panose="02020603050405020304" pitchFamily="18" charset="0"/>
                <a:cs typeface="Times New Roman" panose="02020603050405020304" pitchFamily="18" charset="0"/>
              </a:rPr>
              <a:t>East Building, E21-208</a:t>
            </a:r>
          </a:p>
          <a:p>
            <a:pPr algn="just"/>
            <a:r>
              <a:rPr lang="en-US" dirty="0">
                <a:latin typeface="Times New Roman" panose="02020603050405020304" pitchFamily="18" charset="0"/>
                <a:cs typeface="Times New Roman" panose="02020603050405020304" pitchFamily="18" charset="0"/>
              </a:rPr>
              <a:t>1200 New Jersey Ave., SE</a:t>
            </a:r>
          </a:p>
          <a:p>
            <a:pPr algn="just"/>
            <a:r>
              <a:rPr lang="en-US" dirty="0">
                <a:latin typeface="Times New Roman" panose="02020603050405020304" pitchFamily="18" charset="0"/>
                <a:cs typeface="Times New Roman" panose="02020603050405020304" pitchFamily="18" charset="0"/>
              </a:rPr>
              <a:t>Washington, D.C. 20590-0001</a:t>
            </a:r>
          </a:p>
          <a:p>
            <a:pPr algn="just"/>
            <a:r>
              <a:rPr lang="en-US" dirty="0">
                <a:latin typeface="Times New Roman" panose="02020603050405020304" pitchFamily="18" charset="0"/>
                <a:cs typeface="Times New Roman" panose="02020603050405020304" pitchFamily="18" charset="0"/>
              </a:rPr>
              <a:t>Isreal.mallard@dot.gov</a:t>
            </a:r>
          </a:p>
        </p:txBody>
      </p:sp>
    </p:spTree>
    <p:extLst>
      <p:ext uri="{BB962C8B-B14F-4D97-AF65-F5344CB8AC3E}">
        <p14:creationId xmlns:p14="http://schemas.microsoft.com/office/powerpoint/2010/main" val="3818242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Approval Letter Update</a:t>
            </a:r>
            <a:endParaRPr lang="en-US" dirty="0"/>
          </a:p>
        </p:txBody>
      </p:sp>
      <p:sp>
        <p:nvSpPr>
          <p:cNvPr id="4" name="Subtitle 3"/>
          <p:cNvSpPr>
            <a:spLocks noGrp="1"/>
          </p:cNvSpPr>
          <p:nvPr>
            <p:ph type="subTitle" idx="1"/>
          </p:nvPr>
        </p:nvSpPr>
        <p:spPr/>
        <p:txBody>
          <a:bodyPr/>
          <a:lstStyle/>
          <a:p>
            <a:r>
              <a:rPr lang="en-US" dirty="0"/>
              <a:t>Neil Benninghoven</a:t>
            </a:r>
          </a:p>
        </p:txBody>
      </p:sp>
    </p:spTree>
    <p:extLst>
      <p:ext uri="{BB962C8B-B14F-4D97-AF65-F5344CB8AC3E}">
        <p14:creationId xmlns:p14="http://schemas.microsoft.com/office/powerpoint/2010/main" val="672630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Approval Letter Update</a:t>
            </a:r>
            <a:endParaRPr lang="en-US" dirty="0"/>
          </a:p>
        </p:txBody>
      </p:sp>
      <p:sp>
        <p:nvSpPr>
          <p:cNvPr id="3" name="Content Placeholder 2"/>
          <p:cNvSpPr>
            <a:spLocks noGrp="1"/>
          </p:cNvSpPr>
          <p:nvPr>
            <p:ph idx="1"/>
          </p:nvPr>
        </p:nvSpPr>
        <p:spPr>
          <a:xfrm>
            <a:off x="457200" y="1600201"/>
            <a:ext cx="8229600" cy="4038600"/>
          </a:xfrm>
        </p:spPr>
        <p:txBody>
          <a:bodyPr>
            <a:normAutofit/>
          </a:bodyPr>
          <a:lstStyle/>
          <a:p>
            <a:r>
              <a:rPr lang="en-US" dirty="0"/>
              <a:t>GAP Analysis</a:t>
            </a:r>
          </a:p>
          <a:p>
            <a:endParaRPr lang="en-US" dirty="0"/>
          </a:p>
          <a:p>
            <a:r>
              <a:rPr lang="en-US" dirty="0"/>
              <a:t>No expiration date Approvals</a:t>
            </a:r>
          </a:p>
          <a:p>
            <a:endParaRPr lang="en-US" dirty="0"/>
          </a:p>
          <a:p>
            <a:r>
              <a:rPr lang="en-US" dirty="0"/>
              <a:t>Contractors</a:t>
            </a:r>
          </a:p>
          <a:p>
            <a:endParaRPr lang="en-US" dirty="0"/>
          </a:p>
        </p:txBody>
      </p:sp>
    </p:spTree>
    <p:extLst>
      <p:ext uri="{BB962C8B-B14F-4D97-AF65-F5344CB8AC3E}">
        <p14:creationId xmlns:p14="http://schemas.microsoft.com/office/powerpoint/2010/main" val="176806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Approval Letter Update (cont.)</a:t>
            </a:r>
            <a:endParaRPr lang="en-US" dirty="0"/>
          </a:p>
        </p:txBody>
      </p:sp>
      <p:sp>
        <p:nvSpPr>
          <p:cNvPr id="3" name="Content Placeholder 2"/>
          <p:cNvSpPr>
            <a:spLocks noGrp="1"/>
          </p:cNvSpPr>
          <p:nvPr>
            <p:ph idx="1"/>
          </p:nvPr>
        </p:nvSpPr>
        <p:spPr/>
        <p:txBody>
          <a:bodyPr/>
          <a:lstStyle/>
          <a:p>
            <a:r>
              <a:rPr lang="en-US" dirty="0"/>
              <a:t>Training</a:t>
            </a:r>
          </a:p>
          <a:p>
            <a:endParaRPr lang="en-US" dirty="0"/>
          </a:p>
          <a:p>
            <a:r>
              <a:rPr lang="en-US" dirty="0"/>
              <a:t>Renewal Applications</a:t>
            </a:r>
          </a:p>
          <a:p>
            <a:endParaRPr lang="en-US" dirty="0"/>
          </a:p>
          <a:p>
            <a:r>
              <a:rPr lang="en-US" dirty="0"/>
              <a:t>Semi-Annual Reporting</a:t>
            </a:r>
          </a:p>
          <a:p>
            <a:endParaRPr lang="en-US" dirty="0"/>
          </a:p>
        </p:txBody>
      </p:sp>
    </p:spTree>
    <p:extLst>
      <p:ext uri="{BB962C8B-B14F-4D97-AF65-F5344CB8AC3E}">
        <p14:creationId xmlns:p14="http://schemas.microsoft.com/office/powerpoint/2010/main" val="2741242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GAP Analysis</a:t>
            </a:r>
            <a:endParaRPr lang="en-US" dirty="0"/>
          </a:p>
        </p:txBody>
      </p:sp>
      <p:sp>
        <p:nvSpPr>
          <p:cNvPr id="3" name="Content Placeholder 2"/>
          <p:cNvSpPr>
            <a:spLocks noGrp="1"/>
          </p:cNvSpPr>
          <p:nvPr>
            <p:ph idx="1"/>
          </p:nvPr>
        </p:nvSpPr>
        <p:spPr>
          <a:xfrm>
            <a:off x="457200" y="1600201"/>
            <a:ext cx="8229600" cy="4267200"/>
          </a:xfrm>
        </p:spPr>
        <p:txBody>
          <a:bodyPr>
            <a:normAutofit fontScale="92500" lnSpcReduction="10000"/>
          </a:bodyPr>
          <a:lstStyle/>
          <a:p>
            <a:r>
              <a:rPr lang="en-US" dirty="0"/>
              <a:t>To better define the gaps in the DAA program a GAP Analysis was performed. This analysis will aid in the development of the DAA presentation and redrafting of the DAA Approval Letter. During the GAP Analysis there were several deficiencies noted in the current Approval Letter and also in the 49 CFR § 107.402 and 180.605(c), these “gaps” have been addressed in the new version of the approval letter and with the Standards Branch.</a:t>
            </a:r>
          </a:p>
        </p:txBody>
      </p:sp>
    </p:spTree>
    <p:extLst>
      <p:ext uri="{BB962C8B-B14F-4D97-AF65-F5344CB8AC3E}">
        <p14:creationId xmlns:p14="http://schemas.microsoft.com/office/powerpoint/2010/main" val="89683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ＭＳ Ｐゴシック" charset="-128"/>
                <a:cs typeface="ＭＳ Ｐゴシック" charset="-128"/>
              </a:rPr>
              <a:t>Our Mission</a:t>
            </a:r>
            <a:br>
              <a:rPr lang="en-US" sz="32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ＭＳ Ｐゴシック" charset="-128"/>
                <a:cs typeface="ＭＳ Ｐゴシック" charset="-128"/>
              </a:rPr>
            </a:br>
            <a:r>
              <a:rPr lang="en-US" sz="3200" dirty="0">
                <a:solidFill>
                  <a:schemeClr val="bg1"/>
                </a:solidFill>
              </a:rPr>
              <a:t>015 IT Portfolio</a:t>
            </a:r>
          </a:p>
        </p:txBody>
      </p:sp>
      <p:sp>
        <p:nvSpPr>
          <p:cNvPr id="4" name="Slide Number Placeholder 3"/>
          <p:cNvSpPr>
            <a:spLocks noGrp="1"/>
          </p:cNvSpPr>
          <p:nvPr>
            <p:ph type="sldNum" sz="quarter" idx="12"/>
          </p:nvPr>
        </p:nvSpPr>
        <p:spPr>
          <a:xfrm>
            <a:off x="6553200" y="6356350"/>
            <a:ext cx="533400" cy="365125"/>
          </a:xfrm>
        </p:spPr>
        <p:txBody>
          <a:bodyPr/>
          <a:lstStyle/>
          <a:p>
            <a:pPr>
              <a:defRPr/>
            </a:pPr>
            <a:fld id="{A37B69A5-BA6F-4BB5-A40A-0EC1B5725BB6}" type="slidenum">
              <a:rPr lang="en-US" smtClean="0"/>
              <a:pPr>
                <a:defRPr/>
              </a:pPr>
              <a:t>2</a:t>
            </a:fld>
            <a:endParaRPr lang="en-US" dirty="0"/>
          </a:p>
        </p:txBody>
      </p:sp>
      <p:sp>
        <p:nvSpPr>
          <p:cNvPr id="5" name="Title 1"/>
          <p:cNvSpPr txBox="1">
            <a:spLocks/>
          </p:cNvSpPr>
          <p:nvPr/>
        </p:nvSpPr>
        <p:spPr>
          <a:xfrm>
            <a:off x="685800" y="2201163"/>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Georgia" panose="02040502050405020303" pitchFamily="18" charset="0"/>
            </a:endParaRPr>
          </a:p>
        </p:txBody>
      </p:sp>
      <p:sp>
        <p:nvSpPr>
          <p:cNvPr id="6" name="Rectangle 5"/>
          <p:cNvSpPr/>
          <p:nvPr/>
        </p:nvSpPr>
        <p:spPr>
          <a:xfrm>
            <a:off x="2286000" y="2884236"/>
            <a:ext cx="4572000" cy="341632"/>
          </a:xfrm>
          <a:prstGeom prst="rect">
            <a:avLst/>
          </a:prstGeom>
        </p:spPr>
        <p:txBody>
          <a:bodyPr>
            <a:spAutoFit/>
          </a:bodyPr>
          <a:lstStyle/>
          <a:p>
            <a:pPr lvl="0" algn="ctr" defTabSz="1066800">
              <a:lnSpc>
                <a:spcPct val="90000"/>
              </a:lnSpc>
              <a:spcBef>
                <a:spcPct val="0"/>
              </a:spcBef>
              <a:spcAft>
                <a:spcPct val="35000"/>
              </a:spcAft>
            </a:pPr>
            <a:endParaRPr lang="en-US" b="1" dirty="0"/>
          </a:p>
        </p:txBody>
      </p:sp>
      <p:sp>
        <p:nvSpPr>
          <p:cNvPr id="9" name="Rounded Rectangle 8"/>
          <p:cNvSpPr/>
          <p:nvPr/>
        </p:nvSpPr>
        <p:spPr>
          <a:xfrm>
            <a:off x="1066800" y="1719263"/>
            <a:ext cx="7010399" cy="1506605"/>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sp>
      <p:sp>
        <p:nvSpPr>
          <p:cNvPr id="10" name="TextBox 9"/>
          <p:cNvSpPr txBox="1"/>
          <p:nvPr/>
        </p:nvSpPr>
        <p:spPr>
          <a:xfrm>
            <a:off x="1066800" y="1828800"/>
            <a:ext cx="6705600" cy="923330"/>
          </a:xfrm>
          <a:prstGeom prst="rect">
            <a:avLst/>
          </a:prstGeom>
          <a:noFill/>
        </p:spPr>
        <p:txBody>
          <a:bodyPr wrap="square" rtlCol="0">
            <a:spAutoFit/>
          </a:bodyPr>
          <a:lstStyle/>
          <a:p>
            <a:pPr algn="ctr"/>
            <a:r>
              <a:rPr lang="en-US" b="1" dirty="0"/>
              <a:t>PHMSA's mission is to protect people and the environment by advancing the safe transportation of energy and other hazardous materials that are essential to our daily lives. </a:t>
            </a:r>
          </a:p>
        </p:txBody>
      </p:sp>
      <p:pic>
        <p:nvPicPr>
          <p:cNvPr id="12" name="Picture 11"/>
          <p:cNvPicPr>
            <a:picLocks noChangeAspect="1"/>
          </p:cNvPicPr>
          <p:nvPr/>
        </p:nvPicPr>
        <p:blipFill>
          <a:blip r:embed="rId2"/>
          <a:stretch>
            <a:fillRect/>
          </a:stretch>
        </p:blipFill>
        <p:spPr>
          <a:xfrm>
            <a:off x="304800" y="4216026"/>
            <a:ext cx="2097206" cy="2456901"/>
          </a:xfrm>
          <a:prstGeom prst="rect">
            <a:avLst/>
          </a:prstGeom>
        </p:spPr>
      </p:pic>
      <p:pic>
        <p:nvPicPr>
          <p:cNvPr id="13" name="Picture 12"/>
          <p:cNvPicPr>
            <a:picLocks noChangeAspect="1"/>
          </p:cNvPicPr>
          <p:nvPr/>
        </p:nvPicPr>
        <p:blipFill>
          <a:blip r:embed="rId3"/>
          <a:stretch>
            <a:fillRect/>
          </a:stretch>
        </p:blipFill>
        <p:spPr>
          <a:xfrm>
            <a:off x="2691319" y="4216026"/>
            <a:ext cx="1786283" cy="2456901"/>
          </a:xfrm>
          <a:prstGeom prst="rect">
            <a:avLst/>
          </a:prstGeom>
        </p:spPr>
      </p:pic>
      <p:pic>
        <p:nvPicPr>
          <p:cNvPr id="14" name="Picture 14" descr="truck"/>
          <p:cNvPicPr>
            <a:picLocks noChangeAspect="1" noChangeArrowheads="1"/>
          </p:cNvPicPr>
          <p:nvPr/>
        </p:nvPicPr>
        <p:blipFill>
          <a:blip r:embed="rId4" cstate="print"/>
          <a:srcRect l="11111"/>
          <a:stretch>
            <a:fillRect/>
          </a:stretch>
        </p:blipFill>
        <p:spPr bwMode="auto">
          <a:xfrm>
            <a:off x="4799864" y="4216026"/>
            <a:ext cx="18288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5"/>
          <a:stretch>
            <a:fillRect/>
          </a:stretch>
        </p:blipFill>
        <p:spPr>
          <a:xfrm>
            <a:off x="6873339" y="4216026"/>
            <a:ext cx="2017951" cy="2456901"/>
          </a:xfrm>
          <a:prstGeom prst="rect">
            <a:avLst/>
          </a:prstGeom>
        </p:spPr>
      </p:pic>
    </p:spTree>
    <p:extLst>
      <p:ext uri="{BB962C8B-B14F-4D97-AF65-F5344CB8AC3E}">
        <p14:creationId xmlns:p14="http://schemas.microsoft.com/office/powerpoint/2010/main" val="3040776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GAP Analysis (cont.)</a:t>
            </a:r>
            <a:endParaRPr lang="en-US" dirty="0"/>
          </a:p>
        </p:txBody>
      </p:sp>
      <p:sp>
        <p:nvSpPr>
          <p:cNvPr id="3" name="Content Placeholder 2"/>
          <p:cNvSpPr>
            <a:spLocks noGrp="1"/>
          </p:cNvSpPr>
          <p:nvPr>
            <p:ph idx="1"/>
          </p:nvPr>
        </p:nvSpPr>
        <p:spPr>
          <a:xfrm>
            <a:off x="457200" y="1600201"/>
            <a:ext cx="8229600" cy="4343400"/>
          </a:xfrm>
        </p:spPr>
        <p:txBody>
          <a:bodyPr/>
          <a:lstStyle/>
          <a:p>
            <a:r>
              <a:rPr lang="en-US" dirty="0"/>
              <a:t>DAA Approval Letter without expiration dates</a:t>
            </a:r>
          </a:p>
          <a:p>
            <a:endParaRPr lang="en-US" dirty="0"/>
          </a:p>
          <a:p>
            <a:r>
              <a:rPr lang="en-US" dirty="0"/>
              <a:t>Duties of the DAA </a:t>
            </a:r>
          </a:p>
          <a:p>
            <a:endParaRPr lang="en-US" dirty="0"/>
          </a:p>
          <a:p>
            <a:r>
              <a:rPr lang="en-US" dirty="0"/>
              <a:t>DAA Reporting requirements </a:t>
            </a:r>
          </a:p>
          <a:p>
            <a:endParaRPr lang="en-US" dirty="0"/>
          </a:p>
          <a:p>
            <a:r>
              <a:rPr lang="en-US" dirty="0"/>
              <a:t>DAA Statement of independence </a:t>
            </a:r>
          </a:p>
        </p:txBody>
      </p:sp>
    </p:spTree>
    <p:extLst>
      <p:ext uri="{BB962C8B-B14F-4D97-AF65-F5344CB8AC3E}">
        <p14:creationId xmlns:p14="http://schemas.microsoft.com/office/powerpoint/2010/main" val="143143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Expiration Dates</a:t>
            </a:r>
            <a:endParaRPr lang="en-US" dirty="0"/>
          </a:p>
        </p:txBody>
      </p:sp>
      <p:sp>
        <p:nvSpPr>
          <p:cNvPr id="3" name="Content Placeholder 2"/>
          <p:cNvSpPr>
            <a:spLocks noGrp="1"/>
          </p:cNvSpPr>
          <p:nvPr>
            <p:ph idx="1"/>
          </p:nvPr>
        </p:nvSpPr>
        <p:spPr>
          <a:xfrm>
            <a:off x="457200" y="1600201"/>
            <a:ext cx="8229600" cy="4114800"/>
          </a:xfrm>
        </p:spPr>
        <p:txBody>
          <a:bodyPr/>
          <a:lstStyle/>
          <a:p>
            <a:r>
              <a:rPr lang="en-US" dirty="0"/>
              <a:t>5 Year expiration date</a:t>
            </a:r>
          </a:p>
          <a:p>
            <a:endParaRPr lang="en-US" dirty="0"/>
          </a:p>
          <a:p>
            <a:r>
              <a:rPr lang="en-US" dirty="0"/>
              <a:t>No expiration date approvals</a:t>
            </a:r>
          </a:p>
          <a:p>
            <a:endParaRPr lang="en-US" dirty="0"/>
          </a:p>
          <a:p>
            <a:r>
              <a:rPr lang="en-US" dirty="0"/>
              <a:t>Grace period</a:t>
            </a:r>
          </a:p>
        </p:txBody>
      </p:sp>
    </p:spTree>
    <p:extLst>
      <p:ext uri="{BB962C8B-B14F-4D97-AF65-F5344CB8AC3E}">
        <p14:creationId xmlns:p14="http://schemas.microsoft.com/office/powerpoint/2010/main" val="3040437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Contractors</a:t>
            </a:r>
            <a:endParaRPr lang="en-US" dirty="0"/>
          </a:p>
        </p:txBody>
      </p:sp>
      <p:sp>
        <p:nvSpPr>
          <p:cNvPr id="3" name="Content Placeholder 2"/>
          <p:cNvSpPr>
            <a:spLocks noGrp="1"/>
          </p:cNvSpPr>
          <p:nvPr>
            <p:ph idx="1"/>
          </p:nvPr>
        </p:nvSpPr>
        <p:spPr/>
        <p:txBody>
          <a:bodyPr/>
          <a:lstStyle/>
          <a:p>
            <a:r>
              <a:rPr lang="en-US" dirty="0"/>
              <a:t>Section 5 – Period of Validity and Conditions of Approval:</a:t>
            </a:r>
          </a:p>
          <a:p>
            <a:pPr lvl="1"/>
            <a:r>
              <a:rPr lang="en-US" dirty="0"/>
              <a:t>5 g – You must report the name(s) and addresses of any contractors who are performing any work for you as the DAA approval holder. This must be done if/when a change is made within 20 days of the change. If no changes in contractors, their information must be submitted in the required Semi-Annual report.</a:t>
            </a:r>
          </a:p>
        </p:txBody>
      </p:sp>
    </p:spTree>
    <p:extLst>
      <p:ext uri="{BB962C8B-B14F-4D97-AF65-F5344CB8AC3E}">
        <p14:creationId xmlns:p14="http://schemas.microsoft.com/office/powerpoint/2010/main" val="4169863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Contractors (cont.)</a:t>
            </a:r>
            <a:endParaRPr lang="en-US" dirty="0"/>
          </a:p>
        </p:txBody>
      </p:sp>
      <p:sp>
        <p:nvSpPr>
          <p:cNvPr id="3" name="Content Placeholder 2"/>
          <p:cNvSpPr>
            <a:spLocks noGrp="1"/>
          </p:cNvSpPr>
          <p:nvPr>
            <p:ph idx="1"/>
          </p:nvPr>
        </p:nvSpPr>
        <p:spPr/>
        <p:txBody>
          <a:bodyPr>
            <a:normAutofit lnSpcReduction="10000"/>
          </a:bodyPr>
          <a:lstStyle/>
          <a:p>
            <a:r>
              <a:rPr lang="en-US" dirty="0"/>
              <a:t>Section 6 – General Provisions:</a:t>
            </a:r>
          </a:p>
          <a:p>
            <a:pPr lvl="1"/>
            <a:r>
              <a:rPr lang="en-US" dirty="0"/>
              <a:t>6 a – “A hard copy of this approval must be made available upon request where testing and inspections are conducted.  This includes when a third party is performing inspections for the Approval Holder.” </a:t>
            </a:r>
          </a:p>
          <a:p>
            <a:pPr marL="457200" lvl="1" indent="0">
              <a:buNone/>
            </a:pPr>
            <a:r>
              <a:rPr lang="en-US" i="1" u="sng" dirty="0"/>
              <a:t>This means any contractor who performs any of your work (offsite) must display a copy of your approval letter.  You (the DAA) are responsible for contractor work and they work under your approval.</a:t>
            </a:r>
          </a:p>
        </p:txBody>
      </p:sp>
    </p:spTree>
    <p:extLst>
      <p:ext uri="{BB962C8B-B14F-4D97-AF65-F5344CB8AC3E}">
        <p14:creationId xmlns:p14="http://schemas.microsoft.com/office/powerpoint/2010/main" val="3705679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Contractors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Section 6 – General Provisions:</a:t>
            </a:r>
          </a:p>
          <a:p>
            <a:pPr lvl="1"/>
            <a:r>
              <a:rPr lang="en-US" dirty="0"/>
              <a:t>6 e - “Any qualified inspectors from another approved DAA or other inspectors acting under contract under the authority of the Approval Holder listed above must be on file with PHMSA prior to marking or certifying packaging listed in paragraph 4.a. above. These individuals/companies </a:t>
            </a:r>
            <a:r>
              <a:rPr lang="en-US" b="1" i="1" dirty="0"/>
              <a:t>must be listed as part of the original approval application or provided in the applicant’s semi-annual report sent to PHMSA prior to conducting inspection activities</a:t>
            </a:r>
            <a:r>
              <a:rPr lang="en-US" dirty="0"/>
              <a:t>.” Please note this must be sent to PHMSA prior to any work being completed outside of your physical approval address as listed at the top of the first page.”</a:t>
            </a:r>
          </a:p>
        </p:txBody>
      </p:sp>
    </p:spTree>
    <p:extLst>
      <p:ext uri="{BB962C8B-B14F-4D97-AF65-F5344CB8AC3E}">
        <p14:creationId xmlns:p14="http://schemas.microsoft.com/office/powerpoint/2010/main" val="4219975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Training</a:t>
            </a:r>
            <a:endParaRPr lang="en-US" dirty="0"/>
          </a:p>
        </p:txBody>
      </p:sp>
      <p:sp>
        <p:nvSpPr>
          <p:cNvPr id="3" name="Content Placeholder 2"/>
          <p:cNvSpPr>
            <a:spLocks noGrp="1"/>
          </p:cNvSpPr>
          <p:nvPr>
            <p:ph idx="1"/>
          </p:nvPr>
        </p:nvSpPr>
        <p:spPr/>
        <p:txBody>
          <a:bodyPr>
            <a:normAutofit lnSpcReduction="10000"/>
          </a:bodyPr>
          <a:lstStyle/>
          <a:p>
            <a:r>
              <a:rPr lang="en-US" dirty="0"/>
              <a:t>Section 6 – General Provisions:</a:t>
            </a:r>
          </a:p>
          <a:p>
            <a:pPr lvl="1"/>
            <a:r>
              <a:rPr lang="en-US" dirty="0"/>
              <a:t>6 c - “Records of hazardous materials training for all qualified personnel, who perform functions subject to the HMR, in accordance with §§ 172.704(d)”.</a:t>
            </a:r>
          </a:p>
          <a:p>
            <a:pPr marL="457200" lvl="1" indent="0">
              <a:buNone/>
            </a:pPr>
            <a:r>
              <a:rPr lang="en-US" i="1" u="sng" dirty="0"/>
              <a:t>This is one of the most common findings when Field Operations conduct an onsite visit.  Make sure you strictly adhere to this regulation to avoid any problems in the future.  Copies of the training records can be submitted with applications.</a:t>
            </a:r>
          </a:p>
        </p:txBody>
      </p:sp>
    </p:spTree>
    <p:extLst>
      <p:ext uri="{BB962C8B-B14F-4D97-AF65-F5344CB8AC3E}">
        <p14:creationId xmlns:p14="http://schemas.microsoft.com/office/powerpoint/2010/main" val="869474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Renewal Applications</a:t>
            </a:r>
            <a:endParaRPr lang="en-US" dirty="0"/>
          </a:p>
        </p:txBody>
      </p:sp>
      <p:sp>
        <p:nvSpPr>
          <p:cNvPr id="3" name="Content Placeholder 2"/>
          <p:cNvSpPr>
            <a:spLocks noGrp="1"/>
          </p:cNvSpPr>
          <p:nvPr>
            <p:ph idx="1"/>
          </p:nvPr>
        </p:nvSpPr>
        <p:spPr>
          <a:xfrm>
            <a:off x="457200" y="1600201"/>
            <a:ext cx="8229600" cy="4343400"/>
          </a:xfrm>
        </p:spPr>
        <p:txBody>
          <a:bodyPr>
            <a:normAutofit fontScale="92500" lnSpcReduction="10000"/>
          </a:bodyPr>
          <a:lstStyle/>
          <a:p>
            <a:r>
              <a:rPr lang="en-US" dirty="0"/>
              <a:t>Section 6 – General Provisions:</a:t>
            </a:r>
          </a:p>
          <a:p>
            <a:pPr lvl="1"/>
            <a:r>
              <a:rPr lang="en-US" dirty="0"/>
              <a:t>6 m - “Renewal applications shall be submitted at least 60 days prior to the expiration date listed on the original approval to </a:t>
            </a:r>
            <a:r>
              <a:rPr lang="en-US" b="1" u="sng" dirty="0">
                <a:hlinkClick r:id="rId2"/>
              </a:rPr>
              <a:t>approvals@dot.gov</a:t>
            </a:r>
            <a:r>
              <a:rPr lang="en-US" dirty="0"/>
              <a:t>.  If a complete and conforming renewal application is received pursuant to 49 CFR, Parts 450-453 under the provisions of 49 CFR § 107.705 at least 60 days prior to the expiration date, the approval will remain valid and will not expire until final administrative action on the application for renewal has been taken by PHMSA.”</a:t>
            </a:r>
          </a:p>
        </p:txBody>
      </p:sp>
    </p:spTree>
    <p:extLst>
      <p:ext uri="{BB962C8B-B14F-4D97-AF65-F5344CB8AC3E}">
        <p14:creationId xmlns:p14="http://schemas.microsoft.com/office/powerpoint/2010/main" val="3807254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Renewal Applications (cont.)</a:t>
            </a:r>
            <a:endParaRPr lang="en-US" dirty="0"/>
          </a:p>
        </p:txBody>
      </p:sp>
      <p:sp>
        <p:nvSpPr>
          <p:cNvPr id="3" name="Content Placeholder 2"/>
          <p:cNvSpPr>
            <a:spLocks noGrp="1"/>
          </p:cNvSpPr>
          <p:nvPr>
            <p:ph idx="1"/>
          </p:nvPr>
        </p:nvSpPr>
        <p:spPr>
          <a:xfrm>
            <a:off x="457200" y="1600201"/>
            <a:ext cx="8229600" cy="4419600"/>
          </a:xfrm>
        </p:spPr>
        <p:txBody>
          <a:bodyPr>
            <a:normAutofit lnSpcReduction="10000"/>
          </a:bodyPr>
          <a:lstStyle/>
          <a:p>
            <a:r>
              <a:rPr lang="en-US" i="1" u="sng" dirty="0"/>
              <a:t>What this means to you is, if you submit your application at least 60 days prior to the expiration date, your approval does not expire until PHMSA make a determination on your renewal application.  If it takes a year to process the application, you are still able to perform your duties under the old approval letter IF your application is received prior to the 60 day mark.</a:t>
            </a:r>
          </a:p>
        </p:txBody>
      </p:sp>
    </p:spTree>
    <p:extLst>
      <p:ext uri="{BB962C8B-B14F-4D97-AF65-F5344CB8AC3E}">
        <p14:creationId xmlns:p14="http://schemas.microsoft.com/office/powerpoint/2010/main" val="3496980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Semi-Annual Reporting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Section 7 – Special Provisions:</a:t>
            </a:r>
          </a:p>
          <a:p>
            <a:pPr lvl="1"/>
            <a:r>
              <a:rPr lang="en-US" dirty="0"/>
              <a:t>7 c – “The DAA shall submit a </a:t>
            </a:r>
            <a:r>
              <a:rPr lang="en-US" b="1" dirty="0"/>
              <a:t>semi-annual report</a:t>
            </a:r>
            <a:r>
              <a:rPr lang="en-US" dirty="0"/>
              <a:t> summarizing its previous year’s activities, the report shall cover </a:t>
            </a:r>
            <a:r>
              <a:rPr lang="en-US" b="1" dirty="0"/>
              <a:t>1 January to 31 June and July 1 and December 31</a:t>
            </a:r>
            <a:r>
              <a:rPr lang="en-US" dirty="0"/>
              <a:t> of each reporting year.  The aforementioned report must be received by PHMSA’s Approvals and Permits Division, submitted in accordance with 49 CFR 107.705, within 30 days after the end of the reporting period.  PHMSA can terminate the DAA current approval if such report is not received within this time limit.”</a:t>
            </a:r>
          </a:p>
        </p:txBody>
      </p:sp>
    </p:spTree>
    <p:extLst>
      <p:ext uri="{BB962C8B-B14F-4D97-AF65-F5344CB8AC3E}">
        <p14:creationId xmlns:p14="http://schemas.microsoft.com/office/powerpoint/2010/main" val="4035730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Application Review by Technical Staff</a:t>
            </a:r>
            <a:endParaRPr lang="en-US" dirty="0"/>
          </a:p>
        </p:txBody>
      </p:sp>
      <p:sp>
        <p:nvSpPr>
          <p:cNvPr id="4" name="Subtitle 3"/>
          <p:cNvSpPr>
            <a:spLocks noGrp="1"/>
          </p:cNvSpPr>
          <p:nvPr>
            <p:ph type="subTitle" idx="1"/>
          </p:nvPr>
        </p:nvSpPr>
        <p:spPr/>
        <p:txBody>
          <a:bodyPr/>
          <a:lstStyle/>
          <a:p>
            <a:r>
              <a:rPr lang="en-US" dirty="0"/>
              <a:t>Leonard Majors</a:t>
            </a:r>
          </a:p>
        </p:txBody>
      </p:sp>
    </p:spTree>
    <p:extLst>
      <p:ext uri="{BB962C8B-B14F-4D97-AF65-F5344CB8AC3E}">
        <p14:creationId xmlns:p14="http://schemas.microsoft.com/office/powerpoint/2010/main" val="116699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altLang="en-US" sz="3200" dirty="0">
                <a:solidFill>
                  <a:schemeClr val="bg1"/>
                </a:solidFill>
              </a:rPr>
              <a:t>		</a:t>
            </a:r>
            <a:r>
              <a:rPr lang="en-US" altLang="en-US" sz="4900" b="1" dirty="0">
                <a:ln w="10541" cmpd="sng">
                  <a:solidFill>
                    <a:schemeClr val="accent1">
                      <a:shade val="88000"/>
                      <a:satMod val="110000"/>
                    </a:schemeClr>
                  </a:solidFill>
                  <a:prstDash val="solid"/>
                </a:ln>
                <a:solidFill>
                  <a:schemeClr val="accent1"/>
                </a:solidFill>
                <a:cs typeface="Times New Roman" pitchFamily="18" charset="0"/>
              </a:rPr>
              <a:t>Discussion Points</a:t>
            </a:r>
            <a:r>
              <a:rPr lang="en-US" sz="4900" dirty="0">
                <a:solidFill>
                  <a:schemeClr val="bg1"/>
                </a:solidFill>
              </a:rPr>
              <a:t> </a:t>
            </a:r>
            <a:r>
              <a:rPr lang="en-US" sz="3200" dirty="0">
                <a:solidFill>
                  <a:schemeClr val="bg1"/>
                </a:solidFill>
              </a:rPr>
              <a:t>FY2015 IT Portfolio</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Previous Meeting Question Answer/Review</a:t>
            </a:r>
          </a:p>
          <a:p>
            <a:pPr marL="0" indent="0">
              <a:buNone/>
            </a:pPr>
            <a:endParaRPr lang="en-US" dirty="0"/>
          </a:p>
          <a:p>
            <a:pPr>
              <a:buFont typeface="Wingdings" panose="05000000000000000000" pitchFamily="2" charset="2"/>
              <a:buChar char="Ø"/>
            </a:pPr>
            <a:r>
              <a:rPr lang="en-US" dirty="0"/>
              <a:t>Approval Letter Update</a:t>
            </a:r>
          </a:p>
          <a:p>
            <a:pPr>
              <a:buFont typeface="Wingdings" panose="05000000000000000000" pitchFamily="2" charset="2"/>
              <a:buChar char="Ø"/>
            </a:pPr>
            <a:endParaRPr lang="en-US" dirty="0"/>
          </a:p>
          <a:p>
            <a:pPr>
              <a:buFont typeface="Wingdings" panose="05000000000000000000" pitchFamily="2" charset="2"/>
              <a:buChar char="Ø"/>
            </a:pPr>
            <a:r>
              <a:rPr lang="en-US" dirty="0"/>
              <a:t>GAP Analysis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A37B69A5-BA6F-4BB5-A40A-0EC1B5725BB6}" type="slidenum">
              <a:rPr lang="en-US" smtClean="0"/>
              <a:pPr>
                <a:defRPr/>
              </a:pPr>
              <a:t>3</a:t>
            </a:fld>
            <a:endParaRPr lang="en-US" dirty="0"/>
          </a:p>
        </p:txBody>
      </p:sp>
      <p:sp>
        <p:nvSpPr>
          <p:cNvPr id="5"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Georgia" panose="02040502050405020303" pitchFamily="18" charset="0"/>
            </a:endParaRPr>
          </a:p>
        </p:txBody>
      </p:sp>
    </p:spTree>
    <p:extLst>
      <p:ext uri="{BB962C8B-B14F-4D97-AF65-F5344CB8AC3E}">
        <p14:creationId xmlns:p14="http://schemas.microsoft.com/office/powerpoint/2010/main" val="747463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Certifying the Manufacturing of Portable Tanks</a:t>
            </a:r>
            <a:endParaRPr lang="en-US" dirty="0"/>
          </a:p>
        </p:txBody>
      </p:sp>
      <p:sp>
        <p:nvSpPr>
          <p:cNvPr id="7" name="Content Placeholder 6"/>
          <p:cNvSpPr>
            <a:spLocks noGrp="1"/>
          </p:cNvSpPr>
          <p:nvPr>
            <p:ph idx="1"/>
          </p:nvPr>
        </p:nvSpPr>
        <p:spPr/>
        <p:txBody>
          <a:bodyPr>
            <a:normAutofit fontScale="92500" lnSpcReduction="10000"/>
          </a:bodyPr>
          <a:lstStyle/>
          <a:p>
            <a:r>
              <a:rPr lang="en-US" dirty="0"/>
              <a:t>Demonstrated knowledge of all regulations and specifications relevant to the type of manufacturing inspection for which the Approval is requested. For example, the Applicant applying for the certification of DOT, IM and UN specification portable tanks, and Multi-Element Gas Containers (MEGC) must have knowledge of 49 CFR and all referenced standards related to the packaging design, manufacturing and testing (e.g. UN, CSC, ASME, ISO).</a:t>
            </a:r>
          </a:p>
          <a:p>
            <a:endParaRPr lang="en-US" dirty="0"/>
          </a:p>
        </p:txBody>
      </p:sp>
    </p:spTree>
    <p:extLst>
      <p:ext uri="{BB962C8B-B14F-4D97-AF65-F5344CB8AC3E}">
        <p14:creationId xmlns:p14="http://schemas.microsoft.com/office/powerpoint/2010/main" val="25649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Certifying the Manufacturing of Portable Tanks (Cont.)</a:t>
            </a:r>
            <a:endParaRPr lang="en-US" dirty="0"/>
          </a:p>
        </p:txBody>
      </p:sp>
      <p:sp>
        <p:nvSpPr>
          <p:cNvPr id="3" name="Content Placeholder 2"/>
          <p:cNvSpPr>
            <a:spLocks noGrp="1"/>
          </p:cNvSpPr>
          <p:nvPr>
            <p:ph idx="1"/>
          </p:nvPr>
        </p:nvSpPr>
        <p:spPr/>
        <p:txBody>
          <a:bodyPr/>
          <a:lstStyle/>
          <a:p>
            <a:r>
              <a:rPr lang="en-US" dirty="0"/>
              <a:t>Standard Operating Procedures (SOPs) and inspection checklists covering aspects of manufacturing, testing, quality control, and reporting.  The SOP should include witness points vs. verification points during the manufacturing process.</a:t>
            </a:r>
          </a:p>
          <a:p>
            <a:endParaRPr lang="en-US" dirty="0"/>
          </a:p>
        </p:txBody>
      </p:sp>
    </p:spTree>
    <p:extLst>
      <p:ext uri="{BB962C8B-B14F-4D97-AF65-F5344CB8AC3E}">
        <p14:creationId xmlns:p14="http://schemas.microsoft.com/office/powerpoint/2010/main" val="3685363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Certifying the Manufacturing of Portable Tanks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SOPs for personnel performing  inspections, including duties and &amp; qualifications, personnel training requirements, continuation of training and certification requirements for all inspectors employed by the approval holder for the specific packaging(s) for which the approval is required.</a:t>
            </a:r>
          </a:p>
          <a:p>
            <a:pPr marL="0" indent="0">
              <a:buNone/>
            </a:pPr>
            <a:endParaRPr lang="en-US" dirty="0"/>
          </a:p>
          <a:p>
            <a:r>
              <a:rPr lang="en-US" dirty="0"/>
              <a:t>Copies of all current hazmat employee records of training performing requirements within 49 CFR Parts 100 to 185.  Records must meet Section 172.704(d) at the minimum.</a:t>
            </a:r>
          </a:p>
          <a:p>
            <a:endParaRPr lang="en-US" dirty="0"/>
          </a:p>
        </p:txBody>
      </p:sp>
    </p:spTree>
    <p:extLst>
      <p:ext uri="{BB962C8B-B14F-4D97-AF65-F5344CB8AC3E}">
        <p14:creationId xmlns:p14="http://schemas.microsoft.com/office/powerpoint/2010/main" val="1718912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Standard Operating Procedures (SOP)</a:t>
            </a:r>
            <a:endParaRPr lang="en-US" dirty="0"/>
          </a:p>
        </p:txBody>
      </p:sp>
      <p:sp>
        <p:nvSpPr>
          <p:cNvPr id="3" name="Content Placeholder 2"/>
          <p:cNvSpPr>
            <a:spLocks noGrp="1"/>
          </p:cNvSpPr>
          <p:nvPr>
            <p:ph idx="1"/>
          </p:nvPr>
        </p:nvSpPr>
        <p:spPr/>
        <p:txBody>
          <a:bodyPr/>
          <a:lstStyle/>
          <a:p>
            <a:r>
              <a:rPr lang="en-US" dirty="0"/>
              <a:t>DAA must provide a Standard Operating Procedure for the evaluation to certify manufacturing.</a:t>
            </a:r>
          </a:p>
          <a:p>
            <a:pPr marL="0" indent="0">
              <a:buNone/>
            </a:pPr>
            <a:endParaRPr lang="en-US" dirty="0"/>
          </a:p>
          <a:p>
            <a:r>
              <a:rPr lang="en-US" dirty="0"/>
              <a:t>The SOP should outline the procedures used to evaluate designs and manufacturing of the packaging you are certifying and their equipment.  </a:t>
            </a:r>
          </a:p>
          <a:p>
            <a:endParaRPr lang="en-US" dirty="0"/>
          </a:p>
        </p:txBody>
      </p:sp>
    </p:spTree>
    <p:extLst>
      <p:ext uri="{BB962C8B-B14F-4D97-AF65-F5344CB8AC3E}">
        <p14:creationId xmlns:p14="http://schemas.microsoft.com/office/powerpoint/2010/main" val="3826402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Standard Operating Procedures (SOP) (Cont.)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The SOP should outline the following:</a:t>
            </a:r>
          </a:p>
          <a:p>
            <a:r>
              <a:rPr lang="en-US" dirty="0"/>
              <a:t>Inspection Checklists covering aspects of manufacturing, testing, quality control, and reporting which clarifies witness points vs. verification points during the manufacturing process.</a:t>
            </a:r>
          </a:p>
          <a:p>
            <a:pPr marL="0" indent="0">
              <a:buNone/>
            </a:pPr>
            <a:endParaRPr lang="en-US" dirty="0"/>
          </a:p>
          <a:p>
            <a:r>
              <a:rPr lang="en-US" dirty="0"/>
              <a:t>Personnel performing inspections, including duties and qualifications, personnel training requirements, maintenance of training and certification requirements for all inspectors employed by the approval holder for the specific packagings for which the DAA is applying.</a:t>
            </a:r>
          </a:p>
          <a:p>
            <a:endParaRPr lang="en-US" dirty="0"/>
          </a:p>
        </p:txBody>
      </p:sp>
    </p:spTree>
    <p:extLst>
      <p:ext uri="{BB962C8B-B14F-4D97-AF65-F5344CB8AC3E}">
        <p14:creationId xmlns:p14="http://schemas.microsoft.com/office/powerpoint/2010/main" val="773566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Standard Operating Procedures (SOP) (Cont.)</a:t>
            </a:r>
            <a:endParaRPr lang="en-US" dirty="0"/>
          </a:p>
        </p:txBody>
      </p:sp>
      <p:sp>
        <p:nvSpPr>
          <p:cNvPr id="3" name="Content Placeholder 2"/>
          <p:cNvSpPr>
            <a:spLocks noGrp="1"/>
          </p:cNvSpPr>
          <p:nvPr>
            <p:ph idx="1"/>
          </p:nvPr>
        </p:nvSpPr>
        <p:spPr/>
        <p:txBody>
          <a:bodyPr/>
          <a:lstStyle/>
          <a:p>
            <a:r>
              <a:rPr lang="en-US" dirty="0"/>
              <a:t>The SOP will indicate your ability as the DAA to:</a:t>
            </a:r>
          </a:p>
          <a:p>
            <a:pPr lvl="1">
              <a:buFont typeface="Wingdings" panose="05000000000000000000" pitchFamily="2" charset="2"/>
              <a:buChar char="Ø"/>
            </a:pPr>
            <a:r>
              <a:rPr lang="en-US" dirty="0"/>
              <a:t>Review and evaluate design drawings, design and stress calculation.</a:t>
            </a:r>
          </a:p>
          <a:p>
            <a:pPr lvl="1">
              <a:buFont typeface="Wingdings" panose="05000000000000000000" pitchFamily="2" charset="2"/>
              <a:buChar char="Ø"/>
            </a:pPr>
            <a:r>
              <a:rPr lang="en-US" dirty="0"/>
              <a:t>Knowledge of the appropriate regulations.</a:t>
            </a:r>
          </a:p>
          <a:p>
            <a:pPr lvl="1">
              <a:buFont typeface="Wingdings" panose="05000000000000000000" pitchFamily="2" charset="2"/>
              <a:buChar char="Ø"/>
            </a:pPr>
            <a:r>
              <a:rPr lang="en-US" dirty="0"/>
              <a:t>Conduct or monitor and evaluate test procedures and results.</a:t>
            </a:r>
          </a:p>
          <a:p>
            <a:pPr lvl="1">
              <a:buFont typeface="Wingdings" panose="05000000000000000000" pitchFamily="2" charset="2"/>
              <a:buChar char="Ø"/>
            </a:pPr>
            <a:r>
              <a:rPr lang="en-US" dirty="0"/>
              <a:t>Review and evaluate the qualifications of materials and fabrication procedures.</a:t>
            </a:r>
          </a:p>
          <a:p>
            <a:pPr marL="457200" lvl="1" indent="0">
              <a:buNone/>
            </a:pPr>
            <a:endParaRPr lang="en-US" dirty="0"/>
          </a:p>
        </p:txBody>
      </p:sp>
    </p:spTree>
    <p:extLst>
      <p:ext uri="{BB962C8B-B14F-4D97-AF65-F5344CB8AC3E}">
        <p14:creationId xmlns:p14="http://schemas.microsoft.com/office/powerpoint/2010/main" val="2631322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Certifying the Requalification of Portable Tanks</a:t>
            </a:r>
            <a:endParaRPr lang="en-US" dirty="0"/>
          </a:p>
        </p:txBody>
      </p:sp>
      <p:sp>
        <p:nvSpPr>
          <p:cNvPr id="3" name="Content Placeholder 2"/>
          <p:cNvSpPr>
            <a:spLocks noGrp="1"/>
          </p:cNvSpPr>
          <p:nvPr>
            <p:ph idx="1"/>
          </p:nvPr>
        </p:nvSpPr>
        <p:spPr/>
        <p:txBody>
          <a:bodyPr/>
          <a:lstStyle/>
          <a:p>
            <a:r>
              <a:rPr lang="en-US" dirty="0"/>
              <a:t>Demonstrated knowledge of all regulations pertaining to retesting and inspection of DOT, IM, and UN specification portable tanks or Special Permit portable tanks that are being requalified under the provisions of 49 CFR Part 180.605 or the applicable Special Permit</a:t>
            </a:r>
          </a:p>
          <a:p>
            <a:endParaRPr lang="en-US" dirty="0"/>
          </a:p>
        </p:txBody>
      </p:sp>
    </p:spTree>
    <p:extLst>
      <p:ext uri="{BB962C8B-B14F-4D97-AF65-F5344CB8AC3E}">
        <p14:creationId xmlns:p14="http://schemas.microsoft.com/office/powerpoint/2010/main" val="4104914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Certifying the Requalification of Portable Tanks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SOPs for personnel performing inspections, including duties &amp; qualifications, personnel training requirements, maintenance of training and certification requirements for all inspectors employed by the approval holder for the specific packaging(s) for which the approval is required.</a:t>
            </a:r>
          </a:p>
          <a:p>
            <a:endParaRPr lang="en-US" dirty="0"/>
          </a:p>
          <a:p>
            <a:r>
              <a:rPr lang="en-US" dirty="0"/>
              <a:t>Copies of all current hazmat employee records of training performing requirements within 49 CFR Parts 100 to 185.  Records must meet Section 172.704(d) at the minimum.</a:t>
            </a:r>
          </a:p>
          <a:p>
            <a:endParaRPr lang="en-US" dirty="0"/>
          </a:p>
        </p:txBody>
      </p:sp>
    </p:spTree>
    <p:extLst>
      <p:ext uri="{BB962C8B-B14F-4D97-AF65-F5344CB8AC3E}">
        <p14:creationId xmlns:p14="http://schemas.microsoft.com/office/powerpoint/2010/main" val="663966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Certifying the Requalification of MEGC’s</a:t>
            </a:r>
            <a:endParaRPr lang="en-US" dirty="0"/>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sz="1800" dirty="0"/>
              <a:t>After the initial inspection, a MEGC must be inspected at least once every five years, in accordance with the provisions of CFR 180.217.</a:t>
            </a:r>
          </a:p>
          <a:p>
            <a:endParaRPr lang="en-US" sz="1800" dirty="0"/>
          </a:p>
          <a:p>
            <a:r>
              <a:rPr lang="en-US" sz="1800" dirty="0"/>
              <a:t>The 5-year periodic inspection must include an external examination of the structure, the pressure receptacles and the service equipment, as follows:</a:t>
            </a:r>
          </a:p>
          <a:p>
            <a:endParaRPr lang="en-US" sz="1800" dirty="0"/>
          </a:p>
          <a:p>
            <a:pPr marL="0" indent="0">
              <a:buNone/>
            </a:pPr>
            <a:r>
              <a:rPr lang="en-US" sz="1800" dirty="0"/>
              <a:t>	1) The pressure receptacles are inspected externally for pitting, corrosion, 	abrasions, dents, distortions, defects in welds or any other conditions, 	including leakage, that might render the MEGC unsafe for transport.</a:t>
            </a:r>
          </a:p>
          <a:p>
            <a:pPr>
              <a:buFont typeface="Wingdings" panose="05000000000000000000" pitchFamily="2" charset="2"/>
              <a:buChar char="Ø"/>
            </a:pPr>
            <a:endParaRPr lang="en-US" sz="1800" dirty="0"/>
          </a:p>
          <a:p>
            <a:pPr marL="0" indent="0">
              <a:buNone/>
            </a:pPr>
            <a:r>
              <a:rPr lang="en-US" sz="1800" dirty="0"/>
              <a:t>	2) The piping, valves, and gaskets are inspected for corroded areas, defects, 	and other conditions, including leakage, that might render the MEGC unsafe 	for filling, discharge or transport. Missing or loose bolts must be 	tightened/replaced. </a:t>
            </a:r>
            <a:br>
              <a:rPr lang="en-US" sz="1800" dirty="0"/>
            </a:br>
            <a:endParaRPr lang="en-US" sz="1800" dirty="0"/>
          </a:p>
        </p:txBody>
      </p:sp>
    </p:spTree>
    <p:extLst>
      <p:ext uri="{BB962C8B-B14F-4D97-AF65-F5344CB8AC3E}">
        <p14:creationId xmlns:p14="http://schemas.microsoft.com/office/powerpoint/2010/main" val="3164723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Certifying the Requalification of MEGC’s (Cont.)</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1800" dirty="0"/>
              <a:t> All emergency devices and valves are free from corrosion, distortion and any damage or defect that could prevent their normal operation. Remote closure devices and self-closing stop valves must be operated to demonstrate proper operation.</a:t>
            </a:r>
          </a:p>
          <a:p>
            <a:endParaRPr lang="en-US" sz="1800" dirty="0"/>
          </a:p>
          <a:p>
            <a:r>
              <a:rPr lang="en-US" sz="1800" dirty="0"/>
              <a:t>Required markings on the MEGC are legible in accordance with the applicable requirements.</a:t>
            </a:r>
          </a:p>
          <a:p>
            <a:endParaRPr lang="en-US" sz="1800" dirty="0"/>
          </a:p>
          <a:p>
            <a:r>
              <a:rPr lang="en-US" sz="1800" dirty="0"/>
              <a:t>The framework, the supports and the arrangements for lifting the MEGC are in satisfactory condition.</a:t>
            </a:r>
          </a:p>
          <a:p>
            <a:endParaRPr lang="en-US" sz="1800" dirty="0"/>
          </a:p>
          <a:p>
            <a:r>
              <a:rPr lang="en-US" sz="1800"/>
              <a:t>The </a:t>
            </a:r>
            <a:r>
              <a:rPr lang="en-US" sz="1800" dirty="0"/>
              <a:t>MEGC's pressure receptacles and piping must be periodically requalified as prescribed in §180.207(c), at the interval specified in Table 1 in §180.207.</a:t>
            </a:r>
          </a:p>
          <a:p>
            <a:endParaRPr lang="en-US" sz="1800" dirty="0"/>
          </a:p>
        </p:txBody>
      </p:sp>
    </p:spTree>
    <p:extLst>
      <p:ext uri="{BB962C8B-B14F-4D97-AF65-F5344CB8AC3E}">
        <p14:creationId xmlns:p14="http://schemas.microsoft.com/office/powerpoint/2010/main" val="306576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n w="10541" cmpd="sng">
                  <a:solidFill>
                    <a:schemeClr val="accent1">
                      <a:shade val="88000"/>
                      <a:satMod val="110000"/>
                    </a:schemeClr>
                  </a:solidFill>
                  <a:prstDash val="solid"/>
                </a:ln>
                <a:solidFill>
                  <a:schemeClr val="accent1"/>
                </a:solidFill>
                <a:cs typeface="Times New Roman" pitchFamily="18" charset="0"/>
              </a:rPr>
              <a:t>Discussion Points (Cont.)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Review Semi-Annual Reporting Requirements</a:t>
            </a:r>
          </a:p>
          <a:p>
            <a:pPr>
              <a:buFont typeface="Wingdings" panose="05000000000000000000" pitchFamily="2" charset="2"/>
              <a:buChar char="Ø"/>
            </a:pPr>
            <a:endParaRPr lang="en-US" dirty="0"/>
          </a:p>
          <a:p>
            <a:pPr>
              <a:buFont typeface="Wingdings" panose="05000000000000000000" pitchFamily="2" charset="2"/>
              <a:buChar char="Ø"/>
            </a:pPr>
            <a:r>
              <a:rPr lang="en-US" dirty="0"/>
              <a:t>Application Review by Technical Staff</a:t>
            </a:r>
          </a:p>
          <a:p>
            <a:pPr>
              <a:buFont typeface="Wingdings" panose="05000000000000000000" pitchFamily="2" charset="2"/>
              <a:buChar char="Ø"/>
            </a:pPr>
            <a:endParaRPr lang="en-US" dirty="0"/>
          </a:p>
          <a:p>
            <a:pPr>
              <a:buFont typeface="Wingdings" panose="05000000000000000000" pitchFamily="2" charset="2"/>
              <a:buChar char="Ø"/>
            </a:pPr>
            <a:r>
              <a:rPr lang="en-US" dirty="0"/>
              <a:t>Field Operation (common </a:t>
            </a:r>
            <a:r>
              <a:rPr lang="en-US"/>
              <a:t>findings/inspection process)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762934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Training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DAA must ensure the applicant has provided the training in the following areas:</a:t>
            </a:r>
          </a:p>
          <a:p>
            <a:pPr marL="0" indent="0">
              <a:buNone/>
            </a:pPr>
            <a:endParaRPr lang="en-US" dirty="0"/>
          </a:p>
          <a:p>
            <a:pPr lvl="1">
              <a:buFont typeface="Wingdings" panose="05000000000000000000" pitchFamily="2" charset="2"/>
              <a:buChar char="Ø"/>
            </a:pPr>
            <a:r>
              <a:rPr lang="en-US" dirty="0"/>
              <a:t>General Awareness Training</a:t>
            </a:r>
          </a:p>
          <a:p>
            <a:pPr lvl="1">
              <a:buFont typeface="Wingdings" panose="05000000000000000000" pitchFamily="2" charset="2"/>
              <a:buChar char="Ø"/>
            </a:pPr>
            <a:r>
              <a:rPr lang="en-US" dirty="0"/>
              <a:t>Function-Specific Training</a:t>
            </a:r>
          </a:p>
          <a:p>
            <a:pPr lvl="1">
              <a:buFont typeface="Wingdings" panose="05000000000000000000" pitchFamily="2" charset="2"/>
              <a:buChar char="Ø"/>
            </a:pPr>
            <a:r>
              <a:rPr lang="en-US" dirty="0"/>
              <a:t>Safety Training</a:t>
            </a:r>
          </a:p>
          <a:p>
            <a:pPr lvl="1">
              <a:buFont typeface="Wingdings" panose="05000000000000000000" pitchFamily="2" charset="2"/>
              <a:buChar char="Ø"/>
            </a:pPr>
            <a:r>
              <a:rPr lang="en-US" dirty="0"/>
              <a:t>Security Awareness Training</a:t>
            </a:r>
          </a:p>
          <a:p>
            <a:pPr marL="457200" lvl="1" indent="0">
              <a:buNone/>
            </a:pPr>
            <a:endParaRPr lang="en-US" dirty="0"/>
          </a:p>
          <a:p>
            <a:pPr marL="457200" lvl="1" indent="0">
              <a:buNone/>
            </a:pPr>
            <a:r>
              <a:rPr lang="en-US" b="1" dirty="0"/>
              <a:t>Note:</a:t>
            </a:r>
            <a:r>
              <a:rPr lang="en-US" dirty="0"/>
              <a:t>  </a:t>
            </a:r>
            <a:r>
              <a:rPr lang="en-US" b="1" i="1" u="sng" dirty="0">
                <a:solidFill>
                  <a:srgbClr val="FF0000"/>
                </a:solidFill>
              </a:rPr>
              <a:t>The 49 CFR does not identify training specific </a:t>
            </a:r>
            <a:r>
              <a:rPr lang="en-US" b="1" i="1" dirty="0">
                <a:solidFill>
                  <a:srgbClr val="FF0000"/>
                </a:solidFill>
              </a:rPr>
              <a:t>	      </a:t>
            </a:r>
            <a:r>
              <a:rPr lang="en-US" b="1" i="1" u="sng" dirty="0">
                <a:solidFill>
                  <a:srgbClr val="FF0000"/>
                </a:solidFill>
              </a:rPr>
              <a:t>courses.  Training is base upon the applicant     </a:t>
            </a:r>
            <a:r>
              <a:rPr lang="en-US" b="1" i="1" dirty="0">
                <a:solidFill>
                  <a:srgbClr val="FF0000"/>
                </a:solidFill>
              </a:rPr>
              <a:t>	      </a:t>
            </a:r>
            <a:r>
              <a:rPr lang="en-US" b="1" i="1" u="sng" dirty="0">
                <a:solidFill>
                  <a:srgbClr val="FF0000"/>
                </a:solidFill>
              </a:rPr>
              <a:t>discretion.</a:t>
            </a:r>
          </a:p>
          <a:p>
            <a:endParaRPr lang="en-US" dirty="0"/>
          </a:p>
        </p:txBody>
      </p:sp>
    </p:spTree>
    <p:extLst>
      <p:ext uri="{BB962C8B-B14F-4D97-AF65-F5344CB8AC3E}">
        <p14:creationId xmlns:p14="http://schemas.microsoft.com/office/powerpoint/2010/main" val="110540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77962"/>
          </a:xfrm>
        </p:spPr>
        <p:txBody>
          <a:bodyPr>
            <a:normAutofit fontScale="90000"/>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Certifying the Manufacture of Multi-Element Gas Containers (MEGC’s)</a:t>
            </a:r>
            <a:endParaRPr lang="en-US" dirty="0"/>
          </a:p>
        </p:txBody>
      </p:sp>
      <p:sp>
        <p:nvSpPr>
          <p:cNvPr id="3" name="Content Placeholder 2"/>
          <p:cNvSpPr>
            <a:spLocks noGrp="1"/>
          </p:cNvSpPr>
          <p:nvPr>
            <p:ph idx="1"/>
          </p:nvPr>
        </p:nvSpPr>
        <p:spPr>
          <a:xfrm>
            <a:off x="457200" y="1828800"/>
            <a:ext cx="8229600" cy="4297363"/>
          </a:xfrm>
        </p:spPr>
        <p:txBody>
          <a:bodyPr>
            <a:normAutofit fontScale="40000" lnSpcReduction="20000"/>
          </a:bodyPr>
          <a:lstStyle/>
          <a:p>
            <a:r>
              <a:rPr lang="en-US" dirty="0"/>
              <a:t>Specific to MEGC inspection, Approval Agencies are required to ensure that the MEGC conforms to the design type approval. </a:t>
            </a:r>
            <a:br>
              <a:rPr lang="en-US" dirty="0"/>
            </a:br>
            <a:endParaRPr lang="en-US" dirty="0"/>
          </a:p>
          <a:p>
            <a:r>
              <a:rPr lang="en-US" dirty="0"/>
              <a:t>Witness all tests required for the approval of the MEGC specified in 49 CFR  §178.75.</a:t>
            </a:r>
            <a:br>
              <a:rPr lang="en-US" dirty="0"/>
            </a:br>
            <a:endParaRPr lang="en-US" dirty="0"/>
          </a:p>
          <a:p>
            <a:r>
              <a:rPr lang="en-US" dirty="0"/>
              <a:t>Verify and ensure, through appropriate inspection, that each MEGC is fabricated in all respects in conformance with the approved drawings, calculations, and test data, and regulatory requirements for the framework and attached  cylinders. </a:t>
            </a:r>
            <a:br>
              <a:rPr lang="en-US" dirty="0"/>
            </a:br>
            <a:endParaRPr lang="en-US" dirty="0"/>
          </a:p>
          <a:p>
            <a:r>
              <a:rPr lang="en-US" dirty="0"/>
              <a:t>Determine and ensure that the MEGC is suitable for its intended use and that it conforms to the applicable regulatory requirements.</a:t>
            </a:r>
            <a:br>
              <a:rPr lang="en-US" dirty="0"/>
            </a:br>
            <a:endParaRPr lang="en-US" dirty="0"/>
          </a:p>
          <a:p>
            <a:r>
              <a:rPr lang="en-US" dirty="0"/>
              <a:t>Apply its name, identifying mark or identifying number, and the date the approval was issued, to the metal identification marking plate attached to the MEGC, upon successful completion of all requirements of 49 CFR Part 178. Any approvals by the Associate Administrator authorizing design or construction alternatives (Alternate Arrangements) of the MEGC (see paragraph (a) of this section) must be indicated on the metal identification plate as specified in §178.75(j).</a:t>
            </a:r>
            <a:br>
              <a:rPr lang="en-US" dirty="0"/>
            </a:br>
            <a:endParaRPr lang="en-US" dirty="0"/>
          </a:p>
          <a:p>
            <a:r>
              <a:rPr lang="en-US" dirty="0"/>
              <a:t>Prepare an approval certificate for each MEGC or, in the case of a series of identical MEGCs manufactured to a single design type, for each series of MEGCs.</a:t>
            </a:r>
          </a:p>
          <a:p>
            <a:endParaRPr lang="en-US" dirty="0"/>
          </a:p>
          <a:p>
            <a:r>
              <a:rPr lang="en-US" dirty="0"/>
              <a:t>Copies of all current hazmat employee records of training performing requirements within 49 CFR Parts 100 to 185.  Records must meet Section 172.704(d) at the minimum.</a:t>
            </a:r>
          </a:p>
          <a:p>
            <a:endParaRPr lang="en-US" dirty="0"/>
          </a:p>
        </p:txBody>
      </p:sp>
    </p:spTree>
    <p:extLst>
      <p:ext uri="{BB962C8B-B14F-4D97-AF65-F5344CB8AC3E}">
        <p14:creationId xmlns:p14="http://schemas.microsoft.com/office/powerpoint/2010/main" val="1716054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77962"/>
          </a:xfrm>
        </p:spPr>
        <p:txBody>
          <a:bodyPr>
            <a:normAutofit/>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Certifying the Manufacture of MEGC’s (Cont.)</a:t>
            </a:r>
            <a:endParaRPr lang="en-US" dirty="0"/>
          </a:p>
        </p:txBody>
      </p:sp>
      <p:sp>
        <p:nvSpPr>
          <p:cNvPr id="3" name="Content Placeholder 2"/>
          <p:cNvSpPr>
            <a:spLocks noGrp="1"/>
          </p:cNvSpPr>
          <p:nvPr>
            <p:ph idx="1"/>
          </p:nvPr>
        </p:nvSpPr>
        <p:spPr>
          <a:xfrm>
            <a:off x="457200" y="1828800"/>
            <a:ext cx="8229600" cy="4297363"/>
          </a:xfrm>
        </p:spPr>
        <p:txBody>
          <a:bodyPr>
            <a:normAutofit fontScale="47500" lnSpcReduction="20000"/>
          </a:bodyPr>
          <a:lstStyle/>
          <a:p>
            <a:r>
              <a:rPr lang="en-US" dirty="0"/>
              <a:t>MEGCs must be designed to withstand, without loss of contents, at least the internal pressure due to the contents, and the static, dynamic and thermal loads during normal conditions of handling and transport. </a:t>
            </a:r>
            <a:br>
              <a:rPr lang="en-US" dirty="0"/>
            </a:br>
            <a:endParaRPr lang="en-US" dirty="0"/>
          </a:p>
          <a:p>
            <a:r>
              <a:rPr lang="en-US" dirty="0"/>
              <a:t>The design must take into account the effects of fatigue, caused by repeated application of loads through the expected life of the MEGC.</a:t>
            </a:r>
            <a:br>
              <a:rPr lang="en-US" dirty="0"/>
            </a:br>
            <a:endParaRPr lang="en-US" dirty="0"/>
          </a:p>
          <a:p>
            <a:r>
              <a:rPr lang="en-US" dirty="0"/>
              <a:t>MEGCs and their fastenings must, under the maximum permissible load, be capable of withstanding the following separately applied static forces (for calculation purposes, acceleration due to gravity (g) = 9.81 m/s2):</a:t>
            </a:r>
          </a:p>
          <a:p>
            <a:pPr marL="0" indent="0">
              <a:buNone/>
            </a:pPr>
            <a:r>
              <a:rPr lang="en-US" dirty="0"/>
              <a:t>	</a:t>
            </a:r>
            <a:br>
              <a:rPr lang="en-US" dirty="0"/>
            </a:br>
            <a:r>
              <a:rPr lang="en-US" dirty="0"/>
              <a:t>	1)	In the direction of travel: 2g (twice the MPGM multiplied by the 			acceleration due to gravity);</a:t>
            </a:r>
          </a:p>
          <a:p>
            <a:pPr marL="0" indent="0">
              <a:buNone/>
            </a:pPr>
            <a:r>
              <a:rPr lang="en-US" dirty="0"/>
              <a:t>	2)	 Horizontally at right angles to the direction of travel: 1g (the 			MPGM multiplied by the acceleration due to gravity. When the direction of 		travel is not clearly determined, the forces must be equal to twice the MPGM);</a:t>
            </a:r>
          </a:p>
          <a:p>
            <a:pPr marL="0" indent="0">
              <a:buNone/>
            </a:pPr>
            <a:r>
              <a:rPr lang="en-US" dirty="0"/>
              <a:t>	3)	Vertically upwards: 1g (the MPGM multiplied by the acceleration due to gravity); </a:t>
            </a:r>
          </a:p>
          <a:p>
            <a:pPr marL="0" indent="0">
              <a:buNone/>
            </a:pPr>
            <a:r>
              <a:rPr lang="en-US" dirty="0"/>
              <a:t>	4) 	Vertically downwards: 2g (twice the MPGM (total loading including the effect of 		gravity) multiplied by the acceleration due to gravity.</a:t>
            </a:r>
          </a:p>
          <a:p>
            <a:endParaRPr lang="en-US" dirty="0"/>
          </a:p>
        </p:txBody>
      </p:sp>
    </p:spTree>
    <p:extLst>
      <p:ext uri="{BB962C8B-B14F-4D97-AF65-F5344CB8AC3E}">
        <p14:creationId xmlns:p14="http://schemas.microsoft.com/office/powerpoint/2010/main" val="1790093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Summary</a:t>
            </a:r>
            <a:endParaRPr lang="en-US" dirty="0"/>
          </a:p>
        </p:txBody>
      </p:sp>
      <p:sp>
        <p:nvSpPr>
          <p:cNvPr id="3" name="Content Placeholder 2"/>
          <p:cNvSpPr>
            <a:spLocks noGrp="1"/>
          </p:cNvSpPr>
          <p:nvPr>
            <p:ph idx="1"/>
          </p:nvPr>
        </p:nvSpPr>
        <p:spPr/>
        <p:txBody>
          <a:bodyPr/>
          <a:lstStyle/>
          <a:p>
            <a:r>
              <a:rPr lang="en-US" dirty="0"/>
              <a:t>The Role of the Designated Approval Agency and the Responsibilities that falls under these duties are extremely essential for PHMSA to authorize approval for the production of tanks.    </a:t>
            </a:r>
          </a:p>
          <a:p>
            <a:endParaRPr lang="en-US" dirty="0"/>
          </a:p>
        </p:txBody>
      </p:sp>
    </p:spTree>
    <p:extLst>
      <p:ext uri="{BB962C8B-B14F-4D97-AF65-F5344CB8AC3E}">
        <p14:creationId xmlns:p14="http://schemas.microsoft.com/office/powerpoint/2010/main" val="2042039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Questions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0119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idx="4294967295"/>
          </p:nvPr>
        </p:nvSpPr>
        <p:spPr>
          <a:xfrm>
            <a:off x="457200" y="2743200"/>
            <a:ext cx="8229600" cy="2209800"/>
          </a:xfrm>
        </p:spPr>
        <p:txBody>
          <a:bodyPr rtlCol="0">
            <a:normAutofit/>
          </a:bodyPr>
          <a:lstStyle/>
          <a:p>
            <a:pPr eaLnBrk="1" fontAlgn="auto" hangingPunct="1">
              <a:spcAft>
                <a:spcPts val="0"/>
              </a:spcAft>
              <a:defRPr/>
            </a:pPr>
            <a:r>
              <a:rPr lang="en-US" sz="2200" dirty="0">
                <a:solidFill>
                  <a:srgbClr val="0000CC"/>
                </a:solidFill>
                <a:latin typeface="Arial" pitchFamily="34" charset="0"/>
                <a:cs typeface="Arial" pitchFamily="34" charset="0"/>
              </a:rPr>
              <a:t>Thomas J. Lynch</a:t>
            </a:r>
            <a:br>
              <a:rPr lang="en-US" sz="2400" dirty="0">
                <a:solidFill>
                  <a:srgbClr val="0000CC"/>
                </a:solidFill>
                <a:latin typeface="Arial" pitchFamily="34" charset="0"/>
                <a:cs typeface="Arial" pitchFamily="34" charset="0"/>
              </a:rPr>
            </a:br>
            <a:r>
              <a:rPr lang="en-US" sz="2000" dirty="0">
                <a:solidFill>
                  <a:srgbClr val="0000CC"/>
                </a:solidFill>
                <a:latin typeface="Arial" pitchFamily="34" charset="0"/>
                <a:cs typeface="Arial" pitchFamily="34" charset="0"/>
              </a:rPr>
              <a:t>Investigator, Southwest Region</a:t>
            </a:r>
            <a:br>
              <a:rPr lang="en-US" sz="2000" dirty="0">
                <a:solidFill>
                  <a:srgbClr val="0000CC"/>
                </a:solidFill>
                <a:latin typeface="Arial" pitchFamily="34" charset="0"/>
                <a:cs typeface="Arial" pitchFamily="34" charset="0"/>
              </a:rPr>
            </a:br>
            <a:r>
              <a:rPr lang="en-US" sz="2000" dirty="0">
                <a:solidFill>
                  <a:srgbClr val="0000CC"/>
                </a:solidFill>
                <a:latin typeface="Arial" pitchFamily="34" charset="0"/>
                <a:cs typeface="Arial" pitchFamily="34" charset="0"/>
              </a:rPr>
              <a:t>Field Operations</a:t>
            </a:r>
            <a:br>
              <a:rPr lang="en-US" sz="1800" dirty="0">
                <a:solidFill>
                  <a:srgbClr val="0000CC"/>
                </a:solidFill>
                <a:latin typeface="Arial" pitchFamily="34" charset="0"/>
                <a:cs typeface="Arial" pitchFamily="34" charset="0"/>
              </a:rPr>
            </a:br>
            <a:br>
              <a:rPr lang="en-US" sz="1800" dirty="0">
                <a:solidFill>
                  <a:srgbClr val="0000CC"/>
                </a:solidFill>
                <a:latin typeface="Arial" pitchFamily="34" charset="0"/>
                <a:cs typeface="Arial" pitchFamily="34" charset="0"/>
              </a:rPr>
            </a:br>
            <a:r>
              <a:rPr lang="en-US" sz="2000" dirty="0">
                <a:solidFill>
                  <a:srgbClr val="0000CC"/>
                </a:solidFill>
                <a:latin typeface="Arial" pitchFamily="34" charset="0"/>
                <a:cs typeface="Arial" pitchFamily="34" charset="0"/>
              </a:rPr>
              <a:t>http://phmsa.dot.gov/hazmat</a:t>
            </a:r>
          </a:p>
        </p:txBody>
      </p:sp>
      <p:sp>
        <p:nvSpPr>
          <p:cNvPr id="529411" name="Rectangle 3"/>
          <p:cNvSpPr>
            <a:spLocks noChangeArrowheads="1"/>
          </p:cNvSpPr>
          <p:nvPr/>
        </p:nvSpPr>
        <p:spPr bwMode="auto">
          <a:xfrm>
            <a:off x="381000" y="4724400"/>
            <a:ext cx="8229600" cy="1447800"/>
          </a:xfrm>
          <a:prstGeom prst="rect">
            <a:avLst/>
          </a:prstGeom>
          <a:noFill/>
          <a:ln w="9525">
            <a:noFill/>
            <a:miter lim="800000"/>
            <a:headEnd/>
            <a:tailEnd/>
          </a:ln>
          <a:effectLst/>
        </p:spPr>
        <p:txBody>
          <a:bodyPr anchor="ctr"/>
          <a:lstStyle/>
          <a:p>
            <a:pPr algn="ctr">
              <a:lnSpc>
                <a:spcPct val="115000"/>
              </a:lnSpc>
              <a:defRPr/>
            </a:pPr>
            <a:endParaRPr lang="en-US" sz="2800" b="1" dirty="0">
              <a:effectLst>
                <a:outerShdw blurRad="38100" dist="38100" dir="2700000" algn="tl">
                  <a:srgbClr val="C0C0C0"/>
                </a:outerShdw>
              </a:effectLst>
              <a:latin typeface="Tahoma" pitchFamily="34" charset="0"/>
              <a:cs typeface="+mn-cs"/>
            </a:endParaRPr>
          </a:p>
        </p:txBody>
      </p:sp>
      <p:sp>
        <p:nvSpPr>
          <p:cNvPr id="36868" name="Text Box 6"/>
          <p:cNvSpPr txBox="1">
            <a:spLocks noChangeArrowheads="1"/>
          </p:cNvSpPr>
          <p:nvPr/>
        </p:nvSpPr>
        <p:spPr bwMode="auto">
          <a:xfrm>
            <a:off x="0" y="493077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buClr>
                <a:srgbClr val="000099"/>
              </a:buClr>
              <a:buChar char="•"/>
              <a:defRPr sz="2000">
                <a:solidFill>
                  <a:schemeClr val="tx1"/>
                </a:solidFill>
                <a:latin typeface="Verdana" pitchFamily="34" charset="0"/>
              </a:defRPr>
            </a:lvl1pPr>
            <a:lvl2pPr marL="742950" indent="-285750" eaLnBrk="0" hangingPunct="0">
              <a:spcBef>
                <a:spcPct val="50000"/>
              </a:spcBef>
              <a:buClr>
                <a:srgbClr val="000099"/>
              </a:buClr>
              <a:buChar char="–"/>
              <a:defRPr sz="2000">
                <a:solidFill>
                  <a:schemeClr val="tx1"/>
                </a:solidFill>
                <a:latin typeface="Verdana" pitchFamily="34" charset="0"/>
              </a:defRPr>
            </a:lvl2pPr>
            <a:lvl3pPr marL="1143000" indent="-228600" eaLnBrk="0" hangingPunct="0">
              <a:spcBef>
                <a:spcPct val="50000"/>
              </a:spcBef>
              <a:buClr>
                <a:srgbClr val="000099"/>
              </a:buClr>
              <a:buChar char="•"/>
              <a:defRPr sz="2000">
                <a:solidFill>
                  <a:schemeClr val="tx1"/>
                </a:solidFill>
                <a:latin typeface="Verdana" pitchFamily="34" charset="0"/>
              </a:defRPr>
            </a:lvl3pPr>
            <a:lvl4pPr marL="1600200" indent="-228600" eaLnBrk="0" hangingPunct="0">
              <a:spcBef>
                <a:spcPct val="50000"/>
              </a:spcBef>
              <a:buClr>
                <a:srgbClr val="000099"/>
              </a:buClr>
              <a:buChar char="–"/>
              <a:defRPr sz="2000">
                <a:solidFill>
                  <a:schemeClr val="tx1"/>
                </a:solidFill>
                <a:latin typeface="Verdana" pitchFamily="34" charset="0"/>
              </a:defRPr>
            </a:lvl4pPr>
            <a:lvl5pPr marL="2057400" indent="-228600" eaLnBrk="0" hangingPunct="0">
              <a:spcBef>
                <a:spcPct val="50000"/>
              </a:spcBef>
              <a:buClr>
                <a:srgbClr val="000099"/>
              </a:buClr>
              <a:buChar char="»"/>
              <a:defRPr sz="2000">
                <a:solidFill>
                  <a:schemeClr val="tx1"/>
                </a:solidFill>
                <a:latin typeface="Verdana" pitchFamily="34" charset="0"/>
              </a:defRPr>
            </a:lvl5pPr>
            <a:lvl6pPr marL="2514600" indent="-228600" eaLnBrk="0" fontAlgn="base" hangingPunct="0">
              <a:spcBef>
                <a:spcPct val="50000"/>
              </a:spcBef>
              <a:spcAft>
                <a:spcPct val="0"/>
              </a:spcAft>
              <a:buClr>
                <a:srgbClr val="000099"/>
              </a:buClr>
              <a:buChar char="»"/>
              <a:defRPr sz="2000">
                <a:solidFill>
                  <a:schemeClr val="tx1"/>
                </a:solidFill>
                <a:latin typeface="Verdana" pitchFamily="34" charset="0"/>
              </a:defRPr>
            </a:lvl6pPr>
            <a:lvl7pPr marL="2971800" indent="-228600" eaLnBrk="0" fontAlgn="base" hangingPunct="0">
              <a:spcBef>
                <a:spcPct val="50000"/>
              </a:spcBef>
              <a:spcAft>
                <a:spcPct val="0"/>
              </a:spcAft>
              <a:buClr>
                <a:srgbClr val="000099"/>
              </a:buClr>
              <a:buChar char="»"/>
              <a:defRPr sz="2000">
                <a:solidFill>
                  <a:schemeClr val="tx1"/>
                </a:solidFill>
                <a:latin typeface="Verdana" pitchFamily="34" charset="0"/>
              </a:defRPr>
            </a:lvl7pPr>
            <a:lvl8pPr marL="3429000" indent="-228600" eaLnBrk="0" fontAlgn="base" hangingPunct="0">
              <a:spcBef>
                <a:spcPct val="50000"/>
              </a:spcBef>
              <a:spcAft>
                <a:spcPct val="0"/>
              </a:spcAft>
              <a:buClr>
                <a:srgbClr val="000099"/>
              </a:buClr>
              <a:buChar char="»"/>
              <a:defRPr sz="2000">
                <a:solidFill>
                  <a:schemeClr val="tx1"/>
                </a:solidFill>
                <a:latin typeface="Verdana" pitchFamily="34" charset="0"/>
              </a:defRPr>
            </a:lvl8pPr>
            <a:lvl9pPr marL="3886200" indent="-228600" eaLnBrk="0" fontAlgn="base" hangingPunct="0">
              <a:spcBef>
                <a:spcPct val="50000"/>
              </a:spcBef>
              <a:spcAft>
                <a:spcPct val="0"/>
              </a:spcAft>
              <a:buClr>
                <a:srgbClr val="000099"/>
              </a:buClr>
              <a:buChar char="»"/>
              <a:defRPr sz="2000">
                <a:solidFill>
                  <a:schemeClr val="tx1"/>
                </a:solidFill>
                <a:latin typeface="Verdana" pitchFamily="34" charset="0"/>
              </a:defRPr>
            </a:lvl9pPr>
          </a:lstStyle>
          <a:p>
            <a:pPr algn="ctr" eaLnBrk="1" hangingPunct="1">
              <a:spcBef>
                <a:spcPct val="0"/>
              </a:spcBef>
              <a:buClrTx/>
              <a:buFontTx/>
              <a:buNone/>
            </a:pPr>
            <a:r>
              <a:rPr lang="en-US" altLang="en-US" b="1" dirty="0">
                <a:solidFill>
                  <a:srgbClr val="0000CC"/>
                </a:solidFill>
                <a:latin typeface="Arial" charset="0"/>
              </a:rPr>
              <a:t>17 May 2017</a:t>
            </a:r>
          </a:p>
        </p:txBody>
      </p:sp>
      <p:sp>
        <p:nvSpPr>
          <p:cNvPr id="2" name="Rectangle 1"/>
          <p:cNvSpPr/>
          <p:nvPr/>
        </p:nvSpPr>
        <p:spPr>
          <a:xfrm>
            <a:off x="0" y="533400"/>
            <a:ext cx="9144000" cy="212365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Arial" pitchFamily="34" charset="0"/>
                <a:cs typeface="Arial" pitchFamily="34" charset="0"/>
              </a:rPr>
              <a:t>DOT DESIGNATED</a:t>
            </a:r>
          </a:p>
          <a:p>
            <a:pPr algn="ctr">
              <a:defRPr/>
            </a:pPr>
            <a:r>
              <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Arial" pitchFamily="34" charset="0"/>
                <a:cs typeface="Arial" pitchFamily="34" charset="0"/>
              </a:rPr>
              <a:t> APPROVAL AGENCIES</a:t>
            </a:r>
          </a:p>
          <a:p>
            <a:pPr algn="ctr">
              <a:defRPr/>
            </a:pPr>
            <a:r>
              <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Arial" pitchFamily="34" charset="0"/>
                <a:cs typeface="Arial" pitchFamily="34" charset="0"/>
              </a:rPr>
              <a:t>MEETING II</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Arial" pitchFamily="34" charset="0"/>
              <a:cs typeface="+mn-cs"/>
            </a:endParaRPr>
          </a:p>
        </p:txBody>
      </p:sp>
    </p:spTree>
    <p:extLst>
      <p:ext uri="{BB962C8B-B14F-4D97-AF65-F5344CB8AC3E}">
        <p14:creationId xmlns:p14="http://schemas.microsoft.com/office/powerpoint/2010/main" val="2199882613"/>
      </p:ext>
    </p:extLst>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Welcome</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066800"/>
            <a:ext cx="5863468" cy="4605525"/>
          </a:xfrm>
        </p:spPr>
      </p:pic>
      <p:sp>
        <p:nvSpPr>
          <p:cNvPr id="4" name="Slide Number Placeholder 3"/>
          <p:cNvSpPr>
            <a:spLocks noGrp="1"/>
          </p:cNvSpPr>
          <p:nvPr>
            <p:ph type="sldNum" sz="quarter" idx="10"/>
          </p:nvPr>
        </p:nvSpPr>
        <p:spPr/>
        <p:txBody>
          <a:bodyPr/>
          <a:lstStyle/>
          <a:p>
            <a:pPr>
              <a:defRPr/>
            </a:pPr>
            <a:r>
              <a:rPr lang="en-US"/>
              <a:t>- </a:t>
            </a:r>
            <a:fld id="{51BF89BA-7794-4016-BE45-2A80FA497887}" type="slidenum">
              <a:rPr lang="en-US" smtClean="0"/>
              <a:pPr>
                <a:defRPr/>
              </a:pPr>
              <a:t>46</a:t>
            </a:fld>
            <a:r>
              <a:rPr lang="en-US"/>
              <a:t> -</a:t>
            </a:r>
          </a:p>
        </p:txBody>
      </p:sp>
    </p:spTree>
    <p:extLst>
      <p:ext uri="{BB962C8B-B14F-4D97-AF65-F5344CB8AC3E}">
        <p14:creationId xmlns:p14="http://schemas.microsoft.com/office/powerpoint/2010/main" val="1079951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457200"/>
            <a:ext cx="9144000" cy="731838"/>
          </a:xfrm>
        </p:spPr>
        <p:txBody>
          <a:bodyPr rtlCol="0" anchor="t">
            <a:normAutofit fontScale="90000"/>
          </a:bodyPr>
          <a:lstStyle/>
          <a:p>
            <a:pPr eaLnBrk="1" fontAlgn="auto" hangingPunct="1">
              <a:spcAft>
                <a:spcPts val="0"/>
              </a:spcAft>
              <a:defRPr/>
            </a:pPr>
            <a:r>
              <a:rPr lang="en-US" dirty="0">
                <a:effectLst>
                  <a:outerShdw blurRad="38100" dist="38100" dir="2700000" algn="tl">
                    <a:srgbClr val="000000">
                      <a:alpha val="43137"/>
                    </a:srgbClr>
                  </a:outerShdw>
                </a:effectLst>
                <a:latin typeface="Arial" charset="0"/>
                <a:cs typeface="Arial" charset="0"/>
              </a:rPr>
              <a:t>Office of Hazardous </a:t>
            </a:r>
            <a:br>
              <a:rPr lang="en-US" dirty="0">
                <a:effectLst>
                  <a:outerShdw blurRad="38100" dist="38100" dir="2700000" algn="tl">
                    <a:srgbClr val="000000">
                      <a:alpha val="43137"/>
                    </a:srgbClr>
                  </a:outerShdw>
                </a:effectLst>
                <a:latin typeface="Arial" charset="0"/>
                <a:cs typeface="Arial" charset="0"/>
              </a:rPr>
            </a:br>
            <a:r>
              <a:rPr lang="en-US" dirty="0">
                <a:effectLst>
                  <a:outerShdw blurRad="38100" dist="38100" dir="2700000" algn="tl">
                    <a:srgbClr val="000000">
                      <a:alpha val="43137"/>
                    </a:srgbClr>
                  </a:outerShdw>
                </a:effectLst>
                <a:latin typeface="Arial" charset="0"/>
                <a:cs typeface="Arial" charset="0"/>
              </a:rPr>
              <a:t>Materials Safety (OHMS)</a:t>
            </a:r>
          </a:p>
        </p:txBody>
      </p:sp>
      <p:sp>
        <p:nvSpPr>
          <p:cNvPr id="13316" name="Rectangle 5"/>
          <p:cNvSpPr>
            <a:spLocks noGrp="1" noChangeArrowheads="1"/>
          </p:cNvSpPr>
          <p:nvPr>
            <p:ph idx="4294967295"/>
          </p:nvPr>
        </p:nvSpPr>
        <p:spPr>
          <a:xfrm>
            <a:off x="228600" y="1874838"/>
            <a:ext cx="8229600" cy="3840162"/>
          </a:xfrm>
        </p:spPr>
        <p:txBody>
          <a:bodyPr rtlCol="0">
            <a:normAutofit fontScale="92500" lnSpcReduction="10000"/>
          </a:bodyPr>
          <a:lstStyle/>
          <a:p>
            <a:pPr eaLnBrk="1" fontAlgn="auto" hangingPunct="1">
              <a:spcAft>
                <a:spcPts val="600"/>
              </a:spcAft>
              <a:buFont typeface="Wingdings" pitchFamily="2" charset="2"/>
              <a:buChar char="§"/>
              <a:defRPr/>
            </a:pPr>
            <a:r>
              <a:rPr lang="en-US" altLang="en-US" sz="1700" dirty="0">
                <a:latin typeface="Arial" charset="0"/>
                <a:cs typeface="Arial" charset="0"/>
              </a:rPr>
              <a:t>“Protect the nation adequately against the risks to life and property which are inherent in the transportation of hazardous materials (Dangerous Goods) in commerce” [49 U.S.C. 5101]</a:t>
            </a:r>
          </a:p>
          <a:p>
            <a:pPr eaLnBrk="1" fontAlgn="auto" hangingPunct="1">
              <a:spcAft>
                <a:spcPts val="600"/>
              </a:spcAft>
              <a:buFont typeface="Wingdings" pitchFamily="2" charset="2"/>
              <a:buChar char="§"/>
              <a:defRPr/>
            </a:pPr>
            <a:r>
              <a:rPr lang="en-US" altLang="en-US" sz="1700" dirty="0">
                <a:latin typeface="Arial" charset="0"/>
                <a:cs typeface="Arial" charset="0"/>
              </a:rPr>
              <a:t>Ensures and promotes the safety, security and performance of the nations hazardous materials transportation system through its nationwide field operations.</a:t>
            </a:r>
          </a:p>
          <a:p>
            <a:pPr eaLnBrk="1" fontAlgn="auto" hangingPunct="1">
              <a:spcAft>
                <a:spcPts val="600"/>
              </a:spcAft>
              <a:buFont typeface="Wingdings" pitchFamily="2" charset="2"/>
              <a:buChar char="§"/>
              <a:defRPr/>
            </a:pPr>
            <a:r>
              <a:rPr lang="en-US" altLang="en-US" sz="1700" dirty="0">
                <a:latin typeface="Arial" charset="0"/>
                <a:cs typeface="Arial" charset="0"/>
              </a:rPr>
              <a:t>Operational activities that include compliance, incident and accident inspections and investigations; safety, performance and regulatory adequacy and fitness determinations; outreach, education and training activities; and reporting feedback, information and intelligence through its oversight of hazardous materials shippers, carriers and the manufacture, requalification, recondition, maintenance and use of hazardous materials packaging.</a:t>
            </a:r>
          </a:p>
          <a:p>
            <a:pPr eaLnBrk="1" fontAlgn="auto" hangingPunct="1">
              <a:spcAft>
                <a:spcPts val="0"/>
              </a:spcAft>
              <a:buFont typeface="Wingdings" pitchFamily="2" charset="2"/>
              <a:buChar char="§"/>
              <a:defRPr/>
            </a:pPr>
            <a:r>
              <a:rPr lang="en-US" altLang="en-US" sz="1700" dirty="0">
                <a:latin typeface="Arial" charset="0"/>
                <a:cs typeface="Arial" charset="0"/>
              </a:rPr>
              <a:t>To determine the adequacy and clarity of the regulations for which the hazardous material transportation activities are based.</a:t>
            </a:r>
          </a:p>
          <a:p>
            <a:pPr eaLnBrk="1" fontAlgn="auto" hangingPunct="1">
              <a:spcAft>
                <a:spcPts val="0"/>
              </a:spcAft>
              <a:buFont typeface="Wingdings" pitchFamily="2" charset="2"/>
              <a:buChar char="§"/>
              <a:defRPr/>
            </a:pPr>
            <a:r>
              <a:rPr lang="en-US" altLang="en-US" sz="1700" dirty="0">
                <a:latin typeface="Arial" charset="0"/>
                <a:cs typeface="Arial" charset="0"/>
              </a:rPr>
              <a:t>Training and outreach </a:t>
            </a:r>
          </a:p>
        </p:txBody>
      </p:sp>
    </p:spTree>
    <p:extLst>
      <p:ext uri="{BB962C8B-B14F-4D97-AF65-F5344CB8AC3E}">
        <p14:creationId xmlns:p14="http://schemas.microsoft.com/office/powerpoint/2010/main" val="286019359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fade">
                                      <p:cBhvr>
                                        <p:cTn id="7" dur="2000"/>
                                        <p:tgtEl>
                                          <p:spTgt spid="133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6">
                                            <p:txEl>
                                              <p:pRg st="1" end="1"/>
                                            </p:txEl>
                                          </p:spTgt>
                                        </p:tgtEl>
                                        <p:attrNameLst>
                                          <p:attrName>style.visibility</p:attrName>
                                        </p:attrNameLst>
                                      </p:cBhvr>
                                      <p:to>
                                        <p:strVal val="visible"/>
                                      </p:to>
                                    </p:set>
                                    <p:animEffect transition="in" filter="fade">
                                      <p:cBhvr>
                                        <p:cTn id="12" dur="2000"/>
                                        <p:tgtEl>
                                          <p:spTgt spid="1331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6">
                                            <p:txEl>
                                              <p:pRg st="2" end="2"/>
                                            </p:txEl>
                                          </p:spTgt>
                                        </p:tgtEl>
                                        <p:attrNameLst>
                                          <p:attrName>style.visibility</p:attrName>
                                        </p:attrNameLst>
                                      </p:cBhvr>
                                      <p:to>
                                        <p:strVal val="visible"/>
                                      </p:to>
                                    </p:set>
                                    <p:animEffect transition="in" filter="fade">
                                      <p:cBhvr>
                                        <p:cTn id="17" dur="2000"/>
                                        <p:tgtEl>
                                          <p:spTgt spid="1331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6">
                                            <p:txEl>
                                              <p:pRg st="3" end="3"/>
                                            </p:txEl>
                                          </p:spTgt>
                                        </p:tgtEl>
                                        <p:attrNameLst>
                                          <p:attrName>style.visibility</p:attrName>
                                        </p:attrNameLst>
                                      </p:cBhvr>
                                      <p:to>
                                        <p:strVal val="visible"/>
                                      </p:to>
                                    </p:set>
                                    <p:animEffect transition="in" filter="fade">
                                      <p:cBhvr>
                                        <p:cTn id="22" dur="2000"/>
                                        <p:tgtEl>
                                          <p:spTgt spid="1331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6">
                                            <p:txEl>
                                              <p:pRg st="4" end="4"/>
                                            </p:txEl>
                                          </p:spTgt>
                                        </p:tgtEl>
                                        <p:attrNameLst>
                                          <p:attrName>style.visibility</p:attrName>
                                        </p:attrNameLst>
                                      </p:cBhvr>
                                      <p:to>
                                        <p:strVal val="visible"/>
                                      </p:to>
                                    </p:set>
                                    <p:animEffect transition="in" filter="fade">
                                      <p:cBhvr>
                                        <p:cTn id="27" dur="2000"/>
                                        <p:tgtEl>
                                          <p:spTgt spid="133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37289" y="354910"/>
            <a:ext cx="9144000" cy="695325"/>
          </a:xfrm>
          <a:prstGeom prst="rect">
            <a:avLst/>
          </a:prstGeom>
        </p:spPr>
        <p:txBody>
          <a:bodyPr/>
          <a:lstStyle>
            <a:lvl1pPr algn="ctr" rtl="0" eaLnBrk="0" fontAlgn="base" hangingPunct="0">
              <a:spcBef>
                <a:spcPct val="0"/>
              </a:spcBef>
              <a:spcAft>
                <a:spcPct val="0"/>
              </a:spcAft>
              <a:defRPr sz="3200" b="1">
                <a:solidFill>
                  <a:srgbClr val="000099"/>
                </a:solidFill>
                <a:latin typeface="+mj-lt"/>
                <a:ea typeface="+mj-ea"/>
                <a:cs typeface="+mj-cs"/>
              </a:defRPr>
            </a:lvl1pPr>
            <a:lvl2pPr algn="ctr" rtl="0" eaLnBrk="0" fontAlgn="base" hangingPunct="0">
              <a:spcBef>
                <a:spcPct val="0"/>
              </a:spcBef>
              <a:spcAft>
                <a:spcPct val="0"/>
              </a:spcAft>
              <a:defRPr sz="3200" b="1">
                <a:solidFill>
                  <a:srgbClr val="000099"/>
                </a:solidFill>
                <a:latin typeface="Tahoma" pitchFamily="34" charset="0"/>
              </a:defRPr>
            </a:lvl2pPr>
            <a:lvl3pPr algn="ctr" rtl="0" eaLnBrk="0" fontAlgn="base" hangingPunct="0">
              <a:spcBef>
                <a:spcPct val="0"/>
              </a:spcBef>
              <a:spcAft>
                <a:spcPct val="0"/>
              </a:spcAft>
              <a:defRPr sz="3200" b="1">
                <a:solidFill>
                  <a:srgbClr val="000099"/>
                </a:solidFill>
                <a:latin typeface="Tahoma" pitchFamily="34" charset="0"/>
              </a:defRPr>
            </a:lvl3pPr>
            <a:lvl4pPr algn="ctr" rtl="0" eaLnBrk="0" fontAlgn="base" hangingPunct="0">
              <a:spcBef>
                <a:spcPct val="0"/>
              </a:spcBef>
              <a:spcAft>
                <a:spcPct val="0"/>
              </a:spcAft>
              <a:defRPr sz="3200" b="1">
                <a:solidFill>
                  <a:srgbClr val="000099"/>
                </a:solidFill>
                <a:latin typeface="Tahoma" pitchFamily="34" charset="0"/>
              </a:defRPr>
            </a:lvl4pPr>
            <a:lvl5pPr algn="ctr" rtl="0" eaLnBrk="0" fontAlgn="base" hangingPunct="0">
              <a:spcBef>
                <a:spcPct val="0"/>
              </a:spcBef>
              <a:spcAft>
                <a:spcPct val="0"/>
              </a:spcAft>
              <a:defRPr sz="3200" b="1">
                <a:solidFill>
                  <a:srgbClr val="000099"/>
                </a:solidFill>
                <a:latin typeface="Tahoma" pitchFamily="34" charset="0"/>
              </a:defRPr>
            </a:lvl5pPr>
            <a:lvl6pPr marL="457200" algn="ctr" rtl="0" fontAlgn="base">
              <a:spcBef>
                <a:spcPct val="0"/>
              </a:spcBef>
              <a:spcAft>
                <a:spcPct val="0"/>
              </a:spcAft>
              <a:defRPr sz="3200" b="1">
                <a:solidFill>
                  <a:srgbClr val="000099"/>
                </a:solidFill>
                <a:latin typeface="Tahoma" pitchFamily="34" charset="0"/>
              </a:defRPr>
            </a:lvl6pPr>
            <a:lvl7pPr marL="914400" algn="ctr" rtl="0" fontAlgn="base">
              <a:spcBef>
                <a:spcPct val="0"/>
              </a:spcBef>
              <a:spcAft>
                <a:spcPct val="0"/>
              </a:spcAft>
              <a:defRPr sz="3200" b="1">
                <a:solidFill>
                  <a:srgbClr val="000099"/>
                </a:solidFill>
                <a:latin typeface="Tahoma" pitchFamily="34" charset="0"/>
              </a:defRPr>
            </a:lvl7pPr>
            <a:lvl8pPr marL="1371600" algn="ctr" rtl="0" fontAlgn="base">
              <a:spcBef>
                <a:spcPct val="0"/>
              </a:spcBef>
              <a:spcAft>
                <a:spcPct val="0"/>
              </a:spcAft>
              <a:defRPr sz="3200" b="1">
                <a:solidFill>
                  <a:srgbClr val="000099"/>
                </a:solidFill>
                <a:latin typeface="Tahoma" pitchFamily="34" charset="0"/>
              </a:defRPr>
            </a:lvl8pPr>
            <a:lvl9pPr marL="1828800" algn="ctr" rtl="0" fontAlgn="base">
              <a:spcBef>
                <a:spcPct val="0"/>
              </a:spcBef>
              <a:spcAft>
                <a:spcPct val="0"/>
              </a:spcAft>
              <a:defRPr sz="3200" b="1">
                <a:solidFill>
                  <a:srgbClr val="000099"/>
                </a:solidFill>
                <a:latin typeface="Tahoma" pitchFamily="34" charset="0"/>
              </a:defRPr>
            </a:lvl9pPr>
          </a:lstStyle>
          <a:p>
            <a:pPr eaLnBrk="1" hangingPunct="1">
              <a:defRPr/>
            </a:pPr>
            <a:r>
              <a:rPr lang="en-US" dirty="0">
                <a:effectLst>
                  <a:outerShdw blurRad="38100" dist="38100" dir="2700000" algn="tl">
                    <a:srgbClr val="000000">
                      <a:alpha val="43137"/>
                    </a:srgbClr>
                  </a:outerShdw>
                </a:effectLst>
                <a:latin typeface="Arial" charset="0"/>
                <a:cs typeface="Arial" charset="0"/>
              </a:rPr>
              <a:t>PHMSA Field Operations Regions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14400"/>
            <a:ext cx="7772400" cy="4915702"/>
          </a:xfrm>
          <a:prstGeom prst="rect">
            <a:avLst/>
          </a:prstGeom>
        </p:spPr>
      </p:pic>
    </p:spTree>
    <p:extLst>
      <p:ext uri="{BB962C8B-B14F-4D97-AF65-F5344CB8AC3E}">
        <p14:creationId xmlns:p14="http://schemas.microsoft.com/office/powerpoint/2010/main" val="1038726819"/>
      </p:ext>
    </p:extLst>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idx="4294967295"/>
          </p:nvPr>
        </p:nvSpPr>
        <p:spPr>
          <a:xfrm>
            <a:off x="0" y="152400"/>
            <a:ext cx="9144000" cy="609600"/>
          </a:xfrm>
        </p:spPr>
        <p:txBody>
          <a:bodyPr rtlCol="0" anchor="t">
            <a:normAutofit/>
          </a:bodyPr>
          <a:lstStyle/>
          <a:p>
            <a:pPr eaLnBrk="1" fontAlgn="auto" hangingPunct="1">
              <a:spcAft>
                <a:spcPts val="0"/>
              </a:spcAft>
              <a:defRPr/>
            </a:pPr>
            <a:r>
              <a:rPr lang="en-US" sz="2800" dirty="0">
                <a:effectLst>
                  <a:outerShdw blurRad="38100" dist="38100" dir="2700000" algn="tl">
                    <a:srgbClr val="000000">
                      <a:alpha val="43137"/>
                    </a:srgbClr>
                  </a:outerShdw>
                </a:effectLst>
                <a:latin typeface="Arial" charset="0"/>
                <a:cs typeface="Arial" charset="0"/>
              </a:rPr>
              <a:t>Field Operations – A Full Service Operation</a:t>
            </a:r>
          </a:p>
        </p:txBody>
      </p:sp>
      <p:sp>
        <p:nvSpPr>
          <p:cNvPr id="15364" name="Rectangle 5"/>
          <p:cNvSpPr>
            <a:spLocks noGrp="1" noChangeArrowheads="1"/>
          </p:cNvSpPr>
          <p:nvPr>
            <p:ph sz="half" idx="4294967295"/>
          </p:nvPr>
        </p:nvSpPr>
        <p:spPr>
          <a:xfrm>
            <a:off x="0" y="762000"/>
            <a:ext cx="3429000" cy="5486400"/>
          </a:xfrm>
        </p:spPr>
        <p:txBody>
          <a:bodyPr/>
          <a:lstStyle/>
          <a:p>
            <a:pPr eaLnBrk="1" hangingPunct="1">
              <a:lnSpc>
                <a:spcPct val="90000"/>
              </a:lnSpc>
              <a:buFont typeface="Wingdings" pitchFamily="2" charset="2"/>
              <a:buChar char="§"/>
              <a:defRPr/>
            </a:pPr>
            <a:r>
              <a:rPr lang="en-US" altLang="en-US" sz="1800" b="1" dirty="0">
                <a:latin typeface="Arial" charset="0"/>
                <a:cs typeface="Arial" charset="0"/>
              </a:rPr>
              <a:t>Inspections</a:t>
            </a:r>
          </a:p>
          <a:p>
            <a:pPr lvl="1" eaLnBrk="1" hangingPunct="1">
              <a:lnSpc>
                <a:spcPct val="90000"/>
              </a:lnSpc>
              <a:buFont typeface="Arial" charset="0"/>
              <a:buChar char="•"/>
              <a:defRPr/>
            </a:pPr>
            <a:r>
              <a:rPr lang="en-US" altLang="en-US" sz="1800" dirty="0">
                <a:latin typeface="Arial" charset="0"/>
                <a:cs typeface="Arial" charset="0"/>
              </a:rPr>
              <a:t>Compliance</a:t>
            </a:r>
          </a:p>
          <a:p>
            <a:pPr lvl="1" eaLnBrk="1" hangingPunct="1">
              <a:lnSpc>
                <a:spcPct val="90000"/>
              </a:lnSpc>
              <a:buFont typeface="Arial" charset="0"/>
              <a:buChar char="•"/>
              <a:defRPr/>
            </a:pPr>
            <a:r>
              <a:rPr lang="en-US" altLang="en-US" sz="1800" dirty="0">
                <a:latin typeface="Arial" charset="0"/>
                <a:cs typeface="Arial" charset="0"/>
              </a:rPr>
              <a:t>Fitness</a:t>
            </a:r>
          </a:p>
          <a:p>
            <a:pPr lvl="1" eaLnBrk="1" hangingPunct="1">
              <a:lnSpc>
                <a:spcPct val="90000"/>
              </a:lnSpc>
              <a:buFont typeface="Arial" charset="0"/>
              <a:buChar char="•"/>
              <a:defRPr/>
            </a:pPr>
            <a:r>
              <a:rPr lang="en-US" altLang="en-US" sz="1800" dirty="0">
                <a:latin typeface="Arial" charset="0"/>
                <a:cs typeface="Arial" charset="0"/>
              </a:rPr>
              <a:t>International </a:t>
            </a:r>
          </a:p>
          <a:p>
            <a:pPr eaLnBrk="1" hangingPunct="1">
              <a:lnSpc>
                <a:spcPct val="90000"/>
              </a:lnSpc>
              <a:buFont typeface="Wingdings" pitchFamily="2" charset="2"/>
              <a:buChar char="§"/>
              <a:defRPr/>
            </a:pPr>
            <a:r>
              <a:rPr lang="en-US" altLang="en-US" sz="1800" b="1" dirty="0">
                <a:latin typeface="Arial" charset="0"/>
                <a:cs typeface="Arial" charset="0"/>
              </a:rPr>
              <a:t>Investigations</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Accidents / Incidents</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Complaint</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Compliance</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Criminal </a:t>
            </a:r>
          </a:p>
          <a:p>
            <a:pPr eaLnBrk="1" hangingPunct="1">
              <a:lnSpc>
                <a:spcPct val="90000"/>
              </a:lnSpc>
              <a:buFont typeface="Wingdings" pitchFamily="2" charset="2"/>
              <a:buChar char="§"/>
              <a:defRPr/>
            </a:pPr>
            <a:r>
              <a:rPr lang="en-US" altLang="en-US" sz="1800" b="1" dirty="0">
                <a:solidFill>
                  <a:srgbClr val="000000"/>
                </a:solidFill>
                <a:latin typeface="Arial" charset="0"/>
                <a:cs typeface="Arial" charset="0"/>
              </a:rPr>
              <a:t>Training</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CSB Staff</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HMSAT</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Program Partners</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Modal Partners </a:t>
            </a:r>
          </a:p>
          <a:p>
            <a:pPr marL="0" indent="0" eaLnBrk="1" hangingPunct="1">
              <a:lnSpc>
                <a:spcPct val="90000"/>
              </a:lnSpc>
              <a:buFontTx/>
              <a:buNone/>
              <a:defRPr/>
            </a:pPr>
            <a:endParaRPr lang="en-US" altLang="en-US" sz="1800" b="1" dirty="0">
              <a:solidFill>
                <a:srgbClr val="000000"/>
              </a:solidFill>
              <a:latin typeface="Arial" charset="0"/>
              <a:cs typeface="Arial" charset="0"/>
            </a:endParaRPr>
          </a:p>
          <a:p>
            <a:pPr lvl="1" eaLnBrk="1" hangingPunct="1">
              <a:lnSpc>
                <a:spcPct val="90000"/>
              </a:lnSpc>
              <a:buFont typeface="Arial" charset="0"/>
              <a:buChar char="•"/>
              <a:defRPr/>
            </a:pPr>
            <a:endParaRPr lang="en-US" altLang="en-US" dirty="0">
              <a:solidFill>
                <a:srgbClr val="000000"/>
              </a:solidFill>
              <a:latin typeface="Arial" charset="0"/>
              <a:cs typeface="Arial" charset="0"/>
            </a:endParaRPr>
          </a:p>
          <a:p>
            <a:pPr eaLnBrk="1" hangingPunct="1">
              <a:lnSpc>
                <a:spcPct val="90000"/>
              </a:lnSpc>
              <a:buFontTx/>
              <a:buNone/>
              <a:defRPr/>
            </a:pPr>
            <a:endParaRPr lang="en-US" altLang="en-US" sz="1800" b="1" dirty="0"/>
          </a:p>
        </p:txBody>
      </p:sp>
      <p:sp>
        <p:nvSpPr>
          <p:cNvPr id="15365" name="Rectangle 6"/>
          <p:cNvSpPr>
            <a:spLocks noGrp="1" noChangeArrowheads="1"/>
          </p:cNvSpPr>
          <p:nvPr>
            <p:ph sz="half" idx="4294967295"/>
          </p:nvPr>
        </p:nvSpPr>
        <p:spPr>
          <a:xfrm>
            <a:off x="3276600" y="762000"/>
            <a:ext cx="5867400" cy="4953000"/>
          </a:xfrm>
        </p:spPr>
        <p:txBody>
          <a:bodyPr/>
          <a:lstStyle/>
          <a:p>
            <a:pPr eaLnBrk="1" hangingPunct="1">
              <a:lnSpc>
                <a:spcPct val="90000"/>
              </a:lnSpc>
              <a:buFont typeface="Wingdings" pitchFamily="2" charset="2"/>
              <a:buChar char="§"/>
              <a:defRPr/>
            </a:pPr>
            <a:r>
              <a:rPr lang="en-US" altLang="en-US" sz="1800" b="1" dirty="0">
                <a:solidFill>
                  <a:srgbClr val="000000"/>
                </a:solidFill>
                <a:latin typeface="Arial" charset="0"/>
                <a:cs typeface="Arial" charset="0"/>
              </a:rPr>
              <a:t>Regulatory &amp; Technical</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Regulatory Adequacy Determinations</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Rulemaking Development</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Technical Advisors</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Interpretations</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Subject Matter Experts &amp; Testimony</a:t>
            </a:r>
          </a:p>
          <a:p>
            <a:pPr lvl="1" eaLnBrk="1" hangingPunct="1">
              <a:lnSpc>
                <a:spcPct val="90000"/>
              </a:lnSpc>
              <a:buFont typeface="Arial" charset="0"/>
              <a:buChar char="•"/>
              <a:defRPr/>
            </a:pPr>
            <a:endParaRPr lang="en-US" altLang="en-US" sz="1800" dirty="0">
              <a:solidFill>
                <a:srgbClr val="000000"/>
              </a:solidFill>
              <a:latin typeface="Arial" charset="0"/>
              <a:cs typeface="Arial" charset="0"/>
            </a:endParaRPr>
          </a:p>
          <a:p>
            <a:pPr eaLnBrk="1" hangingPunct="1">
              <a:lnSpc>
                <a:spcPct val="90000"/>
              </a:lnSpc>
              <a:buFont typeface="Wingdings" pitchFamily="2" charset="2"/>
              <a:buChar char="§"/>
              <a:defRPr/>
            </a:pPr>
            <a:r>
              <a:rPr lang="en-US" altLang="en-US" sz="1800" b="1" dirty="0">
                <a:solidFill>
                  <a:srgbClr val="000000"/>
                </a:solidFill>
                <a:latin typeface="Arial" charset="0"/>
                <a:cs typeface="Arial" charset="0"/>
              </a:rPr>
              <a:t>Outreach/Education</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PHH Inspection Exposure</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Safety Advisories</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Public Presentations</a:t>
            </a:r>
          </a:p>
          <a:p>
            <a:pPr lvl="1" eaLnBrk="1" hangingPunct="1">
              <a:lnSpc>
                <a:spcPct val="90000"/>
              </a:lnSpc>
              <a:buFont typeface="Arial" charset="0"/>
              <a:buChar char="•"/>
              <a:defRPr/>
            </a:pPr>
            <a:r>
              <a:rPr lang="en-US" altLang="en-US" sz="1800" dirty="0">
                <a:solidFill>
                  <a:srgbClr val="000000"/>
                </a:solidFill>
                <a:latin typeface="Arial" charset="0"/>
                <a:cs typeface="Arial" charset="0"/>
              </a:rPr>
              <a:t>Awareness Campaigns</a:t>
            </a:r>
          </a:p>
          <a:p>
            <a:pPr marL="457200" lvl="1" indent="0" eaLnBrk="1" hangingPunct="1">
              <a:lnSpc>
                <a:spcPct val="90000"/>
              </a:lnSpc>
              <a:buFontTx/>
              <a:buNone/>
              <a:defRPr/>
            </a:pPr>
            <a:endParaRPr lang="en-US" altLang="en-US" sz="1800" dirty="0">
              <a:solidFill>
                <a:srgbClr val="000000"/>
              </a:solidFill>
              <a:latin typeface="Arial" charset="0"/>
              <a:cs typeface="Arial" charset="0"/>
            </a:endParaRPr>
          </a:p>
        </p:txBody>
      </p:sp>
    </p:spTree>
    <p:extLst>
      <p:ext uri="{BB962C8B-B14F-4D97-AF65-F5344CB8AC3E}">
        <p14:creationId xmlns:p14="http://schemas.microsoft.com/office/powerpoint/2010/main" val="322124604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2000"/>
                                        <p:tgtEl>
                                          <p:spTgt spid="1536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4">
                                            <p:txEl>
                                              <p:pRg st="1" end="1"/>
                                            </p:txEl>
                                          </p:spTgt>
                                        </p:tgtEl>
                                        <p:attrNameLst>
                                          <p:attrName>style.visibility</p:attrName>
                                        </p:attrNameLst>
                                      </p:cBhvr>
                                      <p:to>
                                        <p:strVal val="visible"/>
                                      </p:to>
                                    </p:set>
                                    <p:animEffect transition="in" filter="fade">
                                      <p:cBhvr>
                                        <p:cTn id="10" dur="2000"/>
                                        <p:tgtEl>
                                          <p:spTgt spid="1536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4">
                                            <p:txEl>
                                              <p:pRg st="2" end="2"/>
                                            </p:txEl>
                                          </p:spTgt>
                                        </p:tgtEl>
                                        <p:attrNameLst>
                                          <p:attrName>style.visibility</p:attrName>
                                        </p:attrNameLst>
                                      </p:cBhvr>
                                      <p:to>
                                        <p:strVal val="visible"/>
                                      </p:to>
                                    </p:set>
                                    <p:animEffect transition="in" filter="fade">
                                      <p:cBhvr>
                                        <p:cTn id="13" dur="2000"/>
                                        <p:tgtEl>
                                          <p:spTgt spid="1536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4">
                                            <p:txEl>
                                              <p:pRg st="3" end="3"/>
                                            </p:txEl>
                                          </p:spTgt>
                                        </p:tgtEl>
                                        <p:attrNameLst>
                                          <p:attrName>style.visibility</p:attrName>
                                        </p:attrNameLst>
                                      </p:cBhvr>
                                      <p:to>
                                        <p:strVal val="visible"/>
                                      </p:to>
                                    </p:set>
                                    <p:animEffect transition="in" filter="fade">
                                      <p:cBhvr>
                                        <p:cTn id="16" dur="2000"/>
                                        <p:tgtEl>
                                          <p:spTgt spid="15364">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364">
                                            <p:txEl>
                                              <p:pRg st="4" end="4"/>
                                            </p:txEl>
                                          </p:spTgt>
                                        </p:tgtEl>
                                        <p:attrNameLst>
                                          <p:attrName>style.visibility</p:attrName>
                                        </p:attrNameLst>
                                      </p:cBhvr>
                                      <p:to>
                                        <p:strVal val="visible"/>
                                      </p:to>
                                    </p:set>
                                    <p:animEffect transition="in" filter="fade">
                                      <p:cBhvr>
                                        <p:cTn id="21" dur="2000"/>
                                        <p:tgtEl>
                                          <p:spTgt spid="1536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364">
                                            <p:txEl>
                                              <p:pRg st="5" end="5"/>
                                            </p:txEl>
                                          </p:spTgt>
                                        </p:tgtEl>
                                        <p:attrNameLst>
                                          <p:attrName>style.visibility</p:attrName>
                                        </p:attrNameLst>
                                      </p:cBhvr>
                                      <p:to>
                                        <p:strVal val="visible"/>
                                      </p:to>
                                    </p:set>
                                    <p:animEffect transition="in" filter="fade">
                                      <p:cBhvr>
                                        <p:cTn id="24" dur="2000"/>
                                        <p:tgtEl>
                                          <p:spTgt spid="1536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364">
                                            <p:txEl>
                                              <p:pRg st="6" end="6"/>
                                            </p:txEl>
                                          </p:spTgt>
                                        </p:tgtEl>
                                        <p:attrNameLst>
                                          <p:attrName>style.visibility</p:attrName>
                                        </p:attrNameLst>
                                      </p:cBhvr>
                                      <p:to>
                                        <p:strVal val="visible"/>
                                      </p:to>
                                    </p:set>
                                    <p:animEffect transition="in" filter="fade">
                                      <p:cBhvr>
                                        <p:cTn id="27" dur="2000"/>
                                        <p:tgtEl>
                                          <p:spTgt spid="1536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364">
                                            <p:txEl>
                                              <p:pRg st="7" end="7"/>
                                            </p:txEl>
                                          </p:spTgt>
                                        </p:tgtEl>
                                        <p:attrNameLst>
                                          <p:attrName>style.visibility</p:attrName>
                                        </p:attrNameLst>
                                      </p:cBhvr>
                                      <p:to>
                                        <p:strVal val="visible"/>
                                      </p:to>
                                    </p:set>
                                    <p:animEffect transition="in" filter="fade">
                                      <p:cBhvr>
                                        <p:cTn id="30" dur="2000"/>
                                        <p:tgtEl>
                                          <p:spTgt spid="1536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364">
                                            <p:txEl>
                                              <p:pRg st="8" end="8"/>
                                            </p:txEl>
                                          </p:spTgt>
                                        </p:tgtEl>
                                        <p:attrNameLst>
                                          <p:attrName>style.visibility</p:attrName>
                                        </p:attrNameLst>
                                      </p:cBhvr>
                                      <p:to>
                                        <p:strVal val="visible"/>
                                      </p:to>
                                    </p:set>
                                    <p:animEffect transition="in" filter="fade">
                                      <p:cBhvr>
                                        <p:cTn id="33" dur="2000"/>
                                        <p:tgtEl>
                                          <p:spTgt spid="15364">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364">
                                            <p:txEl>
                                              <p:pRg st="9" end="9"/>
                                            </p:txEl>
                                          </p:spTgt>
                                        </p:tgtEl>
                                        <p:attrNameLst>
                                          <p:attrName>style.visibility</p:attrName>
                                        </p:attrNameLst>
                                      </p:cBhvr>
                                      <p:to>
                                        <p:strVal val="visible"/>
                                      </p:to>
                                    </p:set>
                                    <p:animEffect transition="in" filter="fade">
                                      <p:cBhvr>
                                        <p:cTn id="38" dur="2000"/>
                                        <p:tgtEl>
                                          <p:spTgt spid="15364">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364">
                                            <p:txEl>
                                              <p:pRg st="10" end="10"/>
                                            </p:txEl>
                                          </p:spTgt>
                                        </p:tgtEl>
                                        <p:attrNameLst>
                                          <p:attrName>style.visibility</p:attrName>
                                        </p:attrNameLst>
                                      </p:cBhvr>
                                      <p:to>
                                        <p:strVal val="visible"/>
                                      </p:to>
                                    </p:set>
                                    <p:animEffect transition="in" filter="fade">
                                      <p:cBhvr>
                                        <p:cTn id="41" dur="2000"/>
                                        <p:tgtEl>
                                          <p:spTgt spid="15364">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364">
                                            <p:txEl>
                                              <p:pRg st="11" end="11"/>
                                            </p:txEl>
                                          </p:spTgt>
                                        </p:tgtEl>
                                        <p:attrNameLst>
                                          <p:attrName>style.visibility</p:attrName>
                                        </p:attrNameLst>
                                      </p:cBhvr>
                                      <p:to>
                                        <p:strVal val="visible"/>
                                      </p:to>
                                    </p:set>
                                    <p:animEffect transition="in" filter="fade">
                                      <p:cBhvr>
                                        <p:cTn id="44" dur="2000"/>
                                        <p:tgtEl>
                                          <p:spTgt spid="15364">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364">
                                            <p:txEl>
                                              <p:pRg st="12" end="12"/>
                                            </p:txEl>
                                          </p:spTgt>
                                        </p:tgtEl>
                                        <p:attrNameLst>
                                          <p:attrName>style.visibility</p:attrName>
                                        </p:attrNameLst>
                                      </p:cBhvr>
                                      <p:to>
                                        <p:strVal val="visible"/>
                                      </p:to>
                                    </p:set>
                                    <p:animEffect transition="in" filter="fade">
                                      <p:cBhvr>
                                        <p:cTn id="47" dur="2000"/>
                                        <p:tgtEl>
                                          <p:spTgt spid="15364">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364">
                                            <p:txEl>
                                              <p:pRg st="13" end="13"/>
                                            </p:txEl>
                                          </p:spTgt>
                                        </p:tgtEl>
                                        <p:attrNameLst>
                                          <p:attrName>style.visibility</p:attrName>
                                        </p:attrNameLst>
                                      </p:cBhvr>
                                      <p:to>
                                        <p:strVal val="visible"/>
                                      </p:to>
                                    </p:set>
                                    <p:animEffect transition="in" filter="fade">
                                      <p:cBhvr>
                                        <p:cTn id="50" dur="2000"/>
                                        <p:tgtEl>
                                          <p:spTgt spid="15364">
                                            <p:txEl>
                                              <p:pRg st="13" end="1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365">
                                            <p:txEl>
                                              <p:pRg st="0" end="0"/>
                                            </p:txEl>
                                          </p:spTgt>
                                        </p:tgtEl>
                                        <p:attrNameLst>
                                          <p:attrName>style.visibility</p:attrName>
                                        </p:attrNameLst>
                                      </p:cBhvr>
                                      <p:to>
                                        <p:strVal val="visible"/>
                                      </p:to>
                                    </p:set>
                                    <p:animEffect transition="in" filter="fade">
                                      <p:cBhvr>
                                        <p:cTn id="55" dur="2000"/>
                                        <p:tgtEl>
                                          <p:spTgt spid="15365">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365">
                                            <p:txEl>
                                              <p:pRg st="1" end="1"/>
                                            </p:txEl>
                                          </p:spTgt>
                                        </p:tgtEl>
                                        <p:attrNameLst>
                                          <p:attrName>style.visibility</p:attrName>
                                        </p:attrNameLst>
                                      </p:cBhvr>
                                      <p:to>
                                        <p:strVal val="visible"/>
                                      </p:to>
                                    </p:set>
                                    <p:animEffect transition="in" filter="fade">
                                      <p:cBhvr>
                                        <p:cTn id="58" dur="2000"/>
                                        <p:tgtEl>
                                          <p:spTgt spid="15365">
                                            <p:txEl>
                                              <p:pRg st="1" end="1"/>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365">
                                            <p:txEl>
                                              <p:pRg st="2" end="2"/>
                                            </p:txEl>
                                          </p:spTgt>
                                        </p:tgtEl>
                                        <p:attrNameLst>
                                          <p:attrName>style.visibility</p:attrName>
                                        </p:attrNameLst>
                                      </p:cBhvr>
                                      <p:to>
                                        <p:strVal val="visible"/>
                                      </p:to>
                                    </p:set>
                                    <p:animEffect transition="in" filter="fade">
                                      <p:cBhvr>
                                        <p:cTn id="61" dur="2000"/>
                                        <p:tgtEl>
                                          <p:spTgt spid="15365">
                                            <p:txEl>
                                              <p:pRg st="2" end="2"/>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365">
                                            <p:txEl>
                                              <p:pRg st="3" end="3"/>
                                            </p:txEl>
                                          </p:spTgt>
                                        </p:tgtEl>
                                        <p:attrNameLst>
                                          <p:attrName>style.visibility</p:attrName>
                                        </p:attrNameLst>
                                      </p:cBhvr>
                                      <p:to>
                                        <p:strVal val="visible"/>
                                      </p:to>
                                    </p:set>
                                    <p:animEffect transition="in" filter="fade">
                                      <p:cBhvr>
                                        <p:cTn id="64" dur="2000"/>
                                        <p:tgtEl>
                                          <p:spTgt spid="15365">
                                            <p:txEl>
                                              <p:pRg st="3" end="3"/>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365">
                                            <p:txEl>
                                              <p:pRg st="4" end="4"/>
                                            </p:txEl>
                                          </p:spTgt>
                                        </p:tgtEl>
                                        <p:attrNameLst>
                                          <p:attrName>style.visibility</p:attrName>
                                        </p:attrNameLst>
                                      </p:cBhvr>
                                      <p:to>
                                        <p:strVal val="visible"/>
                                      </p:to>
                                    </p:set>
                                    <p:animEffect transition="in" filter="fade">
                                      <p:cBhvr>
                                        <p:cTn id="67" dur="2000"/>
                                        <p:tgtEl>
                                          <p:spTgt spid="15365">
                                            <p:txEl>
                                              <p:pRg st="4" end="4"/>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365">
                                            <p:txEl>
                                              <p:pRg st="5" end="5"/>
                                            </p:txEl>
                                          </p:spTgt>
                                        </p:tgtEl>
                                        <p:attrNameLst>
                                          <p:attrName>style.visibility</p:attrName>
                                        </p:attrNameLst>
                                      </p:cBhvr>
                                      <p:to>
                                        <p:strVal val="visible"/>
                                      </p:to>
                                    </p:set>
                                    <p:animEffect transition="in" filter="fade">
                                      <p:cBhvr>
                                        <p:cTn id="70" dur="2000"/>
                                        <p:tgtEl>
                                          <p:spTgt spid="15365">
                                            <p:txEl>
                                              <p:pRg st="5" end="5"/>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365">
                                            <p:txEl>
                                              <p:pRg st="7" end="7"/>
                                            </p:txEl>
                                          </p:spTgt>
                                        </p:tgtEl>
                                        <p:attrNameLst>
                                          <p:attrName>style.visibility</p:attrName>
                                        </p:attrNameLst>
                                      </p:cBhvr>
                                      <p:to>
                                        <p:strVal val="visible"/>
                                      </p:to>
                                    </p:set>
                                    <p:animEffect transition="in" filter="fade">
                                      <p:cBhvr>
                                        <p:cTn id="75" dur="2000"/>
                                        <p:tgtEl>
                                          <p:spTgt spid="15365">
                                            <p:txEl>
                                              <p:pRg st="7" end="7"/>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365">
                                            <p:txEl>
                                              <p:pRg st="8" end="8"/>
                                            </p:txEl>
                                          </p:spTgt>
                                        </p:tgtEl>
                                        <p:attrNameLst>
                                          <p:attrName>style.visibility</p:attrName>
                                        </p:attrNameLst>
                                      </p:cBhvr>
                                      <p:to>
                                        <p:strVal val="visible"/>
                                      </p:to>
                                    </p:set>
                                    <p:animEffect transition="in" filter="fade">
                                      <p:cBhvr>
                                        <p:cTn id="78" dur="2000"/>
                                        <p:tgtEl>
                                          <p:spTgt spid="15365">
                                            <p:txEl>
                                              <p:pRg st="8" end="8"/>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5365">
                                            <p:txEl>
                                              <p:pRg st="9" end="9"/>
                                            </p:txEl>
                                          </p:spTgt>
                                        </p:tgtEl>
                                        <p:attrNameLst>
                                          <p:attrName>style.visibility</p:attrName>
                                        </p:attrNameLst>
                                      </p:cBhvr>
                                      <p:to>
                                        <p:strVal val="visible"/>
                                      </p:to>
                                    </p:set>
                                    <p:animEffect transition="in" filter="fade">
                                      <p:cBhvr>
                                        <p:cTn id="81" dur="2000"/>
                                        <p:tgtEl>
                                          <p:spTgt spid="15365">
                                            <p:txEl>
                                              <p:pRg st="9" end="9"/>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365">
                                            <p:txEl>
                                              <p:pRg st="10" end="10"/>
                                            </p:txEl>
                                          </p:spTgt>
                                        </p:tgtEl>
                                        <p:attrNameLst>
                                          <p:attrName>style.visibility</p:attrName>
                                        </p:attrNameLst>
                                      </p:cBhvr>
                                      <p:to>
                                        <p:strVal val="visible"/>
                                      </p:to>
                                    </p:set>
                                    <p:animEffect transition="in" filter="fade">
                                      <p:cBhvr>
                                        <p:cTn id="84" dur="2000"/>
                                        <p:tgtEl>
                                          <p:spTgt spid="15365">
                                            <p:txEl>
                                              <p:pRg st="10" end="1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365">
                                            <p:txEl>
                                              <p:pRg st="11" end="11"/>
                                            </p:txEl>
                                          </p:spTgt>
                                        </p:tgtEl>
                                        <p:attrNameLst>
                                          <p:attrName>style.visibility</p:attrName>
                                        </p:attrNameLst>
                                      </p:cBhvr>
                                      <p:to>
                                        <p:strVal val="visible"/>
                                      </p:to>
                                    </p:set>
                                    <p:animEffect transition="in" filter="fade">
                                      <p:cBhvr>
                                        <p:cTn id="87" dur="2000"/>
                                        <p:tgtEl>
                                          <p:spTgt spid="1536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P spid="1536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n w="10541" cmpd="sng">
                  <a:solidFill>
                    <a:schemeClr val="accent1">
                      <a:shade val="88000"/>
                      <a:satMod val="110000"/>
                    </a:schemeClr>
                  </a:solidFill>
                  <a:prstDash val="solid"/>
                </a:ln>
                <a:solidFill>
                  <a:schemeClr val="accent1"/>
                </a:solidFill>
                <a:cs typeface="Times New Roman" pitchFamily="18" charset="0"/>
              </a:rPr>
              <a:t>Previous Meeting Question Answer/Review</a:t>
            </a:r>
            <a:endParaRPr lang="en-US" dirty="0"/>
          </a:p>
        </p:txBody>
      </p:sp>
      <p:sp>
        <p:nvSpPr>
          <p:cNvPr id="4" name="Subtitle 3"/>
          <p:cNvSpPr>
            <a:spLocks noGrp="1"/>
          </p:cNvSpPr>
          <p:nvPr>
            <p:ph type="subTitle" idx="1"/>
          </p:nvPr>
        </p:nvSpPr>
        <p:spPr/>
        <p:txBody>
          <a:bodyPr/>
          <a:lstStyle/>
          <a:p>
            <a:r>
              <a:rPr lang="en-US" dirty="0"/>
              <a:t>Isreal Mallard</a:t>
            </a:r>
          </a:p>
        </p:txBody>
      </p:sp>
    </p:spTree>
    <p:extLst>
      <p:ext uri="{BB962C8B-B14F-4D97-AF65-F5344CB8AC3E}">
        <p14:creationId xmlns:p14="http://schemas.microsoft.com/office/powerpoint/2010/main" val="2501587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0" y="533400"/>
            <a:ext cx="9144000" cy="762000"/>
          </a:xfrm>
        </p:spPr>
        <p:txBody>
          <a:bodyPr rtlCol="0" anchor="t">
            <a:normAutofit/>
          </a:bodyPr>
          <a:lstStyle/>
          <a:p>
            <a:pPr eaLnBrk="1" fontAlgn="auto" hangingPunct="1">
              <a:spcAft>
                <a:spcPts val="0"/>
              </a:spcAft>
              <a:defRPr/>
            </a:pPr>
            <a:r>
              <a:rPr lang="en-US" dirty="0">
                <a:effectLst>
                  <a:outerShdw blurRad="38100" dist="38100" dir="2700000" algn="tl">
                    <a:srgbClr val="000000">
                      <a:alpha val="43137"/>
                    </a:srgbClr>
                  </a:outerShdw>
                </a:effectLst>
                <a:latin typeface="Arial" charset="0"/>
                <a:cs typeface="Arial" charset="0"/>
              </a:rPr>
              <a:t>Why Us?</a:t>
            </a:r>
          </a:p>
        </p:txBody>
      </p:sp>
      <p:sp>
        <p:nvSpPr>
          <p:cNvPr id="10" name="Rectangle 3"/>
          <p:cNvSpPr txBox="1">
            <a:spLocks noChangeArrowheads="1"/>
          </p:cNvSpPr>
          <p:nvPr/>
        </p:nvSpPr>
        <p:spPr bwMode="auto">
          <a:xfrm>
            <a:off x="1066800" y="1524000"/>
            <a:ext cx="4953000" cy="4267200"/>
          </a:xfrm>
          <a:prstGeom prst="rect">
            <a:avLst/>
          </a:prstGeom>
          <a:noFill/>
          <a:ln w="9525">
            <a:noFill/>
            <a:miter lim="800000"/>
            <a:headEnd/>
            <a:tailEnd/>
          </a:ln>
        </p:spPr>
        <p:txBody>
          <a:bodyPr/>
          <a:lstStyle/>
          <a:p>
            <a:pPr marL="342900" indent="-342900">
              <a:lnSpc>
                <a:spcPts val="2300"/>
              </a:lnSpc>
              <a:spcBef>
                <a:spcPct val="50000"/>
              </a:spcBef>
              <a:buClr>
                <a:srgbClr val="000099"/>
              </a:buClr>
              <a:buFont typeface="Wingdings" pitchFamily="2" charset="2"/>
              <a:buChar char="§"/>
              <a:defRPr/>
            </a:pPr>
            <a:endParaRPr lang="en-US" sz="2200" kern="0" dirty="0">
              <a:latin typeface="Arial" pitchFamily="34" charset="0"/>
              <a:cs typeface="Arial" pitchFamily="34" charset="0"/>
            </a:endParaRPr>
          </a:p>
          <a:p>
            <a:pPr marL="342900" indent="-342900">
              <a:lnSpc>
                <a:spcPts val="2300"/>
              </a:lnSpc>
              <a:spcBef>
                <a:spcPct val="50000"/>
              </a:spcBef>
              <a:buClr>
                <a:srgbClr val="000099"/>
              </a:buClr>
              <a:buFont typeface="Wingdings" pitchFamily="2" charset="2"/>
              <a:buChar char="§"/>
              <a:defRPr/>
            </a:pPr>
            <a:r>
              <a:rPr lang="en-US" sz="2800" kern="0" dirty="0">
                <a:latin typeface="Arial Black" panose="020B0A04020102020204" pitchFamily="34" charset="0"/>
                <a:cs typeface="Arial" pitchFamily="34" charset="0"/>
              </a:rPr>
              <a:t>Approval Holder</a:t>
            </a:r>
          </a:p>
          <a:p>
            <a:pPr marL="342900" indent="-342900">
              <a:lnSpc>
                <a:spcPts val="2300"/>
              </a:lnSpc>
              <a:spcBef>
                <a:spcPct val="50000"/>
              </a:spcBef>
              <a:buClr>
                <a:srgbClr val="000099"/>
              </a:buClr>
              <a:buFont typeface="Wingdings" pitchFamily="2" charset="2"/>
              <a:buChar char="§"/>
              <a:defRPr/>
            </a:pPr>
            <a:r>
              <a:rPr lang="en-US" sz="2800" kern="0" dirty="0">
                <a:latin typeface="Arial Black" panose="020B0A04020102020204" pitchFamily="34" charset="0"/>
                <a:cs typeface="Arial" pitchFamily="34" charset="0"/>
              </a:rPr>
              <a:t>Inspect &amp; Test Packages (High Risk PIH/TIH)</a:t>
            </a:r>
          </a:p>
          <a:p>
            <a:pPr marL="342900" indent="-342900">
              <a:lnSpc>
                <a:spcPts val="2300"/>
              </a:lnSpc>
              <a:spcBef>
                <a:spcPct val="50000"/>
              </a:spcBef>
              <a:buClr>
                <a:srgbClr val="000099"/>
              </a:buClr>
              <a:buFont typeface="Wingdings" pitchFamily="2" charset="2"/>
              <a:buChar char="§"/>
              <a:defRPr/>
            </a:pPr>
            <a:r>
              <a:rPr lang="en-US" sz="2800" kern="0" dirty="0">
                <a:latin typeface="Arial Black" panose="020B0A04020102020204" pitchFamily="34" charset="0"/>
                <a:cs typeface="Arial" pitchFamily="34" charset="0"/>
              </a:rPr>
              <a:t>Investigations</a:t>
            </a:r>
          </a:p>
          <a:p>
            <a:pPr marL="342900" indent="-342900">
              <a:lnSpc>
                <a:spcPts val="2300"/>
              </a:lnSpc>
              <a:spcBef>
                <a:spcPct val="50000"/>
              </a:spcBef>
              <a:buClr>
                <a:srgbClr val="000099"/>
              </a:buClr>
              <a:buFont typeface="Wingdings" pitchFamily="2" charset="2"/>
              <a:buChar char="§"/>
              <a:defRPr/>
            </a:pPr>
            <a:r>
              <a:rPr lang="en-US" sz="2800" kern="0" dirty="0">
                <a:latin typeface="Arial Black" panose="020B0A04020102020204" pitchFamily="34" charset="0"/>
                <a:cs typeface="Arial" pitchFamily="34" charset="0"/>
              </a:rPr>
              <a:t>Fitness Review</a:t>
            </a:r>
          </a:p>
          <a:p>
            <a:pPr marL="342900" indent="-342900">
              <a:lnSpc>
                <a:spcPts val="2300"/>
              </a:lnSpc>
              <a:spcBef>
                <a:spcPct val="50000"/>
              </a:spcBef>
              <a:buClr>
                <a:srgbClr val="000099"/>
              </a:buClr>
              <a:buFont typeface="Wingdings" pitchFamily="2" charset="2"/>
              <a:buChar char="§"/>
              <a:defRPr/>
            </a:pPr>
            <a:r>
              <a:rPr lang="en-US" sz="2800" kern="0" dirty="0">
                <a:latin typeface="Arial Black" panose="020B0A04020102020204" pitchFamily="34" charset="0"/>
                <a:cs typeface="Arial" pitchFamily="34" charset="0"/>
              </a:rPr>
              <a:t>Complaints</a:t>
            </a:r>
          </a:p>
        </p:txBody>
      </p:sp>
      <p:graphicFrame>
        <p:nvGraphicFramePr>
          <p:cNvPr id="41988" name="Object 5"/>
          <p:cNvGraphicFramePr>
            <a:graphicFrameLocks noChangeAspect="1"/>
          </p:cNvGraphicFramePr>
          <p:nvPr/>
        </p:nvGraphicFramePr>
        <p:xfrm>
          <a:off x="5334000" y="1811338"/>
          <a:ext cx="3048000" cy="4338637"/>
        </p:xfrm>
        <a:graphic>
          <a:graphicData uri="http://schemas.openxmlformats.org/presentationml/2006/ole">
            <mc:AlternateContent xmlns:mc="http://schemas.openxmlformats.org/markup-compatibility/2006">
              <mc:Choice xmlns:v="urn:schemas-microsoft-com:vml" Requires="v">
                <p:oleObj spid="_x0000_s2061" name="Clip" r:id="rId3" imgW="3848100" imgH="5478463" progId="MS_ClipArt_Gallery.2">
                  <p:embed/>
                </p:oleObj>
              </mc:Choice>
              <mc:Fallback>
                <p:oleObj name="Clip" r:id="rId3" imgW="3848100" imgH="54784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811338"/>
                        <a:ext cx="3048000" cy="433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433112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228600"/>
            <a:ext cx="9144000" cy="731838"/>
          </a:xfrm>
        </p:spPr>
        <p:txBody>
          <a:bodyPr rtlCol="0" anchor="t">
            <a:normAutofit fontScale="90000"/>
          </a:bodyPr>
          <a:lstStyle/>
          <a:p>
            <a:pPr eaLnBrk="1" fontAlgn="auto" hangingPunct="1">
              <a:spcAft>
                <a:spcPts val="0"/>
              </a:spcAft>
              <a:defRPr/>
            </a:pPr>
            <a:r>
              <a:rPr lang="en-US" dirty="0">
                <a:effectLst>
                  <a:outerShdw blurRad="38100" dist="38100" dir="2700000" algn="tl">
                    <a:srgbClr val="000000">
                      <a:alpha val="43137"/>
                    </a:srgbClr>
                  </a:outerShdw>
                </a:effectLst>
                <a:latin typeface="Arial" charset="0"/>
                <a:cs typeface="Arial" charset="0"/>
              </a:rPr>
              <a:t>The Inspection Process</a:t>
            </a:r>
          </a:p>
        </p:txBody>
      </p:sp>
      <p:sp>
        <p:nvSpPr>
          <p:cNvPr id="43011" name="Rectangle 3"/>
          <p:cNvSpPr>
            <a:spLocks noGrp="1" noChangeArrowheads="1"/>
          </p:cNvSpPr>
          <p:nvPr>
            <p:ph idx="4294967295"/>
          </p:nvPr>
        </p:nvSpPr>
        <p:spPr>
          <a:xfrm>
            <a:off x="1066800" y="838200"/>
            <a:ext cx="6400800" cy="4495800"/>
          </a:xfrm>
        </p:spPr>
        <p:txBody>
          <a:bodyPr/>
          <a:lstStyle/>
          <a:p>
            <a:pPr eaLnBrk="1" hangingPunct="1">
              <a:lnSpc>
                <a:spcPct val="90000"/>
              </a:lnSpc>
              <a:buFont typeface="Wingdings" pitchFamily="2" charset="2"/>
              <a:buChar char="§"/>
            </a:pPr>
            <a:endParaRPr lang="en-US" altLang="en-US" b="1" dirty="0">
              <a:latin typeface="Arial" charset="0"/>
              <a:cs typeface="Arial" charset="0"/>
            </a:endParaRPr>
          </a:p>
          <a:p>
            <a:pPr eaLnBrk="1" hangingPunct="1">
              <a:lnSpc>
                <a:spcPct val="90000"/>
              </a:lnSpc>
              <a:buFont typeface="Wingdings" pitchFamily="2" charset="2"/>
              <a:buChar char="§"/>
            </a:pPr>
            <a:r>
              <a:rPr lang="en-US" altLang="en-US" sz="3600" b="1" dirty="0">
                <a:latin typeface="Arial Black" panose="020B0A04020102020204" pitchFamily="34" charset="0"/>
                <a:cs typeface="Times New Roman" panose="02020603050405020304" pitchFamily="18" charset="0"/>
              </a:rPr>
              <a:t>Introduction</a:t>
            </a:r>
          </a:p>
          <a:p>
            <a:pPr eaLnBrk="1" hangingPunct="1">
              <a:lnSpc>
                <a:spcPct val="90000"/>
              </a:lnSpc>
              <a:buFont typeface="Wingdings" pitchFamily="2" charset="2"/>
              <a:buChar char="§"/>
            </a:pPr>
            <a:r>
              <a:rPr lang="en-US" altLang="en-US" sz="3600" b="1" dirty="0">
                <a:latin typeface="Arial Black" panose="020B0A04020102020204" pitchFamily="34" charset="0"/>
                <a:cs typeface="Times New Roman" panose="02020603050405020304" pitchFamily="18" charset="0"/>
              </a:rPr>
              <a:t>Items Reviewed</a:t>
            </a:r>
          </a:p>
          <a:p>
            <a:pPr eaLnBrk="1" hangingPunct="1">
              <a:lnSpc>
                <a:spcPct val="90000"/>
              </a:lnSpc>
              <a:buFont typeface="Wingdings" pitchFamily="2" charset="2"/>
              <a:buChar char="§"/>
            </a:pPr>
            <a:r>
              <a:rPr lang="en-US" altLang="en-US" sz="3600" b="1" dirty="0">
                <a:latin typeface="Arial Black" panose="020B0A04020102020204" pitchFamily="34" charset="0"/>
                <a:cs typeface="Times New Roman" panose="02020603050405020304" pitchFamily="18" charset="0"/>
              </a:rPr>
              <a:t>Information Gathering</a:t>
            </a:r>
          </a:p>
          <a:p>
            <a:pPr eaLnBrk="1" hangingPunct="1">
              <a:lnSpc>
                <a:spcPct val="90000"/>
              </a:lnSpc>
              <a:buFont typeface="Wingdings" pitchFamily="2" charset="2"/>
              <a:buChar char="§"/>
            </a:pPr>
            <a:r>
              <a:rPr lang="en-US" altLang="en-US" sz="3600" b="1" dirty="0">
                <a:latin typeface="Arial Black" panose="020B0A04020102020204" pitchFamily="34" charset="0"/>
                <a:cs typeface="Times New Roman" panose="02020603050405020304" pitchFamily="18" charset="0"/>
              </a:rPr>
              <a:t>Closing the Inspection</a:t>
            </a:r>
          </a:p>
          <a:p>
            <a:pPr eaLnBrk="1" hangingPunct="1">
              <a:lnSpc>
                <a:spcPct val="90000"/>
              </a:lnSpc>
            </a:pPr>
            <a:r>
              <a:rPr lang="en-US" altLang="en-US" sz="3600" b="1" dirty="0">
                <a:latin typeface="Arial Black" panose="020B0A04020102020204" pitchFamily="34" charset="0"/>
                <a:cs typeface="Times New Roman" panose="02020603050405020304" pitchFamily="18" charset="0"/>
              </a:rPr>
              <a:t>Next Step</a:t>
            </a:r>
          </a:p>
        </p:txBody>
      </p:sp>
    </p:spTree>
    <p:extLst>
      <p:ext uri="{BB962C8B-B14F-4D97-AF65-F5344CB8AC3E}">
        <p14:creationId xmlns:p14="http://schemas.microsoft.com/office/powerpoint/2010/main" val="2730233278"/>
      </p:ext>
    </p:extLst>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304800"/>
            <a:ext cx="9144000" cy="731838"/>
          </a:xfrm>
        </p:spPr>
        <p:txBody>
          <a:bodyPr rtlCol="0" anchor="t">
            <a:normAutofit fontScale="90000"/>
          </a:bodyPr>
          <a:lstStyle/>
          <a:p>
            <a:pPr eaLnBrk="1" fontAlgn="auto" hangingPunct="1">
              <a:spcAft>
                <a:spcPts val="0"/>
              </a:spcAft>
              <a:defRPr/>
            </a:pPr>
            <a:r>
              <a:rPr lang="en-US" dirty="0">
                <a:effectLst>
                  <a:outerShdw blurRad="38100" dist="38100" dir="2700000" algn="tl">
                    <a:srgbClr val="000000">
                      <a:alpha val="43137"/>
                    </a:srgbClr>
                  </a:outerShdw>
                </a:effectLst>
                <a:latin typeface="Arial" charset="0"/>
                <a:cs typeface="Arial" charset="0"/>
              </a:rPr>
              <a:t>The Inspection Process - Introduction</a:t>
            </a:r>
          </a:p>
        </p:txBody>
      </p:sp>
      <p:sp>
        <p:nvSpPr>
          <p:cNvPr id="44035" name="Rectangle 4"/>
          <p:cNvSpPr>
            <a:spLocks noGrp="1" noChangeArrowheads="1"/>
          </p:cNvSpPr>
          <p:nvPr>
            <p:ph idx="4294967295"/>
          </p:nvPr>
        </p:nvSpPr>
        <p:spPr>
          <a:xfrm>
            <a:off x="457200" y="1066800"/>
            <a:ext cx="8153400" cy="4648200"/>
          </a:xfrm>
        </p:spPr>
        <p:txBody>
          <a:bodyPr>
            <a:normAutofit lnSpcReduction="10000"/>
          </a:bodyPr>
          <a:lstStyle/>
          <a:p>
            <a:pPr eaLnBrk="1" hangingPunct="1">
              <a:buFont typeface="Wingdings" pitchFamily="2" charset="2"/>
              <a:buChar char="§"/>
            </a:pPr>
            <a:r>
              <a:rPr lang="en-US" altLang="en-US" sz="2200" b="1" dirty="0">
                <a:latin typeface="Arial" charset="0"/>
                <a:cs typeface="Arial" charset="0"/>
              </a:rPr>
              <a:t>Identification</a:t>
            </a:r>
          </a:p>
          <a:p>
            <a:pPr eaLnBrk="1" hangingPunct="1">
              <a:buFont typeface="Wingdings" pitchFamily="2" charset="2"/>
              <a:buChar char="§"/>
            </a:pPr>
            <a:r>
              <a:rPr lang="en-US" altLang="en-US" sz="2200" b="1" dirty="0">
                <a:latin typeface="Arial" charset="0"/>
                <a:cs typeface="Arial" charset="0"/>
              </a:rPr>
              <a:t>Purpose of Inspection</a:t>
            </a:r>
          </a:p>
          <a:p>
            <a:pPr eaLnBrk="1" hangingPunct="1">
              <a:buFont typeface="Wingdings" pitchFamily="2" charset="2"/>
              <a:buChar char="§"/>
            </a:pPr>
            <a:r>
              <a:rPr lang="en-US" altLang="en-US" sz="2200" b="1" dirty="0">
                <a:latin typeface="Arial" charset="0"/>
                <a:cs typeface="Arial" charset="0"/>
              </a:rPr>
              <a:t>General Info Gathering</a:t>
            </a:r>
          </a:p>
          <a:p>
            <a:pPr lvl="1" eaLnBrk="1" hangingPunct="1">
              <a:buFont typeface="Arial" charset="0"/>
              <a:buChar char="•"/>
            </a:pPr>
            <a:r>
              <a:rPr lang="en-US" altLang="en-US" dirty="0">
                <a:latin typeface="Arial" charset="0"/>
                <a:cs typeface="Arial" charset="0"/>
              </a:rPr>
              <a:t>Representative</a:t>
            </a:r>
          </a:p>
          <a:p>
            <a:pPr lvl="1" eaLnBrk="1" hangingPunct="1">
              <a:buFont typeface="Arial" charset="0"/>
              <a:buChar char="•"/>
            </a:pPr>
            <a:r>
              <a:rPr lang="en-US" altLang="en-US" dirty="0">
                <a:latin typeface="Arial" charset="0"/>
                <a:cs typeface="Arial" charset="0"/>
              </a:rPr>
              <a:t>Subcontractors</a:t>
            </a:r>
          </a:p>
          <a:p>
            <a:pPr lvl="1" eaLnBrk="1" hangingPunct="1">
              <a:buFont typeface="Arial" charset="0"/>
              <a:buChar char="•"/>
            </a:pPr>
            <a:r>
              <a:rPr lang="en-US" altLang="en-US" dirty="0">
                <a:latin typeface="Arial" charset="0"/>
                <a:cs typeface="Arial" charset="0"/>
              </a:rPr>
              <a:t>Contact Info</a:t>
            </a:r>
          </a:p>
          <a:p>
            <a:pPr lvl="1" eaLnBrk="1" hangingPunct="1">
              <a:buFont typeface="Arial" charset="0"/>
              <a:buChar char="•"/>
            </a:pPr>
            <a:r>
              <a:rPr lang="en-US" altLang="en-US" dirty="0">
                <a:latin typeface="Arial" charset="0"/>
                <a:cs typeface="Arial" charset="0"/>
              </a:rPr>
              <a:t>Tax ID Number</a:t>
            </a:r>
          </a:p>
          <a:p>
            <a:pPr eaLnBrk="1" hangingPunct="1">
              <a:buFont typeface="Wingdings" pitchFamily="2" charset="2"/>
              <a:buChar char="§"/>
            </a:pPr>
            <a:r>
              <a:rPr lang="en-US" altLang="en-US" sz="2200" b="1" dirty="0">
                <a:latin typeface="Arial" charset="0"/>
                <a:cs typeface="Arial" charset="0"/>
              </a:rPr>
              <a:t>Company Overview</a:t>
            </a:r>
          </a:p>
          <a:p>
            <a:pPr lvl="1" eaLnBrk="1" hangingPunct="1">
              <a:buFont typeface="Arial" charset="0"/>
              <a:buChar char="•"/>
            </a:pPr>
            <a:r>
              <a:rPr lang="en-US" altLang="en-US" dirty="0">
                <a:latin typeface="Arial" charset="0"/>
                <a:cs typeface="Arial" charset="0"/>
              </a:rPr>
              <a:t>What do you do?</a:t>
            </a:r>
          </a:p>
          <a:p>
            <a:pPr lvl="1" eaLnBrk="1" hangingPunct="1">
              <a:buFont typeface="Arial" charset="0"/>
              <a:buChar char="•"/>
            </a:pPr>
            <a:r>
              <a:rPr lang="en-US" altLang="en-US" dirty="0">
                <a:latin typeface="Arial" charset="0"/>
                <a:cs typeface="Arial" charset="0"/>
              </a:rPr>
              <a:t>Where and how often</a:t>
            </a:r>
          </a:p>
        </p:txBody>
      </p:sp>
      <p:pic>
        <p:nvPicPr>
          <p:cNvPr id="65541" name="Picture 7" descr="MPj04244310000[1]"/>
          <p:cNvPicPr>
            <a:picLocks noChangeAspect="1" noChangeArrowheads="1"/>
          </p:cNvPicPr>
          <p:nvPr/>
        </p:nvPicPr>
        <p:blipFill>
          <a:blip r:embed="rId2"/>
          <a:srcRect/>
          <a:stretch>
            <a:fillRect/>
          </a:stretch>
        </p:blipFill>
        <p:spPr bwMode="auto">
          <a:xfrm>
            <a:off x="5029200" y="1828800"/>
            <a:ext cx="2590800" cy="3276600"/>
          </a:xfrm>
          <a:prstGeom prst="rect">
            <a:avLst/>
          </a:prstGeom>
          <a:noFill/>
          <a:ln>
            <a:noFill/>
          </a:ln>
          <a:effectLst>
            <a:outerShdw blurRad="1778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504383"/>
      </p:ext>
    </p:extLst>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228600"/>
            <a:ext cx="9144000" cy="731838"/>
          </a:xfrm>
        </p:spPr>
        <p:txBody>
          <a:bodyPr rtlCol="0" anchor="t">
            <a:normAutofit fontScale="90000"/>
          </a:bodyPr>
          <a:lstStyle/>
          <a:p>
            <a:pPr algn="l" eaLnBrk="1" fontAlgn="auto" hangingPunct="1">
              <a:spcAft>
                <a:spcPts val="0"/>
              </a:spcAft>
              <a:defRPr/>
            </a:pPr>
            <a:r>
              <a:rPr lang="en-US" dirty="0">
                <a:effectLst>
                  <a:outerShdw blurRad="38100" dist="38100" dir="2700000" algn="tl">
                    <a:srgbClr val="000000">
                      <a:alpha val="43137"/>
                    </a:srgbClr>
                  </a:outerShdw>
                </a:effectLst>
                <a:latin typeface="Arial" charset="0"/>
                <a:cs typeface="Arial" charset="0"/>
              </a:rPr>
              <a:t>   The Inspection Process – Items Reviewed</a:t>
            </a:r>
          </a:p>
        </p:txBody>
      </p:sp>
      <p:sp>
        <p:nvSpPr>
          <p:cNvPr id="45059" name="Rectangle 3"/>
          <p:cNvSpPr>
            <a:spLocks noGrp="1" noChangeArrowheads="1"/>
          </p:cNvSpPr>
          <p:nvPr>
            <p:ph sz="half" idx="4294967295"/>
          </p:nvPr>
        </p:nvSpPr>
        <p:spPr>
          <a:xfrm>
            <a:off x="1219200" y="1219200"/>
            <a:ext cx="4038600" cy="4267200"/>
          </a:xfrm>
        </p:spPr>
        <p:txBody>
          <a:bodyPr>
            <a:normAutofit fontScale="77500" lnSpcReduction="20000"/>
          </a:bodyPr>
          <a:lstStyle/>
          <a:p>
            <a:pPr lvl="1" eaLnBrk="1" hangingPunct="1">
              <a:buFont typeface="Arial" charset="0"/>
              <a:buChar char="•"/>
            </a:pPr>
            <a:r>
              <a:rPr lang="en-US" altLang="en-US" dirty="0">
                <a:latin typeface="Arial Black" panose="020B0A04020102020204" pitchFamily="34" charset="0"/>
                <a:cs typeface="Arial" charset="0"/>
              </a:rPr>
              <a:t>Approval documents</a:t>
            </a:r>
          </a:p>
          <a:p>
            <a:pPr lvl="1" eaLnBrk="1" hangingPunct="1">
              <a:buFont typeface="Arial" charset="0"/>
              <a:buChar char="•"/>
            </a:pPr>
            <a:r>
              <a:rPr lang="en-US" altLang="en-US" dirty="0">
                <a:latin typeface="Arial Black" panose="020B0A04020102020204" pitchFamily="34" charset="0"/>
                <a:cs typeface="Arial" charset="0"/>
              </a:rPr>
              <a:t>Processes and Procedures (SOP’s)</a:t>
            </a:r>
          </a:p>
          <a:p>
            <a:pPr lvl="1" eaLnBrk="1" hangingPunct="1">
              <a:buFont typeface="Arial" charset="0"/>
              <a:buChar char="•"/>
            </a:pPr>
            <a:r>
              <a:rPr lang="en-US" altLang="en-US" dirty="0">
                <a:latin typeface="Arial Black" panose="020B0A04020102020204" pitchFamily="34" charset="0"/>
                <a:cs typeface="Arial" charset="0"/>
              </a:rPr>
              <a:t>Special Permits (holder or inspected)</a:t>
            </a:r>
          </a:p>
          <a:p>
            <a:pPr lvl="1" eaLnBrk="1" hangingPunct="1">
              <a:buFont typeface="Arial" charset="0"/>
              <a:buChar char="•"/>
            </a:pPr>
            <a:r>
              <a:rPr lang="en-US" altLang="en-US" dirty="0">
                <a:latin typeface="Arial Black" panose="020B0A04020102020204" pitchFamily="34" charset="0"/>
                <a:cs typeface="Arial" charset="0"/>
              </a:rPr>
              <a:t>Packages Inspected &amp; Tested</a:t>
            </a:r>
          </a:p>
          <a:p>
            <a:pPr lvl="1" eaLnBrk="1" hangingPunct="1">
              <a:buFont typeface="Arial" charset="0"/>
              <a:buChar char="•"/>
            </a:pPr>
            <a:r>
              <a:rPr lang="en-US" altLang="en-US" dirty="0">
                <a:latin typeface="Arial Black" panose="020B0A04020102020204" pitchFamily="34" charset="0"/>
                <a:cs typeface="Arial" charset="0"/>
              </a:rPr>
              <a:t>Type of training</a:t>
            </a:r>
          </a:p>
          <a:p>
            <a:pPr lvl="1" eaLnBrk="1" hangingPunct="1">
              <a:buFont typeface="Arial" charset="0"/>
              <a:buChar char="•"/>
            </a:pPr>
            <a:r>
              <a:rPr lang="en-US" altLang="en-US" dirty="0">
                <a:latin typeface="Arial Black" panose="020B0A04020102020204" pitchFamily="34" charset="0"/>
                <a:cs typeface="Arial" charset="0"/>
              </a:rPr>
              <a:t>Training records</a:t>
            </a:r>
          </a:p>
          <a:p>
            <a:pPr lvl="1" eaLnBrk="1" hangingPunct="1">
              <a:buFont typeface="Arial" charset="0"/>
              <a:buChar char="•"/>
            </a:pPr>
            <a:r>
              <a:rPr lang="en-US" altLang="en-US" dirty="0">
                <a:latin typeface="Arial Black" panose="020B0A04020102020204" pitchFamily="34" charset="0"/>
                <a:cs typeface="Arial" charset="0"/>
              </a:rPr>
              <a:t>Security</a:t>
            </a:r>
          </a:p>
        </p:txBody>
      </p:sp>
      <p:pic>
        <p:nvPicPr>
          <p:cNvPr id="450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76400"/>
            <a:ext cx="395528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671204"/>
      </p:ext>
    </p:extLst>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idx="4294967295"/>
          </p:nvPr>
        </p:nvSpPr>
        <p:spPr>
          <a:xfrm>
            <a:off x="0" y="457200"/>
            <a:ext cx="9144000" cy="1295400"/>
          </a:xfrm>
        </p:spPr>
        <p:txBody>
          <a:bodyPr rtlCol="0" anchor="t">
            <a:normAutofit/>
          </a:bodyPr>
          <a:lstStyle/>
          <a:p>
            <a:pPr eaLnBrk="1" fontAlgn="auto" hangingPunct="1">
              <a:spcAft>
                <a:spcPts val="0"/>
              </a:spcAft>
              <a:defRPr/>
            </a:pPr>
            <a:r>
              <a:rPr lang="en-US" sz="2800" dirty="0">
                <a:effectLst>
                  <a:outerShdw blurRad="38100" dist="38100" dir="2700000" algn="tl">
                    <a:srgbClr val="000000">
                      <a:alpha val="43137"/>
                    </a:srgbClr>
                  </a:outerShdw>
                </a:effectLst>
                <a:latin typeface="Arial" charset="0"/>
                <a:cs typeface="Arial" charset="0"/>
              </a:rPr>
              <a:t>The Inspection Process – Information Gathering (Review &amp; collect documents)</a:t>
            </a:r>
          </a:p>
        </p:txBody>
      </p:sp>
      <p:sp>
        <p:nvSpPr>
          <p:cNvPr id="46083" name="Rectangle 3"/>
          <p:cNvSpPr>
            <a:spLocks noGrp="1" noChangeArrowheads="1"/>
          </p:cNvSpPr>
          <p:nvPr>
            <p:ph sz="half" idx="4294967295"/>
          </p:nvPr>
        </p:nvSpPr>
        <p:spPr>
          <a:xfrm>
            <a:off x="228600" y="1524000"/>
            <a:ext cx="4495800" cy="4495800"/>
          </a:xfrm>
        </p:spPr>
        <p:txBody>
          <a:bodyPr/>
          <a:lstStyle/>
          <a:p>
            <a:pPr eaLnBrk="1" hangingPunct="1">
              <a:buFont typeface="Wingdings" pitchFamily="2" charset="2"/>
              <a:buChar char="§"/>
            </a:pPr>
            <a:r>
              <a:rPr lang="en-US" altLang="en-US" sz="2200" dirty="0">
                <a:latin typeface="Arial Black" panose="020B0A04020102020204" pitchFamily="34" charset="0"/>
                <a:cs typeface="Arial" charset="0"/>
              </a:rPr>
              <a:t>Design drawings </a:t>
            </a:r>
          </a:p>
          <a:p>
            <a:pPr eaLnBrk="1" hangingPunct="1">
              <a:buFont typeface="Wingdings" pitchFamily="2" charset="2"/>
              <a:buChar char="§"/>
            </a:pPr>
            <a:r>
              <a:rPr lang="en-US" altLang="en-US" sz="2200" dirty="0">
                <a:latin typeface="Arial Black" panose="020B0A04020102020204" pitchFamily="34" charset="0"/>
                <a:cs typeface="Arial" charset="0"/>
              </a:rPr>
              <a:t>Calculations </a:t>
            </a:r>
          </a:p>
          <a:p>
            <a:pPr eaLnBrk="1" hangingPunct="1">
              <a:buFont typeface="Wingdings" pitchFamily="2" charset="2"/>
              <a:buChar char="§"/>
            </a:pPr>
            <a:r>
              <a:rPr lang="en-US" altLang="en-US" sz="2200" dirty="0">
                <a:latin typeface="Arial Black" panose="020B0A04020102020204" pitchFamily="34" charset="0"/>
                <a:cs typeface="Arial" charset="0"/>
              </a:rPr>
              <a:t>Inspection procedures</a:t>
            </a:r>
          </a:p>
          <a:p>
            <a:pPr eaLnBrk="1" hangingPunct="1">
              <a:buFont typeface="Wingdings" pitchFamily="2" charset="2"/>
              <a:buChar char="§"/>
            </a:pPr>
            <a:r>
              <a:rPr lang="en-US" altLang="en-US" sz="2200" dirty="0">
                <a:latin typeface="Arial Black" panose="020B0A04020102020204" pitchFamily="34" charset="0"/>
                <a:cs typeface="Arial" charset="0"/>
              </a:rPr>
              <a:t>PHMSA observed the inspector</a:t>
            </a:r>
          </a:p>
          <a:p>
            <a:pPr eaLnBrk="1" hangingPunct="1">
              <a:buFont typeface="Wingdings" pitchFamily="2" charset="2"/>
              <a:buChar char="§"/>
            </a:pPr>
            <a:r>
              <a:rPr lang="en-US" altLang="en-US" sz="2200" dirty="0">
                <a:latin typeface="Arial Black" panose="020B0A04020102020204" pitchFamily="34" charset="0"/>
                <a:cs typeface="Arial" charset="0"/>
              </a:rPr>
              <a:t>Inspection &amp; test records</a:t>
            </a:r>
          </a:p>
          <a:p>
            <a:pPr eaLnBrk="1" hangingPunct="1">
              <a:buFont typeface="Wingdings" pitchFamily="2" charset="2"/>
              <a:buChar char="§"/>
            </a:pPr>
            <a:r>
              <a:rPr lang="en-US" altLang="en-US" sz="2200" dirty="0">
                <a:latin typeface="Arial Black" panose="020B0A04020102020204" pitchFamily="34" charset="0"/>
                <a:cs typeface="Arial" charset="0"/>
              </a:rPr>
              <a:t>Training of Inspector(s)</a:t>
            </a:r>
          </a:p>
          <a:p>
            <a:pPr eaLnBrk="1" hangingPunct="1">
              <a:buFont typeface="Wingdings" pitchFamily="2" charset="2"/>
              <a:buChar char="§"/>
            </a:pPr>
            <a:r>
              <a:rPr lang="en-US" altLang="en-US" sz="2200" dirty="0">
                <a:latin typeface="Arial Black" panose="020B0A04020102020204" pitchFamily="34" charset="0"/>
                <a:cs typeface="Arial" charset="0"/>
              </a:rPr>
              <a:t>Records of training</a:t>
            </a:r>
          </a:p>
          <a:p>
            <a:pPr eaLnBrk="1" hangingPunct="1">
              <a:buFont typeface="Wingdings" pitchFamily="2" charset="2"/>
              <a:buChar char="§"/>
            </a:pPr>
            <a:r>
              <a:rPr lang="en-US" altLang="en-US" sz="2200" dirty="0">
                <a:latin typeface="Arial Black" panose="020B0A04020102020204" pitchFamily="34" charset="0"/>
                <a:cs typeface="Arial" charset="0"/>
              </a:rPr>
              <a:t>Conflict resolution</a:t>
            </a:r>
          </a:p>
          <a:p>
            <a:pPr eaLnBrk="1" hangingPunct="1">
              <a:buFont typeface="Wingdings" pitchFamily="2" charset="2"/>
              <a:buChar char="§"/>
            </a:pPr>
            <a:endParaRPr lang="en-US" altLang="en-US" sz="2400" dirty="0">
              <a:latin typeface="Arial" charset="0"/>
              <a:cs typeface="Arial" charset="0"/>
            </a:endParaRPr>
          </a:p>
          <a:p>
            <a:pPr eaLnBrk="1" hangingPunct="1">
              <a:buFont typeface="Wingdings" pitchFamily="2" charset="2"/>
              <a:buChar char="§"/>
            </a:pPr>
            <a:endParaRPr lang="en-US" altLang="en-US" sz="2200" dirty="0">
              <a:latin typeface="Arial" charset="0"/>
              <a:cs typeface="Arial" charset="0"/>
            </a:endParaRPr>
          </a:p>
          <a:p>
            <a:pPr marL="0" indent="0" eaLnBrk="1" hangingPunct="1">
              <a:buNone/>
            </a:pPr>
            <a:endParaRPr lang="en-US" altLang="en-US" sz="2200" dirty="0">
              <a:latin typeface="Arial" charset="0"/>
              <a:cs typeface="Arial" charset="0"/>
            </a:endParaRPr>
          </a:p>
        </p:txBody>
      </p:sp>
      <p:pic>
        <p:nvPicPr>
          <p:cNvPr id="25607" name="Picture 9" descr="MCj04315790000[1]"/>
          <p:cNvPicPr>
            <a:picLocks noChangeAspect="1" noChangeArrowheads="1"/>
          </p:cNvPicPr>
          <p:nvPr/>
        </p:nvPicPr>
        <p:blipFill>
          <a:blip r:embed="rId2"/>
          <a:srcRect/>
          <a:stretch>
            <a:fillRect/>
          </a:stretch>
        </p:blipFill>
        <p:spPr bwMode="auto">
          <a:xfrm>
            <a:off x="4648200" y="1905000"/>
            <a:ext cx="3616325" cy="31210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241965"/>
      </p:ext>
    </p:extLst>
  </p:cSld>
  <p:clrMapOvr>
    <a:masterClrMapping/>
  </p:clrMapOvr>
  <p:transition spd="med">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idx="4294967295"/>
          </p:nvPr>
        </p:nvSpPr>
        <p:spPr>
          <a:xfrm>
            <a:off x="0" y="457200"/>
            <a:ext cx="9144000" cy="1295400"/>
          </a:xfrm>
        </p:spPr>
        <p:txBody>
          <a:bodyPr rtlCol="0" anchor="t">
            <a:normAutofit/>
          </a:bodyPr>
          <a:lstStyle/>
          <a:p>
            <a:pPr eaLnBrk="1" fontAlgn="auto" hangingPunct="1">
              <a:spcAft>
                <a:spcPts val="0"/>
              </a:spcAft>
              <a:defRPr/>
            </a:pPr>
            <a:r>
              <a:rPr lang="en-US" sz="2800" dirty="0">
                <a:effectLst>
                  <a:outerShdw blurRad="38100" dist="38100" dir="2700000" algn="tl">
                    <a:srgbClr val="000000">
                      <a:alpha val="43137"/>
                    </a:srgbClr>
                  </a:outerShdw>
                </a:effectLst>
                <a:latin typeface="Arial" charset="0"/>
                <a:cs typeface="Arial" charset="0"/>
              </a:rPr>
              <a:t>The Inspection Process – Information Gathering (Review &amp; collect documents)</a:t>
            </a:r>
          </a:p>
        </p:txBody>
      </p:sp>
      <p:sp>
        <p:nvSpPr>
          <p:cNvPr id="46083" name="Rectangle 3"/>
          <p:cNvSpPr>
            <a:spLocks noGrp="1" noChangeArrowheads="1"/>
          </p:cNvSpPr>
          <p:nvPr>
            <p:ph sz="half" idx="4294967295"/>
          </p:nvPr>
        </p:nvSpPr>
        <p:spPr>
          <a:xfrm>
            <a:off x="228600" y="1524000"/>
            <a:ext cx="4495800" cy="4495800"/>
          </a:xfrm>
        </p:spPr>
        <p:txBody>
          <a:bodyPr/>
          <a:lstStyle/>
          <a:p>
            <a:pPr eaLnBrk="1" hangingPunct="1">
              <a:buFont typeface="Wingdings" pitchFamily="2" charset="2"/>
              <a:buChar char="§"/>
            </a:pPr>
            <a:r>
              <a:rPr lang="en-US" altLang="en-US" sz="2200" dirty="0">
                <a:latin typeface="Arial Black" panose="020B0A04020102020204" pitchFamily="34" charset="0"/>
                <a:cs typeface="Arial" charset="0"/>
              </a:rPr>
              <a:t>Design drawings </a:t>
            </a:r>
          </a:p>
          <a:p>
            <a:pPr eaLnBrk="1" hangingPunct="1">
              <a:buFont typeface="Wingdings" pitchFamily="2" charset="2"/>
              <a:buChar char="§"/>
            </a:pPr>
            <a:r>
              <a:rPr lang="en-US" altLang="en-US" sz="2200" dirty="0">
                <a:latin typeface="Arial Black" panose="020B0A04020102020204" pitchFamily="34" charset="0"/>
                <a:cs typeface="Arial" charset="0"/>
              </a:rPr>
              <a:t>Calculations </a:t>
            </a:r>
          </a:p>
          <a:p>
            <a:pPr eaLnBrk="1" hangingPunct="1">
              <a:buFont typeface="Wingdings" pitchFamily="2" charset="2"/>
              <a:buChar char="§"/>
            </a:pPr>
            <a:r>
              <a:rPr lang="en-US" altLang="en-US" sz="2200" dirty="0">
                <a:latin typeface="Arial Black" panose="020B0A04020102020204" pitchFamily="34" charset="0"/>
                <a:cs typeface="Arial" charset="0"/>
              </a:rPr>
              <a:t>Inspection procedures</a:t>
            </a:r>
          </a:p>
          <a:p>
            <a:pPr eaLnBrk="1" hangingPunct="1">
              <a:buFont typeface="Wingdings" pitchFamily="2" charset="2"/>
              <a:buChar char="§"/>
            </a:pPr>
            <a:r>
              <a:rPr lang="en-US" altLang="en-US" sz="2200" dirty="0">
                <a:latin typeface="Arial Black" panose="020B0A04020102020204" pitchFamily="34" charset="0"/>
                <a:cs typeface="Arial" charset="0"/>
              </a:rPr>
              <a:t>PHMSA observed the inspector</a:t>
            </a:r>
          </a:p>
          <a:p>
            <a:pPr eaLnBrk="1" hangingPunct="1">
              <a:buFont typeface="Wingdings" pitchFamily="2" charset="2"/>
              <a:buChar char="§"/>
            </a:pPr>
            <a:r>
              <a:rPr lang="en-US" altLang="en-US" sz="2200" dirty="0">
                <a:latin typeface="Arial Black" panose="020B0A04020102020204" pitchFamily="34" charset="0"/>
                <a:cs typeface="Arial" charset="0"/>
              </a:rPr>
              <a:t>Inspection &amp; test records</a:t>
            </a:r>
          </a:p>
          <a:p>
            <a:pPr eaLnBrk="1" hangingPunct="1">
              <a:buFont typeface="Wingdings" pitchFamily="2" charset="2"/>
              <a:buChar char="§"/>
            </a:pPr>
            <a:r>
              <a:rPr lang="en-US" altLang="en-US" sz="2200" dirty="0">
                <a:latin typeface="Arial Black" panose="020B0A04020102020204" pitchFamily="34" charset="0"/>
                <a:cs typeface="Arial" charset="0"/>
              </a:rPr>
              <a:t>Training of Inspector(s)</a:t>
            </a:r>
          </a:p>
          <a:p>
            <a:pPr eaLnBrk="1" hangingPunct="1">
              <a:buFont typeface="Wingdings" pitchFamily="2" charset="2"/>
              <a:buChar char="§"/>
            </a:pPr>
            <a:r>
              <a:rPr lang="en-US" altLang="en-US" sz="2200" dirty="0">
                <a:latin typeface="Arial Black" panose="020B0A04020102020204" pitchFamily="34" charset="0"/>
                <a:cs typeface="Arial" charset="0"/>
              </a:rPr>
              <a:t>Records of training</a:t>
            </a:r>
          </a:p>
          <a:p>
            <a:pPr eaLnBrk="1" hangingPunct="1">
              <a:buFont typeface="Wingdings" pitchFamily="2" charset="2"/>
              <a:buChar char="§"/>
            </a:pPr>
            <a:r>
              <a:rPr lang="en-US" altLang="en-US" sz="2200" dirty="0">
                <a:latin typeface="Arial Black" panose="020B0A04020102020204" pitchFamily="34" charset="0"/>
                <a:cs typeface="Arial" charset="0"/>
              </a:rPr>
              <a:t>Conflict resolution</a:t>
            </a:r>
          </a:p>
          <a:p>
            <a:pPr eaLnBrk="1" hangingPunct="1">
              <a:buFont typeface="Wingdings" pitchFamily="2" charset="2"/>
              <a:buChar char="§"/>
            </a:pPr>
            <a:endParaRPr lang="en-US" altLang="en-US" sz="2400" dirty="0">
              <a:latin typeface="Arial" charset="0"/>
              <a:cs typeface="Arial" charset="0"/>
            </a:endParaRPr>
          </a:p>
          <a:p>
            <a:pPr eaLnBrk="1" hangingPunct="1">
              <a:buFont typeface="Wingdings" pitchFamily="2" charset="2"/>
              <a:buChar char="§"/>
            </a:pPr>
            <a:endParaRPr lang="en-US" altLang="en-US" sz="2200" dirty="0">
              <a:latin typeface="Arial" charset="0"/>
              <a:cs typeface="Arial" charset="0"/>
            </a:endParaRPr>
          </a:p>
          <a:p>
            <a:pPr marL="0" indent="0" eaLnBrk="1" hangingPunct="1">
              <a:buNone/>
            </a:pPr>
            <a:endParaRPr lang="en-US" altLang="en-US" sz="2200" dirty="0">
              <a:latin typeface="Arial" charset="0"/>
              <a:cs typeface="Arial" charset="0"/>
            </a:endParaRPr>
          </a:p>
        </p:txBody>
      </p:sp>
      <p:pic>
        <p:nvPicPr>
          <p:cNvPr id="25607" name="Picture 9" descr="MCj04315790000[1]"/>
          <p:cNvPicPr>
            <a:picLocks noChangeAspect="1" noChangeArrowheads="1"/>
          </p:cNvPicPr>
          <p:nvPr/>
        </p:nvPicPr>
        <p:blipFill>
          <a:blip r:embed="rId2"/>
          <a:srcRect/>
          <a:stretch>
            <a:fillRect/>
          </a:stretch>
        </p:blipFill>
        <p:spPr bwMode="auto">
          <a:xfrm>
            <a:off x="4648200" y="1905000"/>
            <a:ext cx="3616325" cy="31210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226273"/>
      </p:ext>
    </p:extLst>
  </p:cSld>
  <p:clrMapOvr>
    <a:masterClrMapping/>
  </p:clrMapOvr>
  <p:transition spd="med">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idx="4294967295"/>
          </p:nvPr>
        </p:nvSpPr>
        <p:spPr>
          <a:xfrm>
            <a:off x="0" y="457200"/>
            <a:ext cx="9144000" cy="1295400"/>
          </a:xfrm>
        </p:spPr>
        <p:txBody>
          <a:bodyPr rtlCol="0" anchor="t">
            <a:normAutofit/>
          </a:bodyPr>
          <a:lstStyle/>
          <a:p>
            <a:pPr eaLnBrk="1" fontAlgn="auto" hangingPunct="1">
              <a:spcAft>
                <a:spcPts val="0"/>
              </a:spcAft>
              <a:defRPr/>
            </a:pPr>
            <a:r>
              <a:rPr lang="en-US" sz="2800" dirty="0">
                <a:effectLst>
                  <a:outerShdw blurRad="38100" dist="38100" dir="2700000" algn="tl">
                    <a:srgbClr val="000000">
                      <a:alpha val="43137"/>
                    </a:srgbClr>
                  </a:outerShdw>
                </a:effectLst>
                <a:latin typeface="Arial" charset="0"/>
                <a:cs typeface="Arial" charset="0"/>
              </a:rPr>
              <a:t>The Inspection Process – Information Gathering </a:t>
            </a:r>
            <a:br>
              <a:rPr lang="en-US" sz="2800" dirty="0">
                <a:effectLst>
                  <a:outerShdw blurRad="38100" dist="38100" dir="2700000" algn="tl">
                    <a:srgbClr val="000000">
                      <a:alpha val="43137"/>
                    </a:srgbClr>
                  </a:outerShdw>
                </a:effectLst>
                <a:latin typeface="Arial" charset="0"/>
                <a:cs typeface="Arial" charset="0"/>
              </a:rPr>
            </a:br>
            <a:r>
              <a:rPr lang="en-US" sz="2800" dirty="0">
                <a:effectLst>
                  <a:outerShdw blurRad="38100" dist="38100" dir="2700000" algn="tl">
                    <a:srgbClr val="000000">
                      <a:alpha val="43137"/>
                    </a:srgbClr>
                  </a:outerShdw>
                </a:effectLst>
                <a:latin typeface="Arial" charset="0"/>
                <a:cs typeface="Arial" charset="0"/>
              </a:rPr>
              <a:t>Field observations</a:t>
            </a:r>
          </a:p>
        </p:txBody>
      </p:sp>
      <p:sp>
        <p:nvSpPr>
          <p:cNvPr id="46083" name="Rectangle 3"/>
          <p:cNvSpPr>
            <a:spLocks noGrp="1" noChangeArrowheads="1"/>
          </p:cNvSpPr>
          <p:nvPr>
            <p:ph sz="half" idx="4294967295"/>
          </p:nvPr>
        </p:nvSpPr>
        <p:spPr>
          <a:xfrm>
            <a:off x="228600" y="1295400"/>
            <a:ext cx="4953000" cy="4648200"/>
          </a:xfrm>
        </p:spPr>
        <p:txBody>
          <a:bodyPr/>
          <a:lstStyle/>
          <a:p>
            <a:pPr eaLnBrk="1" hangingPunct="1">
              <a:buFont typeface="Wingdings" pitchFamily="2" charset="2"/>
              <a:buChar char="§"/>
            </a:pPr>
            <a:r>
              <a:rPr lang="en-US" altLang="en-US" sz="2400" dirty="0">
                <a:latin typeface="Arial Black" panose="020B0A04020102020204" pitchFamily="34" charset="0"/>
                <a:cs typeface="Arial" charset="0"/>
              </a:rPr>
              <a:t>Visit site where actual work is being performed, or arrange for a demonstration</a:t>
            </a:r>
          </a:p>
          <a:p>
            <a:pPr eaLnBrk="1" hangingPunct="1">
              <a:buFont typeface="Wingdings" pitchFamily="2" charset="2"/>
              <a:buChar char="§"/>
            </a:pPr>
            <a:r>
              <a:rPr lang="en-US" altLang="en-US" sz="2400" dirty="0">
                <a:latin typeface="Arial Black" panose="020B0A04020102020204" pitchFamily="34" charset="0"/>
                <a:cs typeface="Arial" charset="0"/>
              </a:rPr>
              <a:t>Observed inspection points during manufacturer</a:t>
            </a:r>
          </a:p>
          <a:p>
            <a:pPr eaLnBrk="1" hangingPunct="1">
              <a:buFont typeface="Wingdings" pitchFamily="2" charset="2"/>
              <a:buChar char="§"/>
            </a:pPr>
            <a:r>
              <a:rPr lang="en-US" altLang="en-US" sz="2400" dirty="0">
                <a:latin typeface="Arial Black" panose="020B0A04020102020204" pitchFamily="34" charset="0"/>
                <a:cs typeface="Arial" charset="0"/>
              </a:rPr>
              <a:t>What’s reviewed by inspector</a:t>
            </a:r>
          </a:p>
          <a:p>
            <a:pPr eaLnBrk="1" hangingPunct="1">
              <a:buFont typeface="Wingdings" pitchFamily="2" charset="2"/>
              <a:buChar char="§"/>
            </a:pPr>
            <a:r>
              <a:rPr lang="en-US" altLang="en-US" sz="2400" dirty="0">
                <a:latin typeface="Arial Black" panose="020B0A04020102020204" pitchFamily="34" charset="0"/>
                <a:cs typeface="Arial" charset="0"/>
              </a:rPr>
              <a:t>Observe Inspection &amp; tests being performed</a:t>
            </a:r>
          </a:p>
          <a:p>
            <a:pPr eaLnBrk="1" hangingPunct="1">
              <a:buFont typeface="Wingdings" pitchFamily="2" charset="2"/>
              <a:buChar char="§"/>
            </a:pPr>
            <a:endParaRPr lang="en-US" altLang="en-US" sz="2400" dirty="0">
              <a:latin typeface="Arial" charset="0"/>
              <a:cs typeface="Arial" charset="0"/>
            </a:endParaRPr>
          </a:p>
          <a:p>
            <a:pPr eaLnBrk="1" hangingPunct="1">
              <a:buFont typeface="Wingdings" pitchFamily="2" charset="2"/>
              <a:buChar char="§"/>
            </a:pPr>
            <a:endParaRPr lang="en-US" altLang="en-US" sz="2200" dirty="0">
              <a:latin typeface="Arial" charset="0"/>
              <a:cs typeface="Arial" charset="0"/>
            </a:endParaRPr>
          </a:p>
          <a:p>
            <a:pPr marL="0" indent="0" eaLnBrk="1" hangingPunct="1">
              <a:buNone/>
            </a:pPr>
            <a:endParaRPr lang="en-US" altLang="en-US" sz="2200" dirty="0">
              <a:latin typeface="Arial" charset="0"/>
              <a:cs typeface="Arial" charset="0"/>
            </a:endParaRPr>
          </a:p>
        </p:txBody>
      </p:sp>
      <p:pic>
        <p:nvPicPr>
          <p:cNvPr id="25607" name="Picture 9" descr="MCj04315790000[1]"/>
          <p:cNvPicPr>
            <a:picLocks noChangeAspect="1" noChangeArrowheads="1"/>
          </p:cNvPicPr>
          <p:nvPr/>
        </p:nvPicPr>
        <p:blipFill>
          <a:blip r:embed="rId2"/>
          <a:srcRect/>
          <a:stretch>
            <a:fillRect/>
          </a:stretch>
        </p:blipFill>
        <p:spPr bwMode="auto">
          <a:xfrm>
            <a:off x="4648200" y="1905000"/>
            <a:ext cx="3616325" cy="31210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444020"/>
      </p:ext>
    </p:extLst>
  </p:cSld>
  <p:clrMapOvr>
    <a:masterClrMapping/>
  </p:clrMapOvr>
  <p:transition spd="med">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a:xfrm>
            <a:off x="0" y="228600"/>
            <a:ext cx="9144000" cy="990600"/>
          </a:xfrm>
        </p:spPr>
        <p:txBody>
          <a:bodyPr rtlCol="0" anchor="t">
            <a:normAutofit/>
          </a:bodyPr>
          <a:lstStyle/>
          <a:p>
            <a:pPr eaLnBrk="1" fontAlgn="auto" hangingPunct="1">
              <a:spcAft>
                <a:spcPts val="0"/>
              </a:spcAft>
              <a:defRPr/>
            </a:pPr>
            <a:r>
              <a:rPr lang="en-US" sz="2800" dirty="0">
                <a:effectLst>
                  <a:outerShdw blurRad="38100" dist="38100" dir="2700000" algn="tl">
                    <a:srgbClr val="000000">
                      <a:alpha val="43137"/>
                    </a:srgbClr>
                  </a:outerShdw>
                </a:effectLst>
                <a:latin typeface="Arial" charset="0"/>
                <a:cs typeface="Arial" charset="0"/>
              </a:rPr>
              <a:t>The Inspection Process – Information Gathering </a:t>
            </a:r>
            <a:br>
              <a:rPr lang="en-US" sz="2800" dirty="0">
                <a:effectLst>
                  <a:outerShdw blurRad="38100" dist="38100" dir="2700000" algn="tl">
                    <a:srgbClr val="000000">
                      <a:alpha val="43137"/>
                    </a:srgbClr>
                  </a:outerShdw>
                </a:effectLst>
                <a:latin typeface="Arial" charset="0"/>
                <a:cs typeface="Arial" charset="0"/>
              </a:rPr>
            </a:br>
            <a:r>
              <a:rPr lang="en-US" sz="2800" dirty="0">
                <a:effectLst>
                  <a:outerShdw blurRad="38100" dist="38100" dir="2700000" algn="tl">
                    <a:srgbClr val="000000">
                      <a:alpha val="43137"/>
                    </a:srgbClr>
                  </a:outerShdw>
                </a:effectLst>
                <a:latin typeface="Arial" charset="0"/>
                <a:cs typeface="Arial" charset="0"/>
              </a:rPr>
              <a:t> Observations (Photographs)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1" y="3404633"/>
            <a:ext cx="3276599" cy="24465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364372"/>
            <a:ext cx="3276600" cy="19769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254967"/>
            <a:ext cx="3505200" cy="4596193"/>
          </a:xfrm>
          <a:prstGeom prst="rect">
            <a:avLst/>
          </a:prstGeom>
        </p:spPr>
      </p:pic>
    </p:spTree>
    <p:extLst>
      <p:ext uri="{BB962C8B-B14F-4D97-AF65-F5344CB8AC3E}">
        <p14:creationId xmlns:p14="http://schemas.microsoft.com/office/powerpoint/2010/main" val="2106283038"/>
      </p:ext>
    </p:extLst>
  </p:cSld>
  <p:clrMapOvr>
    <a:masterClrMapping/>
  </p:clrMapOvr>
  <p:transition spd="med">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228600"/>
            <a:ext cx="9144000" cy="685800"/>
          </a:xfrm>
        </p:spPr>
        <p:txBody>
          <a:bodyPr rtlCol="0" anchor="t">
            <a:normAutofit/>
          </a:bodyPr>
          <a:lstStyle/>
          <a:p>
            <a:pPr eaLnBrk="1" fontAlgn="auto" hangingPunct="1">
              <a:spcAft>
                <a:spcPts val="0"/>
              </a:spcAft>
              <a:defRPr/>
            </a:pPr>
            <a:r>
              <a:rPr lang="en-US" sz="2800" dirty="0">
                <a:effectLst>
                  <a:outerShdw blurRad="38100" dist="38100" dir="2700000" algn="tl">
                    <a:srgbClr val="000000">
                      <a:alpha val="43137"/>
                    </a:srgbClr>
                  </a:outerShdw>
                </a:effectLst>
                <a:latin typeface="Arial" charset="0"/>
                <a:cs typeface="Arial" charset="0"/>
              </a:rPr>
              <a:t>The </a:t>
            </a:r>
            <a:r>
              <a:rPr lang="en-US" sz="3000" dirty="0">
                <a:effectLst>
                  <a:outerShdw blurRad="38100" dist="38100" dir="2700000" algn="tl">
                    <a:srgbClr val="000000">
                      <a:alpha val="43137"/>
                    </a:srgbClr>
                  </a:outerShdw>
                </a:effectLst>
                <a:latin typeface="Arial" charset="0"/>
                <a:cs typeface="Arial" charset="0"/>
              </a:rPr>
              <a:t>Inspection</a:t>
            </a:r>
            <a:r>
              <a:rPr lang="en-US" sz="2800" dirty="0">
                <a:effectLst>
                  <a:outerShdw blurRad="38100" dist="38100" dir="2700000" algn="tl">
                    <a:srgbClr val="000000">
                      <a:alpha val="43137"/>
                    </a:srgbClr>
                  </a:outerShdw>
                </a:effectLst>
                <a:latin typeface="Arial" charset="0"/>
                <a:cs typeface="Arial" charset="0"/>
              </a:rPr>
              <a:t> Process – Closing the Inspection</a:t>
            </a:r>
          </a:p>
        </p:txBody>
      </p:sp>
      <p:sp>
        <p:nvSpPr>
          <p:cNvPr id="52227" name="Rectangle 3"/>
          <p:cNvSpPr>
            <a:spLocks noGrp="1" noChangeArrowheads="1"/>
          </p:cNvSpPr>
          <p:nvPr>
            <p:ph idx="4294967295"/>
          </p:nvPr>
        </p:nvSpPr>
        <p:spPr>
          <a:xfrm>
            <a:off x="304800" y="914400"/>
            <a:ext cx="8229600" cy="4953000"/>
          </a:xfrm>
        </p:spPr>
        <p:txBody>
          <a:bodyPr/>
          <a:lstStyle/>
          <a:p>
            <a:pPr eaLnBrk="1" hangingPunct="1">
              <a:buFont typeface="Wingdings" pitchFamily="2" charset="2"/>
              <a:buChar char="§"/>
            </a:pPr>
            <a:r>
              <a:rPr lang="en-US" altLang="en-US" sz="2400" b="1" dirty="0"/>
              <a:t>Exit Briefing</a:t>
            </a:r>
          </a:p>
          <a:p>
            <a:pPr lvl="1" eaLnBrk="1" hangingPunct="1">
              <a:buFont typeface="Arial" charset="0"/>
              <a:buChar char="•"/>
            </a:pPr>
            <a:r>
              <a:rPr lang="en-US" altLang="en-US" sz="2200" dirty="0">
                <a:latin typeface="Arial Black" panose="020B0A04020102020204" pitchFamily="34" charset="0"/>
                <a:cs typeface="Arial" charset="0"/>
              </a:rPr>
              <a:t>A “Field Report” not a “Final Report”</a:t>
            </a:r>
          </a:p>
          <a:p>
            <a:pPr lvl="1" eaLnBrk="1" hangingPunct="1">
              <a:buFont typeface="Arial" charset="0"/>
              <a:buChar char="•"/>
            </a:pPr>
            <a:r>
              <a:rPr lang="en-US" altLang="en-US" sz="2200" dirty="0">
                <a:latin typeface="Arial Black" panose="020B0A04020102020204" pitchFamily="34" charset="0"/>
                <a:cs typeface="Arial" charset="0"/>
              </a:rPr>
              <a:t>Used to summarize the inspection and notate probable violations and 49 CFR references, if any</a:t>
            </a:r>
          </a:p>
          <a:p>
            <a:pPr lvl="1" eaLnBrk="1" hangingPunct="1">
              <a:buFont typeface="Arial" charset="0"/>
              <a:buChar char="•"/>
            </a:pPr>
            <a:r>
              <a:rPr lang="en-US" altLang="en-US" sz="2200" dirty="0">
                <a:latin typeface="Arial Black" panose="020B0A04020102020204" pitchFamily="34" charset="0"/>
                <a:cs typeface="Arial" charset="0"/>
              </a:rPr>
              <a:t>Investigator will review document with company official and provide guidance with regard to deficiencies</a:t>
            </a:r>
          </a:p>
          <a:p>
            <a:pPr lvl="1" eaLnBrk="1" hangingPunct="1">
              <a:buFont typeface="Arial" charset="0"/>
              <a:buChar char="•"/>
            </a:pPr>
            <a:r>
              <a:rPr lang="en-US" altLang="en-US" sz="2200" dirty="0">
                <a:latin typeface="Arial Black" panose="020B0A04020102020204" pitchFamily="34" charset="0"/>
                <a:cs typeface="Arial" charset="0"/>
              </a:rPr>
              <a:t>Discuss any quality control items noted</a:t>
            </a:r>
          </a:p>
          <a:p>
            <a:pPr lvl="1" eaLnBrk="1" hangingPunct="1">
              <a:buFont typeface="Arial" charset="0"/>
              <a:buChar char="•"/>
            </a:pPr>
            <a:r>
              <a:rPr lang="en-US" altLang="en-US" sz="2200" dirty="0">
                <a:latin typeface="Arial Black" panose="020B0A04020102020204" pitchFamily="34" charset="0"/>
                <a:cs typeface="Arial" charset="0"/>
              </a:rPr>
              <a:t>Request corrective action</a:t>
            </a:r>
          </a:p>
          <a:p>
            <a:pPr lvl="1" eaLnBrk="1" hangingPunct="1">
              <a:buFont typeface="Arial" charset="0"/>
              <a:buChar char="•"/>
            </a:pPr>
            <a:r>
              <a:rPr lang="en-US" altLang="en-US" sz="2200" dirty="0">
                <a:latin typeface="Arial Black" panose="020B0A04020102020204" pitchFamily="34" charset="0"/>
                <a:cs typeface="Arial" charset="0"/>
              </a:rPr>
              <a:t>Obtain signature(s) and provide copies</a:t>
            </a:r>
          </a:p>
          <a:p>
            <a:pPr lvl="1" eaLnBrk="1" hangingPunct="1"/>
            <a:endParaRPr lang="en-US" altLang="en-US" b="1" dirty="0"/>
          </a:p>
        </p:txBody>
      </p:sp>
    </p:spTree>
    <p:extLst>
      <p:ext uri="{BB962C8B-B14F-4D97-AF65-F5344CB8AC3E}">
        <p14:creationId xmlns:p14="http://schemas.microsoft.com/office/powerpoint/2010/main" val="75625715"/>
      </p:ext>
    </p:extLst>
  </p:cSld>
  <p:clrMapOvr>
    <a:masterClrMapping/>
  </p:clrMapOvr>
  <p:transition spd="med">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28600"/>
            <a:ext cx="9144000" cy="731838"/>
          </a:xfrm>
        </p:spPr>
        <p:txBody>
          <a:bodyPr rtlCol="0" anchor="t">
            <a:normAutofit fontScale="90000"/>
          </a:bodyPr>
          <a:lstStyle/>
          <a:p>
            <a:pPr eaLnBrk="1" fontAlgn="auto" hangingPunct="1">
              <a:spcAft>
                <a:spcPts val="0"/>
              </a:spcAft>
              <a:defRPr/>
            </a:pPr>
            <a:r>
              <a:rPr lang="en-US" dirty="0">
                <a:effectLst>
                  <a:outerShdw blurRad="38100" dist="38100" dir="2700000" algn="tl">
                    <a:srgbClr val="000000">
                      <a:alpha val="43137"/>
                    </a:srgbClr>
                  </a:outerShdw>
                </a:effectLst>
                <a:latin typeface="Arial" charset="0"/>
                <a:cs typeface="Arial" charset="0"/>
              </a:rPr>
              <a:t>The Inspection Process – Next Steps</a:t>
            </a:r>
          </a:p>
        </p:txBody>
      </p:sp>
      <p:sp>
        <p:nvSpPr>
          <p:cNvPr id="57347" name="Rectangle 3"/>
          <p:cNvSpPr>
            <a:spLocks noGrp="1" noChangeArrowheads="1"/>
          </p:cNvSpPr>
          <p:nvPr>
            <p:ph idx="4294967295"/>
          </p:nvPr>
        </p:nvSpPr>
        <p:spPr>
          <a:xfrm>
            <a:off x="914400" y="1143000"/>
            <a:ext cx="8229600" cy="4724400"/>
          </a:xfrm>
        </p:spPr>
        <p:txBody>
          <a:bodyPr>
            <a:normAutofit fontScale="92500" lnSpcReduction="20000"/>
          </a:bodyPr>
          <a:lstStyle/>
          <a:p>
            <a:pPr eaLnBrk="1" hangingPunct="1">
              <a:buFont typeface="Wingdings" pitchFamily="2" charset="2"/>
              <a:buChar char="§"/>
            </a:pPr>
            <a:r>
              <a:rPr lang="en-US" altLang="en-US" sz="2200" b="1" dirty="0">
                <a:latin typeface="Arial" charset="0"/>
                <a:cs typeface="Arial" charset="0"/>
              </a:rPr>
              <a:t>Investigator returns to regional office to prepare inspection report</a:t>
            </a:r>
          </a:p>
          <a:p>
            <a:pPr lvl="1" eaLnBrk="1" hangingPunct="1">
              <a:buFont typeface="Arial" charset="0"/>
              <a:buChar char="•"/>
            </a:pPr>
            <a:r>
              <a:rPr lang="en-US" altLang="en-US" dirty="0">
                <a:latin typeface="Arial" charset="0"/>
                <a:cs typeface="Arial" charset="0"/>
              </a:rPr>
              <a:t>Reviews inspection with Chief Investigator or Region Director </a:t>
            </a:r>
          </a:p>
          <a:p>
            <a:pPr lvl="1" eaLnBrk="1" hangingPunct="1">
              <a:buFont typeface="Arial" charset="0"/>
              <a:buChar char="•"/>
            </a:pPr>
            <a:r>
              <a:rPr lang="en-US" altLang="en-US" dirty="0">
                <a:latin typeface="Arial" charset="0"/>
                <a:cs typeface="Arial" charset="0"/>
              </a:rPr>
              <a:t>Formalizes interviews, photos, documentation, etc.</a:t>
            </a:r>
          </a:p>
          <a:p>
            <a:pPr lvl="1" eaLnBrk="1" hangingPunct="1">
              <a:spcAft>
                <a:spcPts val="600"/>
              </a:spcAft>
              <a:buFont typeface="Arial" charset="0"/>
              <a:buChar char="•"/>
            </a:pPr>
            <a:r>
              <a:rPr lang="en-US" altLang="en-US" dirty="0">
                <a:latin typeface="Arial" charset="0"/>
                <a:cs typeface="Arial" charset="0"/>
              </a:rPr>
              <a:t>Documents facts and evidence</a:t>
            </a:r>
          </a:p>
          <a:p>
            <a:pPr eaLnBrk="1" hangingPunct="1">
              <a:buFont typeface="Wingdings" pitchFamily="2" charset="2"/>
              <a:buChar char="§"/>
            </a:pPr>
            <a:r>
              <a:rPr lang="en-US" altLang="en-US" sz="2200" b="1" dirty="0">
                <a:latin typeface="Arial" charset="0"/>
                <a:cs typeface="Arial" charset="0"/>
              </a:rPr>
              <a:t>Awaiting Corrective Action (within 30 Days)</a:t>
            </a:r>
          </a:p>
          <a:p>
            <a:pPr lvl="1" eaLnBrk="1" hangingPunct="1">
              <a:spcAft>
                <a:spcPts val="600"/>
              </a:spcAft>
              <a:buFont typeface="Arial" charset="0"/>
              <a:buChar char="•"/>
            </a:pPr>
            <a:r>
              <a:rPr lang="en-US" altLang="en-US" dirty="0">
                <a:latin typeface="Arial" charset="0"/>
                <a:cs typeface="Arial" charset="0"/>
              </a:rPr>
              <a:t>Attach to completed report and submits report for approval</a:t>
            </a:r>
          </a:p>
          <a:p>
            <a:pPr eaLnBrk="1" hangingPunct="1">
              <a:buFont typeface="Wingdings" pitchFamily="2" charset="2"/>
              <a:buChar char="§"/>
            </a:pPr>
            <a:r>
              <a:rPr lang="en-US" altLang="en-US" sz="2200" b="1" dirty="0">
                <a:latin typeface="Arial" charset="0"/>
                <a:cs typeface="Arial" charset="0"/>
              </a:rPr>
              <a:t>Chief Investigator or Region Director will review report for validity and completeness, and determine if corrective actions are sufficient to prevent future occurrences and ensure compliance</a:t>
            </a:r>
          </a:p>
          <a:p>
            <a:pPr eaLnBrk="1" hangingPunct="1"/>
            <a:endParaRPr lang="en-US" altLang="en-US" b="1" dirty="0"/>
          </a:p>
        </p:txBody>
      </p:sp>
    </p:spTree>
    <p:extLst>
      <p:ext uri="{BB962C8B-B14F-4D97-AF65-F5344CB8AC3E}">
        <p14:creationId xmlns:p14="http://schemas.microsoft.com/office/powerpoint/2010/main" val="3232593599"/>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DAA Questions and Concerns</a:t>
            </a: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If a DAA notes issues with a portable tank (PT), notifies the owner and the owner fixes the issues, should this be reported on the inspection report? Or noted in the semi-annual report to DOT? </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All items should be noted on the inspection report.</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Report requirements are noted in the DAA Approval letter.</a:t>
            </a:r>
          </a:p>
        </p:txBody>
      </p:sp>
    </p:spTree>
    <p:extLst>
      <p:ext uri="{BB962C8B-B14F-4D97-AF65-F5344CB8AC3E}">
        <p14:creationId xmlns:p14="http://schemas.microsoft.com/office/powerpoint/2010/main" val="1989804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304800"/>
            <a:ext cx="9144000" cy="731838"/>
          </a:xfrm>
        </p:spPr>
        <p:txBody>
          <a:bodyPr rtlCol="0" anchor="t">
            <a:normAutofit fontScale="90000"/>
          </a:bodyPr>
          <a:lstStyle/>
          <a:p>
            <a:pPr eaLnBrk="1" fontAlgn="auto" hangingPunct="1">
              <a:spcAft>
                <a:spcPts val="0"/>
              </a:spcAft>
              <a:defRPr/>
            </a:pPr>
            <a:r>
              <a:rPr lang="en-US" dirty="0">
                <a:effectLst>
                  <a:outerShdw blurRad="38100" dist="38100" dir="2700000" algn="tl">
                    <a:srgbClr val="000000">
                      <a:alpha val="43137"/>
                    </a:srgbClr>
                  </a:outerShdw>
                </a:effectLst>
                <a:latin typeface="Arial" charset="0"/>
                <a:cs typeface="Arial" charset="0"/>
              </a:rPr>
              <a:t>Inspection Results/Actions</a:t>
            </a:r>
          </a:p>
        </p:txBody>
      </p:sp>
      <p:sp>
        <p:nvSpPr>
          <p:cNvPr id="58371" name="Rectangle 3"/>
          <p:cNvSpPr>
            <a:spLocks noGrp="1" noChangeArrowheads="1"/>
          </p:cNvSpPr>
          <p:nvPr>
            <p:ph idx="4294967295"/>
          </p:nvPr>
        </p:nvSpPr>
        <p:spPr>
          <a:xfrm>
            <a:off x="914400" y="1341438"/>
            <a:ext cx="6019800" cy="3916362"/>
          </a:xfrm>
        </p:spPr>
        <p:txBody>
          <a:bodyPr>
            <a:normAutofit lnSpcReduction="10000"/>
          </a:bodyPr>
          <a:lstStyle/>
          <a:p>
            <a:pPr eaLnBrk="1" hangingPunct="1">
              <a:buFont typeface="Wingdings" pitchFamily="2" charset="2"/>
              <a:buChar char="§"/>
            </a:pPr>
            <a:r>
              <a:rPr lang="en-US" altLang="en-US" sz="2200" b="1" dirty="0">
                <a:latin typeface="Arial" charset="0"/>
                <a:cs typeface="Arial" charset="0"/>
              </a:rPr>
              <a:t>No Further Action</a:t>
            </a:r>
          </a:p>
          <a:p>
            <a:pPr eaLnBrk="1" hangingPunct="1">
              <a:buFont typeface="Wingdings" pitchFamily="2" charset="2"/>
              <a:buChar char="§"/>
            </a:pPr>
            <a:r>
              <a:rPr lang="en-US" altLang="en-US" sz="2200" b="1" dirty="0">
                <a:latin typeface="Arial" charset="0"/>
                <a:cs typeface="Arial" charset="0"/>
              </a:rPr>
              <a:t>Warning Letter</a:t>
            </a:r>
          </a:p>
          <a:p>
            <a:pPr eaLnBrk="1" hangingPunct="1">
              <a:buFont typeface="Wingdings" pitchFamily="2" charset="2"/>
              <a:buChar char="§"/>
            </a:pPr>
            <a:r>
              <a:rPr lang="en-US" altLang="en-US" sz="2200" b="1" dirty="0">
                <a:latin typeface="Arial" charset="0"/>
                <a:cs typeface="Arial" charset="0"/>
              </a:rPr>
              <a:t>Ticket for Non-Compliance</a:t>
            </a:r>
          </a:p>
          <a:p>
            <a:pPr eaLnBrk="1" hangingPunct="1">
              <a:buFont typeface="Wingdings" pitchFamily="2" charset="2"/>
              <a:buChar char="§"/>
            </a:pPr>
            <a:r>
              <a:rPr lang="en-US" altLang="en-US" sz="2200" b="1" dirty="0">
                <a:latin typeface="Arial" charset="0"/>
                <a:cs typeface="Arial" charset="0"/>
              </a:rPr>
              <a:t>Enforcement Case</a:t>
            </a:r>
          </a:p>
          <a:p>
            <a:pPr lvl="1" eaLnBrk="1" hangingPunct="1">
              <a:buFont typeface="Arial" charset="0"/>
              <a:buChar char="•"/>
            </a:pPr>
            <a:r>
              <a:rPr lang="en-US" altLang="en-US" dirty="0">
                <a:latin typeface="Arial" charset="0"/>
                <a:cs typeface="Arial" charset="0"/>
              </a:rPr>
              <a:t>General Council</a:t>
            </a:r>
          </a:p>
          <a:p>
            <a:pPr eaLnBrk="1" hangingPunct="1">
              <a:buFont typeface="Wingdings" pitchFamily="2" charset="2"/>
              <a:buChar char="§"/>
            </a:pPr>
            <a:r>
              <a:rPr lang="en-US" altLang="en-US" sz="2200" b="1" dirty="0">
                <a:latin typeface="Arial" charset="0"/>
                <a:cs typeface="Arial" charset="0"/>
              </a:rPr>
              <a:t>Criminal Referral</a:t>
            </a:r>
          </a:p>
          <a:p>
            <a:pPr lvl="1" eaLnBrk="1" hangingPunct="1">
              <a:buFont typeface="Arial" charset="0"/>
              <a:buChar char="•"/>
            </a:pPr>
            <a:r>
              <a:rPr lang="en-US" altLang="en-US" dirty="0">
                <a:latin typeface="Arial" charset="0"/>
                <a:cs typeface="Arial" charset="0"/>
              </a:rPr>
              <a:t>General Council</a:t>
            </a:r>
          </a:p>
          <a:p>
            <a:pPr lvl="1" eaLnBrk="1" hangingPunct="1">
              <a:buFont typeface="Arial" charset="0"/>
              <a:buChar char="•"/>
            </a:pPr>
            <a:r>
              <a:rPr lang="en-US" altLang="en-US" dirty="0">
                <a:latin typeface="Arial" charset="0"/>
                <a:cs typeface="Arial" charset="0"/>
              </a:rPr>
              <a:t>Office of Inspector General (OIG)</a:t>
            </a:r>
          </a:p>
          <a:p>
            <a:pPr eaLnBrk="1" hangingPunct="1">
              <a:buFontTx/>
              <a:buNone/>
            </a:pPr>
            <a:endParaRPr lang="en-US" altLang="en-US" sz="2200" b="1" dirty="0"/>
          </a:p>
        </p:txBody>
      </p:sp>
      <p:pic>
        <p:nvPicPr>
          <p:cNvPr id="58372" name="Picture 4" descr="MCj037989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874838"/>
            <a:ext cx="2967038"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589708"/>
      </p:ext>
    </p:extLst>
  </p:cSld>
  <p:clrMapOvr>
    <a:masterClrMapping/>
  </p:clrMapOvr>
  <p:transition spd="med">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76200" y="609600"/>
            <a:ext cx="9144000" cy="731838"/>
          </a:xfrm>
        </p:spPr>
        <p:txBody>
          <a:bodyPr rtlCol="0" anchor="t">
            <a:normAutofit fontScale="90000"/>
          </a:bodyPr>
          <a:lstStyle/>
          <a:p>
            <a:pPr eaLnBrk="1" fontAlgn="auto" hangingPunct="1">
              <a:spcAft>
                <a:spcPts val="0"/>
              </a:spcAft>
              <a:defRPr/>
            </a:pPr>
            <a:r>
              <a:rPr lang="en-US" dirty="0">
                <a:effectLst>
                  <a:outerShdw blurRad="38100" dist="38100" dir="2700000" algn="tl">
                    <a:srgbClr val="000000">
                      <a:alpha val="43137"/>
                    </a:srgbClr>
                  </a:outerShdw>
                </a:effectLst>
                <a:latin typeface="Arial" charset="0"/>
                <a:cs typeface="Arial" charset="0"/>
              </a:rPr>
              <a:t>Inspection Statistics</a:t>
            </a:r>
          </a:p>
        </p:txBody>
      </p:sp>
      <p:sp>
        <p:nvSpPr>
          <p:cNvPr id="61443" name="Rectangle 3"/>
          <p:cNvSpPr>
            <a:spLocks noGrp="1" noChangeArrowheads="1"/>
          </p:cNvSpPr>
          <p:nvPr>
            <p:ph idx="4294967295"/>
          </p:nvPr>
        </p:nvSpPr>
        <p:spPr>
          <a:xfrm>
            <a:off x="457200" y="1676400"/>
            <a:ext cx="8458200" cy="3581400"/>
          </a:xfrm>
        </p:spPr>
        <p:txBody>
          <a:bodyPr/>
          <a:lstStyle/>
          <a:p>
            <a:pPr eaLnBrk="1" hangingPunct="1">
              <a:spcBef>
                <a:spcPts val="1800"/>
              </a:spcBef>
              <a:buFont typeface="Wingdings" pitchFamily="2" charset="2"/>
              <a:buChar char="§"/>
            </a:pPr>
            <a:endParaRPr lang="en-US" altLang="en-US" sz="2200" b="1" dirty="0">
              <a:latin typeface="Arial" charset="0"/>
              <a:cs typeface="Arial" charset="0"/>
            </a:endParaRPr>
          </a:p>
          <a:p>
            <a:pPr eaLnBrk="1" hangingPunct="1">
              <a:spcBef>
                <a:spcPts val="1800"/>
              </a:spcBef>
              <a:buFont typeface="Wingdings" pitchFamily="2" charset="2"/>
              <a:buChar char="§"/>
            </a:pPr>
            <a:r>
              <a:rPr lang="en-US" altLang="en-US" sz="2800" b="1" dirty="0">
                <a:latin typeface="Arial Black" panose="020B0A04020102020204" pitchFamily="34" charset="0"/>
                <a:cs typeface="Arial" charset="0"/>
              </a:rPr>
              <a:t>Approvals Branch has issued 15 DAA letters</a:t>
            </a:r>
          </a:p>
          <a:p>
            <a:pPr eaLnBrk="1" hangingPunct="1">
              <a:spcBef>
                <a:spcPts val="1800"/>
              </a:spcBef>
              <a:buFont typeface="Wingdings" pitchFamily="2" charset="2"/>
              <a:buChar char="§"/>
            </a:pPr>
            <a:r>
              <a:rPr lang="en-US" altLang="en-US" sz="2800" b="1" dirty="0">
                <a:latin typeface="Arial Black" panose="020B0A04020102020204" pitchFamily="34" charset="0"/>
                <a:cs typeface="Arial" charset="0"/>
              </a:rPr>
              <a:t>9 of 15 DAA have received Fitness reviews</a:t>
            </a:r>
          </a:p>
          <a:p>
            <a:pPr eaLnBrk="1" hangingPunct="1">
              <a:spcBef>
                <a:spcPts val="1800"/>
              </a:spcBef>
              <a:buFont typeface="Wingdings" pitchFamily="2" charset="2"/>
              <a:buChar char="§"/>
            </a:pPr>
            <a:r>
              <a:rPr lang="en-US" altLang="en-US" sz="2800" b="1" dirty="0">
                <a:latin typeface="Arial Black" panose="020B0A04020102020204" pitchFamily="34" charset="0"/>
                <a:cs typeface="Arial" charset="0"/>
              </a:rPr>
              <a:t>One has a Conditional Approval</a:t>
            </a:r>
          </a:p>
          <a:p>
            <a:pPr algn="ctr" eaLnBrk="1" hangingPunct="1">
              <a:buFontTx/>
              <a:buNone/>
            </a:pPr>
            <a:endParaRPr lang="en-US" altLang="en-US" sz="1200" b="1" dirty="0">
              <a:latin typeface="Arial" charset="0"/>
              <a:cs typeface="Arial" charset="0"/>
            </a:endParaRPr>
          </a:p>
        </p:txBody>
      </p:sp>
    </p:spTree>
    <p:extLst>
      <p:ext uri="{BB962C8B-B14F-4D97-AF65-F5344CB8AC3E}">
        <p14:creationId xmlns:p14="http://schemas.microsoft.com/office/powerpoint/2010/main" val="3464590235"/>
      </p:ext>
    </p:extLst>
  </p:cSld>
  <p:clrMapOvr>
    <a:masterClrMapping/>
  </p:clrMapOvr>
  <p:transition spd="med">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76200"/>
            <a:ext cx="8845420" cy="731837"/>
          </a:xfrm>
        </p:spPr>
        <p:txBody>
          <a:bodyPr>
            <a:normAutofit fontScale="90000"/>
          </a:bodyPr>
          <a:lstStyle/>
          <a:p>
            <a:r>
              <a:rPr lang="en-US" dirty="0"/>
              <a:t>Inspector &amp; Investigator Training</a:t>
            </a:r>
          </a:p>
        </p:txBody>
      </p:sp>
      <p:sp>
        <p:nvSpPr>
          <p:cNvPr id="6" name="Content Placeholder 5"/>
          <p:cNvSpPr>
            <a:spLocks noGrp="1"/>
          </p:cNvSpPr>
          <p:nvPr>
            <p:ph idx="1"/>
          </p:nvPr>
        </p:nvSpPr>
        <p:spPr>
          <a:xfrm>
            <a:off x="457200" y="1219200"/>
            <a:ext cx="8540620" cy="4419600"/>
          </a:xfrm>
        </p:spPr>
        <p:txBody>
          <a:bodyPr/>
          <a:lstStyle/>
          <a:p>
            <a:pPr eaLnBrk="1" hangingPunct="1">
              <a:buFontTx/>
              <a:buNone/>
            </a:pPr>
            <a:r>
              <a:rPr lang="en-US" sz="2400" b="1" dirty="0">
                <a:latin typeface="Times New Roman" panose="02020603050405020304" pitchFamily="18" charset="0"/>
                <a:cs typeface="Times New Roman" panose="02020603050405020304" pitchFamily="18" charset="0"/>
              </a:rPr>
              <a:t>In 2007, the OHMS Investigator Training and Certification</a:t>
            </a:r>
          </a:p>
          <a:p>
            <a:pPr eaLnBrk="1" hangingPunct="1">
              <a:buFontTx/>
              <a:buNone/>
            </a:pPr>
            <a:r>
              <a:rPr lang="en-US" sz="2400" b="1" dirty="0">
                <a:latin typeface="Times New Roman" panose="02020603050405020304" pitchFamily="18" charset="0"/>
                <a:cs typeface="Times New Roman" panose="02020603050405020304" pitchFamily="18" charset="0"/>
              </a:rPr>
              <a:t>Program began various training classes for Hazardous</a:t>
            </a:r>
          </a:p>
          <a:p>
            <a:pPr eaLnBrk="1" hangingPunct="1">
              <a:buFontTx/>
              <a:buNone/>
            </a:pPr>
            <a:r>
              <a:rPr lang="en-US" sz="2400" b="1" dirty="0">
                <a:latin typeface="Times New Roman" panose="02020603050405020304" pitchFamily="18" charset="0"/>
                <a:cs typeface="Times New Roman" panose="02020603050405020304" pitchFamily="18" charset="0"/>
              </a:rPr>
              <a:t>Materials Transportation Inspectors and Investigators.  </a:t>
            </a:r>
          </a:p>
          <a:p>
            <a:pPr eaLnBrk="1" hangingPunct="1">
              <a:buFontTx/>
              <a:buNone/>
            </a:pPr>
            <a:endParaRPr lang="en-US" sz="2400" b="1" dirty="0">
              <a:latin typeface="Times New Roman" panose="02020603050405020304" pitchFamily="18" charset="0"/>
              <a:cs typeface="Times New Roman" panose="02020603050405020304" pitchFamily="18" charset="0"/>
            </a:endParaRPr>
          </a:p>
          <a:p>
            <a:pPr eaLnBrk="1" hangingPunct="1">
              <a:buFontTx/>
              <a:buNone/>
            </a:pPr>
            <a:r>
              <a:rPr lang="en-US" sz="2400" b="1" dirty="0">
                <a:latin typeface="Times New Roman" panose="02020603050405020304" pitchFamily="18" charset="0"/>
                <a:cs typeface="Times New Roman" panose="02020603050405020304" pitchFamily="18" charset="0"/>
              </a:rPr>
              <a:t>In January 2017, PHMSA (Hazmat) open its new training</a:t>
            </a:r>
          </a:p>
          <a:p>
            <a:pPr eaLnBrk="1" hangingPunct="1">
              <a:buFontTx/>
              <a:buNone/>
            </a:pPr>
            <a:r>
              <a:rPr lang="en-US" sz="2400" b="1" dirty="0">
                <a:latin typeface="Times New Roman" panose="02020603050405020304" pitchFamily="18" charset="0"/>
                <a:cs typeface="Times New Roman" panose="02020603050405020304" pitchFamily="18" charset="0"/>
              </a:rPr>
              <a:t>Facility in Oklahoma City, OK.  Plans are to add course(s)</a:t>
            </a:r>
          </a:p>
          <a:p>
            <a:pPr eaLnBrk="1" hangingPunct="1">
              <a:buFontTx/>
              <a:buNone/>
            </a:pPr>
            <a:r>
              <a:rPr lang="en-US" sz="2400" b="1" dirty="0">
                <a:latin typeface="Times New Roman" panose="02020603050405020304" pitchFamily="18" charset="0"/>
                <a:cs typeface="Times New Roman" panose="02020603050405020304" pitchFamily="18" charset="0"/>
              </a:rPr>
              <a:t>to perform inspections and investigations on DAA’s using this</a:t>
            </a:r>
          </a:p>
          <a:p>
            <a:pPr eaLnBrk="1" hangingPunct="1">
              <a:buFontTx/>
              <a:buNone/>
            </a:pPr>
            <a:r>
              <a:rPr lang="en-US" sz="2400" b="1" dirty="0">
                <a:latin typeface="Times New Roman" panose="02020603050405020304" pitchFamily="18" charset="0"/>
                <a:cs typeface="Times New Roman" panose="02020603050405020304" pitchFamily="18" charset="0"/>
              </a:rPr>
              <a:t>new facility.</a:t>
            </a:r>
          </a:p>
        </p:txBody>
      </p:sp>
      <p:sp>
        <p:nvSpPr>
          <p:cNvPr id="2" name="Slide Number Placeholder 1"/>
          <p:cNvSpPr>
            <a:spLocks noGrp="1"/>
          </p:cNvSpPr>
          <p:nvPr>
            <p:ph type="sldNum" sz="quarter" idx="10"/>
          </p:nvPr>
        </p:nvSpPr>
        <p:spPr/>
        <p:txBody>
          <a:bodyPr/>
          <a:lstStyle/>
          <a:p>
            <a:pPr>
              <a:defRPr/>
            </a:pPr>
            <a:r>
              <a:rPr lang="en-US"/>
              <a:t>- </a:t>
            </a:r>
            <a:fld id="{271AD9EF-28E4-4957-AB44-9E53DD0C6027}" type="slidenum">
              <a:rPr lang="en-US" smtClean="0"/>
              <a:pPr>
                <a:defRPr/>
              </a:pPr>
              <a:t>62</a:t>
            </a:fld>
            <a:r>
              <a:rPr lang="en-US"/>
              <a:t> -</a:t>
            </a:r>
          </a:p>
        </p:txBody>
      </p:sp>
    </p:spTree>
    <p:extLst>
      <p:ext uri="{BB962C8B-B14F-4D97-AF65-F5344CB8AC3E}">
        <p14:creationId xmlns:p14="http://schemas.microsoft.com/office/powerpoint/2010/main" val="31946309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467600" cy="1295400"/>
          </a:xfrm>
        </p:spPr>
        <p:txBody>
          <a:bodyPr>
            <a:normAutofit fontScale="90000"/>
          </a:bodyPr>
          <a:lstStyle/>
          <a:p>
            <a:br>
              <a:rPr lang="en-US" dirty="0"/>
            </a:br>
            <a:r>
              <a:rPr lang="en-US" dirty="0"/>
              <a:t>Contact Information</a:t>
            </a:r>
            <a:br>
              <a:rPr lang="en-US" dirty="0"/>
            </a:br>
            <a:endParaRPr lang="en-US" dirty="0"/>
          </a:p>
        </p:txBody>
      </p:sp>
      <p:sp>
        <p:nvSpPr>
          <p:cNvPr id="3" name="Content Placeholder 2"/>
          <p:cNvSpPr>
            <a:spLocks noGrp="1"/>
          </p:cNvSpPr>
          <p:nvPr>
            <p:ph idx="1"/>
          </p:nvPr>
        </p:nvSpPr>
        <p:spPr>
          <a:xfrm>
            <a:off x="762000" y="1676400"/>
            <a:ext cx="7772400" cy="3352800"/>
          </a:xfrm>
        </p:spPr>
        <p:txBody>
          <a:bodyPr/>
          <a:lstStyle/>
          <a:p>
            <a:pPr marL="0" indent="0" algn="ctr" fontAlgn="auto">
              <a:spcBef>
                <a:spcPts val="0"/>
              </a:spcBef>
              <a:spcAft>
                <a:spcPts val="0"/>
              </a:spcAft>
              <a:buNone/>
              <a:defRPr/>
            </a:pPr>
            <a:endParaRPr lang="en-US" sz="2200" b="1" dirty="0">
              <a:solidFill>
                <a:srgbClr val="000000"/>
              </a:solidFill>
              <a:ea typeface="Calibri" pitchFamily="34" charset="0"/>
            </a:endParaRPr>
          </a:p>
          <a:p>
            <a:pPr marL="0" indent="0" algn="ctr" fontAlgn="auto">
              <a:spcBef>
                <a:spcPts val="0"/>
              </a:spcBef>
              <a:spcAft>
                <a:spcPts val="0"/>
              </a:spcAft>
              <a:buNone/>
              <a:defRPr/>
            </a:pPr>
            <a:r>
              <a:rPr lang="en-US" sz="2800" dirty="0">
                <a:solidFill>
                  <a:srgbClr val="0000CC"/>
                </a:solidFill>
                <a:latin typeface="Arial" pitchFamily="34" charset="0"/>
                <a:cs typeface="Arial" pitchFamily="34" charset="0"/>
              </a:rPr>
              <a:t>Thomas J. Lynch</a:t>
            </a:r>
            <a:br>
              <a:rPr lang="en-US" sz="2800" dirty="0">
                <a:solidFill>
                  <a:srgbClr val="0000CC"/>
                </a:solidFill>
                <a:latin typeface="Arial" pitchFamily="34" charset="0"/>
                <a:cs typeface="Arial" pitchFamily="34" charset="0"/>
              </a:rPr>
            </a:br>
            <a:r>
              <a:rPr lang="en-US" sz="2800" dirty="0">
                <a:solidFill>
                  <a:srgbClr val="0000CC"/>
                </a:solidFill>
                <a:latin typeface="Arial" pitchFamily="34" charset="0"/>
                <a:cs typeface="Arial" pitchFamily="34" charset="0"/>
              </a:rPr>
              <a:t>Investigator, Southwest Region</a:t>
            </a:r>
            <a:br>
              <a:rPr lang="en-US" sz="2800" dirty="0">
                <a:solidFill>
                  <a:srgbClr val="0000CC"/>
                </a:solidFill>
                <a:latin typeface="Arial" pitchFamily="34" charset="0"/>
                <a:cs typeface="Arial" pitchFamily="34" charset="0"/>
              </a:rPr>
            </a:br>
            <a:r>
              <a:rPr lang="en-US" sz="2800" dirty="0">
                <a:solidFill>
                  <a:srgbClr val="0000CC"/>
                </a:solidFill>
                <a:latin typeface="Arial" pitchFamily="34" charset="0"/>
                <a:cs typeface="Arial" pitchFamily="34" charset="0"/>
              </a:rPr>
              <a:t>Field Operations</a:t>
            </a:r>
            <a:br>
              <a:rPr lang="en-US" sz="2800" dirty="0">
                <a:solidFill>
                  <a:srgbClr val="0000CC"/>
                </a:solidFill>
                <a:latin typeface="Arial" pitchFamily="34" charset="0"/>
                <a:cs typeface="Arial" pitchFamily="34" charset="0"/>
              </a:rPr>
            </a:br>
            <a:br>
              <a:rPr lang="en-US" sz="2800" dirty="0">
                <a:solidFill>
                  <a:srgbClr val="0000CC"/>
                </a:solidFill>
                <a:latin typeface="Arial" pitchFamily="34" charset="0"/>
                <a:cs typeface="Arial" pitchFamily="34" charset="0"/>
              </a:rPr>
            </a:br>
            <a:r>
              <a:rPr lang="en-US" sz="2800" dirty="0">
                <a:solidFill>
                  <a:srgbClr val="0000CC"/>
                </a:solidFill>
                <a:latin typeface="Arial" pitchFamily="34" charset="0"/>
                <a:cs typeface="Arial" pitchFamily="34" charset="0"/>
              </a:rPr>
              <a:t>Email: </a:t>
            </a:r>
            <a:r>
              <a:rPr lang="en-US" sz="2800" dirty="0">
                <a:solidFill>
                  <a:srgbClr val="0000CC"/>
                </a:solidFill>
                <a:latin typeface="Arial" pitchFamily="34" charset="0"/>
                <a:cs typeface="Arial" pitchFamily="34" charset="0"/>
                <a:hlinkClick r:id="rId3"/>
              </a:rPr>
              <a:t>tom.lynch@dot.gov</a:t>
            </a:r>
            <a:br>
              <a:rPr lang="en-US" sz="2800" dirty="0">
                <a:solidFill>
                  <a:srgbClr val="0000CC"/>
                </a:solidFill>
                <a:latin typeface="Arial" pitchFamily="34" charset="0"/>
                <a:cs typeface="Arial" pitchFamily="34" charset="0"/>
              </a:rPr>
            </a:br>
            <a:r>
              <a:rPr lang="en-US" sz="2800" dirty="0">
                <a:solidFill>
                  <a:srgbClr val="0000CC"/>
                </a:solidFill>
                <a:latin typeface="Arial" pitchFamily="34" charset="0"/>
                <a:cs typeface="Arial" pitchFamily="34" charset="0"/>
              </a:rPr>
              <a:t>Phone: 713-272-2820</a:t>
            </a:r>
            <a:endParaRPr lang="en-US" sz="2800" b="1" i="1" dirty="0">
              <a:solidFill>
                <a:srgbClr val="000000"/>
              </a:solidFill>
              <a:latin typeface="Tahoma"/>
              <a:ea typeface="Calibri" pitchFamily="34"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r>
              <a:rPr lang="en-US"/>
              <a:t>- </a:t>
            </a:r>
            <a:fld id="{51BF89BA-7794-4016-BE45-2A80FA497887}" type="slidenum">
              <a:rPr lang="en-US" smtClean="0"/>
              <a:pPr>
                <a:defRPr/>
              </a:pPr>
              <a:t>63</a:t>
            </a:fld>
            <a:r>
              <a:rPr lang="en-US"/>
              <a:t> -</a:t>
            </a:r>
          </a:p>
        </p:txBody>
      </p:sp>
    </p:spTree>
    <p:extLst>
      <p:ext uri="{BB962C8B-B14F-4D97-AF65-F5344CB8AC3E}">
        <p14:creationId xmlns:p14="http://schemas.microsoft.com/office/powerpoint/2010/main" val="171998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DAA Questions and Concerns</a:t>
            </a:r>
          </a:p>
        </p:txBody>
      </p:sp>
      <p:sp>
        <p:nvSpPr>
          <p:cNvPr id="3" name="Content Placeholder 2"/>
          <p:cNvSpPr>
            <a:spLocks noGrp="1"/>
          </p:cNvSpPr>
          <p:nvPr>
            <p:ph idx="1"/>
          </p:nvPr>
        </p:nvSpPr>
        <p:spPr/>
        <p:txBody>
          <a:bodyPr>
            <a:normAutofit lnSpcReduction="10000"/>
          </a:bodyPr>
          <a:lstStyle/>
          <a:p>
            <a:r>
              <a:rPr lang="en-US" sz="2400" dirty="0">
                <a:latin typeface="Times New Roman" panose="02020603050405020304" pitchFamily="18" charset="0"/>
                <a:cs typeface="Times New Roman" panose="02020603050405020304" pitchFamily="18" charset="0"/>
              </a:rPr>
              <a:t>Is Hattie Mitchell’s letter regarding the schedule for periodic inspection and test of IM and UN Portable Tanks under HMR still a valid PHMSA position?</a:t>
            </a:r>
          </a:p>
          <a:p>
            <a:pPr marL="0" indent="0">
              <a:buNone/>
            </a:pPr>
            <a:r>
              <a:rPr lang="en-US"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Ref No: 07-0069</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What is PHMSA’s view on the International (IMO-IMDG Code) regulation which allows a plus or minus of three months to perform 2.5 and 5 year visual inspection and test?</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PHMSA recommends that industry submit a petition for rulemaking outlining their economic impact. </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48558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DAA Questions and Concerns</a:t>
            </a: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The U.S. allows the owners to perform the 2.5 year visual inspection on Portable Tank’s. PHMSA issued an interpretation letter which effectively allows anyone to perform the 2.5 year test. </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Interpretation Letter-Reference Number: A1-0002</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96183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DAA Questions and Concerns</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What type of training do Modal inspectors/investigators get and what records are kept showing they know the HMR and technical issues of the manufacturing process? </a:t>
            </a:r>
          </a:p>
          <a:p>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PHMSA has internal training for Investigators.</a:t>
            </a:r>
          </a:p>
          <a:p>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PHMSA has inspection activities and procedures. </a:t>
            </a:r>
          </a:p>
          <a:p>
            <a:endParaRPr lang="en-US" dirty="0"/>
          </a:p>
        </p:txBody>
      </p:sp>
    </p:spTree>
    <p:extLst>
      <p:ext uri="{BB962C8B-B14F-4D97-AF65-F5344CB8AC3E}">
        <p14:creationId xmlns:p14="http://schemas.microsoft.com/office/powerpoint/2010/main" val="4194910402"/>
      </p:ext>
    </p:extLst>
  </p:cSld>
  <p:clrMapOvr>
    <a:masterClrMapping/>
  </p:clrMapOvr>
</p:sld>
</file>

<file path=ppt/theme/theme1.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841C64043E2F40A4CB7A0138C51643" ma:contentTypeVersion="0" ma:contentTypeDescription="Create a new document." ma:contentTypeScope="" ma:versionID="bda7fc4b6c9e62b2f61dcd12952b8f5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78C3C7-F09C-4613-8E8B-CE2388706D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3.xml><?xml version="1.0" encoding="utf-8"?>
<ds:datastoreItem xmlns:ds="http://schemas.openxmlformats.org/officeDocument/2006/customXml" ds:itemID="{36A5CEF2-8A8D-4459-8C77-0481BD36A747}">
  <ds:schemaRefs>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3755</TotalTime>
  <Words>2971</Words>
  <Application>Microsoft Office PowerPoint</Application>
  <PresentationFormat>On-screen Show (4:3)</PresentationFormat>
  <Paragraphs>372</Paragraphs>
  <Slides>63</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3" baseType="lpstr">
      <vt:lpstr>ＭＳ Ｐゴシック</vt:lpstr>
      <vt:lpstr>Arial</vt:lpstr>
      <vt:lpstr>Arial Black</vt:lpstr>
      <vt:lpstr>Calibri</vt:lpstr>
      <vt:lpstr>Georgia</vt:lpstr>
      <vt:lpstr>Tahoma</vt:lpstr>
      <vt:lpstr>Times New Roman</vt:lpstr>
      <vt:lpstr>Wingdings</vt:lpstr>
      <vt:lpstr>PCHELPS PHMSA Presentation Template</vt:lpstr>
      <vt:lpstr>Clip</vt:lpstr>
      <vt:lpstr>Pipeline and Hazardous Materials Safety Administration (PHMSA) Designated Approval Agency (DAA) Annual Meeting</vt:lpstr>
      <vt:lpstr>Our Mission 015 IT Portfolio</vt:lpstr>
      <vt:lpstr>  Discussion Points FY2015 IT Portfolio</vt:lpstr>
      <vt:lpstr>Discussion Points (Cont.)</vt:lpstr>
      <vt:lpstr>Previous Meeting Question Answer/Review</vt:lpstr>
      <vt:lpstr>DAA Questions and Concerns</vt:lpstr>
      <vt:lpstr>DAA Questions and Concerns</vt:lpstr>
      <vt:lpstr>DAA Questions and Concerns</vt:lpstr>
      <vt:lpstr>DAA Questions and Concerns</vt:lpstr>
      <vt:lpstr>DAA Questions and Concerns</vt:lpstr>
      <vt:lpstr>DAA Questions and Concerns</vt:lpstr>
      <vt:lpstr>DAA Questions and Concerns</vt:lpstr>
      <vt:lpstr>DAA Questions and Concerns</vt:lpstr>
      <vt:lpstr>DAA Questions and Concerns</vt:lpstr>
      <vt:lpstr>DAA Questions and Concerns</vt:lpstr>
      <vt:lpstr>Approval Letter Update</vt:lpstr>
      <vt:lpstr>Approval Letter Update</vt:lpstr>
      <vt:lpstr>Approval Letter Update (cont.)</vt:lpstr>
      <vt:lpstr>GAP Analysis</vt:lpstr>
      <vt:lpstr>GAP Analysis (cont.)</vt:lpstr>
      <vt:lpstr>Expiration Dates</vt:lpstr>
      <vt:lpstr>Contractors</vt:lpstr>
      <vt:lpstr>Contractors (cont.)</vt:lpstr>
      <vt:lpstr>Contractors (cont.)</vt:lpstr>
      <vt:lpstr>Training</vt:lpstr>
      <vt:lpstr>Renewal Applications</vt:lpstr>
      <vt:lpstr>Renewal Applications (cont.)</vt:lpstr>
      <vt:lpstr>Semi-Annual Reporting</vt:lpstr>
      <vt:lpstr>Application Review by Technical Staff</vt:lpstr>
      <vt:lpstr>Certifying the Manufacturing of Portable Tanks</vt:lpstr>
      <vt:lpstr>Certifying the Manufacturing of Portable Tanks (Cont.)</vt:lpstr>
      <vt:lpstr>Certifying the Manufacturing of Portable Tanks (Cont.)</vt:lpstr>
      <vt:lpstr>Standard Operating Procedures (SOP)</vt:lpstr>
      <vt:lpstr>Standard Operating Procedures (SOP) (Cont.)</vt:lpstr>
      <vt:lpstr>Standard Operating Procedures (SOP) (Cont.)</vt:lpstr>
      <vt:lpstr>Certifying the Requalification of Portable Tanks</vt:lpstr>
      <vt:lpstr>Certifying the Requalification of Portable Tanks (Cont.)</vt:lpstr>
      <vt:lpstr>Certifying the Requalification of MEGC’s</vt:lpstr>
      <vt:lpstr>Certifying the Requalification of MEGC’s (Cont.)</vt:lpstr>
      <vt:lpstr>Training Requirements</vt:lpstr>
      <vt:lpstr>Certifying the Manufacture of Multi-Element Gas Containers (MEGC’s)</vt:lpstr>
      <vt:lpstr>Certifying the Manufacture of MEGC’s (Cont.)</vt:lpstr>
      <vt:lpstr>Summary</vt:lpstr>
      <vt:lpstr>Questions</vt:lpstr>
      <vt:lpstr>Thomas J. Lynch Investigator, Southwest Region Field Operations  http://phmsa.dot.gov/hazmat</vt:lpstr>
      <vt:lpstr>Welcome </vt:lpstr>
      <vt:lpstr>Office of Hazardous  Materials Safety (OHMS)</vt:lpstr>
      <vt:lpstr>PowerPoint Presentation</vt:lpstr>
      <vt:lpstr>Field Operations – A Full Service Operation</vt:lpstr>
      <vt:lpstr>Why Us?</vt:lpstr>
      <vt:lpstr>The Inspection Process</vt:lpstr>
      <vt:lpstr>The Inspection Process - Introduction</vt:lpstr>
      <vt:lpstr>   The Inspection Process – Items Reviewed</vt:lpstr>
      <vt:lpstr>The Inspection Process – Information Gathering (Review &amp; collect documents)</vt:lpstr>
      <vt:lpstr>The Inspection Process – Information Gathering (Review &amp; collect documents)</vt:lpstr>
      <vt:lpstr>The Inspection Process – Information Gathering  Field observations</vt:lpstr>
      <vt:lpstr>The Inspection Process – Information Gathering   Observations (Photographs)</vt:lpstr>
      <vt:lpstr>The Inspection Process – Closing the Inspection</vt:lpstr>
      <vt:lpstr>The Inspection Process – Next Steps</vt:lpstr>
      <vt:lpstr>Inspection Results/Actions</vt:lpstr>
      <vt:lpstr>Inspection Statistics</vt:lpstr>
      <vt:lpstr>Inspector &amp; Investigator Training</vt:lpstr>
      <vt:lpstr> Contact Information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Quinn, William CTR (OST)</cp:lastModifiedBy>
  <cp:revision>116</cp:revision>
  <cp:lastPrinted>2017-05-16T14:16:34Z</cp:lastPrinted>
  <dcterms:created xsi:type="dcterms:W3CDTF">2014-09-23T12:58:53Z</dcterms:created>
  <dcterms:modified xsi:type="dcterms:W3CDTF">2017-07-19T16:34:41Z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0x010100D4841C64043E2F40A4CB7A0138C51643</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