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microsoft.com/office/2006/relationships/ui/userCustomization" Target="userCustomization/customUI.xml"/><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4"/>
  </p:notesMasterIdLst>
  <p:handoutMasterIdLst>
    <p:handoutMasterId r:id="rId15"/>
  </p:handoutMasterIdLst>
  <p:sldIdLst>
    <p:sldId id="265" r:id="rId5"/>
    <p:sldId id="276" r:id="rId6"/>
    <p:sldId id="311" r:id="rId7"/>
    <p:sldId id="269" r:id="rId8"/>
    <p:sldId id="317" r:id="rId9"/>
    <p:sldId id="329" r:id="rId10"/>
    <p:sldId id="332" r:id="rId11"/>
    <p:sldId id="331" r:id="rId12"/>
    <p:sldId id="292" r:id="rId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F0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67357" autoAdjust="0"/>
  </p:normalViewPr>
  <p:slideViewPr>
    <p:cSldViewPr>
      <p:cViewPr varScale="1">
        <p:scale>
          <a:sx n="49" d="100"/>
          <a:sy n="49" d="100"/>
        </p:scale>
        <p:origin x="1986" y="48"/>
      </p:cViewPr>
      <p:guideLst>
        <p:guide orient="horz" pos="2160"/>
        <p:guide pos="2880"/>
      </p:guideLst>
    </p:cSldViewPr>
  </p:slideViewPr>
  <p:outlineViewPr>
    <p:cViewPr>
      <p:scale>
        <a:sx n="33" d="100"/>
        <a:sy n="33" d="100"/>
      </p:scale>
      <p:origin x="0" y="-2760"/>
    </p:cViewPr>
  </p:outlineViewPr>
  <p:notesTextViewPr>
    <p:cViewPr>
      <p:scale>
        <a:sx n="1" d="1"/>
        <a:sy n="1" d="1"/>
      </p:scale>
      <p:origin x="0" y="0"/>
    </p:cViewPr>
  </p:notesTextViewPr>
  <p:sorterViewPr>
    <p:cViewPr>
      <p:scale>
        <a:sx n="100" d="100"/>
        <a:sy n="100" d="100"/>
      </p:scale>
      <p:origin x="0" y="0"/>
    </p:cViewPr>
  </p:sorterViewPr>
  <p:notesViewPr>
    <p:cSldViewPr>
      <p:cViewPr>
        <p:scale>
          <a:sx n="74" d="100"/>
          <a:sy n="74" d="100"/>
        </p:scale>
        <p:origin x="2076" y="5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CF6B83-7CF1-4305-BC4C-4BA9819F715A}"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ADEF1ECE-376D-4D98-8E1A-ACD136B7BE6A}">
      <dgm:prSet phldrT="[Text]" custT="1"/>
      <dgm:spPr/>
      <dgm:t>
        <a:bodyPr/>
        <a:lstStyle/>
        <a:p>
          <a:r>
            <a:rPr lang="en-US" sz="2400" dirty="0">
              <a:latin typeface="Times New Roman" panose="02020603050405020304" pitchFamily="18" charset="0"/>
              <a:cs typeface="Times New Roman" panose="02020603050405020304" pitchFamily="18" charset="0"/>
            </a:rPr>
            <a:t>Vision</a:t>
          </a:r>
          <a:r>
            <a:rPr lang="en-US" sz="2300" dirty="0"/>
            <a:t>	</a:t>
          </a:r>
        </a:p>
      </dgm:t>
    </dgm:pt>
    <dgm:pt modelId="{FD48B815-6E1E-4236-92F7-4EEA748B0FC1}" type="parTrans" cxnId="{8AB95AC7-CA0C-4433-B2D0-D88B8B90B98D}">
      <dgm:prSet/>
      <dgm:spPr/>
      <dgm:t>
        <a:bodyPr/>
        <a:lstStyle/>
        <a:p>
          <a:endParaRPr lang="en-US"/>
        </a:p>
      </dgm:t>
    </dgm:pt>
    <dgm:pt modelId="{30E29CA6-7913-48F5-96FE-4CEFC444A121}" type="sibTrans" cxnId="{8AB95AC7-CA0C-4433-B2D0-D88B8B90B98D}">
      <dgm:prSet/>
      <dgm:spPr/>
      <dgm:t>
        <a:bodyPr/>
        <a:lstStyle/>
        <a:p>
          <a:endParaRPr lang="en-US"/>
        </a:p>
      </dgm:t>
    </dgm:pt>
    <dgm:pt modelId="{128EC4DD-A3B0-489B-9C22-42DE2F6EB438}">
      <dgm:prSet phldrT="[Text]" custT="1"/>
      <dgm:spPr/>
      <dgm:t>
        <a:bodyPr/>
        <a:lstStyle/>
        <a:p>
          <a:pPr>
            <a:buNone/>
          </a:pPr>
          <a:r>
            <a:rPr lang="en-US" sz="2000" dirty="0">
              <a:latin typeface="Times New Roman" panose="02020603050405020304" pitchFamily="18" charset="0"/>
              <a:cs typeface="Times New Roman" panose="02020603050405020304" pitchFamily="18" charset="0"/>
            </a:rPr>
            <a:t>The most innovative transportation safety organization in world.</a:t>
          </a:r>
        </a:p>
      </dgm:t>
    </dgm:pt>
    <dgm:pt modelId="{6383CCC8-3BF4-4BBC-9403-BAC609E96C16}" type="parTrans" cxnId="{2C52B382-AF0C-4276-B6D5-1D02DF47EAFF}">
      <dgm:prSet/>
      <dgm:spPr/>
      <dgm:t>
        <a:bodyPr/>
        <a:lstStyle/>
        <a:p>
          <a:endParaRPr lang="en-US"/>
        </a:p>
      </dgm:t>
    </dgm:pt>
    <dgm:pt modelId="{55505FB7-80FE-438D-9681-F20F0A5A4A52}" type="sibTrans" cxnId="{2C52B382-AF0C-4276-B6D5-1D02DF47EAFF}">
      <dgm:prSet/>
      <dgm:spPr/>
      <dgm:t>
        <a:bodyPr/>
        <a:lstStyle/>
        <a:p>
          <a:endParaRPr lang="en-US"/>
        </a:p>
      </dgm:t>
    </dgm:pt>
    <dgm:pt modelId="{08F79AB7-B497-4387-BC7A-0490CD505A70}">
      <dgm:prSet phldrT="[Text]" custT="1"/>
      <dgm:spPr>
        <a:effectLst>
          <a:outerShdw blurRad="50800" dist="38100" dir="5400000" algn="t" rotWithShape="0">
            <a:prstClr val="black">
              <a:alpha val="40000"/>
            </a:prstClr>
          </a:outerShdw>
        </a:effectLst>
      </dgm:spPr>
      <dgm:t>
        <a:bodyPr/>
        <a:lstStyle/>
        <a:p>
          <a:r>
            <a:rPr lang="en-US" sz="2400" dirty="0">
              <a:latin typeface="Times New Roman" panose="02020603050405020304" pitchFamily="18" charset="0"/>
              <a:cs typeface="Times New Roman" panose="02020603050405020304" pitchFamily="18" charset="0"/>
            </a:rPr>
            <a:t>Mission</a:t>
          </a:r>
        </a:p>
      </dgm:t>
    </dgm:pt>
    <dgm:pt modelId="{1348AC42-C9D7-4BA3-8612-B5411A196F94}" type="parTrans" cxnId="{66A8FC56-205D-4829-8310-EC049DA87765}">
      <dgm:prSet/>
      <dgm:spPr/>
      <dgm:t>
        <a:bodyPr/>
        <a:lstStyle/>
        <a:p>
          <a:endParaRPr lang="en-US"/>
        </a:p>
      </dgm:t>
    </dgm:pt>
    <dgm:pt modelId="{4D18F1A5-D07D-41FE-9B79-43609CCE4D80}" type="sibTrans" cxnId="{66A8FC56-205D-4829-8310-EC049DA87765}">
      <dgm:prSet/>
      <dgm:spPr/>
      <dgm:t>
        <a:bodyPr/>
        <a:lstStyle/>
        <a:p>
          <a:endParaRPr lang="en-US"/>
        </a:p>
      </dgm:t>
    </dgm:pt>
    <dgm:pt modelId="{CFB86D57-2F97-4FD9-B0CD-695662A700D5}">
      <dgm:prSet phldrT="[Text]" custT="1"/>
      <dgm:spPr/>
      <dgm:t>
        <a:bodyPr/>
        <a:lstStyle/>
        <a:p>
          <a:pPr>
            <a:buNone/>
          </a:pPr>
          <a:r>
            <a:rPr lang="en-US" sz="2000" dirty="0">
              <a:latin typeface="Times New Roman" panose="02020603050405020304" pitchFamily="18" charset="0"/>
              <a:cs typeface="Times New Roman" panose="02020603050405020304" pitchFamily="18" charset="0"/>
            </a:rPr>
            <a:t>To protect people and the environment by advancing the safe transportation of energy and other hazardous material that are essential to our daily lives.</a:t>
          </a:r>
        </a:p>
      </dgm:t>
    </dgm:pt>
    <dgm:pt modelId="{6A8A2D22-01EB-4748-82A5-DBF46DEFF8AA}" type="parTrans" cxnId="{A8FF8820-D94B-429F-9605-C57E2141F973}">
      <dgm:prSet/>
      <dgm:spPr/>
      <dgm:t>
        <a:bodyPr/>
        <a:lstStyle/>
        <a:p>
          <a:endParaRPr lang="en-US"/>
        </a:p>
      </dgm:t>
    </dgm:pt>
    <dgm:pt modelId="{CC44C0C6-FBC6-4451-BDCF-4874C9868126}" type="sibTrans" cxnId="{A8FF8820-D94B-429F-9605-C57E2141F973}">
      <dgm:prSet/>
      <dgm:spPr/>
      <dgm:t>
        <a:bodyPr/>
        <a:lstStyle/>
        <a:p>
          <a:endParaRPr lang="en-US"/>
        </a:p>
      </dgm:t>
    </dgm:pt>
    <dgm:pt modelId="{A1C21759-24EE-4E70-B0EE-04BF962A312A}" type="pres">
      <dgm:prSet presAssocID="{73CF6B83-7CF1-4305-BC4C-4BA9819F715A}" presName="linear" presStyleCnt="0">
        <dgm:presLayoutVars>
          <dgm:animLvl val="lvl"/>
          <dgm:resizeHandles val="exact"/>
        </dgm:presLayoutVars>
      </dgm:prSet>
      <dgm:spPr/>
      <dgm:t>
        <a:bodyPr/>
        <a:lstStyle/>
        <a:p>
          <a:endParaRPr lang="en-US"/>
        </a:p>
      </dgm:t>
    </dgm:pt>
    <dgm:pt modelId="{052B188A-11A3-422F-9630-E0A169FEB3D5}" type="pres">
      <dgm:prSet presAssocID="{ADEF1ECE-376D-4D98-8E1A-ACD136B7BE6A}" presName="parentText" presStyleLbl="node1" presStyleIdx="0" presStyleCnt="2">
        <dgm:presLayoutVars>
          <dgm:chMax val="0"/>
          <dgm:bulletEnabled val="1"/>
        </dgm:presLayoutVars>
      </dgm:prSet>
      <dgm:spPr>
        <a:prstGeom prst="rect">
          <a:avLst/>
        </a:prstGeom>
      </dgm:spPr>
      <dgm:t>
        <a:bodyPr/>
        <a:lstStyle/>
        <a:p>
          <a:endParaRPr lang="en-US"/>
        </a:p>
      </dgm:t>
    </dgm:pt>
    <dgm:pt modelId="{12CF94D7-8964-4F8B-83E7-D462853899E6}" type="pres">
      <dgm:prSet presAssocID="{ADEF1ECE-376D-4D98-8E1A-ACD136B7BE6A}" presName="childText" presStyleLbl="revTx" presStyleIdx="0" presStyleCnt="2">
        <dgm:presLayoutVars>
          <dgm:bulletEnabled val="1"/>
        </dgm:presLayoutVars>
      </dgm:prSet>
      <dgm:spPr/>
      <dgm:t>
        <a:bodyPr/>
        <a:lstStyle/>
        <a:p>
          <a:endParaRPr lang="en-US"/>
        </a:p>
      </dgm:t>
    </dgm:pt>
    <dgm:pt modelId="{E3F52B5E-7E1E-4BCC-8968-352B475E77B3}" type="pres">
      <dgm:prSet presAssocID="{08F79AB7-B497-4387-BC7A-0490CD505A70}" presName="parentText" presStyleLbl="node1" presStyleIdx="1" presStyleCnt="2">
        <dgm:presLayoutVars>
          <dgm:chMax val="0"/>
          <dgm:bulletEnabled val="1"/>
        </dgm:presLayoutVars>
      </dgm:prSet>
      <dgm:spPr>
        <a:prstGeom prst="rect">
          <a:avLst/>
        </a:prstGeom>
      </dgm:spPr>
      <dgm:t>
        <a:bodyPr/>
        <a:lstStyle/>
        <a:p>
          <a:endParaRPr lang="en-US"/>
        </a:p>
      </dgm:t>
    </dgm:pt>
    <dgm:pt modelId="{B46957FE-ED24-4C54-9DC4-06C398443D05}" type="pres">
      <dgm:prSet presAssocID="{08F79AB7-B497-4387-BC7A-0490CD505A70}" presName="childText" presStyleLbl="revTx" presStyleIdx="1" presStyleCnt="2">
        <dgm:presLayoutVars>
          <dgm:bulletEnabled val="1"/>
        </dgm:presLayoutVars>
      </dgm:prSet>
      <dgm:spPr/>
      <dgm:t>
        <a:bodyPr/>
        <a:lstStyle/>
        <a:p>
          <a:endParaRPr lang="en-US"/>
        </a:p>
      </dgm:t>
    </dgm:pt>
  </dgm:ptLst>
  <dgm:cxnLst>
    <dgm:cxn modelId="{8AB95AC7-CA0C-4433-B2D0-D88B8B90B98D}" srcId="{73CF6B83-7CF1-4305-BC4C-4BA9819F715A}" destId="{ADEF1ECE-376D-4D98-8E1A-ACD136B7BE6A}" srcOrd="0" destOrd="0" parTransId="{FD48B815-6E1E-4236-92F7-4EEA748B0FC1}" sibTransId="{30E29CA6-7913-48F5-96FE-4CEFC444A121}"/>
    <dgm:cxn modelId="{E1C7FC6E-B975-4B25-9CC0-7E1B83498027}" type="presOf" srcId="{73CF6B83-7CF1-4305-BC4C-4BA9819F715A}" destId="{A1C21759-24EE-4E70-B0EE-04BF962A312A}" srcOrd="0" destOrd="0" presId="urn:microsoft.com/office/officeart/2005/8/layout/vList2"/>
    <dgm:cxn modelId="{48402B14-5423-44E7-9494-D4D55CB6FA89}" type="presOf" srcId="{08F79AB7-B497-4387-BC7A-0490CD505A70}" destId="{E3F52B5E-7E1E-4BCC-8968-352B475E77B3}" srcOrd="0" destOrd="0" presId="urn:microsoft.com/office/officeart/2005/8/layout/vList2"/>
    <dgm:cxn modelId="{A8FF8820-D94B-429F-9605-C57E2141F973}" srcId="{08F79AB7-B497-4387-BC7A-0490CD505A70}" destId="{CFB86D57-2F97-4FD9-B0CD-695662A700D5}" srcOrd="0" destOrd="0" parTransId="{6A8A2D22-01EB-4748-82A5-DBF46DEFF8AA}" sibTransId="{CC44C0C6-FBC6-4451-BDCF-4874C9868126}"/>
    <dgm:cxn modelId="{450FB6F2-201D-4B76-B44A-4A0B1951CBAE}" type="presOf" srcId="{ADEF1ECE-376D-4D98-8E1A-ACD136B7BE6A}" destId="{052B188A-11A3-422F-9630-E0A169FEB3D5}" srcOrd="0" destOrd="0" presId="urn:microsoft.com/office/officeart/2005/8/layout/vList2"/>
    <dgm:cxn modelId="{7F7B4B52-2B09-4986-ADB5-8F33D32A9E44}" type="presOf" srcId="{128EC4DD-A3B0-489B-9C22-42DE2F6EB438}" destId="{12CF94D7-8964-4F8B-83E7-D462853899E6}" srcOrd="0" destOrd="0" presId="urn:microsoft.com/office/officeart/2005/8/layout/vList2"/>
    <dgm:cxn modelId="{2C52B382-AF0C-4276-B6D5-1D02DF47EAFF}" srcId="{ADEF1ECE-376D-4D98-8E1A-ACD136B7BE6A}" destId="{128EC4DD-A3B0-489B-9C22-42DE2F6EB438}" srcOrd="0" destOrd="0" parTransId="{6383CCC8-3BF4-4BBC-9403-BAC609E96C16}" sibTransId="{55505FB7-80FE-438D-9681-F20F0A5A4A52}"/>
    <dgm:cxn modelId="{66A8FC56-205D-4829-8310-EC049DA87765}" srcId="{73CF6B83-7CF1-4305-BC4C-4BA9819F715A}" destId="{08F79AB7-B497-4387-BC7A-0490CD505A70}" srcOrd="1" destOrd="0" parTransId="{1348AC42-C9D7-4BA3-8612-B5411A196F94}" sibTransId="{4D18F1A5-D07D-41FE-9B79-43609CCE4D80}"/>
    <dgm:cxn modelId="{EB3C1945-E4EC-4D53-B2A9-ED06FC8FBB0A}" type="presOf" srcId="{CFB86D57-2F97-4FD9-B0CD-695662A700D5}" destId="{B46957FE-ED24-4C54-9DC4-06C398443D05}" srcOrd="0" destOrd="0" presId="urn:microsoft.com/office/officeart/2005/8/layout/vList2"/>
    <dgm:cxn modelId="{934D2A59-E534-4B21-83DF-0762C9714FD1}" type="presParOf" srcId="{A1C21759-24EE-4E70-B0EE-04BF962A312A}" destId="{052B188A-11A3-422F-9630-E0A169FEB3D5}" srcOrd="0" destOrd="0" presId="urn:microsoft.com/office/officeart/2005/8/layout/vList2"/>
    <dgm:cxn modelId="{9CB08AC2-9C7E-4FB2-A2F3-118EDAF5CA29}" type="presParOf" srcId="{A1C21759-24EE-4E70-B0EE-04BF962A312A}" destId="{12CF94D7-8964-4F8B-83E7-D462853899E6}" srcOrd="1" destOrd="0" presId="urn:microsoft.com/office/officeart/2005/8/layout/vList2"/>
    <dgm:cxn modelId="{67D22C61-B847-46C2-9F16-27B18E0CC0F5}" type="presParOf" srcId="{A1C21759-24EE-4E70-B0EE-04BF962A312A}" destId="{E3F52B5E-7E1E-4BCC-8968-352B475E77B3}" srcOrd="2" destOrd="0" presId="urn:microsoft.com/office/officeart/2005/8/layout/vList2"/>
    <dgm:cxn modelId="{51D00445-03B4-4316-ABB7-011A779B8B21}" type="presParOf" srcId="{A1C21759-24EE-4E70-B0EE-04BF962A312A}" destId="{B46957FE-ED24-4C54-9DC4-06C398443D05}" srcOrd="3"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B188A-11A3-422F-9630-E0A169FEB3D5}">
      <dsp:nvSpPr>
        <dsp:cNvPr id="0" name=""/>
        <dsp:cNvSpPr/>
      </dsp:nvSpPr>
      <dsp:spPr>
        <a:xfrm>
          <a:off x="0" y="11511"/>
          <a:ext cx="7756525" cy="5148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Vision</a:t>
          </a:r>
          <a:r>
            <a:rPr lang="en-US" sz="2300" kern="1200" dirty="0"/>
            <a:t>	</a:t>
          </a:r>
        </a:p>
      </dsp:txBody>
      <dsp:txXfrm>
        <a:off x="0" y="11511"/>
        <a:ext cx="7756525" cy="514800"/>
      </dsp:txXfrm>
    </dsp:sp>
    <dsp:sp modelId="{12CF94D7-8964-4F8B-83E7-D462853899E6}">
      <dsp:nvSpPr>
        <dsp:cNvPr id="0" name=""/>
        <dsp:cNvSpPr/>
      </dsp:nvSpPr>
      <dsp:spPr>
        <a:xfrm>
          <a:off x="0" y="526311"/>
          <a:ext cx="7756525"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2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Times New Roman" panose="02020603050405020304" pitchFamily="18" charset="0"/>
              <a:cs typeface="Times New Roman" panose="02020603050405020304" pitchFamily="18" charset="0"/>
            </a:rPr>
            <a:t>The most innovative transportation safety organization in world.</a:t>
          </a:r>
        </a:p>
      </dsp:txBody>
      <dsp:txXfrm>
        <a:off x="0" y="526311"/>
        <a:ext cx="7756525" cy="364320"/>
      </dsp:txXfrm>
    </dsp:sp>
    <dsp:sp modelId="{E3F52B5E-7E1E-4BCC-8968-352B475E77B3}">
      <dsp:nvSpPr>
        <dsp:cNvPr id="0" name=""/>
        <dsp:cNvSpPr/>
      </dsp:nvSpPr>
      <dsp:spPr>
        <a:xfrm>
          <a:off x="0" y="890631"/>
          <a:ext cx="7756525" cy="5148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Mission</a:t>
          </a:r>
        </a:p>
      </dsp:txBody>
      <dsp:txXfrm>
        <a:off x="0" y="890631"/>
        <a:ext cx="7756525" cy="514800"/>
      </dsp:txXfrm>
    </dsp:sp>
    <dsp:sp modelId="{B46957FE-ED24-4C54-9DC4-06C398443D05}">
      <dsp:nvSpPr>
        <dsp:cNvPr id="0" name=""/>
        <dsp:cNvSpPr/>
      </dsp:nvSpPr>
      <dsp:spPr>
        <a:xfrm>
          <a:off x="0" y="1405431"/>
          <a:ext cx="7756525"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2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Times New Roman" panose="02020603050405020304" pitchFamily="18" charset="0"/>
              <a:cs typeface="Times New Roman" panose="02020603050405020304" pitchFamily="18" charset="0"/>
            </a:rPr>
            <a:t>To protect people and the environment by advancing the safe transportation of energy and other hazardous material that are essential to our daily lives.</a:t>
          </a:r>
        </a:p>
      </dsp:txBody>
      <dsp:txXfrm>
        <a:off x="0" y="1405431"/>
        <a:ext cx="7756525" cy="8424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523" cy="464662"/>
          </a:xfrm>
          <a:prstGeom prst="rect">
            <a:avLst/>
          </a:prstGeom>
        </p:spPr>
        <p:txBody>
          <a:bodyPr vert="horz" lIns="91329" tIns="45664" rIns="91329" bIns="45664" rtlCol="0"/>
          <a:lstStyle>
            <a:lvl1pPr algn="l">
              <a:defRPr sz="1200"/>
            </a:lvl1pPr>
          </a:lstStyle>
          <a:p>
            <a:endParaRPr lang="en-US"/>
          </a:p>
        </p:txBody>
      </p:sp>
      <p:sp>
        <p:nvSpPr>
          <p:cNvPr id="3" name="Date Placeholder 2"/>
          <p:cNvSpPr>
            <a:spLocks noGrp="1"/>
          </p:cNvSpPr>
          <p:nvPr>
            <p:ph type="dt" sz="quarter" idx="1"/>
          </p:nvPr>
        </p:nvSpPr>
        <p:spPr>
          <a:xfrm>
            <a:off x="3971293" y="1"/>
            <a:ext cx="3037523" cy="464662"/>
          </a:xfrm>
          <a:prstGeom prst="rect">
            <a:avLst/>
          </a:prstGeom>
        </p:spPr>
        <p:txBody>
          <a:bodyPr vert="horz" lIns="91329" tIns="45664" rIns="91329" bIns="45664" rtlCol="0"/>
          <a:lstStyle>
            <a:lvl1pPr algn="r">
              <a:defRPr sz="1200"/>
            </a:lvl1pPr>
          </a:lstStyle>
          <a:p>
            <a:fld id="{A287493D-AE51-4418-9E71-36B23C2388DE}" type="datetimeFigureOut">
              <a:rPr lang="en-US" smtClean="0"/>
              <a:t>10/16/2018</a:t>
            </a:fld>
            <a:endParaRPr lang="en-US"/>
          </a:p>
        </p:txBody>
      </p:sp>
      <p:sp>
        <p:nvSpPr>
          <p:cNvPr id="4" name="Footer Placeholder 3"/>
          <p:cNvSpPr>
            <a:spLocks noGrp="1"/>
          </p:cNvSpPr>
          <p:nvPr>
            <p:ph type="ftr" sz="quarter" idx="2"/>
          </p:nvPr>
        </p:nvSpPr>
        <p:spPr>
          <a:xfrm>
            <a:off x="1" y="8830154"/>
            <a:ext cx="3037523" cy="464662"/>
          </a:xfrm>
          <a:prstGeom prst="rect">
            <a:avLst/>
          </a:prstGeom>
        </p:spPr>
        <p:txBody>
          <a:bodyPr vert="horz" lIns="91329" tIns="45664" rIns="91329" bIns="45664" rtlCol="0" anchor="b"/>
          <a:lstStyle>
            <a:lvl1pPr algn="l">
              <a:defRPr sz="1200"/>
            </a:lvl1pPr>
          </a:lstStyle>
          <a:p>
            <a:endParaRPr lang="en-US"/>
          </a:p>
        </p:txBody>
      </p:sp>
      <p:sp>
        <p:nvSpPr>
          <p:cNvPr id="5" name="Slide Number Placeholder 4"/>
          <p:cNvSpPr>
            <a:spLocks noGrp="1"/>
          </p:cNvSpPr>
          <p:nvPr>
            <p:ph type="sldNum" sz="quarter" idx="3"/>
          </p:nvPr>
        </p:nvSpPr>
        <p:spPr>
          <a:xfrm>
            <a:off x="3971293" y="8830154"/>
            <a:ext cx="3037523" cy="464662"/>
          </a:xfrm>
          <a:prstGeom prst="rect">
            <a:avLst/>
          </a:prstGeom>
        </p:spPr>
        <p:txBody>
          <a:bodyPr vert="horz" lIns="91329" tIns="45664" rIns="91329" bIns="45664" rtlCol="0" anchor="b"/>
          <a:lstStyle>
            <a:lvl1pPr algn="r">
              <a:defRPr sz="1200"/>
            </a:lvl1pPr>
          </a:lstStyle>
          <a:p>
            <a:fld id="{F9C5C174-283A-4008-8D91-ADEF446E0479}" type="slidenum">
              <a:rPr lang="en-US" smtClean="0"/>
              <a:t>‹#›</a:t>
            </a:fld>
            <a:endParaRPr lang="en-US"/>
          </a:p>
        </p:txBody>
      </p:sp>
    </p:spTree>
    <p:extLst>
      <p:ext uri="{BB962C8B-B14F-4D97-AF65-F5344CB8AC3E}">
        <p14:creationId xmlns:p14="http://schemas.microsoft.com/office/powerpoint/2010/main" val="3597292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523" cy="464662"/>
          </a:xfrm>
          <a:prstGeom prst="rect">
            <a:avLst/>
          </a:prstGeom>
        </p:spPr>
        <p:txBody>
          <a:bodyPr vert="horz" lIns="91318" tIns="45659" rIns="91318" bIns="45659" rtlCol="0"/>
          <a:lstStyle>
            <a:lvl1pPr algn="l">
              <a:defRPr sz="1200"/>
            </a:lvl1pPr>
          </a:lstStyle>
          <a:p>
            <a:endParaRPr lang="en-US"/>
          </a:p>
        </p:txBody>
      </p:sp>
      <p:sp>
        <p:nvSpPr>
          <p:cNvPr id="3" name="Date Placeholder 2"/>
          <p:cNvSpPr>
            <a:spLocks noGrp="1"/>
          </p:cNvSpPr>
          <p:nvPr>
            <p:ph type="dt" idx="1"/>
          </p:nvPr>
        </p:nvSpPr>
        <p:spPr>
          <a:xfrm>
            <a:off x="3971293" y="1"/>
            <a:ext cx="3037523" cy="464662"/>
          </a:xfrm>
          <a:prstGeom prst="rect">
            <a:avLst/>
          </a:prstGeom>
        </p:spPr>
        <p:txBody>
          <a:bodyPr vert="horz" lIns="91318" tIns="45659" rIns="91318" bIns="45659" rtlCol="0"/>
          <a:lstStyle>
            <a:lvl1pPr algn="r">
              <a:defRPr sz="1200"/>
            </a:lvl1pPr>
          </a:lstStyle>
          <a:p>
            <a:fld id="{6AA549CA-EEC1-486A-B810-B82C7E5C1304}" type="datetimeFigureOut">
              <a:rPr lang="en-US" smtClean="0"/>
              <a:t>10/16/2018</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1318" tIns="45659" rIns="91318" bIns="45659" rtlCol="0" anchor="ctr"/>
          <a:lstStyle/>
          <a:p>
            <a:endParaRPr lang="en-US"/>
          </a:p>
        </p:txBody>
      </p:sp>
      <p:sp>
        <p:nvSpPr>
          <p:cNvPr id="5" name="Notes Placeholder 4"/>
          <p:cNvSpPr>
            <a:spLocks noGrp="1"/>
          </p:cNvSpPr>
          <p:nvPr>
            <p:ph type="body" sz="quarter" idx="3"/>
          </p:nvPr>
        </p:nvSpPr>
        <p:spPr>
          <a:xfrm>
            <a:off x="700723" y="4415078"/>
            <a:ext cx="5608954" cy="4183539"/>
          </a:xfrm>
          <a:prstGeom prst="rect">
            <a:avLst/>
          </a:prstGeom>
        </p:spPr>
        <p:txBody>
          <a:bodyPr vert="horz" lIns="91318" tIns="45659" rIns="91318" bIns="45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30154"/>
            <a:ext cx="3037523" cy="464662"/>
          </a:xfrm>
          <a:prstGeom prst="rect">
            <a:avLst/>
          </a:prstGeom>
        </p:spPr>
        <p:txBody>
          <a:bodyPr vert="horz" lIns="91318" tIns="45659" rIns="91318" bIns="45659" rtlCol="0" anchor="b"/>
          <a:lstStyle>
            <a:lvl1pPr algn="l">
              <a:defRPr sz="1200"/>
            </a:lvl1pPr>
          </a:lstStyle>
          <a:p>
            <a:endParaRPr lang="en-US"/>
          </a:p>
        </p:txBody>
      </p:sp>
      <p:sp>
        <p:nvSpPr>
          <p:cNvPr id="7" name="Slide Number Placeholder 6"/>
          <p:cNvSpPr>
            <a:spLocks noGrp="1"/>
          </p:cNvSpPr>
          <p:nvPr>
            <p:ph type="sldNum" sz="quarter" idx="5"/>
          </p:nvPr>
        </p:nvSpPr>
        <p:spPr>
          <a:xfrm>
            <a:off x="3971293" y="8830154"/>
            <a:ext cx="3037523" cy="464662"/>
          </a:xfrm>
          <a:prstGeom prst="rect">
            <a:avLst/>
          </a:prstGeom>
        </p:spPr>
        <p:txBody>
          <a:bodyPr vert="horz" lIns="91318" tIns="45659" rIns="91318" bIns="45659" rtlCol="0" anchor="b"/>
          <a:lstStyle>
            <a:lvl1pPr algn="r">
              <a:defRPr sz="1200"/>
            </a:lvl1pPr>
          </a:lstStyle>
          <a:p>
            <a:fld id="{3C64A064-BE8C-4AC9-8D5E-31C0B035CA7C}" type="slidenum">
              <a:rPr lang="en-US" smtClean="0"/>
              <a:t>‹#›</a:t>
            </a:fld>
            <a:endParaRPr lang="en-US"/>
          </a:p>
        </p:txBody>
      </p:sp>
    </p:spTree>
    <p:extLst>
      <p:ext uri="{BB962C8B-B14F-4D97-AF65-F5344CB8AC3E}">
        <p14:creationId xmlns:p14="http://schemas.microsoft.com/office/powerpoint/2010/main" val="79776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ransportation.gov/sites/dot.gov/files/docs/mission/administrations/office-policy/304866/dot-strategic-plan-fy2018-2022.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4A064-BE8C-4AC9-8D5E-31C0B035CA7C}" type="slidenum">
              <a:rPr lang="en-US" smtClean="0"/>
              <a:t>1</a:t>
            </a:fld>
            <a:endParaRPr lang="en-US"/>
          </a:p>
        </p:txBody>
      </p:sp>
    </p:spTree>
    <p:extLst>
      <p:ext uri="{BB962C8B-B14F-4D97-AF65-F5344CB8AC3E}">
        <p14:creationId xmlns:p14="http://schemas.microsoft.com/office/powerpoint/2010/main" val="1038328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4A064-BE8C-4AC9-8D5E-31C0B035CA7C}" type="slidenum">
              <a:rPr lang="en-US" smtClean="0"/>
              <a:t>2</a:t>
            </a:fld>
            <a:endParaRPr lang="en-US"/>
          </a:p>
        </p:txBody>
      </p:sp>
    </p:spTree>
    <p:extLst>
      <p:ext uri="{BB962C8B-B14F-4D97-AF65-F5344CB8AC3E}">
        <p14:creationId xmlns:p14="http://schemas.microsoft.com/office/powerpoint/2010/main" val="359024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Skip:</a:t>
            </a:r>
          </a:p>
          <a:p>
            <a:r>
              <a:rPr lang="en-US" sz="1200" dirty="0">
                <a:latin typeface="Times New Roman" panose="02020603050405020304" pitchFamily="18" charset="0"/>
                <a:cs typeface="Times New Roman" panose="02020603050405020304" pitchFamily="18" charset="0"/>
              </a:rPr>
              <a:t>Sworn in as PHMSA Administrator on October 30, 2017.</a:t>
            </a:r>
          </a:p>
          <a:p>
            <a:r>
              <a:rPr lang="en-US" sz="1200" dirty="0">
                <a:latin typeface="Times New Roman" panose="02020603050405020304" pitchFamily="18" charset="0"/>
                <a:cs typeface="Times New Roman" panose="02020603050405020304" pitchFamily="18" charset="0"/>
              </a:rPr>
              <a:t>Previously VP of Public Safety, Health, Enforcement, and Security at CSX.</a:t>
            </a:r>
          </a:p>
          <a:p>
            <a:r>
              <a:rPr lang="en-US" sz="1200" dirty="0">
                <a:latin typeface="Times New Roman" panose="02020603050405020304" pitchFamily="18" charset="0"/>
                <a:cs typeface="Times New Roman" panose="02020603050405020304" pitchFamily="18" charset="0"/>
              </a:rPr>
              <a:t>40+ years experience in U.S. freight rail industry.</a:t>
            </a:r>
          </a:p>
          <a:p>
            <a:r>
              <a:rPr lang="en-US" sz="1200" dirty="0">
                <a:latin typeface="Times New Roman" panose="02020603050405020304" pitchFamily="18" charset="0"/>
                <a:cs typeface="Times New Roman" panose="02020603050405020304" pitchFamily="18" charset="0"/>
              </a:rPr>
              <a:t>Strong background in hazardous materials transportation safety.</a:t>
            </a:r>
          </a:p>
          <a:p>
            <a:endParaRPr lang="en-US" b="0" baseline="0" dirty="0"/>
          </a:p>
          <a:p>
            <a:r>
              <a:rPr lang="en-US" b="0" baseline="0" dirty="0"/>
              <a:t>Drue:</a:t>
            </a:r>
          </a:p>
          <a:p>
            <a:r>
              <a:rPr lang="en-US" sz="1200" dirty="0">
                <a:latin typeface="Times New Roman" panose="02020603050405020304" pitchFamily="18" charset="0"/>
                <a:cs typeface="Times New Roman" panose="02020603050405020304" pitchFamily="18" charset="0"/>
              </a:rPr>
              <a:t>Sworn in as PHMSA Deputy Secretary on August 7, 2017.</a:t>
            </a:r>
          </a:p>
          <a:p>
            <a:r>
              <a:rPr lang="en-US" sz="1200" dirty="0">
                <a:latin typeface="Times New Roman" panose="02020603050405020304" pitchFamily="18" charset="0"/>
                <a:cs typeface="Times New Roman" panose="02020603050405020304" pitchFamily="18" charset="0"/>
              </a:rPr>
              <a:t>Extensive background in Federal transportation policy and pipeline safety.</a:t>
            </a:r>
          </a:p>
          <a:p>
            <a:r>
              <a:rPr lang="en-US" sz="1200" dirty="0">
                <a:latin typeface="Times New Roman" panose="02020603050405020304" pitchFamily="18" charset="0"/>
                <a:cs typeface="Times New Roman" panose="02020603050405020304" pitchFamily="18" charset="0"/>
              </a:rPr>
              <a:t>Served as Senior Advisor to the U.S. Secretary of the Interior.</a:t>
            </a:r>
          </a:p>
          <a:p>
            <a:r>
              <a:rPr lang="en-US" sz="1200" dirty="0">
                <a:latin typeface="Times New Roman" panose="02020603050405020304" pitchFamily="18" charset="0"/>
                <a:cs typeface="Times New Roman" panose="02020603050405020304" pitchFamily="18" charset="0"/>
              </a:rPr>
              <a:t>Served in the Alaska House of Representatives and the Alaska State Senate.</a:t>
            </a:r>
          </a:p>
          <a:p>
            <a:endParaRPr lang="en-US" b="0" baseline="0" dirty="0"/>
          </a:p>
          <a:p>
            <a:r>
              <a:rPr lang="en-US" b="0" baseline="0" dirty="0"/>
              <a:t>Paul:</a:t>
            </a:r>
          </a:p>
          <a:p>
            <a:r>
              <a:rPr lang="en-US" sz="1200" dirty="0">
                <a:latin typeface="Times New Roman" panose="02020603050405020304" pitchFamily="18" charset="0"/>
                <a:cs typeface="Times New Roman" panose="02020603050405020304" pitchFamily="18" charset="0"/>
              </a:rPr>
              <a:t>Sworn in as PHMSA’s Chief Counsel on March 27, 2018.</a:t>
            </a:r>
          </a:p>
          <a:p>
            <a:r>
              <a:rPr lang="en-US" sz="1200" dirty="0">
                <a:latin typeface="Times New Roman" panose="02020603050405020304" pitchFamily="18" charset="0"/>
                <a:cs typeface="Times New Roman" panose="02020603050405020304" pitchFamily="18" charset="0"/>
              </a:rPr>
              <a:t>Previously Executive Director at Ernst &amp; Young.</a:t>
            </a:r>
          </a:p>
          <a:p>
            <a:r>
              <a:rPr lang="en-US" sz="1200" dirty="0">
                <a:latin typeface="Times New Roman" panose="02020603050405020304" pitchFamily="18" charset="0"/>
                <a:cs typeface="Times New Roman" panose="02020603050405020304" pitchFamily="18" charset="0"/>
              </a:rPr>
              <a:t>Served as Commissioner on Rhode Island Public Utilities Commission.</a:t>
            </a:r>
          </a:p>
          <a:p>
            <a:r>
              <a:rPr lang="en-US" sz="1200" dirty="0">
                <a:latin typeface="Times New Roman" panose="02020603050405020304" pitchFamily="18" charset="0"/>
                <a:cs typeface="Times New Roman" panose="02020603050405020304" pitchFamily="18" charset="0"/>
              </a:rPr>
              <a:t>Served two terms on U.S. Dept. of Energy Electricity Advisory Committee.</a:t>
            </a:r>
          </a:p>
          <a:p>
            <a:endParaRPr lang="en-US" b="0" baseline="0" dirty="0"/>
          </a:p>
          <a:p>
            <a:r>
              <a:rPr lang="en-US" b="0" baseline="0" dirty="0"/>
              <a:t>Bobby Fraser:</a:t>
            </a:r>
          </a:p>
          <a:p>
            <a:r>
              <a:rPr lang="en-US" b="0" baseline="0" dirty="0"/>
              <a:t>In May 2018, Bobby Fraser was appointed as the Director of Governmental, International, and Public Affairs for the Pipeline and Hazardous Materials Safety Administration (PHMSA). Mr. Fraser joined the U.S.  Department of Transportation in 2017, serving as a Senior Governmental Affairs Officer in the Office of the Secretary of Transportation (OST).</a:t>
            </a:r>
          </a:p>
        </p:txBody>
      </p:sp>
      <p:sp>
        <p:nvSpPr>
          <p:cNvPr id="4" name="Slide Number Placeholder 3"/>
          <p:cNvSpPr>
            <a:spLocks noGrp="1"/>
          </p:cNvSpPr>
          <p:nvPr>
            <p:ph type="sldNum" sz="quarter" idx="10"/>
          </p:nvPr>
        </p:nvSpPr>
        <p:spPr/>
        <p:txBody>
          <a:bodyPr/>
          <a:lstStyle/>
          <a:p>
            <a:fld id="{3C64A064-BE8C-4AC9-8D5E-31C0B035CA7C}" type="slidenum">
              <a:rPr lang="en-US" smtClean="0"/>
              <a:t>3</a:t>
            </a:fld>
            <a:endParaRPr lang="en-US"/>
          </a:p>
        </p:txBody>
      </p:sp>
    </p:spTree>
    <p:extLst>
      <p:ext uri="{BB962C8B-B14F-4D97-AF65-F5344CB8AC3E}">
        <p14:creationId xmlns:p14="http://schemas.microsoft.com/office/powerpoint/2010/main" val="3304397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600"/>
              </a:spcAft>
              <a:buNone/>
              <a:defRPr/>
            </a:pPr>
            <a:r>
              <a:rPr lang="en-US" dirty="0"/>
              <a:t>DOT Updates </a:t>
            </a:r>
          </a:p>
          <a:p>
            <a:pPr lvl="1" eaLnBrk="1" fontAlgn="auto" hangingPunct="1">
              <a:spcAft>
                <a:spcPts val="600"/>
              </a:spcAft>
              <a:defRPr/>
            </a:pPr>
            <a:r>
              <a:rPr lang="en-US" dirty="0">
                <a:hlinkClick r:id="rId3"/>
              </a:rPr>
              <a:t>DOT Strategic Plan 2018-2022</a:t>
            </a:r>
            <a:r>
              <a:rPr lang="en-US" dirty="0"/>
              <a:t> prioritizes the disproportionate transportation safety risks in rural communities</a:t>
            </a:r>
          </a:p>
          <a:p>
            <a:pPr lvl="1" eaLnBrk="1" fontAlgn="auto" hangingPunct="1">
              <a:spcAft>
                <a:spcPts val="600"/>
              </a:spcAft>
              <a:defRPr/>
            </a:pPr>
            <a:r>
              <a:rPr lang="en-US" dirty="0"/>
              <a:t>New DOT Grant Review Process</a:t>
            </a:r>
          </a:p>
          <a:p>
            <a:endParaRPr lang="en-US" dirty="0"/>
          </a:p>
          <a:p>
            <a:r>
              <a:rPr lang="en-US" dirty="0"/>
              <a:t>New DOT Grant Review Process</a:t>
            </a:r>
          </a:p>
          <a:p>
            <a:endParaRPr lang="en-US" dirty="0"/>
          </a:p>
        </p:txBody>
      </p:sp>
      <p:sp>
        <p:nvSpPr>
          <p:cNvPr id="4" name="Slide Number Placeholder 3"/>
          <p:cNvSpPr>
            <a:spLocks noGrp="1"/>
          </p:cNvSpPr>
          <p:nvPr>
            <p:ph type="sldNum" sz="quarter" idx="10"/>
          </p:nvPr>
        </p:nvSpPr>
        <p:spPr/>
        <p:txBody>
          <a:bodyPr/>
          <a:lstStyle/>
          <a:p>
            <a:fld id="{3C64A064-BE8C-4AC9-8D5E-31C0B035CA7C}" type="slidenum">
              <a:rPr lang="en-US" smtClean="0"/>
              <a:t>4</a:t>
            </a:fld>
            <a:endParaRPr lang="en-US"/>
          </a:p>
        </p:txBody>
      </p:sp>
    </p:spTree>
    <p:extLst>
      <p:ext uri="{BB962C8B-B14F-4D97-AF65-F5344CB8AC3E}">
        <p14:creationId xmlns:p14="http://schemas.microsoft.com/office/powerpoint/2010/main" val="367246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EO 13771: Reducing Regulations and Controlling Regulatory Costs - </a:t>
            </a:r>
            <a:r>
              <a:rPr lang="en-US" i="1" dirty="0">
                <a:latin typeface="Times New Roman" panose="02020603050405020304" pitchFamily="18" charset="0"/>
                <a:cs typeface="Times New Roman" panose="02020603050405020304" pitchFamily="18" charset="0"/>
              </a:rPr>
              <a:t>January 30, 2017</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EO 13777: Enforcing the Regulatory Reform Agenda - </a:t>
            </a:r>
            <a:r>
              <a:rPr lang="en-US" i="1" dirty="0">
                <a:latin typeface="Times New Roman" panose="02020603050405020304" pitchFamily="18" charset="0"/>
                <a:cs typeface="Times New Roman" panose="02020603050405020304" pitchFamily="18" charset="0"/>
              </a:rPr>
              <a:t>February 24, 2017</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EO 13783: Promoting Energy Independence and Economic Growth - </a:t>
            </a:r>
            <a:r>
              <a:rPr lang="en-US" i="1" dirty="0">
                <a:latin typeface="Times New Roman" panose="02020603050405020304" pitchFamily="18" charset="0"/>
                <a:cs typeface="Times New Roman" panose="02020603050405020304" pitchFamily="18" charset="0"/>
              </a:rPr>
              <a:t>March 28, 2017</a:t>
            </a:r>
          </a:p>
          <a:p>
            <a:endParaRPr lang="en-US" dirty="0"/>
          </a:p>
        </p:txBody>
      </p:sp>
      <p:sp>
        <p:nvSpPr>
          <p:cNvPr id="4" name="Slide Number Placeholder 3"/>
          <p:cNvSpPr>
            <a:spLocks noGrp="1"/>
          </p:cNvSpPr>
          <p:nvPr>
            <p:ph type="sldNum" sz="quarter" idx="10"/>
          </p:nvPr>
        </p:nvSpPr>
        <p:spPr/>
        <p:txBody>
          <a:bodyPr/>
          <a:lstStyle/>
          <a:p>
            <a:fld id="{3C64A064-BE8C-4AC9-8D5E-31C0B035CA7C}" type="slidenum">
              <a:rPr lang="en-US" smtClean="0"/>
              <a:t>5</a:t>
            </a:fld>
            <a:endParaRPr lang="en-US"/>
          </a:p>
        </p:txBody>
      </p:sp>
    </p:spTree>
    <p:extLst>
      <p:ext uri="{BB962C8B-B14F-4D97-AF65-F5344CB8AC3E}">
        <p14:creationId xmlns:p14="http://schemas.microsoft.com/office/powerpoint/2010/main" val="2406288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PMingLiU" panose="02020500000000000000" pitchFamily="18" charset="-120"/>
                <a:cs typeface="PMingLiU" panose="02020500000000000000" pitchFamily="18" charset="-120"/>
              </a:rPr>
              <a:t>Check the Box is a public awareness campaign that seeks to prevent serious incidents by increasing the public’s awareness of everyday items which are considered hazardous materials and require specific classification, packaging, marking, and labeling to ship safely.</a:t>
            </a:r>
          </a:p>
          <a:p>
            <a:pPr marL="342900" marR="40005"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PMingLiU" panose="02020500000000000000" pitchFamily="18" charset="-120"/>
                <a:cs typeface="PMingLiU" panose="02020500000000000000" pitchFamily="18" charset="-120"/>
              </a:rPr>
              <a:t>The requirements for packaging and marking potentially dangerous goods for transport – as well as the mode of transport – are specific to the type of material being transported.</a:t>
            </a: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PMingLiU" panose="02020500000000000000" pitchFamily="18" charset="-120"/>
                <a:cs typeface="PMingLiU" panose="02020500000000000000" pitchFamily="18" charset="-120"/>
              </a:rPr>
              <a:t>Flammable aerosols – like hairspray – and dry ice are shipped as undeclared hazmat more than any other commodity.</a:t>
            </a:r>
          </a:p>
          <a:p>
            <a:pPr marL="342900" marR="0" lvl="0" indent="-342900">
              <a:lnSpc>
                <a:spcPct val="105000"/>
              </a:lnSpc>
              <a:spcBef>
                <a:spcPts val="0"/>
              </a:spcBef>
              <a:spcAft>
                <a:spcPts val="80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PMingLiU" panose="02020500000000000000" pitchFamily="18" charset="-120"/>
                <a:cs typeface="PMingLiU" panose="02020500000000000000" pitchFamily="18" charset="-120"/>
              </a:rPr>
              <a:t>Ninety-Eight percent of undeclared hazmat incidents are filed by carriers.</a:t>
            </a:r>
          </a:p>
          <a:p>
            <a:pPr marL="342900" marR="0" lvl="0" indent="-342900">
              <a:lnSpc>
                <a:spcPct val="105000"/>
              </a:lnSpc>
              <a:spcBef>
                <a:spcPts val="0"/>
              </a:spcBef>
              <a:spcAft>
                <a:spcPts val="80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PMingLiU" panose="02020500000000000000" pitchFamily="18" charset="-120"/>
                <a:cs typeface="PMingLiU" panose="02020500000000000000" pitchFamily="18" charset="-120"/>
              </a:rPr>
              <a:t>Class 3, flammable and combustible liquids, had the most undeclared hazmat incidents with 1,684, followed by class 9, miscellaneous hazardous materials, with 1,555, and class 2, gases, with 1,483.</a:t>
            </a:r>
          </a:p>
          <a:p>
            <a:pPr marL="342900" marR="0" lvl="0" indent="-342900">
              <a:lnSpc>
                <a:spcPct val="105000"/>
              </a:lnSpc>
              <a:spcBef>
                <a:spcPts val="0"/>
              </a:spcBef>
              <a:spcAft>
                <a:spcPts val="80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PMingLiU" panose="02020500000000000000" pitchFamily="18" charset="-120"/>
                <a:cs typeface="PMingLiU" panose="02020500000000000000" pitchFamily="18" charset="-120"/>
              </a:rPr>
              <a:t>Approximately 18,000 incidents occur annually. Of those, about 1,500 either involve an undeclared hazardous material, or are the discovery of an undeclared hazardous material. Evacuations occurred in 1,269 of the undeclared hazmat incidents.</a:t>
            </a:r>
          </a:p>
          <a:p>
            <a:pPr marL="342900" marR="0" lvl="0" indent="-342900">
              <a:lnSpc>
                <a:spcPct val="105000"/>
              </a:lnSpc>
              <a:spcBef>
                <a:spcPts val="0"/>
              </a:spcBef>
              <a:spcAft>
                <a:spcPts val="80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PMingLiU" panose="02020500000000000000" pitchFamily="18" charset="-120"/>
                <a:cs typeface="PMingLiU" panose="02020500000000000000" pitchFamily="18" charset="-120"/>
              </a:rPr>
              <a:t>Most undeclared hazmat incidents are in the highway mode of transportation. </a:t>
            </a:r>
          </a:p>
          <a:p>
            <a:pPr marL="342900" marR="0" lvl="0" indent="-342900">
              <a:lnSpc>
                <a:spcPct val="105000"/>
              </a:lnSpc>
              <a:spcBef>
                <a:spcPts val="0"/>
              </a:spcBef>
              <a:spcAft>
                <a:spcPts val="80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PMingLiU" panose="02020500000000000000" pitchFamily="18" charset="-120"/>
                <a:cs typeface="PMingLiU" panose="02020500000000000000" pitchFamily="18" charset="-120"/>
              </a:rPr>
              <a:t>The percentage of highway undeclared hazmat incidents is increasing year-to-year and the percentage of air incidents is decreasing.</a:t>
            </a:r>
          </a:p>
          <a:p>
            <a:endParaRPr lang="en-US" dirty="0"/>
          </a:p>
        </p:txBody>
      </p:sp>
      <p:sp>
        <p:nvSpPr>
          <p:cNvPr id="4" name="Slide Number Placeholder 3"/>
          <p:cNvSpPr>
            <a:spLocks noGrp="1"/>
          </p:cNvSpPr>
          <p:nvPr>
            <p:ph type="sldNum" sz="quarter" idx="10"/>
          </p:nvPr>
        </p:nvSpPr>
        <p:spPr/>
        <p:txBody>
          <a:bodyPr/>
          <a:lstStyle/>
          <a:p>
            <a:fld id="{3C64A064-BE8C-4AC9-8D5E-31C0B035CA7C}" type="slidenum">
              <a:rPr lang="en-US" smtClean="0"/>
              <a:t>6</a:t>
            </a:fld>
            <a:endParaRPr lang="en-US"/>
          </a:p>
        </p:txBody>
      </p:sp>
    </p:spTree>
    <p:extLst>
      <p:ext uri="{BB962C8B-B14F-4D97-AF65-F5344CB8AC3E}">
        <p14:creationId xmlns:p14="http://schemas.microsoft.com/office/powerpoint/2010/main" val="913649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4A064-BE8C-4AC9-8D5E-31C0B035CA7C}" type="slidenum">
              <a:rPr lang="en-US" smtClean="0"/>
              <a:t>8</a:t>
            </a:fld>
            <a:endParaRPr lang="en-US"/>
          </a:p>
        </p:txBody>
      </p:sp>
    </p:spTree>
    <p:extLst>
      <p:ext uri="{BB962C8B-B14F-4D97-AF65-F5344CB8AC3E}">
        <p14:creationId xmlns:p14="http://schemas.microsoft.com/office/powerpoint/2010/main" val="1702730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876">
              <a:spcBef>
                <a:spcPct val="30000"/>
              </a:spcBef>
              <a:defRPr sz="1200">
                <a:solidFill>
                  <a:schemeClr val="tx1"/>
                </a:solidFill>
                <a:latin typeface="Calibri" pitchFamily="34" charset="0"/>
              </a:defRPr>
            </a:lvl1pPr>
            <a:lvl2pPr marL="737142" indent="-279988" defTabSz="934876">
              <a:spcBef>
                <a:spcPct val="30000"/>
              </a:spcBef>
              <a:defRPr sz="1200">
                <a:solidFill>
                  <a:schemeClr val="tx1"/>
                </a:solidFill>
                <a:latin typeface="Calibri" pitchFamily="34" charset="0"/>
              </a:defRPr>
            </a:lvl2pPr>
            <a:lvl3pPr marL="1135769" indent="-223041" defTabSz="934876">
              <a:spcBef>
                <a:spcPct val="30000"/>
              </a:spcBef>
              <a:defRPr sz="1200">
                <a:solidFill>
                  <a:schemeClr val="tx1"/>
                </a:solidFill>
                <a:latin typeface="Calibri" pitchFamily="34" charset="0"/>
              </a:defRPr>
            </a:lvl3pPr>
            <a:lvl4pPr marL="1589761" indent="-223041" defTabSz="934876">
              <a:spcBef>
                <a:spcPct val="30000"/>
              </a:spcBef>
              <a:defRPr sz="1200">
                <a:solidFill>
                  <a:schemeClr val="tx1"/>
                </a:solidFill>
                <a:latin typeface="Calibri" pitchFamily="34" charset="0"/>
              </a:defRPr>
            </a:lvl4pPr>
            <a:lvl5pPr marL="2045336" indent="-223041" defTabSz="934876">
              <a:spcBef>
                <a:spcPct val="30000"/>
              </a:spcBef>
              <a:defRPr sz="1200">
                <a:solidFill>
                  <a:schemeClr val="tx1"/>
                </a:solidFill>
                <a:latin typeface="Calibri" pitchFamily="34" charset="0"/>
              </a:defRPr>
            </a:lvl5pPr>
            <a:lvl6pPr marL="2500909" indent="-223041" defTabSz="934876" eaLnBrk="0" fontAlgn="base" hangingPunct="0">
              <a:spcBef>
                <a:spcPct val="30000"/>
              </a:spcBef>
              <a:spcAft>
                <a:spcPct val="0"/>
              </a:spcAft>
              <a:defRPr sz="1200">
                <a:solidFill>
                  <a:schemeClr val="tx1"/>
                </a:solidFill>
                <a:latin typeface="Calibri" pitchFamily="34" charset="0"/>
              </a:defRPr>
            </a:lvl6pPr>
            <a:lvl7pPr marL="2956483" indent="-223041" defTabSz="934876" eaLnBrk="0" fontAlgn="base" hangingPunct="0">
              <a:spcBef>
                <a:spcPct val="30000"/>
              </a:spcBef>
              <a:spcAft>
                <a:spcPct val="0"/>
              </a:spcAft>
              <a:defRPr sz="1200">
                <a:solidFill>
                  <a:schemeClr val="tx1"/>
                </a:solidFill>
                <a:latin typeface="Calibri" pitchFamily="34" charset="0"/>
              </a:defRPr>
            </a:lvl7pPr>
            <a:lvl8pPr marL="3412056" indent="-223041" defTabSz="934876" eaLnBrk="0" fontAlgn="base" hangingPunct="0">
              <a:spcBef>
                <a:spcPct val="30000"/>
              </a:spcBef>
              <a:spcAft>
                <a:spcPct val="0"/>
              </a:spcAft>
              <a:defRPr sz="1200">
                <a:solidFill>
                  <a:schemeClr val="tx1"/>
                </a:solidFill>
                <a:latin typeface="Calibri" pitchFamily="34" charset="0"/>
              </a:defRPr>
            </a:lvl8pPr>
            <a:lvl9pPr marL="3867629" indent="-223041" defTabSz="934876"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43F2760-7FF6-4820-93CF-D0F20849BE1F}" type="slidenum">
              <a:rPr lang="en-US" altLang="en-US" kern="0">
                <a:latin typeface="Arial" charset="0"/>
              </a:rPr>
              <a:pPr>
                <a:spcBef>
                  <a:spcPct val="0"/>
                </a:spcBef>
                <a:defRPr/>
              </a:pPr>
              <a:t>9</a:t>
            </a:fld>
            <a:endParaRPr lang="en-US" altLang="en-US" kern="0" dirty="0">
              <a:latin typeface="Arial"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26513" lvl="1" indent="-170867">
              <a:buFont typeface="Arial" panose="020B0604020202020204" pitchFamily="34" charset="0"/>
              <a:buChar char="•"/>
              <a:defRPr/>
            </a:pPr>
            <a:endParaRPr lang="en-US" dirty="0"/>
          </a:p>
        </p:txBody>
      </p:sp>
    </p:spTree>
    <p:extLst>
      <p:ext uri="{BB962C8B-B14F-4D97-AF65-F5344CB8AC3E}">
        <p14:creationId xmlns:p14="http://schemas.microsoft.com/office/powerpoint/2010/main" val="1535994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1" descr="http://one10.dot.gov/office/phmsa/PHG/Shared%20Documents/PHMSA-icon-2560-X-144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41535" y="0"/>
            <a:ext cx="135006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76200" y="762000"/>
            <a:ext cx="8915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DOT_PHMSA_LONG signature_bb_jpg.jpg"/>
          <p:cNvPicPr/>
          <p:nvPr userDrawn="1"/>
        </p:nvPicPr>
        <p:blipFill>
          <a:blip r:embed="rId3" cstate="print"/>
          <a:srcRect/>
          <a:stretch>
            <a:fillRect/>
          </a:stretch>
        </p:blipFill>
        <p:spPr bwMode="auto">
          <a:xfrm>
            <a:off x="102717" y="76200"/>
            <a:ext cx="1421283" cy="609600"/>
          </a:xfrm>
          <a:prstGeom prst="rect">
            <a:avLst/>
          </a:prstGeom>
          <a:noFill/>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0" y="0"/>
            <a:ext cx="9144000" cy="6858000"/>
          </a:xfrm>
          <a:prstGeom prst="rect">
            <a:avLst/>
          </a:prstGeom>
        </p:spPr>
      </p:pic>
    </p:spTree>
    <p:extLst>
      <p:ext uri="{BB962C8B-B14F-4D97-AF65-F5344CB8AC3E}">
        <p14:creationId xmlns:p14="http://schemas.microsoft.com/office/powerpoint/2010/main" val="1540953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p:cNvSpPr>
            <a:spLocks noGrp="1"/>
          </p:cNvSpPr>
          <p:nvPr>
            <p:ph type="title"/>
          </p:nvPr>
        </p:nvSpPr>
        <p:spPr>
          <a:xfrm>
            <a:off x="0" y="6370638"/>
            <a:ext cx="2895600" cy="487362"/>
          </a:xfrm>
        </p:spPr>
        <p:txBody>
          <a:bodyPr>
            <a:normAutofit/>
          </a:bodyPr>
          <a:lstStyle>
            <a:lvl1pPr>
              <a:defRPr sz="1600">
                <a:solidFill>
                  <a:schemeClr val="bg1"/>
                </a:solidFill>
              </a:defRPr>
            </a:lvl1pPr>
          </a:lstStyle>
          <a:p>
            <a:r>
              <a:rPr lang="en-US"/>
              <a:t>Click to edit Master title style</a:t>
            </a:r>
          </a:p>
        </p:txBody>
      </p:sp>
      <p:sp>
        <p:nvSpPr>
          <p:cNvPr id="4" name="Footer Placeholder 3"/>
          <p:cNvSpPr>
            <a:spLocks noGrp="1"/>
          </p:cNvSpPr>
          <p:nvPr>
            <p:ph type="ftr" sz="quarter" idx="11"/>
          </p:nvPr>
        </p:nvSpPr>
        <p:spPr>
          <a:xfrm>
            <a:off x="3124200" y="6356350"/>
            <a:ext cx="2895600" cy="365125"/>
          </a:xfrm>
        </p:spPr>
        <p:txBody>
          <a:bodyPr/>
          <a:lstStyle/>
          <a:p>
            <a:endParaRPr lang="en-US"/>
          </a:p>
        </p:txBody>
      </p:sp>
      <p:sp>
        <p:nvSpPr>
          <p:cNvPr id="5" name="Slide Number Placeholder 4"/>
          <p:cNvSpPr>
            <a:spLocks noGrp="1"/>
          </p:cNvSpPr>
          <p:nvPr>
            <p:ph type="sldNum" sz="quarter" idx="12"/>
          </p:nvPr>
        </p:nvSpPr>
        <p:spPr>
          <a:xfrm>
            <a:off x="6553200" y="6356350"/>
            <a:ext cx="2133600" cy="365125"/>
          </a:xfrm>
        </p:spPr>
        <p:txBody>
          <a:bodyPr/>
          <a:lstStyle/>
          <a:p>
            <a:fld id="{219F28EF-447D-42BE-84AD-4173871F8768}"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0" y="0"/>
            <a:ext cx="9144000" cy="6858000"/>
          </a:xfrm>
          <a:prstGeom prst="rect">
            <a:avLst/>
          </a:prstGeom>
        </p:spPr>
      </p:pic>
    </p:spTree>
    <p:extLst>
      <p:ext uri="{BB962C8B-B14F-4D97-AF65-F5344CB8AC3E}">
        <p14:creationId xmlns:p14="http://schemas.microsoft.com/office/powerpoint/2010/main" val="3067193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7B69A5-BA6F-4BB5-A40A-0EC1B5725BB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25C8E-9DE7-42FE-A9BB-92C35561222A}" type="datetimeFigureOut">
              <a:rPr lang="en-US" smtClean="0"/>
              <a:t>10/16/2018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F28EF-447D-42BE-84AD-4173871F8768}" type="slidenum">
              <a:rPr lang="en-US" smtClean="0"/>
              <a:t>‹#›</a:t>
            </a:fld>
            <a:endParaRPr lang="en-US"/>
          </a:p>
        </p:txBody>
      </p:sp>
      <p:pic>
        <p:nvPicPr>
          <p:cNvPr id="8" name="Picture 1" descr="http://one10.dot.gov/office/phmsa/PHG/Shared%20Documents/PHMSA-icon-2560-X-144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1535" y="0"/>
            <a:ext cx="135006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76200" y="762000"/>
            <a:ext cx="8915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DOT_PHMSA_LONG signature_bb_jpg.jpg"/>
          <p:cNvPicPr/>
          <p:nvPr/>
        </p:nvPicPr>
        <p:blipFill>
          <a:blip r:embed="rId7" cstate="print"/>
          <a:srcRect/>
          <a:stretch>
            <a:fillRect/>
          </a:stretch>
        </p:blipFill>
        <p:spPr bwMode="auto">
          <a:xfrm>
            <a:off x="102717" y="76200"/>
            <a:ext cx="1421283" cy="609600"/>
          </a:xfrm>
          <a:prstGeom prst="rect">
            <a:avLst/>
          </a:prstGeom>
          <a:noFill/>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0" y="0"/>
            <a:ext cx="9144000" cy="6858000"/>
          </a:xfrm>
          <a:prstGeom prst="rect">
            <a:avLst/>
          </a:prstGeom>
        </p:spPr>
      </p:pic>
    </p:spTree>
    <p:extLst>
      <p:ext uri="{BB962C8B-B14F-4D97-AF65-F5344CB8AC3E}">
        <p14:creationId xmlns:p14="http://schemas.microsoft.com/office/powerpoint/2010/main" val="22517386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5.png"/><Relationship Id="rId7" Type="http://schemas.openxmlformats.org/officeDocument/2006/relationships/image" Target="../media/image9.png"/><Relationship Id="rId12"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11" Type="http://schemas.openxmlformats.org/officeDocument/2006/relationships/diagramColors" Target="../diagrams/colors1.xml"/><Relationship Id="rId5" Type="http://schemas.openxmlformats.org/officeDocument/2006/relationships/image" Target="../media/image7.jpeg"/><Relationship Id="rId10" Type="http://schemas.openxmlformats.org/officeDocument/2006/relationships/diagramQuickStyle" Target="../diagrams/quickStyle1.xml"/><Relationship Id="rId4" Type="http://schemas.openxmlformats.org/officeDocument/2006/relationships/image" Target="../media/image6.png"/><Relationship Id="rId9"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1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mailto:Shakira.Mack@dot.gov"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886200"/>
            <a:ext cx="6400800" cy="1752600"/>
          </a:xfrm>
        </p:spPr>
        <p:txBody>
          <a:bodyPr/>
          <a:lstStyle/>
          <a:p>
            <a:endParaRPr lang="en-US" dirty="0"/>
          </a:p>
          <a:p>
            <a:endParaRPr lang="en-US" dirty="0"/>
          </a:p>
          <a:p>
            <a:endParaRPr lang="en-US" dirty="0"/>
          </a:p>
          <a:p>
            <a:endParaRPr lang="en-US" dirty="0"/>
          </a:p>
        </p:txBody>
      </p:sp>
      <p:sp>
        <p:nvSpPr>
          <p:cNvPr id="5" name="Title 3"/>
          <p:cNvSpPr>
            <a:spLocks noGrp="1"/>
          </p:cNvSpPr>
          <p:nvPr>
            <p:ph type="ctrTitle"/>
          </p:nvPr>
        </p:nvSpPr>
        <p:spPr>
          <a:xfrm>
            <a:off x="685800" y="914401"/>
            <a:ext cx="7772400" cy="4724400"/>
          </a:xfrm>
        </p:spPr>
        <p:txBody>
          <a:bodyPr>
            <a:normAutofit/>
          </a:bodyPr>
          <a:lstStyle/>
          <a:p>
            <a:r>
              <a:rPr lang="en-US" dirty="0">
                <a:solidFill>
                  <a:schemeClr val="tx2"/>
                </a:solidFill>
                <a:latin typeface="Georgia" panose="02040502050405020303" pitchFamily="18" charset="0"/>
              </a:rPr>
              <a:t>Pipeline and Hazardous Materials Safety Administration </a:t>
            </a:r>
            <a:r>
              <a:rPr lang="en-US" sz="4800" dirty="0">
                <a:solidFill>
                  <a:schemeClr val="tx2"/>
                </a:solidFill>
                <a:latin typeface="Georgia" panose="02040502050405020303" pitchFamily="18" charset="0"/>
              </a:rPr>
              <a:t/>
            </a:r>
            <a:br>
              <a:rPr lang="en-US" sz="4800" dirty="0">
                <a:solidFill>
                  <a:schemeClr val="tx2"/>
                </a:solidFill>
                <a:latin typeface="Georgia" panose="02040502050405020303" pitchFamily="18" charset="0"/>
              </a:rPr>
            </a:br>
            <a:r>
              <a:rPr lang="en-US" dirty="0">
                <a:solidFill>
                  <a:schemeClr val="tx2"/>
                </a:solidFill>
                <a:latin typeface="Georgia" panose="02040502050405020303" pitchFamily="18" charset="0"/>
              </a:rPr>
              <a:t/>
            </a:r>
            <a:br>
              <a:rPr lang="en-US" dirty="0">
                <a:solidFill>
                  <a:schemeClr val="tx2"/>
                </a:solidFill>
                <a:latin typeface="Georgia" panose="02040502050405020303" pitchFamily="18" charset="0"/>
              </a:rPr>
            </a:br>
            <a:r>
              <a:rPr lang="en-US" sz="3100" dirty="0">
                <a:solidFill>
                  <a:schemeClr val="tx2"/>
                </a:solidFill>
                <a:latin typeface="Georgia" panose="02040502050405020303" pitchFamily="18" charset="0"/>
              </a:rPr>
              <a:t>Shakira Mack</a:t>
            </a:r>
            <a:r>
              <a:rPr lang="en-US" sz="2800" dirty="0">
                <a:solidFill>
                  <a:schemeClr val="tx2"/>
                </a:solidFill>
                <a:latin typeface="Georgia" panose="02040502050405020303" pitchFamily="18" charset="0"/>
              </a:rPr>
              <a:t/>
            </a:r>
            <a:br>
              <a:rPr lang="en-US" sz="2800" dirty="0">
                <a:solidFill>
                  <a:schemeClr val="tx2"/>
                </a:solidFill>
                <a:latin typeface="Georgia" panose="02040502050405020303" pitchFamily="18" charset="0"/>
              </a:rPr>
            </a:br>
            <a:r>
              <a:rPr lang="en-US" sz="2000" dirty="0">
                <a:solidFill>
                  <a:schemeClr val="tx2"/>
                </a:solidFill>
                <a:latin typeface="Georgia" panose="02040502050405020303" pitchFamily="18" charset="0"/>
              </a:rPr>
              <a:t>Pipeline and Hazardous Materials Administration (PHMSA)</a:t>
            </a:r>
            <a:r>
              <a:rPr lang="en-US" sz="2800" dirty="0">
                <a:solidFill>
                  <a:schemeClr val="tx2"/>
                </a:solidFill>
                <a:latin typeface="Georgia" panose="02040502050405020303" pitchFamily="18" charset="0"/>
              </a:rPr>
              <a:t/>
            </a:r>
            <a:br>
              <a:rPr lang="en-US" sz="2800" dirty="0">
                <a:solidFill>
                  <a:schemeClr val="tx2"/>
                </a:solidFill>
                <a:latin typeface="Georgia" panose="02040502050405020303" pitchFamily="18" charset="0"/>
              </a:rPr>
            </a:br>
            <a:r>
              <a:rPr lang="en-US" sz="2000" i="1" dirty="0">
                <a:solidFill>
                  <a:schemeClr val="tx2"/>
                </a:solidFill>
                <a:latin typeface="Georgia" panose="02040502050405020303" pitchFamily="18" charset="0"/>
              </a:rPr>
              <a:t>Chief, Hazardous Materials Grants &amp; Registration</a:t>
            </a:r>
            <a:r>
              <a:rPr lang="en-US" sz="2800" dirty="0">
                <a:solidFill>
                  <a:schemeClr val="tx2"/>
                </a:solidFill>
                <a:latin typeface="Georgia" panose="02040502050405020303" pitchFamily="18" charset="0"/>
              </a:rPr>
              <a:t/>
            </a:r>
            <a:br>
              <a:rPr lang="en-US" sz="2800" dirty="0">
                <a:solidFill>
                  <a:schemeClr val="tx2"/>
                </a:solidFill>
                <a:latin typeface="Georgia" panose="02040502050405020303" pitchFamily="18" charset="0"/>
              </a:rPr>
            </a:br>
            <a:r>
              <a:rPr lang="en-US" sz="2800" dirty="0">
                <a:solidFill>
                  <a:schemeClr val="tx2"/>
                </a:solidFill>
                <a:latin typeface="Georgia" panose="02040502050405020303" pitchFamily="18" charset="0"/>
              </a:rPr>
              <a:t/>
            </a:r>
            <a:br>
              <a:rPr lang="en-US" sz="2800" dirty="0">
                <a:solidFill>
                  <a:schemeClr val="tx2"/>
                </a:solidFill>
                <a:latin typeface="Georgia" panose="02040502050405020303" pitchFamily="18" charset="0"/>
              </a:rPr>
            </a:br>
            <a:r>
              <a:rPr lang="en-US" sz="2800" dirty="0">
                <a:solidFill>
                  <a:schemeClr val="tx2"/>
                </a:solidFill>
                <a:latin typeface="Georgia" panose="02040502050405020303" pitchFamily="18" charset="0"/>
              </a:rPr>
              <a:t>October </a:t>
            </a:r>
            <a:r>
              <a:rPr lang="en-US" sz="2800" dirty="0" smtClean="0">
                <a:solidFill>
                  <a:schemeClr val="tx2"/>
                </a:solidFill>
                <a:latin typeface="Georgia" panose="02040502050405020303" pitchFamily="18" charset="0"/>
              </a:rPr>
              <a:t>16, </a:t>
            </a:r>
            <a:r>
              <a:rPr lang="en-US" sz="2800" dirty="0">
                <a:solidFill>
                  <a:schemeClr val="tx2"/>
                </a:solidFill>
                <a:latin typeface="Georgia" panose="02040502050405020303" pitchFamily="18" charset="0"/>
              </a:rPr>
              <a:t>2018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8229600" cy="4525963"/>
          </a:xfrm>
        </p:spPr>
        <p:txBody>
          <a:bodyPr/>
          <a:lstStyle/>
          <a:p>
            <a:pPr marL="0" lvl="0" indent="0">
              <a:lnSpc>
                <a:spcPct val="80000"/>
              </a:lnSpc>
              <a:spcBef>
                <a:spcPct val="0"/>
              </a:spcBef>
              <a:buNone/>
            </a:pPr>
            <a:endParaRPr lang="en-US" sz="2000" dirty="0">
              <a:solidFill>
                <a:srgbClr val="000000"/>
              </a:solidFill>
            </a:endParaRPr>
          </a:p>
          <a:p>
            <a:endParaRPr lang="en-US" dirty="0"/>
          </a:p>
        </p:txBody>
      </p:sp>
      <p:grpSp>
        <p:nvGrpSpPr>
          <p:cNvPr id="5" name="Group 3"/>
          <p:cNvGrpSpPr>
            <a:grpSpLocks/>
          </p:cNvGrpSpPr>
          <p:nvPr/>
        </p:nvGrpSpPr>
        <p:grpSpPr bwMode="auto">
          <a:xfrm>
            <a:off x="725976" y="3608387"/>
            <a:ext cx="7726362" cy="2335213"/>
            <a:chOff x="442603" y="3505200"/>
            <a:chExt cx="8186601" cy="2590800"/>
          </a:xfrm>
        </p:grpSpPr>
        <p:pic>
          <p:nvPicPr>
            <p:cNvPr id="6" name="Picture 14" descr="truck"/>
            <p:cNvPicPr>
              <a:picLocks noChangeAspect="1" noChangeArrowheads="1"/>
            </p:cNvPicPr>
            <p:nvPr/>
          </p:nvPicPr>
          <p:blipFill>
            <a:blip r:embed="rId3"/>
            <a:srcRect l="11111"/>
            <a:stretch>
              <a:fillRect/>
            </a:stretch>
          </p:blipFill>
          <p:spPr bwMode="auto">
            <a:xfrm>
              <a:off x="5103426" y="4419600"/>
              <a:ext cx="2092290" cy="1676400"/>
            </a:xfrm>
            <a:prstGeom prst="rect">
              <a:avLst/>
            </a:prstGeom>
            <a:ln>
              <a:noFill/>
            </a:ln>
            <a:effectLst>
              <a:outerShdw blurRad="292100" dist="139700" dir="2700000" algn="tl" rotWithShape="0">
                <a:srgbClr val="333333">
                  <a:alpha val="65000"/>
                </a:srgbClr>
              </a:outerShdw>
            </a:effectLst>
          </p:spPr>
        </p:pic>
        <p:pic>
          <p:nvPicPr>
            <p:cNvPr id="7" name="Picture 15" descr="Landing"/>
            <p:cNvPicPr>
              <a:picLocks noChangeAspect="1" noChangeArrowheads="1"/>
            </p:cNvPicPr>
            <p:nvPr/>
          </p:nvPicPr>
          <p:blipFill>
            <a:blip r:embed="rId4"/>
            <a:srcRect/>
            <a:stretch>
              <a:fillRect/>
            </a:stretch>
          </p:blipFill>
          <p:spPr bwMode="auto">
            <a:xfrm>
              <a:off x="442603" y="3581400"/>
              <a:ext cx="2182776" cy="1676400"/>
            </a:xfrm>
            <a:prstGeom prst="rect">
              <a:avLst/>
            </a:prstGeom>
            <a:ln>
              <a:noFill/>
            </a:ln>
            <a:effectLst>
              <a:outerShdw blurRad="292100" dist="139700" dir="2700000" algn="tl" rotWithShape="0">
                <a:srgbClr val="333333">
                  <a:alpha val="65000"/>
                </a:srgbClr>
              </a:outerShdw>
            </a:effectLst>
          </p:spPr>
        </p:pic>
        <p:pic>
          <p:nvPicPr>
            <p:cNvPr id="8" name="Picture 16" descr="LoadingShip"/>
            <p:cNvPicPr>
              <a:picLocks noChangeAspect="1" noChangeArrowheads="1"/>
            </p:cNvPicPr>
            <p:nvPr/>
          </p:nvPicPr>
          <p:blipFill>
            <a:blip r:embed="rId5"/>
            <a:srcRect/>
            <a:stretch>
              <a:fillRect/>
            </a:stretch>
          </p:blipFill>
          <p:spPr bwMode="auto">
            <a:xfrm>
              <a:off x="2217399" y="4419600"/>
              <a:ext cx="2004979" cy="16764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stretch>
              <a:fillRect/>
            </a:stretch>
          </p:blipFill>
          <p:spPr>
            <a:xfrm>
              <a:off x="6608351" y="3505200"/>
              <a:ext cx="2020853" cy="1676400"/>
            </a:xfrm>
            <a:prstGeom prst="rect">
              <a:avLst/>
            </a:prstGeom>
            <a:ln>
              <a:noFill/>
            </a:ln>
            <a:effectLst>
              <a:outerShdw blurRad="292100" dist="139700" dir="2700000" algn="tl" rotWithShape="0">
                <a:srgbClr val="333333">
                  <a:alpha val="65000"/>
                </a:srgbClr>
              </a:outerShdw>
            </a:effectLst>
          </p:spPr>
        </p:pic>
        <p:pic>
          <p:nvPicPr>
            <p:cNvPr id="10" name="Picture 6"/>
            <p:cNvPicPr>
              <a:picLocks noChangeAspect="1" noChangeArrowheads="1"/>
            </p:cNvPicPr>
            <p:nvPr/>
          </p:nvPicPr>
          <p:blipFill>
            <a:blip r:embed="rId7"/>
            <a:srcRect/>
            <a:stretch>
              <a:fillRect/>
            </a:stretch>
          </p:blipFill>
          <p:spPr bwMode="auto">
            <a:xfrm>
              <a:off x="3509602" y="3505200"/>
              <a:ext cx="2182776" cy="1677988"/>
            </a:xfrm>
            <a:prstGeom prst="rect">
              <a:avLst/>
            </a:prstGeom>
            <a:ln>
              <a:noFill/>
            </a:ln>
            <a:effectLst>
              <a:outerShdw blurRad="292100" dist="139700" dir="2700000" algn="tl" rotWithShape="0">
                <a:srgbClr val="333333">
                  <a:alpha val="65000"/>
                </a:srgbClr>
              </a:outerShdw>
            </a:effectLst>
          </p:spPr>
        </p:pic>
      </p:grpSp>
      <p:graphicFrame>
        <p:nvGraphicFramePr>
          <p:cNvPr id="11" name="Diagram 10"/>
          <p:cNvGraphicFramePr/>
          <p:nvPr>
            <p:extLst>
              <p:ext uri="{D42A27DB-BD31-4B8C-83A1-F6EECF244321}">
                <p14:modId xmlns:p14="http://schemas.microsoft.com/office/powerpoint/2010/main" val="763747190"/>
              </p:ext>
            </p:extLst>
          </p:nvPr>
        </p:nvGraphicFramePr>
        <p:xfrm>
          <a:off x="725976" y="1398167"/>
          <a:ext cx="7756525" cy="22594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itle 1"/>
          <p:cNvSpPr txBox="1">
            <a:spLocks noGrp="1"/>
          </p:cNvSpPr>
          <p:nvPr>
            <p:ph type="title"/>
          </p:nvPr>
        </p:nvSpPr>
        <p:spPr bwMode="auto">
          <a:xfrm>
            <a:off x="457200" y="152400"/>
            <a:ext cx="8229600" cy="1143000"/>
          </a:xfrm>
          <a:prstGeom prst="rect">
            <a:avLst/>
          </a:prstGeom>
          <a:ln w="28575">
            <a:headEnd/>
            <a:tailEnd/>
          </a:ln>
        </p:spPr>
        <p:style>
          <a:lnRef idx="2">
            <a:schemeClr val="accent3"/>
          </a:lnRef>
          <a:fillRef idx="1">
            <a:schemeClr val="lt1"/>
          </a:fillRef>
          <a:effectRef idx="0">
            <a:schemeClr val="accent3"/>
          </a:effectRef>
          <a:fontRef idx="minor">
            <a:schemeClr val="dk1"/>
          </a:fontRef>
        </p:style>
        <p:txBody>
          <a:bodyPr anchor="ctr"/>
          <a:lstStyle/>
          <a:p>
            <a:pPr>
              <a:defRPr/>
            </a:pPr>
            <a:r>
              <a:rPr lang="en-US" sz="3600" b="1" dirty="0">
                <a:solidFill>
                  <a:schemeClr val="tx2"/>
                </a:solidFill>
                <a:latin typeface="Times New Roman" panose="02020603050405020304" pitchFamily="18" charset="0"/>
                <a:cs typeface="Times New Roman" panose="02020603050405020304" pitchFamily="18" charset="0"/>
              </a:rPr>
              <a:t>PHMSA’s Vision and Mission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0057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152400"/>
            <a:ext cx="8229600" cy="1143000"/>
          </a:xfrm>
          <a:prstGeom prst="rect">
            <a:avLst/>
          </a:prstGeom>
          <a:ln w="28575" cap="flat" cmpd="sng" algn="ctr">
            <a:solidFill>
              <a:schemeClr val="accent3"/>
            </a:solidFill>
            <a:prstDash val="solid"/>
            <a:headEnd/>
            <a:tailEn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3600" b="1" dirty="0">
                <a:solidFill>
                  <a:schemeClr val="tx2"/>
                </a:solidFill>
                <a:latin typeface="Times New Roman" panose="02020603050405020304" pitchFamily="18" charset="0"/>
                <a:cs typeface="Times New Roman" panose="02020603050405020304" pitchFamily="18" charset="0"/>
              </a:rPr>
              <a:t>PHMSA Leadership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53116" y="1371600"/>
            <a:ext cx="2209085" cy="4495800"/>
          </a:xfrm>
          <a:prstGeom prst="roundRect">
            <a:avLst>
              <a:gd name="adj" fmla="val 10000"/>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12"/>
          <p:cNvSpPr/>
          <p:nvPr/>
        </p:nvSpPr>
        <p:spPr>
          <a:xfrm>
            <a:off x="0" y="4093964"/>
            <a:ext cx="2377318" cy="2154436"/>
          </a:xfrm>
          <a:prstGeom prst="rect">
            <a:avLst/>
          </a:prstGeom>
        </p:spPr>
        <p:txBody>
          <a:bodyPr wrap="square">
            <a:spAutoFit/>
          </a:bodyPr>
          <a:lstStyle/>
          <a:p>
            <a:pPr algn="ctr"/>
            <a:endParaRPr lang="en-US" sz="2000" b="1" dirty="0">
              <a:solidFill>
                <a:schemeClr val="bg1"/>
              </a:solidFill>
              <a:cs typeface="Times New Roman" panose="02020603050405020304" pitchFamily="18" charset="0"/>
            </a:endParaRPr>
          </a:p>
          <a:p>
            <a:pPr algn="ctr"/>
            <a:r>
              <a:rPr lang="en-US" sz="2000" b="1" dirty="0">
                <a:solidFill>
                  <a:schemeClr val="bg1"/>
                </a:solidFill>
                <a:cs typeface="Times New Roman" panose="02020603050405020304" pitchFamily="18" charset="0"/>
              </a:rPr>
              <a:t>Administrator</a:t>
            </a:r>
          </a:p>
          <a:p>
            <a:pPr algn="ctr"/>
            <a:endParaRPr lang="en-US" b="1" dirty="0">
              <a:solidFill>
                <a:schemeClr val="bg1"/>
              </a:solidFill>
              <a:cs typeface="Times New Roman" panose="02020603050405020304" pitchFamily="18" charset="0"/>
            </a:endParaRPr>
          </a:p>
          <a:p>
            <a:pPr algn="ctr"/>
            <a:r>
              <a:rPr lang="en-US" b="1" dirty="0">
                <a:solidFill>
                  <a:schemeClr val="bg1"/>
                </a:solidFill>
                <a:cs typeface="Times New Roman" panose="02020603050405020304" pitchFamily="18" charset="0"/>
              </a:rPr>
              <a:t>Howard “Skip”</a:t>
            </a:r>
          </a:p>
          <a:p>
            <a:pPr algn="ctr"/>
            <a:r>
              <a:rPr lang="en-US" b="1" dirty="0">
                <a:solidFill>
                  <a:schemeClr val="bg1"/>
                </a:solidFill>
                <a:cs typeface="Times New Roman" panose="02020603050405020304" pitchFamily="18" charset="0"/>
              </a:rPr>
              <a:t> Elliott</a:t>
            </a:r>
            <a:endParaRPr lang="en-US" sz="2000" b="1" dirty="0">
              <a:solidFill>
                <a:schemeClr val="bg1"/>
              </a:solidFill>
              <a:cs typeface="Times New Roman" panose="02020603050405020304" pitchFamily="18" charset="0"/>
            </a:endParaRPr>
          </a:p>
          <a:p>
            <a:r>
              <a:rPr lang="en-US" sz="2000" b="1" dirty="0">
                <a:solidFill>
                  <a:schemeClr val="bg1"/>
                </a:solidFill>
                <a:cs typeface="Times New Roman" panose="02020603050405020304" pitchFamily="18" charset="0"/>
              </a:rPr>
              <a:t> </a:t>
            </a:r>
            <a:r>
              <a:rPr lang="en-US" sz="2000" dirty="0">
                <a:solidFill>
                  <a:schemeClr val="bg1"/>
                </a:solidFill>
                <a:cs typeface="Times New Roman" panose="02020603050405020304" pitchFamily="18" charset="0"/>
              </a:rPr>
              <a:t/>
            </a:r>
            <a:br>
              <a:rPr lang="en-US" sz="2000" dirty="0">
                <a:solidFill>
                  <a:schemeClr val="bg1"/>
                </a:solidFill>
                <a:cs typeface="Times New Roman" panose="02020603050405020304" pitchFamily="18" charset="0"/>
              </a:rPr>
            </a:br>
            <a:endParaRPr lang="en-US" sz="2000" b="1" dirty="0">
              <a:solidFill>
                <a:schemeClr val="bg1"/>
              </a:solidFill>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13" y="1617664"/>
            <a:ext cx="1861182" cy="2330142"/>
          </a:xfrm>
          <a:prstGeom prst="rect">
            <a:avLst/>
          </a:prstGeom>
        </p:spPr>
      </p:pic>
      <p:sp>
        <p:nvSpPr>
          <p:cNvPr id="19" name="Rounded Rectangle 8"/>
          <p:cNvSpPr/>
          <p:nvPr/>
        </p:nvSpPr>
        <p:spPr>
          <a:xfrm>
            <a:off x="2362916" y="1371600"/>
            <a:ext cx="2209085" cy="4495800"/>
          </a:xfrm>
          <a:prstGeom prst="roundRect">
            <a:avLst>
              <a:gd name="adj" fmla="val 10000"/>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19"/>
          <p:cNvSpPr/>
          <p:nvPr/>
        </p:nvSpPr>
        <p:spPr>
          <a:xfrm>
            <a:off x="2209800" y="3910984"/>
            <a:ext cx="2377318" cy="2185214"/>
          </a:xfrm>
          <a:prstGeom prst="rect">
            <a:avLst/>
          </a:prstGeom>
        </p:spPr>
        <p:txBody>
          <a:bodyPr wrap="square">
            <a:spAutoFit/>
          </a:bodyPr>
          <a:lstStyle/>
          <a:p>
            <a:pPr algn="ctr"/>
            <a:endParaRPr lang="en-US" sz="2000" b="1" dirty="0">
              <a:solidFill>
                <a:schemeClr val="bg1"/>
              </a:solidFill>
              <a:cs typeface="Times New Roman" panose="02020603050405020304" pitchFamily="18" charset="0"/>
            </a:endParaRPr>
          </a:p>
          <a:p>
            <a:pPr algn="ctr"/>
            <a:r>
              <a:rPr lang="en-US" sz="2000" b="1" dirty="0">
                <a:solidFill>
                  <a:schemeClr val="bg1"/>
                </a:solidFill>
                <a:cs typeface="Times New Roman" panose="02020603050405020304" pitchFamily="18" charset="0"/>
              </a:rPr>
              <a:t>Deputy Administrator</a:t>
            </a:r>
          </a:p>
          <a:p>
            <a:pPr algn="ctr"/>
            <a:endParaRPr lang="en-US" b="1" dirty="0">
              <a:solidFill>
                <a:schemeClr val="bg1"/>
              </a:solidFill>
              <a:cs typeface="Times New Roman" panose="02020603050405020304" pitchFamily="18" charset="0"/>
            </a:endParaRPr>
          </a:p>
          <a:p>
            <a:pPr algn="ctr"/>
            <a:r>
              <a:rPr lang="en-US" b="1" dirty="0">
                <a:solidFill>
                  <a:schemeClr val="bg1"/>
                </a:solidFill>
                <a:cs typeface="Times New Roman" panose="02020603050405020304" pitchFamily="18" charset="0"/>
              </a:rPr>
              <a:t>Drue Pearce</a:t>
            </a:r>
            <a:endParaRPr lang="en-US" sz="2000" b="1" dirty="0">
              <a:solidFill>
                <a:schemeClr val="bg1"/>
              </a:solidFill>
              <a:cs typeface="Times New Roman" panose="02020603050405020304" pitchFamily="18" charset="0"/>
            </a:endParaRPr>
          </a:p>
          <a:p>
            <a:r>
              <a:rPr lang="en-US" sz="2000" b="1" dirty="0">
                <a:solidFill>
                  <a:schemeClr val="bg1"/>
                </a:solidFill>
                <a:cs typeface="Times New Roman" panose="02020603050405020304" pitchFamily="18" charset="0"/>
              </a:rPr>
              <a:t> </a:t>
            </a:r>
            <a:r>
              <a:rPr lang="en-US" sz="2000" dirty="0">
                <a:solidFill>
                  <a:schemeClr val="bg1"/>
                </a:solidFill>
                <a:cs typeface="Times New Roman" panose="02020603050405020304" pitchFamily="18" charset="0"/>
              </a:rPr>
              <a:t/>
            </a:r>
            <a:br>
              <a:rPr lang="en-US" sz="2000" dirty="0">
                <a:solidFill>
                  <a:schemeClr val="bg1"/>
                </a:solidFill>
                <a:cs typeface="Times New Roman" panose="02020603050405020304" pitchFamily="18" charset="0"/>
              </a:rPr>
            </a:br>
            <a:endParaRPr lang="en-US" sz="2000" b="1" dirty="0">
              <a:solidFill>
                <a:schemeClr val="bg1"/>
              </a:solidFill>
              <a:cs typeface="Times New Roman" panose="02020603050405020304" pitchFamily="18"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813" y="1582674"/>
            <a:ext cx="1861182" cy="2326477"/>
          </a:xfrm>
          <a:prstGeom prst="rect">
            <a:avLst/>
          </a:prstGeom>
        </p:spPr>
      </p:pic>
      <p:sp>
        <p:nvSpPr>
          <p:cNvPr id="22" name="Rounded Rectangle 8"/>
          <p:cNvSpPr/>
          <p:nvPr/>
        </p:nvSpPr>
        <p:spPr>
          <a:xfrm>
            <a:off x="4572716" y="1371600"/>
            <a:ext cx="2209085" cy="4495800"/>
          </a:xfrm>
          <a:prstGeom prst="roundRect">
            <a:avLst>
              <a:gd name="adj" fmla="val 10000"/>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ectangle 22"/>
          <p:cNvSpPr/>
          <p:nvPr/>
        </p:nvSpPr>
        <p:spPr>
          <a:xfrm>
            <a:off x="4419600" y="3962400"/>
            <a:ext cx="2377318" cy="1815882"/>
          </a:xfrm>
          <a:prstGeom prst="rect">
            <a:avLst/>
          </a:prstGeom>
        </p:spPr>
        <p:txBody>
          <a:bodyPr wrap="square">
            <a:spAutoFit/>
          </a:bodyPr>
          <a:lstStyle/>
          <a:p>
            <a:pPr algn="ctr"/>
            <a:endParaRPr lang="en-US" sz="2000" b="1" dirty="0">
              <a:solidFill>
                <a:schemeClr val="bg1"/>
              </a:solidFill>
              <a:cs typeface="Times New Roman" panose="02020603050405020304" pitchFamily="18" charset="0"/>
            </a:endParaRPr>
          </a:p>
          <a:p>
            <a:pPr algn="ctr"/>
            <a:r>
              <a:rPr lang="en-US" sz="2000" b="1" dirty="0">
                <a:solidFill>
                  <a:schemeClr val="bg1"/>
                </a:solidFill>
                <a:cs typeface="Times New Roman" panose="02020603050405020304" pitchFamily="18" charset="0"/>
              </a:rPr>
              <a:t>Chief Counsel</a:t>
            </a:r>
          </a:p>
          <a:p>
            <a:pPr algn="ctr"/>
            <a:endParaRPr lang="en-US" b="1" dirty="0">
              <a:solidFill>
                <a:schemeClr val="bg1"/>
              </a:solidFill>
              <a:cs typeface="Times New Roman" panose="02020603050405020304" pitchFamily="18" charset="0"/>
            </a:endParaRPr>
          </a:p>
          <a:p>
            <a:pPr algn="ctr"/>
            <a:endParaRPr lang="en-US" b="1" dirty="0">
              <a:solidFill>
                <a:schemeClr val="bg1"/>
              </a:solidFill>
              <a:cs typeface="Times New Roman" panose="02020603050405020304" pitchFamily="18" charset="0"/>
            </a:endParaRPr>
          </a:p>
          <a:p>
            <a:pPr algn="ctr"/>
            <a:r>
              <a:rPr lang="en-US" b="1" dirty="0">
                <a:solidFill>
                  <a:schemeClr val="bg1"/>
                </a:solidFill>
                <a:cs typeface="Times New Roman" panose="02020603050405020304" pitchFamily="18" charset="0"/>
              </a:rPr>
              <a:t> Paul Roberti</a:t>
            </a:r>
            <a:r>
              <a:rPr lang="en-US" dirty="0">
                <a:solidFill>
                  <a:schemeClr val="bg1"/>
                </a:solidFill>
                <a:cs typeface="Times New Roman" panose="02020603050405020304" pitchFamily="18" charset="0"/>
              </a:rPr>
              <a:t/>
            </a:r>
            <a:br>
              <a:rPr lang="en-US" dirty="0">
                <a:solidFill>
                  <a:schemeClr val="bg1"/>
                </a:solidFill>
                <a:cs typeface="Times New Roman" panose="02020603050405020304" pitchFamily="18" charset="0"/>
              </a:rPr>
            </a:br>
            <a:endParaRPr lang="en-US" b="1" dirty="0">
              <a:solidFill>
                <a:schemeClr val="bg1"/>
              </a:solidFill>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613" y="1580842"/>
            <a:ext cx="1861182" cy="2330141"/>
          </a:xfrm>
          <a:prstGeom prst="rect">
            <a:avLst/>
          </a:prstGeom>
        </p:spPr>
      </p:pic>
      <p:sp>
        <p:nvSpPr>
          <p:cNvPr id="25" name="Rounded Rectangle 8"/>
          <p:cNvSpPr/>
          <p:nvPr/>
        </p:nvSpPr>
        <p:spPr>
          <a:xfrm>
            <a:off x="6767398" y="1371600"/>
            <a:ext cx="2209085" cy="4495800"/>
          </a:xfrm>
          <a:prstGeom prst="roundRect">
            <a:avLst>
              <a:gd name="adj" fmla="val 10000"/>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25"/>
          <p:cNvSpPr/>
          <p:nvPr/>
        </p:nvSpPr>
        <p:spPr>
          <a:xfrm>
            <a:off x="6690482" y="3886200"/>
            <a:ext cx="2377318" cy="1877437"/>
          </a:xfrm>
          <a:prstGeom prst="rect">
            <a:avLst/>
          </a:prstGeom>
        </p:spPr>
        <p:txBody>
          <a:bodyPr wrap="square">
            <a:spAutoFit/>
          </a:bodyPr>
          <a:lstStyle/>
          <a:p>
            <a:pPr algn="ctr"/>
            <a:r>
              <a:rPr lang="en-US" sz="2000" b="1" dirty="0">
                <a:solidFill>
                  <a:schemeClr val="bg1"/>
                </a:solidFill>
                <a:cs typeface="Times New Roman" panose="02020603050405020304" pitchFamily="18" charset="0"/>
              </a:rPr>
              <a:t>Director of Governmental, Int’l &amp; Public Affairs</a:t>
            </a:r>
          </a:p>
          <a:p>
            <a:pPr algn="ctr"/>
            <a:endParaRPr lang="en-US" sz="2000" b="1" dirty="0">
              <a:solidFill>
                <a:schemeClr val="bg1"/>
              </a:solidFill>
              <a:cs typeface="Times New Roman" panose="02020603050405020304" pitchFamily="18" charset="0"/>
            </a:endParaRPr>
          </a:p>
          <a:p>
            <a:pPr algn="ctr"/>
            <a:r>
              <a:rPr lang="en-US" b="1" dirty="0">
                <a:solidFill>
                  <a:schemeClr val="bg1"/>
                </a:solidFill>
                <a:cs typeface="Times New Roman" panose="02020603050405020304" pitchFamily="18" charset="0"/>
              </a:rPr>
              <a:t>Bobby Fraser </a:t>
            </a:r>
            <a:r>
              <a:rPr lang="en-US" dirty="0">
                <a:solidFill>
                  <a:schemeClr val="bg1"/>
                </a:solidFill>
                <a:cs typeface="Times New Roman" panose="02020603050405020304" pitchFamily="18" charset="0"/>
              </a:rPr>
              <a:t/>
            </a:r>
            <a:br>
              <a:rPr lang="en-US" dirty="0">
                <a:solidFill>
                  <a:schemeClr val="bg1"/>
                </a:solidFill>
                <a:cs typeface="Times New Roman" panose="02020603050405020304" pitchFamily="18" charset="0"/>
              </a:rPr>
            </a:br>
            <a:endParaRPr lang="en-US" b="1" dirty="0">
              <a:solidFill>
                <a:schemeClr val="bg1"/>
              </a:solidFill>
              <a:cs typeface="Times New Roman" panose="02020603050405020304" pitchFamily="18"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2295" y="1582392"/>
            <a:ext cx="1861182" cy="2327041"/>
          </a:xfrm>
          <a:prstGeom prst="rect">
            <a:avLst/>
          </a:prstGeom>
        </p:spPr>
      </p:pic>
    </p:spTree>
    <p:extLst>
      <p:ext uri="{BB962C8B-B14F-4D97-AF65-F5344CB8AC3E}">
        <p14:creationId xmlns:p14="http://schemas.microsoft.com/office/powerpoint/2010/main" val="311003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1"/>
            <a:ext cx="8534400" cy="4191000"/>
          </a:xfrm>
        </p:spPr>
        <p:txBody>
          <a:bodyPr>
            <a:normAutofit/>
          </a:bodyPr>
          <a:lstStyle/>
          <a:p>
            <a:r>
              <a:rPr lang="en-US" dirty="0">
                <a:latin typeface="Times New Roman" panose="02020603050405020304" pitchFamily="18" charset="0"/>
                <a:cs typeface="Times New Roman" panose="02020603050405020304" pitchFamily="18" charset="0"/>
              </a:rPr>
              <a:t>Safety</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Infrastructure</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Innovation</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Accountability </a:t>
            </a:r>
          </a:p>
        </p:txBody>
      </p:sp>
      <p:sp>
        <p:nvSpPr>
          <p:cNvPr id="7" name="Title 1"/>
          <p:cNvSpPr txBox="1">
            <a:spLocks/>
          </p:cNvSpPr>
          <p:nvPr/>
        </p:nvSpPr>
        <p:spPr bwMode="auto">
          <a:xfrm>
            <a:off x="457200" y="152400"/>
            <a:ext cx="8229600" cy="1143000"/>
          </a:xfrm>
          <a:prstGeom prst="rect">
            <a:avLst/>
          </a:prstGeom>
          <a:ln w="28575" cap="flat" cmpd="sng" algn="ctr">
            <a:solidFill>
              <a:schemeClr val="accent3"/>
            </a:solidFill>
            <a:prstDash val="solid"/>
            <a:headEnd/>
            <a:tailEn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3600" b="1" dirty="0">
                <a:solidFill>
                  <a:schemeClr val="tx2"/>
                </a:solidFill>
                <a:latin typeface="Times New Roman" panose="02020603050405020304" pitchFamily="18" charset="0"/>
                <a:cs typeface="Times New Roman" panose="02020603050405020304" pitchFamily="18" charset="0"/>
              </a:rPr>
              <a:t>DOT Key Priorities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452967"/>
            <a:ext cx="4038600" cy="4239336"/>
          </a:xfrm>
          <a:prstGeom prst="rect">
            <a:avLst/>
          </a:prstGeom>
        </p:spPr>
      </p:pic>
    </p:spTree>
    <p:extLst>
      <p:ext uri="{BB962C8B-B14F-4D97-AF65-F5344CB8AC3E}">
        <p14:creationId xmlns:p14="http://schemas.microsoft.com/office/powerpoint/2010/main" val="86520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normAutofit fontScale="90000"/>
          </a:bodyPr>
          <a:lstStyle/>
          <a:p>
            <a:r>
              <a:rPr lang="en-US" b="1" dirty="0">
                <a:solidFill>
                  <a:schemeClr val="tx2"/>
                </a:solidFill>
                <a:latin typeface="Times New Roman" panose="02020603050405020304" pitchFamily="18" charset="0"/>
                <a:cs typeface="Times New Roman" panose="02020603050405020304" pitchFamily="18" charset="0"/>
              </a:rPr>
              <a:t>PHMSA Regulatory Reform Efforts</a:t>
            </a:r>
            <a:endParaRPr lang="en-US" dirty="0"/>
          </a:p>
        </p:txBody>
      </p:sp>
      <p:sp>
        <p:nvSpPr>
          <p:cNvPr id="3" name="Content Placeholder 2"/>
          <p:cNvSpPr>
            <a:spLocks noGrp="1"/>
          </p:cNvSpPr>
          <p:nvPr>
            <p:ph idx="1"/>
          </p:nvPr>
        </p:nvSpPr>
        <p:spPr/>
        <p:txBody>
          <a:bodyPr>
            <a:normAutofit/>
          </a:bodyPr>
          <a:lstStyle/>
          <a:p>
            <a:r>
              <a:rPr lang="en-US" sz="2800" dirty="0">
                <a:latin typeface="Times New Roman" panose="02020603050405020304" pitchFamily="18" charset="0"/>
                <a:cs typeface="Times New Roman" panose="02020603050405020304" pitchFamily="18" charset="0"/>
              </a:rPr>
              <a:t>PHMSA is using a systematic (and program-specific) approach to addressing the regulatory reform mandates under EO’s 13771, 13777, and 13783.</a:t>
            </a:r>
          </a:p>
          <a:p>
            <a:r>
              <a:rPr lang="en-US" sz="2800" dirty="0">
                <a:latin typeface="Times New Roman" panose="02020603050405020304" pitchFamily="18" charset="0"/>
                <a:cs typeface="Times New Roman" panose="02020603050405020304" pitchFamily="18" charset="0"/>
              </a:rPr>
              <a:t>PHMSA is reviewing:</a:t>
            </a:r>
          </a:p>
          <a:p>
            <a:pPr lvl="1"/>
            <a:r>
              <a:rPr lang="en-US" sz="2400" dirty="0">
                <a:latin typeface="Times New Roman" panose="02020603050405020304" pitchFamily="18" charset="0"/>
                <a:cs typeface="Times New Roman" panose="02020603050405020304" pitchFamily="18" charset="0"/>
              </a:rPr>
              <a:t>Existing regulations</a:t>
            </a:r>
          </a:p>
          <a:p>
            <a:pPr lvl="1"/>
            <a:r>
              <a:rPr lang="en-US" sz="2400" dirty="0">
                <a:latin typeface="Times New Roman" panose="02020603050405020304" pitchFamily="18" charset="0"/>
                <a:cs typeface="Times New Roman" panose="02020603050405020304" pitchFamily="18" charset="0"/>
              </a:rPr>
              <a:t>Petitions for rulemaking</a:t>
            </a:r>
          </a:p>
          <a:p>
            <a:pPr lvl="1"/>
            <a:r>
              <a:rPr lang="en-US" sz="2400" dirty="0">
                <a:latin typeface="Times New Roman" panose="02020603050405020304" pitchFamily="18" charset="0"/>
                <a:cs typeface="Times New Roman" panose="02020603050405020304" pitchFamily="18" charset="0"/>
              </a:rPr>
              <a:t>Active rulemakings</a:t>
            </a:r>
          </a:p>
          <a:p>
            <a:pPr lvl="1"/>
            <a:r>
              <a:rPr lang="en-US" sz="2400" dirty="0">
                <a:latin typeface="Times New Roman" panose="02020603050405020304" pitchFamily="18" charset="0"/>
                <a:cs typeface="Times New Roman" panose="02020603050405020304" pitchFamily="18" charset="0"/>
              </a:rPr>
              <a:t>Special permits</a:t>
            </a:r>
          </a:p>
          <a:p>
            <a:pPr lvl="1"/>
            <a:r>
              <a:rPr lang="en-US" sz="2400" dirty="0">
                <a:latin typeface="Times New Roman" panose="02020603050405020304" pitchFamily="18" charset="0"/>
                <a:cs typeface="Times New Roman" panose="02020603050405020304" pitchFamily="18" charset="0"/>
              </a:rPr>
              <a:t>Input from stakeholders</a:t>
            </a:r>
          </a:p>
        </p:txBody>
      </p:sp>
    </p:spTree>
    <p:extLst>
      <p:ext uri="{BB962C8B-B14F-4D97-AF65-F5344CB8AC3E}">
        <p14:creationId xmlns:p14="http://schemas.microsoft.com/office/powerpoint/2010/main" val="339298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849A-FDC2-4281-9723-2062969A5C8B}"/>
              </a:ext>
            </a:extLst>
          </p:cNvPr>
          <p:cNvSpPr>
            <a:spLocks noGrp="1"/>
          </p:cNvSpPr>
          <p:nvPr>
            <p:ph type="title"/>
          </p:nvPr>
        </p:nvSpPr>
        <p:spPr>
          <a:xfrm>
            <a:off x="0" y="-1"/>
            <a:ext cx="9144000" cy="1963615"/>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en-US" dirty="0"/>
              <a:t> </a:t>
            </a:r>
          </a:p>
        </p:txBody>
      </p:sp>
      <p:sp>
        <p:nvSpPr>
          <p:cNvPr id="4" name="Footer Placeholder 3">
            <a:extLst>
              <a:ext uri="{FF2B5EF4-FFF2-40B4-BE49-F238E27FC236}">
                <a16:creationId xmlns:a16="http://schemas.microsoft.com/office/drawing/2014/main" id="{D78994E7-1704-4323-AC0F-F1869EDD97EF}"/>
              </a:ext>
            </a:extLst>
          </p:cNvPr>
          <p:cNvSpPr>
            <a:spLocks noGrp="1"/>
          </p:cNvSpPr>
          <p:nvPr>
            <p:ph type="ftr" sz="quarter" idx="11"/>
          </p:nvPr>
        </p:nvSpPr>
        <p:spPr/>
        <p:txBody>
          <a:bodyPr/>
          <a:lstStyle/>
          <a:p>
            <a:r>
              <a:rPr lang="en-US"/>
              <a:t>2</a:t>
            </a:r>
          </a:p>
        </p:txBody>
      </p:sp>
      <p:sp>
        <p:nvSpPr>
          <p:cNvPr id="5" name="Slide Number Placeholder 4">
            <a:extLst>
              <a:ext uri="{FF2B5EF4-FFF2-40B4-BE49-F238E27FC236}">
                <a16:creationId xmlns:a16="http://schemas.microsoft.com/office/drawing/2014/main" id="{D2BA9DB0-6ABF-49A8-9E1B-FF2BDA79D0B0}"/>
              </a:ext>
            </a:extLst>
          </p:cNvPr>
          <p:cNvSpPr>
            <a:spLocks noGrp="1"/>
          </p:cNvSpPr>
          <p:nvPr>
            <p:ph type="sldNum" sz="quarter" idx="12"/>
          </p:nvPr>
        </p:nvSpPr>
        <p:spPr/>
        <p:txBody>
          <a:bodyPr/>
          <a:lstStyle/>
          <a:p>
            <a:fld id="{BE4FB471-EBB4-4D81-9EA6-902E33AD37CE}" type="slidenum">
              <a:rPr lang="en-US" smtClean="0"/>
              <a:t>6</a:t>
            </a:fld>
            <a:endParaRPr lang="en-US"/>
          </a:p>
        </p:txBody>
      </p:sp>
      <p:pic>
        <p:nvPicPr>
          <p:cNvPr id="12" name="Content Placeholder 11">
            <a:extLst>
              <a:ext uri="{FF2B5EF4-FFF2-40B4-BE49-F238E27FC236}">
                <a16:creationId xmlns:a16="http://schemas.microsoft.com/office/drawing/2014/main" id="{589AADE3-8479-4F79-B81C-2CD69540085F}"/>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4394" b="91916" l="2066" r="93925">
                        <a14:foregroundMark x1="6251" y1="36968" x2="3645" y2="38137"/>
                        <a14:foregroundMark x1="3645" y1="38137" x2="6683" y2="38840"/>
                        <a14:foregroundMark x1="60996" y1="91916" x2="60996" y2="91916"/>
                        <a14:foregroundMark x1="83111" y1="15817" x2="83111" y2="15817"/>
                        <a14:foregroundMark x1="87120" y1="13708" x2="87120" y2="13708"/>
                        <a14:foregroundMark x1="67922" y1="10896" x2="67922" y2="10896"/>
                        <a14:foregroundMark x1="40705" y1="22496" x2="47388" y2="2812"/>
                        <a14:foregroundMark x1="47388" y1="2812" x2="54585" y2="2320"/>
                        <a14:foregroundMark x1="73570" y1="3727" x2="81045" y2="5097"/>
                        <a14:foregroundMark x1="81045" y1="5097" x2="82503" y2="13533"/>
                        <a14:foregroundMark x1="26367" y1="4569" x2="26367" y2="4569"/>
                        <a14:foregroundMark x1="3281" y1="9490" x2="3281" y2="9490"/>
                        <a14:foregroundMark x1="64156" y1="40773" x2="80073" y2="17047"/>
                        <a14:foregroundMark x1="80073" y1="17047" x2="94046" y2="7909"/>
                        <a14:foregroundMark x1="94046" y1="7909" x2="86634" y2="11072"/>
                        <a14:foregroundMark x1="86634" y1="11072" x2="93925" y2="7557"/>
                        <a14:foregroundMark x1="93925" y1="7557" x2="79830" y2="28471"/>
                        <a14:foregroundMark x1="4253" y1="37610" x2="2066" y2="37786"/>
                        <a14:backgroundMark x1="73026" y1="2460" x2="54192" y2="1406"/>
                        <a14:backgroundMark x1="10693" y1="33743" x2="5346" y2="35149"/>
                      </a14:backgroundRemoval>
                    </a14:imgEffect>
                  </a14:imgLayer>
                </a14:imgProps>
              </a:ext>
              <a:ext uri="{28A0092B-C50C-407E-A947-70E740481C1C}">
                <a14:useLocalDpi xmlns:a14="http://schemas.microsoft.com/office/drawing/2010/main" val="0"/>
              </a:ext>
            </a:extLst>
          </a:blip>
          <a:stretch>
            <a:fillRect/>
          </a:stretch>
        </p:blipFill>
        <p:spPr>
          <a:xfrm>
            <a:off x="152400" y="3605862"/>
            <a:ext cx="3952864" cy="2732903"/>
          </a:xfrm>
        </p:spPr>
      </p:pic>
      <p:pic>
        <p:nvPicPr>
          <p:cNvPr id="8" name="Picture 7">
            <a:extLst>
              <a:ext uri="{FF2B5EF4-FFF2-40B4-BE49-F238E27FC236}">
                <a16:creationId xmlns:a16="http://schemas.microsoft.com/office/drawing/2014/main" id="{9044E2C3-F532-45D1-9E49-121D2932E2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0" y="124533"/>
            <a:ext cx="5097733" cy="1773470"/>
          </a:xfrm>
          <a:prstGeom prst="rect">
            <a:avLst/>
          </a:prstGeom>
        </p:spPr>
      </p:pic>
      <p:sp>
        <p:nvSpPr>
          <p:cNvPr id="9" name="Rectangle 8">
            <a:extLst>
              <a:ext uri="{FF2B5EF4-FFF2-40B4-BE49-F238E27FC236}">
                <a16:creationId xmlns:a16="http://schemas.microsoft.com/office/drawing/2014/main" id="{12CB580D-3023-4BE2-BFCE-54AF0BC35784}"/>
              </a:ext>
            </a:extLst>
          </p:cNvPr>
          <p:cNvSpPr/>
          <p:nvPr/>
        </p:nvSpPr>
        <p:spPr>
          <a:xfrm>
            <a:off x="609600" y="1981200"/>
            <a:ext cx="7924801" cy="1785104"/>
          </a:xfrm>
          <a:prstGeom prst="rect">
            <a:avLst/>
          </a:prstGeom>
        </p:spPr>
        <p:txBody>
          <a:bodyPr wrap="square">
            <a:spAutoFit/>
          </a:bodyPr>
          <a:lstStyle/>
          <a:p>
            <a:r>
              <a:rPr lang="en-US" sz="3200" dirty="0">
                <a:solidFill>
                  <a:schemeClr val="accent6"/>
                </a:solidFill>
              </a:rPr>
              <a:t>Is</a:t>
            </a:r>
            <a:r>
              <a:rPr lang="en-US" sz="3200" dirty="0"/>
              <a:t> </a:t>
            </a:r>
            <a:r>
              <a:rPr lang="en-US" sz="3200" b="1" dirty="0" err="1">
                <a:solidFill>
                  <a:srgbClr val="10B4E7"/>
                </a:solidFill>
              </a:rPr>
              <a:t>HazMatt</a:t>
            </a:r>
            <a:r>
              <a:rPr lang="en-US" sz="3200" dirty="0"/>
              <a:t> </a:t>
            </a:r>
            <a:r>
              <a:rPr lang="en-US" sz="3200" dirty="0">
                <a:solidFill>
                  <a:schemeClr val="accent6"/>
                </a:solidFill>
              </a:rPr>
              <a:t>hiding in your package? </a:t>
            </a:r>
          </a:p>
          <a:p>
            <a:endParaRPr lang="en-US" sz="2000" dirty="0"/>
          </a:p>
          <a:p>
            <a:r>
              <a:rPr lang="en-US" sz="2000" dirty="0"/>
              <a:t>Certain items like batteries and hairspray may seem harmless, but they can be toxic, corrosive, and even explosive if sent or handled inappropriately. </a:t>
            </a:r>
          </a:p>
          <a:p>
            <a:endParaRPr lang="en-US" dirty="0"/>
          </a:p>
        </p:txBody>
      </p:sp>
      <p:sp>
        <p:nvSpPr>
          <p:cNvPr id="10" name="TextBox 9">
            <a:extLst>
              <a:ext uri="{FF2B5EF4-FFF2-40B4-BE49-F238E27FC236}">
                <a16:creationId xmlns:a16="http://schemas.microsoft.com/office/drawing/2014/main" id="{7DB2BF36-8C80-4DB8-8EA0-BC359FC961B4}"/>
              </a:ext>
            </a:extLst>
          </p:cNvPr>
          <p:cNvSpPr txBox="1"/>
          <p:nvPr/>
        </p:nvSpPr>
        <p:spPr>
          <a:xfrm>
            <a:off x="3886200" y="3824407"/>
            <a:ext cx="4876800" cy="1661993"/>
          </a:xfrm>
          <a:prstGeom prst="rect">
            <a:avLst/>
          </a:prstGeom>
          <a:noFill/>
        </p:spPr>
        <p:txBody>
          <a:bodyPr wrap="square" rtlCol="0">
            <a:spAutoFit/>
          </a:bodyPr>
          <a:lstStyle/>
          <a:p>
            <a:r>
              <a:rPr lang="en-US" sz="2000" dirty="0"/>
              <a:t>You can learn more at: </a:t>
            </a:r>
            <a:r>
              <a:rPr lang="en-US" sz="2000" u="sng" dirty="0">
                <a:solidFill>
                  <a:schemeClr val="accent1"/>
                </a:solidFill>
              </a:rPr>
              <a:t>ChecktheBox.dot.gov</a:t>
            </a:r>
            <a:endParaRPr lang="en-US" sz="2000" b="1" dirty="0">
              <a:solidFill>
                <a:schemeClr val="accent1"/>
              </a:solidFill>
            </a:endParaRPr>
          </a:p>
          <a:p>
            <a:endParaRPr lang="en-US" sz="2000" b="1" dirty="0">
              <a:solidFill>
                <a:srgbClr val="0070C0"/>
              </a:solidFill>
            </a:endParaRPr>
          </a:p>
          <a:p>
            <a:r>
              <a:rPr lang="en-US" sz="2000" dirty="0"/>
              <a:t>Remember to </a:t>
            </a:r>
            <a:r>
              <a:rPr lang="en-US" sz="2000" b="1" dirty="0">
                <a:solidFill>
                  <a:schemeClr val="accent6"/>
                </a:solidFill>
              </a:rPr>
              <a:t>CHECK THE BOX </a:t>
            </a:r>
            <a:r>
              <a:rPr lang="en-US" sz="2000" dirty="0"/>
              <a:t>and send </a:t>
            </a:r>
            <a:r>
              <a:rPr lang="en-US" sz="2400" b="1" dirty="0" err="1">
                <a:solidFill>
                  <a:srgbClr val="10B4E7"/>
                </a:solidFill>
              </a:rPr>
              <a:t>HazMatt</a:t>
            </a:r>
            <a:r>
              <a:rPr lang="en-US" sz="2000" dirty="0"/>
              <a:t> and his friends along safely! </a:t>
            </a:r>
            <a:endParaRPr lang="en-US" sz="2000" b="1" dirty="0">
              <a:solidFill>
                <a:srgbClr val="0070C0"/>
              </a:solidFill>
            </a:endParaRPr>
          </a:p>
          <a:p>
            <a:endParaRPr lang="en-US" dirty="0"/>
          </a:p>
        </p:txBody>
      </p:sp>
    </p:spTree>
    <p:extLst>
      <p:ext uri="{BB962C8B-B14F-4D97-AF65-F5344CB8AC3E}">
        <p14:creationId xmlns:p14="http://schemas.microsoft.com/office/powerpoint/2010/main" val="3131463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849A-FDC2-4281-9723-2062969A5C8B}"/>
              </a:ext>
            </a:extLst>
          </p:cNvPr>
          <p:cNvSpPr>
            <a:spLocks noGrp="1"/>
          </p:cNvSpPr>
          <p:nvPr>
            <p:ph type="title"/>
          </p:nvPr>
        </p:nvSpPr>
        <p:spPr>
          <a:xfrm>
            <a:off x="0" y="-1"/>
            <a:ext cx="9144000" cy="954343"/>
          </a:xfrm>
          <a:blipFill dpi="0" rotWithShape="1">
            <a:blip r:embed="rId4">
              <a:extLst>
                <a:ext uri="{28A0092B-C50C-407E-A947-70E740481C1C}">
                  <a14:useLocalDpi xmlns:a14="http://schemas.microsoft.com/office/drawing/2010/main" val="0"/>
                </a:ext>
              </a:extLst>
            </a:blip>
            <a:srcRect/>
            <a:stretch>
              <a:fillRect/>
            </a:stretch>
          </a:blipFill>
        </p:spPr>
        <p:txBody>
          <a:bodyPr/>
          <a:lstStyle/>
          <a:p>
            <a:r>
              <a:rPr lang="en-US" dirty="0"/>
              <a:t> </a:t>
            </a:r>
          </a:p>
        </p:txBody>
      </p:sp>
      <p:sp>
        <p:nvSpPr>
          <p:cNvPr id="4" name="Footer Placeholder 3">
            <a:extLst>
              <a:ext uri="{FF2B5EF4-FFF2-40B4-BE49-F238E27FC236}">
                <a16:creationId xmlns:a16="http://schemas.microsoft.com/office/drawing/2014/main" id="{D78994E7-1704-4323-AC0F-F1869EDD97EF}"/>
              </a:ext>
            </a:extLst>
          </p:cNvPr>
          <p:cNvSpPr>
            <a:spLocks noGrp="1"/>
          </p:cNvSpPr>
          <p:nvPr>
            <p:ph type="ftr" sz="quarter" idx="11"/>
          </p:nvPr>
        </p:nvSpPr>
        <p:spPr/>
        <p:txBody>
          <a:bodyPr/>
          <a:lstStyle/>
          <a:p>
            <a:r>
              <a:rPr lang="en-US"/>
              <a:t>2</a:t>
            </a:r>
          </a:p>
        </p:txBody>
      </p:sp>
      <p:sp>
        <p:nvSpPr>
          <p:cNvPr id="5" name="Slide Number Placeholder 4">
            <a:extLst>
              <a:ext uri="{FF2B5EF4-FFF2-40B4-BE49-F238E27FC236}">
                <a16:creationId xmlns:a16="http://schemas.microsoft.com/office/drawing/2014/main" id="{D2BA9DB0-6ABF-49A8-9E1B-FF2BDA79D0B0}"/>
              </a:ext>
            </a:extLst>
          </p:cNvPr>
          <p:cNvSpPr>
            <a:spLocks noGrp="1"/>
          </p:cNvSpPr>
          <p:nvPr>
            <p:ph type="sldNum" sz="quarter" idx="12"/>
          </p:nvPr>
        </p:nvSpPr>
        <p:spPr/>
        <p:txBody>
          <a:bodyPr/>
          <a:lstStyle/>
          <a:p>
            <a:fld id="{BE4FB471-EBB4-4D81-9EA6-902E33AD37CE}" type="slidenum">
              <a:rPr lang="en-US" smtClean="0"/>
              <a:t>7</a:t>
            </a:fld>
            <a:endParaRPr lang="en-US"/>
          </a:p>
        </p:txBody>
      </p:sp>
      <p:pic>
        <p:nvPicPr>
          <p:cNvPr id="8" name="Picture 7">
            <a:extLst>
              <a:ext uri="{FF2B5EF4-FFF2-40B4-BE49-F238E27FC236}">
                <a16:creationId xmlns:a16="http://schemas.microsoft.com/office/drawing/2014/main" id="{9044E2C3-F532-45D1-9E49-121D2932E2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2743200" cy="954343"/>
          </a:xfrm>
          <a:prstGeom prst="rect">
            <a:avLst/>
          </a:prstGeom>
        </p:spPr>
      </p:pic>
      <p:sp>
        <p:nvSpPr>
          <p:cNvPr id="13" name="TextBox 12">
            <a:extLst>
              <a:ext uri="{FF2B5EF4-FFF2-40B4-BE49-F238E27FC236}">
                <a16:creationId xmlns:a16="http://schemas.microsoft.com/office/drawing/2014/main" id="{69D98D4D-6ADB-422B-ABEC-5D875F044843}"/>
              </a:ext>
            </a:extLst>
          </p:cNvPr>
          <p:cNvSpPr txBox="1"/>
          <p:nvPr/>
        </p:nvSpPr>
        <p:spPr>
          <a:xfrm>
            <a:off x="2606116" y="168294"/>
            <a:ext cx="4851330" cy="646331"/>
          </a:xfrm>
          <a:prstGeom prst="rect">
            <a:avLst/>
          </a:prstGeom>
          <a:noFill/>
        </p:spPr>
        <p:txBody>
          <a:bodyPr wrap="square" rtlCol="0">
            <a:spAutoFit/>
          </a:bodyPr>
          <a:lstStyle/>
          <a:p>
            <a:pPr algn="ctr"/>
            <a:r>
              <a:rPr lang="en-US" sz="3600" b="1" dirty="0">
                <a:solidFill>
                  <a:schemeClr val="accent6">
                    <a:lumMod val="75000"/>
                  </a:schemeClr>
                </a:solidFill>
              </a:rPr>
              <a:t>Video</a:t>
            </a:r>
          </a:p>
        </p:txBody>
      </p:sp>
      <p:grpSp>
        <p:nvGrpSpPr>
          <p:cNvPr id="12" name="Group 11">
            <a:extLst>
              <a:ext uri="{FF2B5EF4-FFF2-40B4-BE49-F238E27FC236}">
                <a16:creationId xmlns:a16="http://schemas.microsoft.com/office/drawing/2014/main" id="{7FD56F48-9D27-412D-84A2-0CA4E7AC80FA}"/>
              </a:ext>
            </a:extLst>
          </p:cNvPr>
          <p:cNvGrpSpPr/>
          <p:nvPr/>
        </p:nvGrpSpPr>
        <p:grpSpPr>
          <a:xfrm>
            <a:off x="4005036" y="1087032"/>
            <a:ext cx="5094478" cy="4185446"/>
            <a:chOff x="3135122" y="216638"/>
            <a:chExt cx="6808996" cy="5552403"/>
          </a:xfrm>
        </p:grpSpPr>
        <p:grpSp>
          <p:nvGrpSpPr>
            <p:cNvPr id="14" name="Group 13">
              <a:extLst>
                <a:ext uri="{FF2B5EF4-FFF2-40B4-BE49-F238E27FC236}">
                  <a16:creationId xmlns:a16="http://schemas.microsoft.com/office/drawing/2014/main" id="{DFB561B5-ADC9-4AA7-B342-3ACFBA17E77B}"/>
                </a:ext>
              </a:extLst>
            </p:cNvPr>
            <p:cNvGrpSpPr/>
            <p:nvPr/>
          </p:nvGrpSpPr>
          <p:grpSpPr>
            <a:xfrm>
              <a:off x="3135122" y="1504066"/>
              <a:ext cx="6808996" cy="4264975"/>
              <a:chOff x="1794970" y="399046"/>
              <a:chExt cx="8602060" cy="5388103"/>
            </a:xfrm>
          </p:grpSpPr>
          <p:pic>
            <p:nvPicPr>
              <p:cNvPr id="16" name="Picture 15">
                <a:extLst>
                  <a:ext uri="{FF2B5EF4-FFF2-40B4-BE49-F238E27FC236}">
                    <a16:creationId xmlns:a16="http://schemas.microsoft.com/office/drawing/2014/main" id="{EE4C5AA2-EBF7-4404-8E36-52E349CA7C0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794970" y="399046"/>
                <a:ext cx="8602060" cy="53881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F7729A2-0F48-41ED-847F-52E208958D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818"/>
              <a:stretch/>
            </p:blipFill>
            <p:spPr>
              <a:xfrm>
                <a:off x="2987194" y="723723"/>
                <a:ext cx="5169978" cy="2997252"/>
              </a:xfrm>
              <a:prstGeom prst="rect">
                <a:avLst/>
              </a:prstGeom>
            </p:spPr>
          </p:pic>
        </p:grpSp>
        <p:pic>
          <p:nvPicPr>
            <p:cNvPr id="15" name="Picture 14">
              <a:extLst>
                <a:ext uri="{FF2B5EF4-FFF2-40B4-BE49-F238E27FC236}">
                  <a16:creationId xmlns:a16="http://schemas.microsoft.com/office/drawing/2014/main" id="{F1074BCA-AB79-4E54-9970-A66F09668F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0507" y="216638"/>
              <a:ext cx="1762666" cy="1846073"/>
            </a:xfrm>
            <a:prstGeom prst="rect">
              <a:avLst/>
            </a:prstGeom>
          </p:spPr>
        </p:pic>
      </p:grpSp>
      <p:pic>
        <p:nvPicPr>
          <p:cNvPr id="7" name="2018-AOC-204_Check_the_Box_Motion_Graphic">
            <a:hlinkClick r:id="" action="ppaction://media"/>
            <a:extLst>
              <a:ext uri="{FF2B5EF4-FFF2-40B4-BE49-F238E27FC236}">
                <a16:creationId xmlns:a16="http://schemas.microsoft.com/office/drawing/2014/main" id="{D1FF0505-25BD-49C1-A59C-4D54AEC16A4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857250"/>
            <a:ext cx="9144000" cy="5143500"/>
          </a:xfrm>
          <a:prstGeom prst="rect">
            <a:avLst/>
          </a:prstGeom>
        </p:spPr>
      </p:pic>
    </p:spTree>
    <p:extLst>
      <p:ext uri="{BB962C8B-B14F-4D97-AF65-F5344CB8AC3E}">
        <p14:creationId xmlns:p14="http://schemas.microsoft.com/office/powerpoint/2010/main" val="340570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normAutofit/>
          </a:bodyPr>
          <a:lstStyle/>
          <a:p>
            <a:r>
              <a:rPr lang="en-US" b="1" dirty="0">
                <a:solidFill>
                  <a:schemeClr val="tx2"/>
                </a:solidFill>
                <a:latin typeface="Times New Roman" panose="02020603050405020304" pitchFamily="18" charset="0"/>
                <a:cs typeface="Times New Roman" panose="02020603050405020304" pitchFamily="18" charset="0"/>
              </a:rPr>
              <a:t>PHMSA Grants</a:t>
            </a:r>
            <a:endParaRPr lang="en-US" dirty="0"/>
          </a:p>
        </p:txBody>
      </p:sp>
      <p:sp>
        <p:nvSpPr>
          <p:cNvPr id="3" name="Content Placeholder 2"/>
          <p:cNvSpPr>
            <a:spLocks noGrp="1"/>
          </p:cNvSpPr>
          <p:nvPr>
            <p:ph idx="1"/>
          </p:nvPr>
        </p:nvSpPr>
        <p:spPr/>
        <p:txBody>
          <a:bodyPr>
            <a:normAutofit lnSpcReduction="10000"/>
          </a:bodyPr>
          <a:lstStyle/>
          <a:p>
            <a:pPr>
              <a:spcAft>
                <a:spcPts val="600"/>
              </a:spcAft>
            </a:pPr>
            <a:r>
              <a:rPr lang="en-US" sz="2800" dirty="0">
                <a:latin typeface="Times New Roman" panose="02020603050405020304" pitchFamily="18" charset="0"/>
                <a:cs typeface="Times New Roman" panose="02020603050405020304" pitchFamily="18" charset="0"/>
              </a:rPr>
              <a:t>New effort to streamline grant processes for hazmat and pipeline grants</a:t>
            </a:r>
          </a:p>
          <a:p>
            <a:pPr>
              <a:spcAft>
                <a:spcPts val="600"/>
              </a:spcAft>
            </a:pPr>
            <a:r>
              <a:rPr lang="en-US" sz="2800" dirty="0">
                <a:latin typeface="Times New Roman" panose="02020603050405020304" pitchFamily="18" charset="0"/>
                <a:cs typeface="Times New Roman" panose="02020603050405020304" pitchFamily="18" charset="0"/>
              </a:rPr>
              <a:t>New grants management system enhancing tie-in with agency financial systems (DELPI)</a:t>
            </a:r>
          </a:p>
          <a:p>
            <a:pPr>
              <a:spcAft>
                <a:spcPts val="600"/>
              </a:spcAft>
            </a:pPr>
            <a:r>
              <a:rPr lang="en-US" sz="2800" dirty="0">
                <a:latin typeface="Times New Roman" panose="02020603050405020304" pitchFamily="18" charset="0"/>
                <a:cs typeface="Times New Roman" panose="02020603050405020304" pitchFamily="18" charset="0"/>
              </a:rPr>
              <a:t>Seek program improvements in next reauthorization bill slated for 2020 </a:t>
            </a:r>
          </a:p>
          <a:p>
            <a:pPr>
              <a:spcAft>
                <a:spcPts val="600"/>
              </a:spcAft>
            </a:pPr>
            <a:r>
              <a:rPr lang="en-US" sz="2800" dirty="0">
                <a:latin typeface="Times New Roman" panose="02020603050405020304" pitchFamily="18" charset="0"/>
                <a:cs typeface="Times New Roman" panose="02020603050405020304" pitchFamily="18" charset="0"/>
              </a:rPr>
              <a:t>Capture stakeholder input for improving emergency response through NFA lead roundtable discussions</a:t>
            </a:r>
          </a:p>
          <a:p>
            <a:pPr>
              <a:spcAft>
                <a:spcPts val="600"/>
              </a:spcAft>
            </a:pPr>
            <a:r>
              <a:rPr lang="en-US" sz="2800" dirty="0">
                <a:latin typeface="Times New Roman" panose="02020603050405020304" pitchFamily="18" charset="0"/>
                <a:cs typeface="Times New Roman" panose="02020603050405020304" pitchFamily="18" charset="0"/>
              </a:rPr>
              <a:t>Closer focus on measurements of success for grants</a:t>
            </a:r>
          </a:p>
          <a:p>
            <a:pPr>
              <a:spcAft>
                <a:spcPts val="600"/>
              </a:spcAft>
            </a:pPr>
            <a:endParaRPr lang="en-US" sz="2800" dirty="0">
              <a:latin typeface="Times New Roman" panose="02020603050405020304" pitchFamily="18" charset="0"/>
              <a:cs typeface="Times New Roman" panose="02020603050405020304" pitchFamily="18" charset="0"/>
            </a:endParaRPr>
          </a:p>
          <a:p>
            <a:pPr>
              <a:spcAft>
                <a:spcPts val="600"/>
              </a:spcAft>
            </a:pP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042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itchFamily="18" charset="0"/>
                <a:cs typeface="Arial" charset="0"/>
              </a:defRPr>
            </a:lvl1pPr>
            <a:lvl2pPr marL="742950" indent="-285750">
              <a:defRPr>
                <a:solidFill>
                  <a:schemeClr val="tx1"/>
                </a:solidFill>
                <a:latin typeface="Cambria" pitchFamily="18" charset="0"/>
                <a:cs typeface="Arial" charset="0"/>
              </a:defRPr>
            </a:lvl2pPr>
            <a:lvl3pPr marL="1143000" indent="-228600">
              <a:defRPr>
                <a:solidFill>
                  <a:schemeClr val="tx1"/>
                </a:solidFill>
                <a:latin typeface="Cambria" pitchFamily="18" charset="0"/>
                <a:cs typeface="Arial" charset="0"/>
              </a:defRPr>
            </a:lvl3pPr>
            <a:lvl4pPr marL="1600200" indent="-228600">
              <a:defRPr>
                <a:solidFill>
                  <a:schemeClr val="tx1"/>
                </a:solidFill>
                <a:latin typeface="Cambria" pitchFamily="18" charset="0"/>
                <a:cs typeface="Arial" charset="0"/>
              </a:defRPr>
            </a:lvl4pPr>
            <a:lvl5pPr marL="2057400" indent="-228600">
              <a:defRPr>
                <a:solidFill>
                  <a:schemeClr val="tx1"/>
                </a:solidFill>
                <a:latin typeface="Cambria" pitchFamily="18" charset="0"/>
                <a:cs typeface="Arial" charset="0"/>
              </a:defRPr>
            </a:lvl5pPr>
            <a:lvl6pPr marL="2514600" indent="-228600" eaLnBrk="0" fontAlgn="base" hangingPunct="0">
              <a:spcBef>
                <a:spcPct val="0"/>
              </a:spcBef>
              <a:spcAft>
                <a:spcPct val="0"/>
              </a:spcAft>
              <a:defRPr>
                <a:solidFill>
                  <a:schemeClr val="tx1"/>
                </a:solidFill>
                <a:latin typeface="Cambria" pitchFamily="18" charset="0"/>
                <a:cs typeface="Arial" charset="0"/>
              </a:defRPr>
            </a:lvl6pPr>
            <a:lvl7pPr marL="2971800" indent="-228600" eaLnBrk="0" fontAlgn="base" hangingPunct="0">
              <a:spcBef>
                <a:spcPct val="0"/>
              </a:spcBef>
              <a:spcAft>
                <a:spcPct val="0"/>
              </a:spcAft>
              <a:defRPr>
                <a:solidFill>
                  <a:schemeClr val="tx1"/>
                </a:solidFill>
                <a:latin typeface="Cambria" pitchFamily="18" charset="0"/>
                <a:cs typeface="Arial" charset="0"/>
              </a:defRPr>
            </a:lvl7pPr>
            <a:lvl8pPr marL="3429000" indent="-228600" eaLnBrk="0" fontAlgn="base" hangingPunct="0">
              <a:spcBef>
                <a:spcPct val="0"/>
              </a:spcBef>
              <a:spcAft>
                <a:spcPct val="0"/>
              </a:spcAft>
              <a:defRPr>
                <a:solidFill>
                  <a:schemeClr val="tx1"/>
                </a:solidFill>
                <a:latin typeface="Cambria" pitchFamily="18" charset="0"/>
                <a:cs typeface="Arial" charset="0"/>
              </a:defRPr>
            </a:lvl8pPr>
            <a:lvl9pPr marL="3886200" indent="-228600" eaLnBrk="0" fontAlgn="base" hangingPunct="0">
              <a:spcBef>
                <a:spcPct val="0"/>
              </a:spcBef>
              <a:spcAft>
                <a:spcPct val="0"/>
              </a:spcAft>
              <a:defRPr>
                <a:solidFill>
                  <a:schemeClr val="tx1"/>
                </a:solidFill>
                <a:latin typeface="Cambria" pitchFamily="18"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898989"/>
                </a:solidFill>
                <a:effectLst/>
                <a:uLnTx/>
                <a:uFillTx/>
                <a:latin typeface="Cambria" pitchFamily="18" charset="0"/>
                <a:cs typeface="Arial" charset="0"/>
              </a:rPr>
              <a:t>- </a:t>
            </a:r>
            <a:fld id="{F8745644-16B5-4D17-840D-9EFF3BFED9C3}" type="slidenum">
              <a:rPr kumimoji="0" lang="en-US" altLang="en-US" sz="1800" b="0" i="0" u="none" strike="noStrike" kern="0" cap="none" spc="0" normalizeH="0" baseline="0" noProof="0" smtClean="0">
                <a:ln>
                  <a:noFill/>
                </a:ln>
                <a:solidFill>
                  <a:srgbClr val="898989"/>
                </a:solidFill>
                <a:effectLst/>
                <a:uLnTx/>
                <a:uFillTx/>
                <a:latin typeface="Cambria" pitchFamily="18" charset="0"/>
                <a:cs typeface="Arial" charset="0"/>
              </a:rPr>
              <a:pPr marL="0" marR="0" lvl="0" indent="0" defTabSz="914400" eaLnBrk="1" fontAlgn="auto" latinLnBrk="0" hangingPunct="1">
                <a:lnSpc>
                  <a:spcPct val="100000"/>
                </a:lnSpc>
                <a:spcBef>
                  <a:spcPts val="0"/>
                </a:spcBef>
                <a:spcAft>
                  <a:spcPts val="0"/>
                </a:spcAft>
                <a:buClrTx/>
                <a:buSzTx/>
                <a:buFontTx/>
                <a:buNone/>
                <a:tabLst/>
                <a:defRPr/>
              </a:pPr>
              <a:t>9</a:t>
            </a:fld>
            <a:r>
              <a:rPr kumimoji="0" lang="en-US" altLang="en-US" sz="1800" b="0" i="0" u="none" strike="noStrike" kern="0" cap="none" spc="0" normalizeH="0" baseline="0" noProof="0" dirty="0">
                <a:ln>
                  <a:noFill/>
                </a:ln>
                <a:solidFill>
                  <a:srgbClr val="898989"/>
                </a:solidFill>
                <a:effectLst/>
                <a:uLnTx/>
                <a:uFillTx/>
                <a:latin typeface="Cambria" pitchFamily="18" charset="0"/>
                <a:cs typeface="Arial" charset="0"/>
              </a:rPr>
              <a:t> -</a:t>
            </a:r>
          </a:p>
        </p:txBody>
      </p:sp>
      <p:sp>
        <p:nvSpPr>
          <p:cNvPr id="6" name="Title 1"/>
          <p:cNvSpPr txBox="1">
            <a:spLocks/>
          </p:cNvSpPr>
          <p:nvPr/>
        </p:nvSpPr>
        <p:spPr bwMode="auto">
          <a:xfrm>
            <a:off x="457200" y="1752600"/>
            <a:ext cx="8211766" cy="3352800"/>
          </a:xfrm>
          <a:prstGeom prst="rect">
            <a:avLst/>
          </a:prstGeom>
          <a:ln w="28575" cap="flat" cmpd="sng" algn="ctr">
            <a:solidFill>
              <a:schemeClr val="accent3"/>
            </a:solidFill>
            <a:prstDash val="solid"/>
            <a:headEnd/>
            <a:tailEn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2500" b="1" dirty="0">
                <a:solidFill>
                  <a:schemeClr val="tx2"/>
                </a:solidFill>
                <a:latin typeface="Times New Roman" panose="02020603050405020304" pitchFamily="18" charset="0"/>
                <a:cs typeface="Times New Roman" panose="02020603050405020304" pitchFamily="18" charset="0"/>
              </a:rPr>
              <a:t>Questions</a:t>
            </a:r>
            <a:r>
              <a:rPr lang="en-US" sz="2500" b="1" dirty="0" smtClean="0">
                <a:solidFill>
                  <a:schemeClr val="tx2"/>
                </a:solidFill>
                <a:latin typeface="Times New Roman" panose="02020603050405020304" pitchFamily="18" charset="0"/>
                <a:cs typeface="Times New Roman" panose="02020603050405020304" pitchFamily="18" charset="0"/>
              </a:rPr>
              <a:t>?</a:t>
            </a:r>
          </a:p>
          <a:p>
            <a:pPr>
              <a:defRPr/>
            </a:pPr>
            <a:endParaRPr lang="en-US" sz="2500" b="1" dirty="0">
              <a:solidFill>
                <a:schemeClr val="tx2"/>
              </a:solidFill>
              <a:latin typeface="Times New Roman" panose="02020603050405020304" pitchFamily="18" charset="0"/>
              <a:cs typeface="Times New Roman" panose="02020603050405020304" pitchFamily="18" charset="0"/>
            </a:endParaRPr>
          </a:p>
          <a:p>
            <a:pPr>
              <a:defRPr/>
            </a:pPr>
            <a:endParaRPr lang="en-US" sz="2500" b="1" dirty="0" smtClean="0">
              <a:solidFill>
                <a:schemeClr val="tx2"/>
              </a:solidFill>
              <a:latin typeface="Times New Roman" panose="02020603050405020304" pitchFamily="18" charset="0"/>
              <a:cs typeface="Times New Roman" panose="02020603050405020304" pitchFamily="18" charset="0"/>
            </a:endParaRPr>
          </a:p>
          <a:p>
            <a:pPr>
              <a:defRPr/>
            </a:pPr>
            <a:r>
              <a:rPr lang="en-US" sz="2500" b="1" dirty="0" smtClean="0">
                <a:solidFill>
                  <a:schemeClr val="tx2"/>
                </a:solidFill>
                <a:latin typeface="Times New Roman" panose="02020603050405020304" pitchFamily="18" charset="0"/>
                <a:cs typeface="Times New Roman" panose="02020603050405020304" pitchFamily="18" charset="0"/>
              </a:rPr>
              <a:t>Please feel free to contact me with any overall program questions or immediate concerns:</a:t>
            </a:r>
          </a:p>
          <a:p>
            <a:pPr>
              <a:defRPr/>
            </a:pPr>
            <a:endParaRPr lang="en-US" sz="2500" b="1" dirty="0">
              <a:solidFill>
                <a:schemeClr val="tx2"/>
              </a:solidFill>
              <a:latin typeface="Times New Roman" panose="02020603050405020304" pitchFamily="18" charset="0"/>
              <a:cs typeface="Times New Roman" panose="02020603050405020304" pitchFamily="18" charset="0"/>
            </a:endParaRPr>
          </a:p>
          <a:p>
            <a:pPr>
              <a:defRPr/>
            </a:pPr>
            <a:r>
              <a:rPr lang="en-US" sz="2500" b="1" dirty="0" smtClean="0">
                <a:solidFill>
                  <a:schemeClr val="tx2"/>
                </a:solidFill>
                <a:latin typeface="Times New Roman" panose="02020603050405020304" pitchFamily="18" charset="0"/>
                <a:cs typeface="Times New Roman" panose="02020603050405020304" pitchFamily="18" charset="0"/>
              </a:rPr>
              <a:t>Shakira Mack</a:t>
            </a:r>
          </a:p>
          <a:p>
            <a:pPr>
              <a:defRPr/>
            </a:pPr>
            <a:r>
              <a:rPr lang="en-US" sz="2500" b="1" dirty="0" smtClean="0">
                <a:solidFill>
                  <a:schemeClr val="tx2"/>
                </a:solidFill>
                <a:latin typeface="Times New Roman" panose="02020603050405020304" pitchFamily="18" charset="0"/>
                <a:cs typeface="Times New Roman" panose="02020603050405020304" pitchFamily="18" charset="0"/>
                <a:hlinkClick r:id="rId3"/>
              </a:rPr>
              <a:t>Shakira.Mack@dot.gov</a:t>
            </a:r>
            <a:endParaRPr lang="en-US" sz="2500" b="1" dirty="0">
              <a:solidFill>
                <a:schemeClr val="tx2"/>
              </a:solidFill>
              <a:latin typeface="Times New Roman" panose="02020603050405020304" pitchFamily="18" charset="0"/>
              <a:cs typeface="Times New Roman" panose="02020603050405020304" pitchFamily="18" charset="0"/>
            </a:endParaRPr>
          </a:p>
          <a:p>
            <a:pPr>
              <a:defRPr/>
            </a:pPr>
            <a:r>
              <a:rPr lang="en-US" sz="2500" b="1" dirty="0" smtClean="0">
                <a:solidFill>
                  <a:schemeClr val="tx2"/>
                </a:solidFill>
                <a:latin typeface="Times New Roman" panose="02020603050405020304" pitchFamily="18" charset="0"/>
                <a:cs typeface="Times New Roman" panose="02020603050405020304" pitchFamily="18" charset="0"/>
              </a:rPr>
              <a:t>202-366-5090</a:t>
            </a:r>
            <a:endParaRPr lang="en-US" sz="2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5300963"/>
      </p:ext>
    </p:extLst>
  </p:cSld>
  <p:clrMapOvr>
    <a:masterClrMapping/>
  </p:clrMapOvr>
  <p:transition spd="slow"/>
</p:sld>
</file>

<file path=ppt/theme/theme1.xml><?xml version="1.0" encoding="utf-8"?>
<a:theme xmlns:a="http://schemas.openxmlformats.org/drawingml/2006/main" name="PCHELPS PHMSA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A87FB976AC0F4F96FCD59BAE9DACD3" ma:contentTypeVersion="0" ma:contentTypeDescription="Create a new document." ma:contentTypeScope="" ma:versionID="401b53e93ccac5e3167e9eeef234ea8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8B434D-66D7-4240-AFEB-63F9CE86B820}"/>
</file>

<file path=customXml/itemProps2.xml><?xml version="1.0" encoding="utf-8"?>
<ds:datastoreItem xmlns:ds="http://schemas.openxmlformats.org/officeDocument/2006/customXml" ds:itemID="{36A5CEF2-8A8D-4459-8C77-0481BD36A747}"/>
</file>

<file path=customXml/itemProps3.xml><?xml version="1.0" encoding="utf-8"?>
<ds:datastoreItem xmlns:ds="http://schemas.openxmlformats.org/officeDocument/2006/customXml" ds:itemID="{76C6A2AC-9363-4976-99DC-4FBEC6458AE8}"/>
</file>

<file path=docProps/app.xml><?xml version="1.0" encoding="utf-8"?>
<Properties xmlns="http://schemas.openxmlformats.org/officeDocument/2006/extended-properties" xmlns:vt="http://schemas.openxmlformats.org/officeDocument/2006/docPropsVTypes">
  <Template/>
  <TotalTime>3178</TotalTime>
  <Words>758</Words>
  <Application>Microsoft Office PowerPoint</Application>
  <PresentationFormat>On-screen Show (4:3)</PresentationFormat>
  <Paragraphs>116</Paragraphs>
  <Slides>9</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PMingLiU</vt:lpstr>
      <vt:lpstr>Arial</vt:lpstr>
      <vt:lpstr>Calibri</vt:lpstr>
      <vt:lpstr>Cambria</vt:lpstr>
      <vt:lpstr>Georgia</vt:lpstr>
      <vt:lpstr>Symbol</vt:lpstr>
      <vt:lpstr>Times New Roman</vt:lpstr>
      <vt:lpstr>PCHELPS PHMSA Presentation Template</vt:lpstr>
      <vt:lpstr>Pipeline and Hazardous Materials Safety Administration   Shakira Mack Pipeline and Hazardous Materials Administration (PHMSA) Chief, Hazardous Materials Grants &amp; Registration  October 16, 2018</vt:lpstr>
      <vt:lpstr>PHMSA’s Vision and Mission</vt:lpstr>
      <vt:lpstr>PowerPoint Presentation</vt:lpstr>
      <vt:lpstr>PowerPoint Presentation</vt:lpstr>
      <vt:lpstr>PHMSA Regulatory Reform Efforts</vt:lpstr>
      <vt:lpstr> </vt:lpstr>
      <vt:lpstr> </vt:lpstr>
      <vt:lpstr>PHMSA Grants</vt:lpstr>
      <vt:lpstr>PowerPoint Presentation</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Mack, Shakira (PHMSA)</cp:lastModifiedBy>
  <cp:revision>319</cp:revision>
  <cp:lastPrinted>2017-04-28T20:09:45Z</cp:lastPrinted>
  <dcterms:created xsi:type="dcterms:W3CDTF">2014-09-23T12:58:53Z</dcterms:created>
  <dcterms:modified xsi:type="dcterms:W3CDTF">2018-10-16T17:55:28Z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0x01010036A87FB976AC0F4F96FCD59BAE9DACD3</vt:lpwstr>
  </property>
</Properties>
</file>

<file path=userCustomization/customUI.xml><?xml version="1.0" encoding="utf-8"?>
<mso:customUI xmlns:mso="http://schemas.microsoft.com/office/2006/01/customui">
  <mso:ribbon>
    <mso:qat>
      <mso:documentControls>
        <mso:control idQ="mso:SlidesFromOutline" visible="true"/>
        <mso:control idQ="mso:SlideThemesGallery" visible="true"/>
      </mso:documentControls>
    </mso:qat>
  </mso:ribbon>
</mso:customUI>
</file>