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305" r:id="rId5"/>
    <p:sldId id="364" r:id="rId6"/>
    <p:sldId id="348" r:id="rId7"/>
    <p:sldId id="393" r:id="rId8"/>
    <p:sldId id="394" r:id="rId9"/>
    <p:sldId id="310" r:id="rId10"/>
    <p:sldId id="351" r:id="rId11"/>
    <p:sldId id="381" r:id="rId12"/>
    <p:sldId id="377" r:id="rId13"/>
    <p:sldId id="395" r:id="rId14"/>
    <p:sldId id="352" r:id="rId15"/>
    <p:sldId id="354" r:id="rId16"/>
    <p:sldId id="390" r:id="rId17"/>
    <p:sldId id="386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cia, Flor (PHMSA)" initials="VF(" lastIdx="1" clrIdx="0">
    <p:extLst/>
  </p:cmAuthor>
  <p:cmAuthor id="2" name="Hufford, Matthew (PHMSA)" initials="HM(" lastIdx="4" clrIdx="1">
    <p:extLst/>
  </p:cmAuthor>
  <p:cmAuthor id="3" name="Sheppard, Carla (PHMSA)" initials="SC(" lastIdx="1" clrIdx="2">
    <p:extLst/>
  </p:cmAuthor>
  <p:cmAuthor id="4" name="Shakira Mack" initials="SM" lastIdx="1" clrIdx="3">
    <p:extLst/>
  </p:cmAuthor>
  <p:cmAuthor id="5" name="Shakira Mack" initials="SM [2]" lastIdx="1" clrIdx="4">
    <p:extLst/>
  </p:cmAuthor>
  <p:cmAuthor id="6" name="Shakira Mack" initials="SM [3]" lastIdx="1" clrIdx="5">
    <p:extLst/>
  </p:cmAuthor>
  <p:cmAuthor id="7" name="Shakira Mack" initials="SM [4]" lastIdx="1" clrIdx="6">
    <p:extLst/>
  </p:cmAuthor>
  <p:cmAuthor id="8" name="Shakira Mack" initials="SM [5]" lastIdx="1" clrIdx="7">
    <p:extLst/>
  </p:cmAuthor>
  <p:cmAuthor id="9" name="Shakira Mack" initials="SM [6]" lastIdx="1" clrIdx="8">
    <p:extLst/>
  </p:cmAuthor>
  <p:cmAuthor id="10" name="Shakira Mack" initials="SM [7]" lastIdx="1" clrIdx="9">
    <p:extLst/>
  </p:cmAuthor>
  <p:cmAuthor id="11" name="Shakira Mack" initials="SM [8]" lastIdx="1" clrIdx="10">
    <p:extLst/>
  </p:cmAuthor>
  <p:cmAuthor id="12" name="Shakira Mack" initials="SM [9]" lastIdx="1" clrIdx="11">
    <p:extLst/>
  </p:cmAuthor>
  <p:cmAuthor id="13" name="Shakira Mack" initials="SM [10]" lastIdx="1" clrIdx="12">
    <p:extLst/>
  </p:cmAuthor>
  <p:cmAuthor id="14" name="Shakira Mack" initials="SM [11]" lastIdx="1" clrIdx="13">
    <p:extLst/>
  </p:cmAuthor>
  <p:cmAuthor id="15" name="Shakira Mack" initials="SM [12]" lastIdx="1" clrIdx="14">
    <p:extLst/>
  </p:cmAuthor>
  <p:cmAuthor id="16" name="Shakira Mack" initials="SM [13]" lastIdx="1" clrIdx="15">
    <p:extLst/>
  </p:cmAuthor>
  <p:cmAuthor id="17" name="Shakira Mack" initials="SM [14]" lastIdx="1" clrIdx="16">
    <p:extLst/>
  </p:cmAuthor>
  <p:cmAuthor id="18" name="Shakira Mack" initials="SM [15]" lastIdx="1" clrIdx="17">
    <p:extLst/>
  </p:cmAuthor>
  <p:cmAuthor id="19" name="Shakira Mack" initials="SM [16]" lastIdx="1" clrIdx="18">
    <p:extLst/>
  </p:cmAuthor>
  <p:cmAuthor id="20" name="Shakira Mack" initials="SM [17]" lastIdx="1" clrIdx="19">
    <p:extLst/>
  </p:cmAuthor>
  <p:cmAuthor id="21" name="Shakira Mack" initials="SM [18]" lastIdx="1" clrIdx="20">
    <p:extLst/>
  </p:cmAuthor>
  <p:cmAuthor id="22" name="Shakira Mack" initials="SM [19]" lastIdx="1" clrIdx="21">
    <p:extLst/>
  </p:cmAuthor>
  <p:cmAuthor id="23" name="Shakira Mack" initials="SM [20]" lastIdx="1" clrIdx="22">
    <p:extLst/>
  </p:cmAuthor>
  <p:cmAuthor id="24" name="Shakira Mack" initials="SM [21]" lastIdx="1" clrIdx="23">
    <p:extLst/>
  </p:cmAuthor>
  <p:cmAuthor id="25" name="Shakira Mack" initials="SM [13] [2]" lastIdx="1" clrIdx="24">
    <p:extLst/>
  </p:cmAuthor>
  <p:cmAuthor id="26" name="Shakira Mack" initials="SM [22]" lastIdx="1" clrIdx="25">
    <p:extLst/>
  </p:cmAuthor>
  <p:cmAuthor id="27" name="Shakira Mack" initials="SM [23]" lastIdx="0" clrIdx="26">
    <p:extLst/>
  </p:cmAuthor>
  <p:cmAuthor id="28" name="Shakira Mack" initials="SM [24]" lastIdx="1" clrIdx="27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4" autoAdjust="0"/>
    <p:restoredTop sz="87954" autoAdjust="0"/>
  </p:normalViewPr>
  <p:slideViewPr>
    <p:cSldViewPr>
      <p:cViewPr varScale="1">
        <p:scale>
          <a:sx n="84" d="100"/>
          <a:sy n="84" d="100"/>
        </p:scale>
        <p:origin x="7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4" d="100"/>
          <a:sy n="74" d="100"/>
        </p:scale>
        <p:origin x="-2628" y="-3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0633E-CDD8-4E77-8DE9-844A79CDBE2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947F46E-2924-4BC3-A38D-08F317715F11}">
      <dgm:prSet/>
      <dgm:spPr/>
      <dgm:t>
        <a:bodyPr/>
        <a:lstStyle/>
        <a:p>
          <a:r>
            <a:rPr lang="en-US"/>
            <a:t>Hazmat Grant Program Changes</a:t>
          </a:r>
        </a:p>
      </dgm:t>
    </dgm:pt>
    <dgm:pt modelId="{4C57B013-682A-43AA-BDAB-D867E6865CFD}" type="parTrans" cxnId="{BD45C55C-38CC-44A4-9145-873569A53791}">
      <dgm:prSet/>
      <dgm:spPr/>
      <dgm:t>
        <a:bodyPr/>
        <a:lstStyle/>
        <a:p>
          <a:endParaRPr lang="en-US"/>
        </a:p>
      </dgm:t>
    </dgm:pt>
    <dgm:pt modelId="{D8AB9BFA-A950-4DDA-AF18-24BE0FFEFC2F}" type="sibTrans" cxnId="{BD45C55C-38CC-44A4-9145-873569A53791}">
      <dgm:prSet/>
      <dgm:spPr/>
      <dgm:t>
        <a:bodyPr/>
        <a:lstStyle/>
        <a:p>
          <a:endParaRPr lang="en-US"/>
        </a:p>
      </dgm:t>
    </dgm:pt>
    <dgm:pt modelId="{2E3791FD-76F3-4534-AE80-AC0288FCDDC9}">
      <dgm:prSet/>
      <dgm:spPr/>
      <dgm:t>
        <a:bodyPr/>
        <a:lstStyle/>
        <a:p>
          <a:r>
            <a:rPr lang="en-US"/>
            <a:t>What’s Coming</a:t>
          </a:r>
        </a:p>
      </dgm:t>
    </dgm:pt>
    <dgm:pt modelId="{827117B8-5F1F-41B8-A554-CDD672B65F95}" type="parTrans" cxnId="{812801D5-5F65-46FE-9096-CC77FFFD5268}">
      <dgm:prSet/>
      <dgm:spPr/>
      <dgm:t>
        <a:bodyPr/>
        <a:lstStyle/>
        <a:p>
          <a:endParaRPr lang="en-US"/>
        </a:p>
      </dgm:t>
    </dgm:pt>
    <dgm:pt modelId="{0EB1F014-1190-42BC-80F6-45E7A21A81A5}" type="sibTrans" cxnId="{812801D5-5F65-46FE-9096-CC77FFFD5268}">
      <dgm:prSet/>
      <dgm:spPr/>
      <dgm:t>
        <a:bodyPr/>
        <a:lstStyle/>
        <a:p>
          <a:endParaRPr lang="en-US"/>
        </a:p>
      </dgm:t>
    </dgm:pt>
    <dgm:pt modelId="{08756F65-9CD6-4BBD-BE0D-C4B15BA009E3}">
      <dgm:prSet/>
      <dgm:spPr/>
      <dgm:t>
        <a:bodyPr/>
        <a:lstStyle/>
        <a:p>
          <a:r>
            <a:rPr lang="en-US"/>
            <a:t>Reminders</a:t>
          </a:r>
        </a:p>
      </dgm:t>
    </dgm:pt>
    <dgm:pt modelId="{02189BDA-2428-4CFA-807E-E3F5D176CE43}" type="parTrans" cxnId="{E6F63ADB-A455-496B-81BF-B9EE17E2CA49}">
      <dgm:prSet/>
      <dgm:spPr/>
      <dgm:t>
        <a:bodyPr/>
        <a:lstStyle/>
        <a:p>
          <a:endParaRPr lang="en-US"/>
        </a:p>
      </dgm:t>
    </dgm:pt>
    <dgm:pt modelId="{D7A48664-F5A8-49A0-97E2-7869B56B0392}" type="sibTrans" cxnId="{E6F63ADB-A455-496B-81BF-B9EE17E2CA49}">
      <dgm:prSet/>
      <dgm:spPr/>
      <dgm:t>
        <a:bodyPr/>
        <a:lstStyle/>
        <a:p>
          <a:endParaRPr lang="en-US"/>
        </a:p>
      </dgm:t>
    </dgm:pt>
    <dgm:pt modelId="{104FD8FA-6DBB-47DF-A59E-0A4CDBC3030A}" type="pres">
      <dgm:prSet presAssocID="{DBF0633E-CDD8-4E77-8DE9-844A79CDBE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17B2A-CD90-4249-AA20-76A867DA355D}" type="pres">
      <dgm:prSet presAssocID="{8947F46E-2924-4BC3-A38D-08F317715F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9808A-5539-4059-83B7-2955953C23B3}" type="pres">
      <dgm:prSet presAssocID="{D8AB9BFA-A950-4DDA-AF18-24BE0FFEFC2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05383DC-ED88-4A7D-9960-CDA13080D9A1}" type="pres">
      <dgm:prSet presAssocID="{D8AB9BFA-A950-4DDA-AF18-24BE0FFEFC2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89A2F44-A9D8-4266-8B8F-C5033B871876}" type="pres">
      <dgm:prSet presAssocID="{2E3791FD-76F3-4534-AE80-AC0288FCDD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53417-9F27-480B-B4FE-C980E9B7D71E}" type="pres">
      <dgm:prSet presAssocID="{0EB1F014-1190-42BC-80F6-45E7A21A81A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DFBF65E-0851-4027-800E-E8A6CFB2BCF6}" type="pres">
      <dgm:prSet presAssocID="{0EB1F014-1190-42BC-80F6-45E7A21A81A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804999F-AF79-44F6-9751-829A165AB033}" type="pres">
      <dgm:prSet presAssocID="{08756F65-9CD6-4BBD-BE0D-C4B15BA009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71AB9C-EAAF-4677-BFAD-E81D6C8DFAB0}" type="presOf" srcId="{D8AB9BFA-A950-4DDA-AF18-24BE0FFEFC2F}" destId="{E05383DC-ED88-4A7D-9960-CDA13080D9A1}" srcOrd="1" destOrd="0" presId="urn:microsoft.com/office/officeart/2005/8/layout/process1"/>
    <dgm:cxn modelId="{2267C603-C5AE-45A3-8099-63054F421287}" type="presOf" srcId="{2E3791FD-76F3-4534-AE80-AC0288FCDDC9}" destId="{089A2F44-A9D8-4266-8B8F-C5033B871876}" srcOrd="0" destOrd="0" presId="urn:microsoft.com/office/officeart/2005/8/layout/process1"/>
    <dgm:cxn modelId="{BD45C55C-38CC-44A4-9145-873569A53791}" srcId="{DBF0633E-CDD8-4E77-8DE9-844A79CDBE2A}" destId="{8947F46E-2924-4BC3-A38D-08F317715F11}" srcOrd="0" destOrd="0" parTransId="{4C57B013-682A-43AA-BDAB-D867E6865CFD}" sibTransId="{D8AB9BFA-A950-4DDA-AF18-24BE0FFEFC2F}"/>
    <dgm:cxn modelId="{662C2DB5-0458-4CB8-80B6-D84367060532}" type="presOf" srcId="{D8AB9BFA-A950-4DDA-AF18-24BE0FFEFC2F}" destId="{2E89808A-5539-4059-83B7-2955953C23B3}" srcOrd="0" destOrd="0" presId="urn:microsoft.com/office/officeart/2005/8/layout/process1"/>
    <dgm:cxn modelId="{A9E5DF22-3F5F-4C40-BA2F-0232608A2684}" type="presOf" srcId="{0EB1F014-1190-42BC-80F6-45E7A21A81A5}" destId="{18F53417-9F27-480B-B4FE-C980E9B7D71E}" srcOrd="0" destOrd="0" presId="urn:microsoft.com/office/officeart/2005/8/layout/process1"/>
    <dgm:cxn modelId="{966ED685-401F-4812-A666-79170C08B995}" type="presOf" srcId="{8947F46E-2924-4BC3-A38D-08F317715F11}" destId="{4AE17B2A-CD90-4249-AA20-76A867DA355D}" srcOrd="0" destOrd="0" presId="urn:microsoft.com/office/officeart/2005/8/layout/process1"/>
    <dgm:cxn modelId="{E6F63ADB-A455-496B-81BF-B9EE17E2CA49}" srcId="{DBF0633E-CDD8-4E77-8DE9-844A79CDBE2A}" destId="{08756F65-9CD6-4BBD-BE0D-C4B15BA009E3}" srcOrd="2" destOrd="0" parTransId="{02189BDA-2428-4CFA-807E-E3F5D176CE43}" sibTransId="{D7A48664-F5A8-49A0-97E2-7869B56B0392}"/>
    <dgm:cxn modelId="{67634C2D-7925-4725-B2A6-8130F832E9AF}" type="presOf" srcId="{DBF0633E-CDD8-4E77-8DE9-844A79CDBE2A}" destId="{104FD8FA-6DBB-47DF-A59E-0A4CDBC3030A}" srcOrd="0" destOrd="0" presId="urn:microsoft.com/office/officeart/2005/8/layout/process1"/>
    <dgm:cxn modelId="{E0C0D38B-25AD-4A89-B4D0-392BFD165053}" type="presOf" srcId="{0EB1F014-1190-42BC-80F6-45E7A21A81A5}" destId="{BDFBF65E-0851-4027-800E-E8A6CFB2BCF6}" srcOrd="1" destOrd="0" presId="urn:microsoft.com/office/officeart/2005/8/layout/process1"/>
    <dgm:cxn modelId="{A5B25620-3186-4844-BDCC-148A59246BDE}" type="presOf" srcId="{08756F65-9CD6-4BBD-BE0D-C4B15BA009E3}" destId="{2804999F-AF79-44F6-9751-829A165AB033}" srcOrd="0" destOrd="0" presId="urn:microsoft.com/office/officeart/2005/8/layout/process1"/>
    <dgm:cxn modelId="{812801D5-5F65-46FE-9096-CC77FFFD5268}" srcId="{DBF0633E-CDD8-4E77-8DE9-844A79CDBE2A}" destId="{2E3791FD-76F3-4534-AE80-AC0288FCDDC9}" srcOrd="1" destOrd="0" parTransId="{827117B8-5F1F-41B8-A554-CDD672B65F95}" sibTransId="{0EB1F014-1190-42BC-80F6-45E7A21A81A5}"/>
    <dgm:cxn modelId="{A4D84A39-EDA9-411B-8E04-8306D3B0FC8A}" type="presParOf" srcId="{104FD8FA-6DBB-47DF-A59E-0A4CDBC3030A}" destId="{4AE17B2A-CD90-4249-AA20-76A867DA355D}" srcOrd="0" destOrd="0" presId="urn:microsoft.com/office/officeart/2005/8/layout/process1"/>
    <dgm:cxn modelId="{65E2A021-3EA3-426A-9A02-E16557F55A40}" type="presParOf" srcId="{104FD8FA-6DBB-47DF-A59E-0A4CDBC3030A}" destId="{2E89808A-5539-4059-83B7-2955953C23B3}" srcOrd="1" destOrd="0" presId="urn:microsoft.com/office/officeart/2005/8/layout/process1"/>
    <dgm:cxn modelId="{4F6CE0FD-A891-443D-8B77-82B209760CEC}" type="presParOf" srcId="{2E89808A-5539-4059-83B7-2955953C23B3}" destId="{E05383DC-ED88-4A7D-9960-CDA13080D9A1}" srcOrd="0" destOrd="0" presId="urn:microsoft.com/office/officeart/2005/8/layout/process1"/>
    <dgm:cxn modelId="{59C24259-9B22-44FE-8330-C2E30554C7B6}" type="presParOf" srcId="{104FD8FA-6DBB-47DF-A59E-0A4CDBC3030A}" destId="{089A2F44-A9D8-4266-8B8F-C5033B871876}" srcOrd="2" destOrd="0" presId="urn:microsoft.com/office/officeart/2005/8/layout/process1"/>
    <dgm:cxn modelId="{4EF11CB0-9340-4E82-ADAF-C49688C324B1}" type="presParOf" srcId="{104FD8FA-6DBB-47DF-A59E-0A4CDBC3030A}" destId="{18F53417-9F27-480B-B4FE-C980E9B7D71E}" srcOrd="3" destOrd="0" presId="urn:microsoft.com/office/officeart/2005/8/layout/process1"/>
    <dgm:cxn modelId="{B5B15412-CEEF-44E1-9152-E53AF24431BC}" type="presParOf" srcId="{18F53417-9F27-480B-B4FE-C980E9B7D71E}" destId="{BDFBF65E-0851-4027-800E-E8A6CFB2BCF6}" srcOrd="0" destOrd="0" presId="urn:microsoft.com/office/officeart/2005/8/layout/process1"/>
    <dgm:cxn modelId="{175D93F4-C5E1-4F2D-8D64-1230C58AF7B2}" type="presParOf" srcId="{104FD8FA-6DBB-47DF-A59E-0A4CDBC3030A}" destId="{2804999F-AF79-44F6-9751-829A165AB03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17B2A-CD90-4249-AA20-76A867DA355D}">
      <dsp:nvSpPr>
        <dsp:cNvPr id="0" name=""/>
        <dsp:cNvSpPr/>
      </dsp:nvSpPr>
      <dsp:spPr>
        <a:xfrm>
          <a:off x="9376" y="0"/>
          <a:ext cx="2802433" cy="1477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Hazmat Grant Program Changes</a:t>
          </a:r>
        </a:p>
      </dsp:txBody>
      <dsp:txXfrm>
        <a:off x="52645" y="43269"/>
        <a:ext cx="2715895" cy="1390790"/>
      </dsp:txXfrm>
    </dsp:sp>
    <dsp:sp modelId="{2E89808A-5539-4059-83B7-2955953C23B3}">
      <dsp:nvSpPr>
        <dsp:cNvPr id="0" name=""/>
        <dsp:cNvSpPr/>
      </dsp:nvSpPr>
      <dsp:spPr>
        <a:xfrm>
          <a:off x="3092053" y="391162"/>
          <a:ext cx="594115" cy="695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092053" y="530163"/>
        <a:ext cx="415881" cy="417001"/>
      </dsp:txXfrm>
    </dsp:sp>
    <dsp:sp modelId="{089A2F44-A9D8-4266-8B8F-C5033B871876}">
      <dsp:nvSpPr>
        <dsp:cNvPr id="0" name=""/>
        <dsp:cNvSpPr/>
      </dsp:nvSpPr>
      <dsp:spPr>
        <a:xfrm>
          <a:off x="3932783" y="0"/>
          <a:ext cx="2802433" cy="1477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What’s Coming</a:t>
          </a:r>
        </a:p>
      </dsp:txBody>
      <dsp:txXfrm>
        <a:off x="3976052" y="43269"/>
        <a:ext cx="2715895" cy="1390790"/>
      </dsp:txXfrm>
    </dsp:sp>
    <dsp:sp modelId="{18F53417-9F27-480B-B4FE-C980E9B7D71E}">
      <dsp:nvSpPr>
        <dsp:cNvPr id="0" name=""/>
        <dsp:cNvSpPr/>
      </dsp:nvSpPr>
      <dsp:spPr>
        <a:xfrm>
          <a:off x="7015460" y="391162"/>
          <a:ext cx="594115" cy="695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015460" y="530163"/>
        <a:ext cx="415881" cy="417001"/>
      </dsp:txXfrm>
    </dsp:sp>
    <dsp:sp modelId="{2804999F-AF79-44F6-9751-829A165AB033}">
      <dsp:nvSpPr>
        <dsp:cNvPr id="0" name=""/>
        <dsp:cNvSpPr/>
      </dsp:nvSpPr>
      <dsp:spPr>
        <a:xfrm>
          <a:off x="7856190" y="0"/>
          <a:ext cx="2802433" cy="1477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Reminders</a:t>
          </a:r>
        </a:p>
      </dsp:txBody>
      <dsp:txXfrm>
        <a:off x="7899459" y="43269"/>
        <a:ext cx="2715895" cy="1390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523" cy="464662"/>
          </a:xfrm>
          <a:prstGeom prst="rect">
            <a:avLst/>
          </a:prstGeom>
        </p:spPr>
        <p:txBody>
          <a:bodyPr vert="horz" lIns="91329" tIns="45664" rIns="91329" bIns="456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3" y="1"/>
            <a:ext cx="3037523" cy="464662"/>
          </a:xfrm>
          <a:prstGeom prst="rect">
            <a:avLst/>
          </a:prstGeom>
        </p:spPr>
        <p:txBody>
          <a:bodyPr vert="horz" lIns="91329" tIns="45664" rIns="91329" bIns="45664" rtlCol="0"/>
          <a:lstStyle>
            <a:lvl1pPr algn="r">
              <a:defRPr sz="1200"/>
            </a:lvl1pPr>
          </a:lstStyle>
          <a:p>
            <a:fld id="{A287493D-AE51-4418-9E71-36B23C2388D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154"/>
            <a:ext cx="3037523" cy="464662"/>
          </a:xfrm>
          <a:prstGeom prst="rect">
            <a:avLst/>
          </a:prstGeom>
        </p:spPr>
        <p:txBody>
          <a:bodyPr vert="horz" lIns="91329" tIns="45664" rIns="91329" bIns="456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3" y="8830154"/>
            <a:ext cx="3037523" cy="464662"/>
          </a:xfrm>
          <a:prstGeom prst="rect">
            <a:avLst/>
          </a:prstGeom>
        </p:spPr>
        <p:txBody>
          <a:bodyPr vert="horz" lIns="91329" tIns="45664" rIns="91329" bIns="45664" rtlCol="0" anchor="b"/>
          <a:lstStyle>
            <a:lvl1pPr algn="r">
              <a:defRPr sz="1200"/>
            </a:lvl1pPr>
          </a:lstStyle>
          <a:p>
            <a:fld id="{F9C5C174-283A-4008-8D91-ADEF446E0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929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523" cy="464662"/>
          </a:xfrm>
          <a:prstGeom prst="rect">
            <a:avLst/>
          </a:prstGeom>
        </p:spPr>
        <p:txBody>
          <a:bodyPr vert="horz" lIns="91318" tIns="45659" rIns="91318" bIns="45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3" y="1"/>
            <a:ext cx="3037523" cy="464662"/>
          </a:xfrm>
          <a:prstGeom prst="rect">
            <a:avLst/>
          </a:prstGeom>
        </p:spPr>
        <p:txBody>
          <a:bodyPr vert="horz" lIns="91318" tIns="45659" rIns="91318" bIns="45659" rtlCol="0"/>
          <a:lstStyle>
            <a:lvl1pPr algn="r">
              <a:defRPr sz="1200"/>
            </a:lvl1pPr>
          </a:lstStyle>
          <a:p>
            <a:fld id="{6AA549CA-EEC1-486A-B810-B82C7E5C130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8" tIns="45659" rIns="91318" bIns="45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5078"/>
            <a:ext cx="5608954" cy="4183539"/>
          </a:xfrm>
          <a:prstGeom prst="rect">
            <a:avLst/>
          </a:prstGeom>
        </p:spPr>
        <p:txBody>
          <a:bodyPr vert="horz" lIns="91318" tIns="45659" rIns="91318" bIns="45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154"/>
            <a:ext cx="3037523" cy="464662"/>
          </a:xfrm>
          <a:prstGeom prst="rect">
            <a:avLst/>
          </a:prstGeom>
        </p:spPr>
        <p:txBody>
          <a:bodyPr vert="horz" lIns="91318" tIns="45659" rIns="91318" bIns="45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3" y="8830154"/>
            <a:ext cx="3037523" cy="464662"/>
          </a:xfrm>
          <a:prstGeom prst="rect">
            <a:avLst/>
          </a:prstGeom>
        </p:spPr>
        <p:txBody>
          <a:bodyPr vert="horz" lIns="91318" tIns="45659" rIns="91318" bIns="45659" rtlCol="0" anchor="b"/>
          <a:lstStyle>
            <a:lvl1pPr algn="r">
              <a:defRPr sz="1200"/>
            </a:lvl1pPr>
          </a:lstStyle>
          <a:p>
            <a:fld id="{3C64A064-BE8C-4AC9-8D5E-31C0B035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2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A064-BE8C-4AC9-8D5E-31C0B035CA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3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28EF-447D-42BE-84AD-4173871F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5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2400" y="6356351"/>
            <a:ext cx="28448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B69A5-BA6F-4BB5-A40A-0EC1B5725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9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C5C-633A-4EBA-8C4B-010BB725FB18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0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28EF-447D-42BE-84AD-4173871F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3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Carla.Sheppard@dot.go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msa.dot.gov/hazmat/grants" TargetMode="External"/><Relationship Id="rId2" Type="http://schemas.openxmlformats.org/officeDocument/2006/relationships/hyperlink" Target="mailto:HMEP.Grants@dot.gov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hyperlink" Target="mailto:Carla.Sheppard@dot.gov" TargetMode="External"/><Relationship Id="rId4" Type="http://schemas.openxmlformats.org/officeDocument/2006/relationships/hyperlink" Target="https://hazmatgrants.phmsa.dot.gov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lor.Valencia@dot.gov" TargetMode="External"/><Relationship Id="rId2" Type="http://schemas.openxmlformats.org/officeDocument/2006/relationships/hyperlink" Target="mailto:Andre.White@dot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Suezett.Edwards@dot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Reichenbacher@dot.gov" TargetMode="External"/><Relationship Id="rId2" Type="http://schemas.openxmlformats.org/officeDocument/2006/relationships/hyperlink" Target="mailto:Matthew.Hufford@dot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Bonita.Brown@dot.go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HMEP.grants@dot.g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HMEP.grants@dot.g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Carla.Sheppard@dot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375" y="381001"/>
            <a:ext cx="12162503" cy="1403476"/>
          </a:xfrm>
        </p:spPr>
        <p:txBody>
          <a:bodyPr>
            <a:noAutofit/>
          </a:bodyPr>
          <a:lstStyle/>
          <a:p>
            <a:r>
              <a:rPr lang="en-US" altLang="en-US" sz="4000" dirty="0">
                <a:cs typeface="Arial" charset="0"/>
              </a:rPr>
              <a:t>Pipeline &amp; Hazardous Materials Safety Administration</a:t>
            </a:r>
            <a:r>
              <a:rPr lang="en-US" altLang="en-US" sz="3600" dirty="0">
                <a:cs typeface="Arial" charset="0"/>
              </a:rPr>
              <a:t/>
            </a:r>
            <a:br>
              <a:rPr lang="en-US" altLang="en-US" sz="3600" dirty="0">
                <a:cs typeface="Arial" charset="0"/>
              </a:rPr>
            </a:br>
            <a:r>
              <a:rPr lang="en-US" altLang="en-US" sz="4000" dirty="0">
                <a:cs typeface="Arial" charset="0"/>
              </a:rPr>
              <a:t>HMEP Grant Program</a:t>
            </a:r>
            <a:r>
              <a:rPr lang="en-US" altLang="en-US" sz="3200" dirty="0">
                <a:cs typeface="Arial" charset="0"/>
              </a:rPr>
              <a:t/>
            </a:r>
            <a:br>
              <a:rPr lang="en-US" altLang="en-US" sz="3200" dirty="0">
                <a:cs typeface="Arial" charset="0"/>
              </a:rPr>
            </a:br>
            <a:endParaRPr lang="en-US" altLang="en-US" sz="3600" dirty="0"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721" y="1784476"/>
            <a:ext cx="3692879" cy="255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1" y="1752600"/>
            <a:ext cx="6832600" cy="275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497" y="4529841"/>
            <a:ext cx="12162503" cy="1173879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cs typeface="Arial" charset="0"/>
              </a:rPr>
              <a:t>NASTTPO Mid-Year Conference</a:t>
            </a:r>
          </a:p>
          <a:p>
            <a:r>
              <a:rPr lang="en-US" altLang="en-US" sz="3600" dirty="0">
                <a:cs typeface="Arial" charset="0"/>
              </a:rPr>
              <a:t>October 16, 2018</a:t>
            </a:r>
          </a:p>
        </p:txBody>
      </p:sp>
    </p:spTree>
    <p:extLst>
      <p:ext uri="{BB962C8B-B14F-4D97-AF65-F5344CB8AC3E}">
        <p14:creationId xmlns:p14="http://schemas.microsoft.com/office/powerpoint/2010/main" val="47620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8199"/>
            <a:ext cx="12039600" cy="707886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4000" dirty="0"/>
              <a:t>What’s Coming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B5030-BC03-4389-8218-93A6742D88A8}"/>
              </a:ext>
            </a:extLst>
          </p:cNvPr>
          <p:cNvSpPr/>
          <p:nvPr/>
        </p:nvSpPr>
        <p:spPr>
          <a:xfrm>
            <a:off x="533400" y="2520057"/>
            <a:ext cx="1066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" lvl="0">
              <a:lnSpc>
                <a:spcPct val="150000"/>
              </a:lnSpc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Report to Congress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7472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Annual Report to Congress is being finalized.</a:t>
            </a:r>
            <a:endParaRPr lang="en-US" sz="2000" dirty="0"/>
          </a:p>
          <a:p>
            <a:pPr marL="347472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Ways to help us with the Report to Congress.</a:t>
            </a:r>
            <a:endParaRPr lang="en-US" sz="2000" dirty="0"/>
          </a:p>
          <a:p>
            <a:pPr marL="576263" lvl="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Send </a:t>
            </a:r>
            <a:r>
              <a:rPr lang="en-US" sz="2000" dirty="0" smtClean="0"/>
              <a:t>any articles, pictures, or testimonies of any recent activities </a:t>
            </a:r>
          </a:p>
          <a:p>
            <a:pPr marL="347663" lvl="0">
              <a:lnSpc>
                <a:spcPct val="150000"/>
              </a:lnSpc>
            </a:pPr>
            <a:r>
              <a:rPr lang="en-US" sz="2000" dirty="0" smtClean="0"/>
              <a:t>conducted with HMEP funds. </a:t>
            </a:r>
          </a:p>
          <a:p>
            <a:pPr marL="690563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Send  to  </a:t>
            </a:r>
            <a:r>
              <a:rPr lang="en-US" sz="2000" dirty="0" smtClean="0">
                <a:hlinkClick r:id="rId2"/>
              </a:rPr>
              <a:t>Bonita.Brown@dot.gov</a:t>
            </a:r>
            <a:endParaRPr lang="en-US" sz="2000" dirty="0"/>
          </a:p>
        </p:txBody>
      </p:sp>
      <p:pic>
        <p:nvPicPr>
          <p:cNvPr id="4" name="Picture 3" descr="File:US Navy 050802-N-0295M-108 An Instructor Pilot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200400"/>
            <a:ext cx="273812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1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8199"/>
            <a:ext cx="12039600" cy="707886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4000" dirty="0"/>
              <a:t>Reminders: States and Territories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B5030-BC03-4389-8218-93A6742D88A8}"/>
              </a:ext>
            </a:extLst>
          </p:cNvPr>
          <p:cNvSpPr/>
          <p:nvPr/>
        </p:nvSpPr>
        <p:spPr>
          <a:xfrm>
            <a:off x="609600" y="1768019"/>
            <a:ext cx="7696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Annual FFR (SF-425) Submission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Line d “Total Federal funds authorized” and Line e “Federal share of expenditures” </a:t>
            </a:r>
          </a:p>
          <a:p>
            <a:pPr marL="627063" lvl="0" indent="-279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Must be a cumulative totals of the performance period.</a:t>
            </a:r>
          </a:p>
          <a:p>
            <a:pPr marL="347472" lvl="0" indent="-34747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Line i “Total recipient share” and Line j “Recipient share of expenditures”</a:t>
            </a:r>
          </a:p>
          <a:p>
            <a:pPr marL="627063" lvl="0" indent="-279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Must also reflect the cumulative total of the performance period.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639312"/>
            <a:ext cx="2767446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876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8199"/>
            <a:ext cx="12039600" cy="707886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4000" dirty="0"/>
              <a:t>Reminders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B5030-BC03-4389-8218-93A6742D88A8}"/>
              </a:ext>
            </a:extLst>
          </p:cNvPr>
          <p:cNvSpPr/>
          <p:nvPr/>
        </p:nvSpPr>
        <p:spPr>
          <a:xfrm>
            <a:off x="609600" y="2209800"/>
            <a:ext cx="10668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" lvl="0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Hazmat Grants Portal</a:t>
            </a:r>
          </a:p>
          <a:p>
            <a:pPr marL="347472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Activity Request</a:t>
            </a:r>
          </a:p>
          <a:p>
            <a:pPr marL="804672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Submit requests for activities that were not in approved applications.</a:t>
            </a:r>
          </a:p>
          <a:p>
            <a:pPr marL="347472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Contact Change Request</a:t>
            </a:r>
          </a:p>
          <a:p>
            <a:pPr marL="804863" lvl="0" indent="-3476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Submit changes of personnel that work on the HMEP grant.</a:t>
            </a:r>
          </a:p>
          <a:p>
            <a:pPr marL="347472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Progress Reports</a:t>
            </a:r>
          </a:p>
          <a:p>
            <a:pPr marL="804863" lvl="0" indent="-3476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Complete and submit</a:t>
            </a:r>
          </a:p>
        </p:txBody>
      </p:sp>
      <p:pic>
        <p:nvPicPr>
          <p:cNvPr id="5" name="Picture 4" descr="PTC Meeting TONIGHT at 4:30pm | Cedar Ridge Middle Schoo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762000"/>
            <a:ext cx="2667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37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12192000" cy="736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>
                <a:latin typeface="+mn-lt"/>
                <a:cs typeface="Times New Roman" panose="02020603050405020304" pitchFamily="18" charset="0"/>
              </a:rPr>
              <a:t>HMEP Grant Program Contact Information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12192000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General </a:t>
            </a:r>
            <a:r>
              <a:rPr lang="en-US" sz="2000" dirty="0">
                <a:cs typeface="Times New Roman" panose="02020603050405020304" pitchFamily="18" charset="0"/>
              </a:rPr>
              <a:t>Inquiries: </a:t>
            </a:r>
            <a:r>
              <a:rPr lang="en-US" sz="2000" dirty="0">
                <a:cs typeface="Times New Roman" panose="02020603050405020304" pitchFamily="18" charset="0"/>
                <a:hlinkClick r:id="rId2"/>
              </a:rPr>
              <a:t>HMEP.Grants@dot.gov</a:t>
            </a:r>
            <a:endParaRPr lang="en-US" sz="20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anose="02020603050405020304" pitchFamily="18" charset="0"/>
              </a:rPr>
              <a:t>Website</a:t>
            </a:r>
            <a:r>
              <a:rPr lang="en-US" sz="2000" b="1" dirty="0"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hlinkClick r:id="rId3"/>
              </a:rPr>
              <a:t>www.phmsa.dot.gov/hazmat/grants</a:t>
            </a:r>
            <a:endParaRPr lang="en-US" sz="20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anose="02020603050405020304" pitchFamily="18" charset="0"/>
              </a:rPr>
              <a:t>Hazmat Grants Portal: </a:t>
            </a:r>
            <a:r>
              <a:rPr lang="en-US" sz="2000" dirty="0">
                <a:cs typeface="Times New Roman" panose="02020603050405020304" pitchFamily="18" charset="0"/>
                <a:hlinkClick r:id="rId4"/>
              </a:rPr>
              <a:t>https://hazmatgrants.phmsa.dot.gov/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Team Lead: </a:t>
            </a:r>
            <a:r>
              <a:rPr lang="en-US" sz="2000" dirty="0" smtClean="0">
                <a:cs typeface="Times New Roman" panose="02020603050405020304" pitchFamily="18" charset="0"/>
                <a:hlinkClick r:id="rId5"/>
              </a:rPr>
              <a:t>Carla.Sheppard@dot.gov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General Phone</a:t>
            </a:r>
            <a:r>
              <a:rPr lang="en-US" sz="2000" dirty="0">
                <a:cs typeface="Times New Roman" panose="02020603050405020304" pitchFamily="18" charset="0"/>
              </a:rPr>
              <a:t>: 202-366-1109</a:t>
            </a:r>
          </a:p>
        </p:txBody>
      </p:sp>
      <p:pic>
        <p:nvPicPr>
          <p:cNvPr id="6" name="Picture 5" descr="| Gizakia - Una persona, un futur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828800"/>
            <a:ext cx="3505200" cy="19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2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0" y="838201"/>
            <a:ext cx="12192000" cy="761999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cs typeface="Times New Roman" panose="02020603050405020304" pitchFamily="18" charset="0"/>
              </a:rPr>
              <a:t>What questions do you have for us?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2514600"/>
            <a:ext cx="4267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88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8199"/>
            <a:ext cx="12039600" cy="707886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4000" dirty="0"/>
              <a:t>Today’s Topics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6E1FCF-EA3B-448B-81B5-A8BD20DF0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055678"/>
              </p:ext>
            </p:extLst>
          </p:nvPr>
        </p:nvGraphicFramePr>
        <p:xfrm>
          <a:off x="609600" y="1742532"/>
          <a:ext cx="106680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oved Permanentl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40" y="3386891"/>
            <a:ext cx="2698119" cy="274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22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5400" y="457200"/>
            <a:ext cx="12039600" cy="707886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4000" dirty="0"/>
              <a:t>Grant Program Changes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B5030-BC03-4389-8218-93A6742D88A8}"/>
              </a:ext>
            </a:extLst>
          </p:cNvPr>
          <p:cNvSpPr/>
          <p:nvPr/>
        </p:nvSpPr>
        <p:spPr>
          <a:xfrm>
            <a:off x="685800" y="2088613"/>
            <a:ext cx="1066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lvl="0" indent="-347472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Grant Specialist Assignments</a:t>
            </a:r>
          </a:p>
          <a:p>
            <a:pPr marL="347472" lvl="0" indent="-34747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Andre White – </a:t>
            </a:r>
            <a:r>
              <a:rPr lang="en-US" sz="2000" dirty="0"/>
              <a:t>Arkansas through Hawaii, Idaho, Iowa </a:t>
            </a:r>
          </a:p>
          <a:p>
            <a:pPr marL="804672" lvl="2" indent="-34747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hlinkClick r:id="rId2"/>
              </a:rPr>
              <a:t>Andre.White@dot.gov</a:t>
            </a:r>
            <a:endParaRPr lang="en-US" sz="2000" dirty="0"/>
          </a:p>
          <a:p>
            <a:pPr marL="347663" lvl="2" indent="-3476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Flor Valencia </a:t>
            </a:r>
            <a:r>
              <a:rPr lang="en-US" sz="2000" dirty="0"/>
              <a:t>– Illinois through </a:t>
            </a:r>
            <a:r>
              <a:rPr lang="en-US" sz="2000" dirty="0" smtClean="0"/>
              <a:t>Mississippi, </a:t>
            </a:r>
            <a:r>
              <a:rPr lang="en-US" sz="2000" dirty="0"/>
              <a:t>Puerto Rico</a:t>
            </a:r>
          </a:p>
          <a:p>
            <a:pPr marL="804672" lvl="2" indent="-34747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hlinkClick r:id="rId3"/>
              </a:rPr>
              <a:t>Flor.Valencia@dot.gov</a:t>
            </a:r>
            <a:endParaRPr lang="en-US" sz="2000" dirty="0"/>
          </a:p>
          <a:p>
            <a:pPr marL="347663" lvl="2" indent="-3476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/>
              <a:t>Suezett</a:t>
            </a:r>
            <a:r>
              <a:rPr lang="en-US" sz="2000" b="1" dirty="0"/>
              <a:t> Edwards </a:t>
            </a:r>
            <a:r>
              <a:rPr lang="en-US" sz="2000" dirty="0"/>
              <a:t>– Montana through Pennsylvania</a:t>
            </a:r>
          </a:p>
          <a:p>
            <a:pPr marL="803275" lvl="2" indent="-3460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hlinkClick r:id="rId4"/>
              </a:rPr>
              <a:t>Suezett.Edwards@dot.gov</a:t>
            </a:r>
            <a:endParaRPr lang="en-US" sz="2000" dirty="0"/>
          </a:p>
          <a:p>
            <a:pPr marL="803275" lvl="2" indent="-346075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5" name="Picture 4" descr="In My Own Terms - Terminology for Beginners and Beyo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828800"/>
            <a:ext cx="3733800" cy="224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5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57200"/>
            <a:ext cx="11887200" cy="707886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4000" dirty="0"/>
              <a:t>Grant Program Changes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B5030-BC03-4389-8218-93A6742D88A8}"/>
              </a:ext>
            </a:extLst>
          </p:cNvPr>
          <p:cNvSpPr/>
          <p:nvPr/>
        </p:nvSpPr>
        <p:spPr>
          <a:xfrm>
            <a:off x="685800" y="2088613"/>
            <a:ext cx="1066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lvl="0" indent="-347472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Grant Specialist Assignments</a:t>
            </a:r>
          </a:p>
          <a:p>
            <a:pPr marL="347472" lvl="0" indent="-34747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Matthew Hufford – </a:t>
            </a:r>
            <a:r>
              <a:rPr lang="en-US" sz="2000" dirty="0"/>
              <a:t>Rhode Island through Wyoming</a:t>
            </a:r>
          </a:p>
          <a:p>
            <a:pPr marL="804672" lvl="2" indent="-34747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hlinkClick r:id="rId2"/>
              </a:rPr>
              <a:t>Matthew.Hufford@dot.gov</a:t>
            </a:r>
            <a:r>
              <a:rPr lang="en-US" sz="2000" dirty="0"/>
              <a:t> </a:t>
            </a:r>
          </a:p>
          <a:p>
            <a:pPr marL="347663" lvl="2" indent="-3476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Lisa Reichenbacher </a:t>
            </a:r>
            <a:r>
              <a:rPr lang="en-US" sz="2000" dirty="0"/>
              <a:t>– Territories and Tribal Grantees</a:t>
            </a:r>
          </a:p>
          <a:p>
            <a:pPr marL="804672" lvl="2" indent="-34747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hlinkClick r:id="rId3"/>
              </a:rPr>
              <a:t>Lisa.Reichenbacher@dot.gov</a:t>
            </a:r>
            <a:r>
              <a:rPr lang="en-US" sz="2000" dirty="0"/>
              <a:t> </a:t>
            </a:r>
          </a:p>
          <a:p>
            <a:pPr marL="347663" lvl="2" indent="-3476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Bonita Brown </a:t>
            </a:r>
            <a:r>
              <a:rPr lang="en-US" sz="2000" dirty="0"/>
              <a:t>– Virgin Islands and HMIT, SPST, CS Grantees</a:t>
            </a:r>
          </a:p>
          <a:p>
            <a:pPr marL="803275" lvl="2" indent="-3460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hlinkClick r:id="rId4"/>
              </a:rPr>
              <a:t>Bonita.Brown@dot.gov</a:t>
            </a:r>
            <a:r>
              <a:rPr lang="en-US" sz="2000" dirty="0"/>
              <a:t> </a:t>
            </a:r>
          </a:p>
          <a:p>
            <a:pPr marL="803275" lvl="2" indent="-346075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5" name="Picture 4" descr="In My Own Terms - Terminology for Beginners and Beyo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18923"/>
            <a:ext cx="3733800" cy="224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3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62553"/>
            <a:ext cx="12039600" cy="707886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4000" dirty="0"/>
              <a:t>Grant Program Changes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1410A-4AE2-45D4-85D4-E6508CC38C75}"/>
              </a:ext>
            </a:extLst>
          </p:cNvPr>
          <p:cNvSpPr txBox="1"/>
          <p:nvPr/>
        </p:nvSpPr>
        <p:spPr>
          <a:xfrm>
            <a:off x="3429000" y="1905000"/>
            <a:ext cx="4648200" cy="1480066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4F6310-3637-495A-BE49-34DECF21DD1C}"/>
              </a:ext>
            </a:extLst>
          </p:cNvPr>
          <p:cNvSpPr txBox="1"/>
          <p:nvPr/>
        </p:nvSpPr>
        <p:spPr>
          <a:xfrm>
            <a:off x="1219200" y="2905780"/>
            <a:ext cx="6400800" cy="707886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B5030-BC03-4389-8218-93A6742D88A8}"/>
              </a:ext>
            </a:extLst>
          </p:cNvPr>
          <p:cNvSpPr/>
          <p:nvPr/>
        </p:nvSpPr>
        <p:spPr>
          <a:xfrm>
            <a:off x="457200" y="2645033"/>
            <a:ext cx="111252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Grant Solutions (GS)</a:t>
            </a:r>
          </a:p>
          <a:p>
            <a:pPr marL="347472" indent="-34747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No longer used by PHMSA Hazmat Grant Program.</a:t>
            </a:r>
          </a:p>
          <a:p>
            <a:pPr marL="347472" indent="-34747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For tribal grantees, grant cycles prior to fiscal year (FY) 2018 grant cycle use GS to closeout.</a:t>
            </a:r>
          </a:p>
          <a:p>
            <a:pPr marL="685800" indent="-3381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Submit initial Federal Financial Reports (FFR) and any revised FFRs in GS.</a:t>
            </a:r>
            <a:endParaRPr lang="en-US" sz="2000" dirty="0">
              <a:solidFill>
                <a:srgbClr val="C00000"/>
              </a:solidFill>
            </a:endParaRPr>
          </a:p>
          <a:p>
            <a:pPr marL="347472" indent="-34747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For states and territories, any grant cycles prior to FY2016-2019 grant cycle use GS to closeout.</a:t>
            </a:r>
          </a:p>
          <a:p>
            <a:pPr marL="685800" indent="-3381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Submit initial FFRS and any revised FFRs in GS.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950" y="1800294"/>
            <a:ext cx="3249450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8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7585" y="442851"/>
            <a:ext cx="12039600" cy="707886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4000" dirty="0"/>
              <a:t>Grant Program Changes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4F6310-3637-495A-BE49-34DECF21DD1C}"/>
              </a:ext>
            </a:extLst>
          </p:cNvPr>
          <p:cNvSpPr txBox="1"/>
          <p:nvPr/>
        </p:nvSpPr>
        <p:spPr>
          <a:xfrm>
            <a:off x="1219200" y="2905780"/>
            <a:ext cx="6400800" cy="707886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B5030-BC03-4389-8218-93A6742D88A8}"/>
              </a:ext>
            </a:extLst>
          </p:cNvPr>
          <p:cNvSpPr/>
          <p:nvPr/>
        </p:nvSpPr>
        <p:spPr>
          <a:xfrm>
            <a:off x="762000" y="2590800"/>
            <a:ext cx="111252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Federal Financial Reports (FFR)</a:t>
            </a:r>
          </a:p>
          <a:p>
            <a:pPr marL="347472" indent="-34747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As of September 30, 2018, FFRs will be submitted via email to </a:t>
            </a:r>
            <a:r>
              <a:rPr lang="en-US" sz="2000" dirty="0">
                <a:hlinkClick r:id="rId2"/>
              </a:rPr>
              <a:t>HMEP.grants@dot.gov</a:t>
            </a:r>
            <a:r>
              <a:rPr lang="en-US" sz="2000" dirty="0"/>
              <a:t>. </a:t>
            </a:r>
          </a:p>
          <a:p>
            <a:pPr marL="347472" indent="-34747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For tribal grantees, grant cycles prior to fiscal year (FY) 2018 grant cycle use GS to closeout.</a:t>
            </a:r>
          </a:p>
          <a:p>
            <a:pPr marL="685800" indent="-3381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Submit initial FFRs and any corrected FFRs in GS.</a:t>
            </a:r>
            <a:endParaRPr lang="en-US" sz="2000" dirty="0">
              <a:solidFill>
                <a:srgbClr val="C00000"/>
              </a:solidFill>
            </a:endParaRPr>
          </a:p>
          <a:p>
            <a:pPr marL="347472" indent="-34747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For states and territories, any grant cycles prior to FY2016-2019 grant cycle use GS to closeout.</a:t>
            </a:r>
          </a:p>
          <a:p>
            <a:pPr marL="685800" indent="-3381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Submit initial FFRS and any corrected FFRs in GS.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076821"/>
            <a:ext cx="2834886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457200"/>
            <a:ext cx="12039600" cy="707886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4000" dirty="0"/>
              <a:t>Grant Program Changes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4F6310-3637-495A-BE49-34DECF21DD1C}"/>
              </a:ext>
            </a:extLst>
          </p:cNvPr>
          <p:cNvSpPr txBox="1"/>
          <p:nvPr/>
        </p:nvSpPr>
        <p:spPr>
          <a:xfrm>
            <a:off x="1219200" y="2905780"/>
            <a:ext cx="6400800" cy="707886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B5030-BC03-4389-8218-93A6742D88A8}"/>
              </a:ext>
            </a:extLst>
          </p:cNvPr>
          <p:cNvSpPr/>
          <p:nvPr/>
        </p:nvSpPr>
        <p:spPr>
          <a:xfrm>
            <a:off x="533400" y="3215313"/>
            <a:ext cx="11125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Federal Financial Report</a:t>
            </a:r>
            <a:endParaRPr lang="en-US" sz="2000" dirty="0"/>
          </a:p>
          <a:p>
            <a:pPr marL="34747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FY 2017 final FFR report for Tribes should be submitted via Grant Solutions.</a:t>
            </a:r>
          </a:p>
          <a:p>
            <a:pPr marL="34747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FY 2017 annual FFR report for States and Territories should be submitted via </a:t>
            </a:r>
            <a:r>
              <a:rPr lang="en-US" sz="2000" dirty="0">
                <a:hlinkClick r:id="rId2"/>
              </a:rPr>
              <a:t>HMEP.grants@dot.gov</a:t>
            </a:r>
            <a:r>
              <a:rPr lang="en-US" sz="2000" dirty="0"/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000" dirty="0"/>
              <a:t>FY 2018 FFR Report for all HMEP grantees should be submitted via the </a:t>
            </a:r>
            <a:r>
              <a:rPr lang="en-US" sz="2000" dirty="0">
                <a:hlinkClick r:id="rId2"/>
              </a:rPr>
              <a:t>HMEP.grants@dot.gov</a:t>
            </a:r>
            <a:r>
              <a:rPr lang="en-US" sz="2000" dirty="0"/>
              <a:t>.  </a:t>
            </a:r>
          </a:p>
        </p:txBody>
      </p:sp>
      <p:pic>
        <p:nvPicPr>
          <p:cNvPr id="7" name="Picture 6" descr="¿Cómo puedes ayudar a tu audiencia a realizar el cambi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4956" y="1170057"/>
            <a:ext cx="2786221" cy="2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45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9752"/>
            <a:ext cx="12039600" cy="707886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4000" dirty="0"/>
              <a:t>What’s Coming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B5030-BC03-4389-8218-93A6742D88A8}"/>
              </a:ext>
            </a:extLst>
          </p:cNvPr>
          <p:cNvSpPr/>
          <p:nvPr/>
        </p:nvSpPr>
        <p:spPr>
          <a:xfrm>
            <a:off x="762000" y="3048000"/>
            <a:ext cx="1028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FY 2017 Final FFR and Progress Report for </a:t>
            </a:r>
            <a:r>
              <a:rPr lang="en-US" sz="2000" b="1" u="sng" dirty="0"/>
              <a:t>Tribes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C00000"/>
                </a:solidFill>
              </a:rPr>
              <a:t>December 30, 2018 </a:t>
            </a:r>
          </a:p>
          <a:p>
            <a:pPr marL="347472" indent="-34747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FY 2017 Annual FFR and Progress Report for </a:t>
            </a:r>
            <a:r>
              <a:rPr lang="en-US" sz="2000" b="1" u="sng" dirty="0"/>
              <a:t>States</a:t>
            </a:r>
            <a:r>
              <a:rPr lang="en-US" sz="2000" dirty="0"/>
              <a:t> and </a:t>
            </a:r>
            <a:r>
              <a:rPr lang="en-US" sz="2000" b="1" u="sng" dirty="0"/>
              <a:t>Territories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C00000"/>
                </a:solidFill>
              </a:rPr>
              <a:t>December 30, 2018</a:t>
            </a:r>
          </a:p>
          <a:p>
            <a:pPr marL="347472" indent="-34747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FY 2019 - 2022 HMEP Application Period – February 1 – April 30, 2019 </a:t>
            </a:r>
            <a:r>
              <a:rPr lang="en-US" sz="2000" dirty="0">
                <a:solidFill>
                  <a:srgbClr val="C00000"/>
                </a:solidFill>
              </a:rPr>
              <a:t>(Tentatively) </a:t>
            </a:r>
          </a:p>
          <a:p>
            <a:pPr marL="347472" indent="-34747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FY 2018 Biannual FFR and Progress Report – </a:t>
            </a:r>
            <a:r>
              <a:rPr lang="en-US" sz="2000" dirty="0">
                <a:solidFill>
                  <a:srgbClr val="C00000"/>
                </a:solidFill>
              </a:rPr>
              <a:t>April 30, 2019</a:t>
            </a:r>
          </a:p>
          <a:p>
            <a:pPr marL="347472" indent="-34747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HMEP Conference in Washington DC area – </a:t>
            </a:r>
            <a:r>
              <a:rPr lang="en-US" sz="2000" dirty="0">
                <a:solidFill>
                  <a:srgbClr val="C00000"/>
                </a:solidFill>
              </a:rPr>
              <a:t>Summer 2019</a:t>
            </a:r>
          </a:p>
          <a:p>
            <a:pPr marL="347472" lvl="0" indent="-347472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7" name="Picture 6" descr="New Releases in Books for the week of Jul 27 - Aug 2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023695"/>
            <a:ext cx="3359198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4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8199"/>
            <a:ext cx="12039600" cy="707886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4000" dirty="0"/>
              <a:t>What’s Coming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B5030-BC03-4389-8218-93A6742D88A8}"/>
              </a:ext>
            </a:extLst>
          </p:cNvPr>
          <p:cNvSpPr/>
          <p:nvPr/>
        </p:nvSpPr>
        <p:spPr>
          <a:xfrm>
            <a:off x="609600" y="1718608"/>
            <a:ext cx="10668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" lvl="0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Hazardous Materials/WMD Awareness Training Modules</a:t>
            </a:r>
          </a:p>
          <a:p>
            <a:pPr marL="347472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PHMSA and the National Fire Academy have partnered to develop hazmat awareness training modules.</a:t>
            </a:r>
          </a:p>
          <a:p>
            <a:pPr marL="347472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Pilot testing of modules will begin within the next 90 days.</a:t>
            </a:r>
          </a:p>
          <a:p>
            <a:pPr marL="347472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Requesting four volunteers to assist in testing and provide feedback.</a:t>
            </a:r>
          </a:p>
          <a:p>
            <a:pPr marL="576263" lvl="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Send interest to </a:t>
            </a:r>
            <a:r>
              <a:rPr lang="en-US" sz="2000" dirty="0">
                <a:hlinkClick r:id="rId2"/>
              </a:rPr>
              <a:t>Carla.Sheppard@dot.gov</a:t>
            </a:r>
            <a:endParaRPr lang="en-US" sz="2000" dirty="0"/>
          </a:p>
          <a:p>
            <a:pPr marL="576263" lvl="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Name, email, phone#, state, and job title </a:t>
            </a:r>
          </a:p>
        </p:txBody>
      </p:sp>
      <p:pic>
        <p:nvPicPr>
          <p:cNvPr id="4" name="Picture 3" descr="File:US Navy 050802-N-0295M-108 An Instructor Pilot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200400"/>
            <a:ext cx="273812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59672"/>
      </p:ext>
    </p:extLst>
  </p:cSld>
  <p:clrMapOvr>
    <a:masterClrMapping/>
  </p:clrMapOvr>
</p:sld>
</file>

<file path=ppt/theme/theme1.xml><?xml version="1.0" encoding="utf-8"?>
<a:theme xmlns:a="http://schemas.openxmlformats.org/drawingml/2006/main" name="PCHELPS PHMSA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/>
      </a:spPr>
      <a:bodyPr vert="horz" lIns="91440" tIns="45720" rIns="91440" bIns="45720" rtlCol="0" anchor="ctr"/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9EF8166333F4896FAA2D6CC27B736" ma:contentTypeVersion="0" ma:contentTypeDescription="Create a new document." ma:contentTypeScope="" ma:versionID="c4d8d20e5ac154875cbeabe3254dd22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C6A2AC-9363-4976-99DC-4FBEC6458A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09DB75-D0E3-4759-9D46-BF96AB1197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A5CEF2-8A8D-4459-8C77-0481BD36A747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5720</TotalTime>
  <Words>629</Words>
  <Application>Microsoft Office PowerPoint</Application>
  <PresentationFormat>Widescreen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PCHELPS PHMSA Presentation Template</vt:lpstr>
      <vt:lpstr>Pipeline &amp; Hazardous Materials Safety Administration HMEP Grant Program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HMEP Grant Program Contact Information</vt:lpstr>
      <vt:lpstr>What questions do you have for us? 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USDOT_User</dc:creator>
  <cp:lastModifiedBy>Sheppard, Carla (PHMSA)</cp:lastModifiedBy>
  <cp:revision>622</cp:revision>
  <cp:lastPrinted>2018-03-29T18:02:06Z</cp:lastPrinted>
  <dcterms:created xsi:type="dcterms:W3CDTF">2014-09-23T12:58:53Z</dcterms:created>
  <dcterms:modified xsi:type="dcterms:W3CDTF">2018-10-17T14:58:24Z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0x010100EA29EF8166333F4896FAA2D6CC27B736</vt:lpwstr>
  </property>
</Properties>
</file>

<file path=userCustomization/customUI.xml><?xml version="1.0" encoding="utf-8"?>
<mso:customUI xmlns:mso="http://schemas.microsoft.com/office/2006/01/customui">
  <mso:ribbon>
    <mso:qat>
      <mso:documentControls>
        <mso:control idQ="mso:SlidesFromOutline" visible="true"/>
        <mso:control idQ="mso:SlideThemesGallery" visible="true"/>
      </mso:documentControls>
    </mso:qat>
  </mso:ribbon>
</mso:customUI>
</file>