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31"/>
  </p:notesMasterIdLst>
  <p:handoutMasterIdLst>
    <p:handoutMasterId r:id="rId32"/>
  </p:handoutMasterIdLst>
  <p:sldIdLst>
    <p:sldId id="305" r:id="rId5"/>
    <p:sldId id="364" r:id="rId6"/>
    <p:sldId id="348" r:id="rId7"/>
    <p:sldId id="363" r:id="rId8"/>
    <p:sldId id="310" r:id="rId9"/>
    <p:sldId id="351" r:id="rId10"/>
    <p:sldId id="381" r:id="rId11"/>
    <p:sldId id="377" r:id="rId12"/>
    <p:sldId id="352" r:id="rId13"/>
    <p:sldId id="371" r:id="rId14"/>
    <p:sldId id="354" r:id="rId15"/>
    <p:sldId id="362" r:id="rId16"/>
    <p:sldId id="370" r:id="rId17"/>
    <p:sldId id="367" r:id="rId18"/>
    <p:sldId id="388" r:id="rId19"/>
    <p:sldId id="369" r:id="rId20"/>
    <p:sldId id="372" r:id="rId21"/>
    <p:sldId id="373" r:id="rId22"/>
    <p:sldId id="375" r:id="rId23"/>
    <p:sldId id="376" r:id="rId24"/>
    <p:sldId id="379" r:id="rId25"/>
    <p:sldId id="382" r:id="rId26"/>
    <p:sldId id="368" r:id="rId27"/>
    <p:sldId id="390" r:id="rId28"/>
    <p:sldId id="392" r:id="rId29"/>
    <p:sldId id="386"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ncia, Flor (PHMSA)" initials="VF(" lastIdx="1" clrIdx="0">
    <p:extLst/>
  </p:cmAuthor>
  <p:cmAuthor id="2" name="Hufford, Matthew (PHMSA)" initials="HM(" lastIdx="4" clrIdx="1">
    <p:extLst/>
  </p:cmAuthor>
  <p:cmAuthor id="3" name="Sheppard, Carla (PHMSA)" initials="SC(" lastIdx="1" clrIdx="2">
    <p:extLst/>
  </p:cmAuthor>
  <p:cmAuthor id="4" name="Shakira Mack" initials="SM" lastIdx="1" clrIdx="3">
    <p:extLst/>
  </p:cmAuthor>
  <p:cmAuthor id="5" name="Shakira Mack" initials="SM [2]" lastIdx="1" clrIdx="4">
    <p:extLst/>
  </p:cmAuthor>
  <p:cmAuthor id="6" name="Shakira Mack" initials="SM [3]" lastIdx="1" clrIdx="5">
    <p:extLst/>
  </p:cmAuthor>
  <p:cmAuthor id="7" name="Shakira Mack" initials="SM [4]" lastIdx="1" clrIdx="6">
    <p:extLst/>
  </p:cmAuthor>
  <p:cmAuthor id="8" name="Shakira Mack" initials="SM [5]" lastIdx="1" clrIdx="7">
    <p:extLst/>
  </p:cmAuthor>
  <p:cmAuthor id="9" name="Shakira Mack" initials="SM [6]" lastIdx="1" clrIdx="8">
    <p:extLst/>
  </p:cmAuthor>
  <p:cmAuthor id="10" name="Shakira Mack" initials="SM [7]" lastIdx="1" clrIdx="9">
    <p:extLst/>
  </p:cmAuthor>
  <p:cmAuthor id="11" name="Shakira Mack" initials="SM [8]" lastIdx="1" clrIdx="10">
    <p:extLst/>
  </p:cmAuthor>
  <p:cmAuthor id="12" name="Shakira Mack" initials="SM [9]" lastIdx="1" clrIdx="11">
    <p:extLst/>
  </p:cmAuthor>
  <p:cmAuthor id="13" name="Shakira Mack" initials="SM [10]" lastIdx="1" clrIdx="12">
    <p:extLst/>
  </p:cmAuthor>
  <p:cmAuthor id="14" name="Shakira Mack" initials="SM [11]" lastIdx="1" clrIdx="13">
    <p:extLst/>
  </p:cmAuthor>
  <p:cmAuthor id="15" name="Shakira Mack" initials="SM [12]" lastIdx="1" clrIdx="14">
    <p:extLst/>
  </p:cmAuthor>
  <p:cmAuthor id="16" name="Shakira Mack" initials="SM [13]" lastIdx="1" clrIdx="15">
    <p:extLst/>
  </p:cmAuthor>
  <p:cmAuthor id="17" name="Shakira Mack" initials="SM [14]" lastIdx="1" clrIdx="16">
    <p:extLst/>
  </p:cmAuthor>
  <p:cmAuthor id="18" name="Shakira Mack" initials="SM [15]" lastIdx="1" clrIdx="17">
    <p:extLst/>
  </p:cmAuthor>
  <p:cmAuthor id="19" name="Shakira Mack" initials="SM [16]" lastIdx="1" clrIdx="18">
    <p:extLst/>
  </p:cmAuthor>
  <p:cmAuthor id="20" name="Shakira Mack" initials="SM [17]" lastIdx="1" clrIdx="19">
    <p:extLst/>
  </p:cmAuthor>
  <p:cmAuthor id="21" name="Shakira Mack" initials="SM [18]" lastIdx="1" clrIdx="20">
    <p:extLst/>
  </p:cmAuthor>
  <p:cmAuthor id="22" name="Shakira Mack" initials="SM [19]" lastIdx="1" clrIdx="21">
    <p:extLst/>
  </p:cmAuthor>
  <p:cmAuthor id="23" name="Shakira Mack" initials="SM [20]" lastIdx="1" clrIdx="22">
    <p:extLst/>
  </p:cmAuthor>
  <p:cmAuthor id="24" name="Shakira Mack" initials="SM [21]" lastIdx="1" clrIdx="23">
    <p:extLst/>
  </p:cmAuthor>
  <p:cmAuthor id="25" name="Shakira Mack" initials="SM [13] [2]" lastIdx="1" clrIdx="24">
    <p:extLst/>
  </p:cmAuthor>
  <p:cmAuthor id="26" name="Shakira Mack" initials="SM [22]" lastIdx="1" clrIdx="25">
    <p:extLst/>
  </p:cmAuthor>
  <p:cmAuthor id="27" name="Shakira Mack" initials="SM [23]" lastIdx="0" clrIdx="26">
    <p:extLst/>
  </p:cmAuthor>
  <p:cmAuthor id="28" name="Shakira Mack" initials="SM [24]" lastIdx="1" clrIdx="2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54" autoAdjust="0"/>
    <p:restoredTop sz="87954" autoAdjust="0"/>
  </p:normalViewPr>
  <p:slideViewPr>
    <p:cSldViewPr>
      <p:cViewPr varScale="1">
        <p:scale>
          <a:sx n="73" d="100"/>
          <a:sy n="73" d="100"/>
        </p:scale>
        <p:origin x="79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74" d="100"/>
          <a:sy n="74" d="100"/>
        </p:scale>
        <p:origin x="-2628" y="-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23" cy="464662"/>
          </a:xfrm>
          <a:prstGeom prst="rect">
            <a:avLst/>
          </a:prstGeom>
        </p:spPr>
        <p:txBody>
          <a:bodyPr vert="horz" lIns="91329" tIns="45664" rIns="91329" bIns="45664"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9" tIns="45664" rIns="91329" bIns="45664" rtlCol="0"/>
          <a:lstStyle>
            <a:lvl1pPr algn="r">
              <a:defRPr sz="1200"/>
            </a:lvl1pPr>
          </a:lstStyle>
          <a:p>
            <a:fld id="{A287493D-AE51-4418-9E71-36B23C2388DE}" type="datetimeFigureOut">
              <a:rPr lang="en-US" smtClean="0"/>
              <a:t>4/27/2018</a:t>
            </a:fld>
            <a:endParaRPr lang="en-US"/>
          </a:p>
        </p:txBody>
      </p:sp>
      <p:sp>
        <p:nvSpPr>
          <p:cNvPr id="4" name="Footer Placeholder 3"/>
          <p:cNvSpPr>
            <a:spLocks noGrp="1"/>
          </p:cNvSpPr>
          <p:nvPr>
            <p:ph type="ftr" sz="quarter" idx="2"/>
          </p:nvPr>
        </p:nvSpPr>
        <p:spPr>
          <a:xfrm>
            <a:off x="1" y="8830154"/>
            <a:ext cx="3037523" cy="464662"/>
          </a:xfrm>
          <a:prstGeom prst="rect">
            <a:avLst/>
          </a:prstGeom>
        </p:spPr>
        <p:txBody>
          <a:bodyPr vert="horz" lIns="91329" tIns="45664" rIns="91329" bIns="45664"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4"/>
            <a:ext cx="3037523" cy="464662"/>
          </a:xfrm>
          <a:prstGeom prst="rect">
            <a:avLst/>
          </a:prstGeom>
        </p:spPr>
        <p:txBody>
          <a:bodyPr vert="horz" lIns="91329" tIns="45664" rIns="91329" bIns="45664" rtlCol="0" anchor="b"/>
          <a:lstStyle>
            <a:lvl1pPr algn="r">
              <a:defRPr sz="1200"/>
            </a:lvl1pPr>
          </a:lstStyle>
          <a:p>
            <a:fld id="{F9C5C174-283A-4008-8D91-ADEF446E0479}" type="slidenum">
              <a:rPr lang="en-US" smtClean="0"/>
              <a:t>‹#›</a:t>
            </a:fld>
            <a:endParaRPr lang="en-US"/>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523" cy="464662"/>
          </a:xfrm>
          <a:prstGeom prst="rect">
            <a:avLst/>
          </a:prstGeom>
        </p:spPr>
        <p:txBody>
          <a:bodyPr vert="horz" lIns="91318" tIns="45659" rIns="91318" bIns="45659" rtlCol="0"/>
          <a:lstStyle>
            <a:lvl1pPr algn="l">
              <a:defRPr sz="1200"/>
            </a:lvl1pPr>
          </a:lstStyle>
          <a:p>
            <a:endParaRPr lang="en-US"/>
          </a:p>
        </p:txBody>
      </p:sp>
      <p:sp>
        <p:nvSpPr>
          <p:cNvPr id="3" name="Date Placeholder 2"/>
          <p:cNvSpPr>
            <a:spLocks noGrp="1"/>
          </p:cNvSpPr>
          <p:nvPr>
            <p:ph type="dt" idx="1"/>
          </p:nvPr>
        </p:nvSpPr>
        <p:spPr>
          <a:xfrm>
            <a:off x="3971293" y="1"/>
            <a:ext cx="3037523" cy="464662"/>
          </a:xfrm>
          <a:prstGeom prst="rect">
            <a:avLst/>
          </a:prstGeom>
        </p:spPr>
        <p:txBody>
          <a:bodyPr vert="horz" lIns="91318" tIns="45659" rIns="91318" bIns="45659" rtlCol="0"/>
          <a:lstStyle>
            <a:lvl1pPr algn="r">
              <a:defRPr sz="1200"/>
            </a:lvl1pPr>
          </a:lstStyle>
          <a:p>
            <a:fld id="{6AA549CA-EEC1-486A-B810-B82C7E5C1304}" type="datetimeFigureOut">
              <a:rPr lang="en-US" smtClean="0"/>
              <a:t>4/27/2018</a:t>
            </a:fld>
            <a:endParaRPr lang="en-US"/>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1318" tIns="45659" rIns="91318" bIns="45659" rtlCol="0" anchor="ctr"/>
          <a:lstStyle/>
          <a:p>
            <a:endParaRPr lang="en-US"/>
          </a:p>
        </p:txBody>
      </p:sp>
      <p:sp>
        <p:nvSpPr>
          <p:cNvPr id="5" name="Notes Placeholder 4"/>
          <p:cNvSpPr>
            <a:spLocks noGrp="1"/>
          </p:cNvSpPr>
          <p:nvPr>
            <p:ph type="body" sz="quarter" idx="3"/>
          </p:nvPr>
        </p:nvSpPr>
        <p:spPr>
          <a:xfrm>
            <a:off x="700723" y="4415078"/>
            <a:ext cx="5608954" cy="4183539"/>
          </a:xfrm>
          <a:prstGeom prst="rect">
            <a:avLst/>
          </a:prstGeom>
        </p:spPr>
        <p:txBody>
          <a:bodyPr vert="horz" lIns="91318" tIns="45659" rIns="91318" bIns="45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154"/>
            <a:ext cx="3037523" cy="464662"/>
          </a:xfrm>
          <a:prstGeom prst="rect">
            <a:avLst/>
          </a:prstGeom>
        </p:spPr>
        <p:txBody>
          <a:bodyPr vert="horz" lIns="91318" tIns="45659" rIns="91318" bIns="45659" rtlCol="0" anchor="b"/>
          <a:lstStyle>
            <a:lvl1pPr algn="l">
              <a:defRPr sz="1200"/>
            </a:lvl1pPr>
          </a:lstStyle>
          <a:p>
            <a:endParaRPr lang="en-US"/>
          </a:p>
        </p:txBody>
      </p:sp>
      <p:sp>
        <p:nvSpPr>
          <p:cNvPr id="7" name="Slide Number Placeholder 6"/>
          <p:cNvSpPr>
            <a:spLocks noGrp="1"/>
          </p:cNvSpPr>
          <p:nvPr>
            <p:ph type="sldNum" sz="quarter" idx="5"/>
          </p:nvPr>
        </p:nvSpPr>
        <p:spPr>
          <a:xfrm>
            <a:off x="3971293" y="8830154"/>
            <a:ext cx="3037523" cy="464662"/>
          </a:xfrm>
          <a:prstGeom prst="rect">
            <a:avLst/>
          </a:prstGeom>
        </p:spPr>
        <p:txBody>
          <a:bodyPr vert="horz" lIns="91318" tIns="45659" rIns="91318" bIns="45659" rtlCol="0" anchor="b"/>
          <a:lstStyle>
            <a:lvl1pPr algn="r">
              <a:defRPr sz="1200"/>
            </a:lvl1pPr>
          </a:lstStyle>
          <a:p>
            <a:fld id="{3C64A064-BE8C-4AC9-8D5E-31C0B035CA7C}" type="slidenum">
              <a:rPr lang="en-US" smtClean="0"/>
              <a:t>‹#›</a:t>
            </a:fld>
            <a:endParaRPr lang="en-US"/>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6913"/>
            <a:ext cx="6183312"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1</a:t>
            </a:fld>
            <a:endParaRPr lang="en-US" dirty="0"/>
          </a:p>
        </p:txBody>
      </p:sp>
    </p:spTree>
    <p:extLst>
      <p:ext uri="{BB962C8B-B14F-4D97-AF65-F5344CB8AC3E}">
        <p14:creationId xmlns:p14="http://schemas.microsoft.com/office/powerpoint/2010/main" val="108593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PHMSA is in the process of streamlining the award process for both hazmat and pipeline grants which will result in some changes</a:t>
            </a:r>
          </a:p>
          <a:p>
            <a:endParaRPr lang="en-US" dirty="0"/>
          </a:p>
        </p:txBody>
      </p:sp>
    </p:spTree>
    <p:extLst>
      <p:ext uri="{BB962C8B-B14F-4D97-AF65-F5344CB8AC3E}">
        <p14:creationId xmlns:p14="http://schemas.microsoft.com/office/powerpoint/2010/main" val="144973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154095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9042400" y="6356351"/>
            <a:ext cx="2844800" cy="365125"/>
          </a:xfrm>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306719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D2C5C-633A-4EBA-8C4B-010BB725FB18}" type="datetime1">
              <a:rPr lang="en-US" smtClean="0"/>
              <a:t>4/27/2018</a:t>
            </a:fld>
            <a:endParaRPr lang="en-US" dirty="0"/>
          </a:p>
        </p:txBody>
      </p:sp>
      <p:sp>
        <p:nvSpPr>
          <p:cNvPr id="5" name="Footer Placeholder 4"/>
          <p:cNvSpPr>
            <a:spLocks noGrp="1"/>
          </p:cNvSpPr>
          <p:nvPr>
            <p:ph type="ftr" sz="quarter" idx="11"/>
          </p:nvPr>
        </p:nvSpPr>
        <p:spPr/>
        <p:txBody>
          <a:bodyPr/>
          <a:lstStyle/>
          <a:p>
            <a:r>
              <a:rPr lang="en-US" dirty="0"/>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1963707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2251738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cfr.gov/cgi-bin/text-idx?SID=10f34cdb5df1422174358acaaea3bfad&amp;node=se2.1.200_1110&amp;rgn=div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ecfr.gov/cgi-bin/text-idx?SID=a32963af34d3c94b854882a21e8d77e9&amp;mc=true&amp;node=se2.1.200_161&amp;rgn=div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ecfr.gov/cgi-bin/text-idx?node=se2.1.200_1430&amp;rgn=div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hmsa.dot.gov/hazmat/grants" TargetMode="External"/><Relationship Id="rId2" Type="http://schemas.openxmlformats.org/officeDocument/2006/relationships/hyperlink" Target="mailto:HMEP.Grants@dot.gov"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phmsa.dot.gov/grants/pipeline/pipeline-safety-base-grants" TargetMode="External"/><Relationship Id="rId2" Type="http://schemas.openxmlformats.org/officeDocument/2006/relationships/hyperlink" Target="https://www.phmsa.dot.gov/grants/pipeline/technical-assistance-grants-tag" TargetMode="External"/><Relationship Id="rId1" Type="http://schemas.openxmlformats.org/officeDocument/2006/relationships/slideLayout" Target="../slideLayouts/slideLayout2.xml"/><Relationship Id="rId5" Type="http://schemas.openxmlformats.org/officeDocument/2006/relationships/hyperlink" Target="https://www.phmsa.dot.gov/grants/pipeline/state-damage-prevention-grants" TargetMode="External"/><Relationship Id="rId4" Type="http://schemas.openxmlformats.org/officeDocument/2006/relationships/hyperlink" Target="https://www.phmsa.dot.gov/grants/pipeline/one-call-grant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Flor.Valencia@dot.gov" TargetMode="External"/><Relationship Id="rId2" Type="http://schemas.openxmlformats.org/officeDocument/2006/relationships/hyperlink" Target="mailto:Matthew.Hufford@dot.gov"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cfr.gov/cgi-bin/retrieveECFR?n=se2.1.200_133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375" y="381001"/>
            <a:ext cx="12162503" cy="1403476"/>
          </a:xfrm>
        </p:spPr>
        <p:txBody>
          <a:bodyPr>
            <a:noAutofit/>
          </a:bodyPr>
          <a:lstStyle/>
          <a:p>
            <a:r>
              <a:rPr lang="en-US" altLang="en-US" sz="4000" dirty="0">
                <a:cs typeface="Arial" charset="0"/>
              </a:rPr>
              <a:t>Pipeline &amp; Hazardous Materials Safety Administration</a:t>
            </a:r>
            <a:r>
              <a:rPr lang="en-US" altLang="en-US" sz="3600" dirty="0">
                <a:cs typeface="Arial" charset="0"/>
              </a:rPr>
              <a:t/>
            </a:r>
            <a:br>
              <a:rPr lang="en-US" altLang="en-US" sz="3600" dirty="0">
                <a:cs typeface="Arial" charset="0"/>
              </a:rPr>
            </a:br>
            <a:r>
              <a:rPr lang="en-US" altLang="en-US" sz="4000" dirty="0">
                <a:cs typeface="Arial" charset="0"/>
              </a:rPr>
              <a:t>HMEP Grant Program</a:t>
            </a:r>
            <a:r>
              <a:rPr lang="en-US" altLang="en-US" sz="3200" dirty="0">
                <a:cs typeface="Arial" charset="0"/>
              </a:rPr>
              <a:t/>
            </a:r>
            <a:br>
              <a:rPr lang="en-US" altLang="en-US" sz="3200" dirty="0">
                <a:cs typeface="Arial" charset="0"/>
              </a:rPr>
            </a:br>
            <a:endParaRPr lang="en-US" altLang="en-US" sz="3600" dirty="0">
              <a:cs typeface="Arial" charset="0"/>
            </a:endParaRPr>
          </a:p>
        </p:txBody>
      </p:sp>
      <p:pic>
        <p:nvPicPr>
          <p:cNvPr id="5" name="Picture 4"/>
          <p:cNvPicPr>
            <a:picLocks noChangeAspect="1"/>
          </p:cNvPicPr>
          <p:nvPr/>
        </p:nvPicPr>
        <p:blipFill>
          <a:blip r:embed="rId3"/>
          <a:stretch>
            <a:fillRect/>
          </a:stretch>
        </p:blipFill>
        <p:spPr>
          <a:xfrm>
            <a:off x="6441721" y="1784476"/>
            <a:ext cx="3692879" cy="2558924"/>
          </a:xfrm>
          <a:prstGeom prst="rect">
            <a:avLst/>
          </a:prstGeom>
          <a:ln>
            <a:noFill/>
          </a:ln>
          <a:effectLst>
            <a:outerShdw blurRad="292100" dist="139700" dir="2700000" algn="tl" rotWithShape="0">
              <a:srgbClr val="333333">
                <a:alpha val="65000"/>
              </a:srgbClr>
            </a:outerShdw>
            <a:softEdge rad="635000"/>
          </a:effectLst>
        </p:spPr>
      </p:pic>
      <p:pic>
        <p:nvPicPr>
          <p:cNvPr id="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90321" y="1752600"/>
            <a:ext cx="6832600" cy="275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9497" y="4529841"/>
            <a:ext cx="12162503" cy="1173879"/>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dirty="0" smtClean="0">
                <a:cs typeface="Arial" charset="0"/>
              </a:rPr>
              <a:t>NASTTPO Conference</a:t>
            </a:r>
            <a:endParaRPr lang="en-US" altLang="en-US" sz="3600" dirty="0">
              <a:cs typeface="Arial" charset="0"/>
            </a:endParaRPr>
          </a:p>
          <a:p>
            <a:r>
              <a:rPr lang="en-US" altLang="en-US" sz="3600" dirty="0" smtClean="0">
                <a:cs typeface="Arial" charset="0"/>
              </a:rPr>
              <a:t>April 17, </a:t>
            </a:r>
            <a:r>
              <a:rPr lang="en-US" altLang="en-US" sz="3600" dirty="0">
                <a:cs typeface="Arial" charset="0"/>
              </a:rPr>
              <a:t>2018 </a:t>
            </a:r>
          </a:p>
        </p:txBody>
      </p:sp>
    </p:spTree>
    <p:extLst>
      <p:ext uri="{BB962C8B-B14F-4D97-AF65-F5344CB8AC3E}">
        <p14:creationId xmlns:p14="http://schemas.microsoft.com/office/powerpoint/2010/main" val="476203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10</a:t>
            </a:fld>
            <a:endParaRPr lang="en-US" dirty="0"/>
          </a:p>
        </p:txBody>
      </p:sp>
      <p:sp>
        <p:nvSpPr>
          <p:cNvPr id="3" name="TextBox 2"/>
          <p:cNvSpPr txBox="1"/>
          <p:nvPr/>
        </p:nvSpPr>
        <p:spPr>
          <a:xfrm>
            <a:off x="0" y="838200"/>
            <a:ext cx="12039600" cy="707886"/>
          </a:xfrm>
          <a:prstGeom prst="rect">
            <a:avLst/>
          </a:prstGeom>
          <a:ln/>
        </p:spPr>
        <p:txBody>
          <a:bodyPr vert="horz" wrap="square" lIns="91440" tIns="45720" rIns="91440" bIns="45720" rtlCol="0" anchor="ctr">
            <a:spAutoFit/>
          </a:bodyPr>
          <a:lstStyle/>
          <a:p>
            <a:pPr algn="ctr"/>
            <a:r>
              <a:rPr lang="en-US" sz="4000" dirty="0" smtClean="0"/>
              <a:t>Awarding Process Changes</a:t>
            </a:r>
            <a:endParaRPr lang="en-US" sz="4000" dirty="0"/>
          </a:p>
        </p:txBody>
      </p:sp>
      <p:pic>
        <p:nvPicPr>
          <p:cNvPr id="4" name="Picture 3" descr="How Recent Organic Search &lt;strong&gt;Changes&lt;/strong&gt; Will Affect Paid Searc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752600"/>
            <a:ext cx="5638800" cy="3647599"/>
          </a:xfrm>
          <a:prstGeom prst="rect">
            <a:avLst/>
          </a:prstGeom>
        </p:spPr>
      </p:pic>
    </p:spTree>
    <p:extLst>
      <p:ext uri="{BB962C8B-B14F-4D97-AF65-F5344CB8AC3E}">
        <p14:creationId xmlns:p14="http://schemas.microsoft.com/office/powerpoint/2010/main" val="3001342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11</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smtClean="0"/>
              <a:t>Notice of Grant Agreement</a:t>
            </a:r>
            <a:endParaRPr lang="en-US" sz="4000" dirty="0"/>
          </a:p>
        </p:txBody>
      </p:sp>
      <p:sp>
        <p:nvSpPr>
          <p:cNvPr id="14" name="Rectangle 13">
            <a:extLst>
              <a:ext uri="{FF2B5EF4-FFF2-40B4-BE49-F238E27FC236}">
                <a16:creationId xmlns:a16="http://schemas.microsoft.com/office/drawing/2014/main" id="{770B5030-BC03-4389-8218-93A6742D88A8}"/>
              </a:ext>
            </a:extLst>
          </p:cNvPr>
          <p:cNvSpPr/>
          <p:nvPr/>
        </p:nvSpPr>
        <p:spPr>
          <a:xfrm>
            <a:off x="609600" y="2209800"/>
            <a:ext cx="10668000" cy="2400657"/>
          </a:xfrm>
          <a:prstGeom prst="rect">
            <a:avLst/>
          </a:prstGeom>
        </p:spPr>
        <p:txBody>
          <a:bodyPr wrap="square">
            <a:spAutoFit/>
          </a:bodyPr>
          <a:lstStyle/>
          <a:p>
            <a:pPr marL="347472" lvl="0" indent="-342900">
              <a:lnSpc>
                <a:spcPct val="150000"/>
              </a:lnSpc>
              <a:buFont typeface="Wingdings" panose="05000000000000000000" pitchFamily="2" charset="2"/>
              <a:buChar char="§"/>
            </a:pPr>
            <a:r>
              <a:rPr lang="en-US" sz="2000" dirty="0" smtClean="0"/>
              <a:t>No longer executed via Grant Solutions.</a:t>
            </a:r>
          </a:p>
          <a:p>
            <a:pPr marL="347472" lvl="0" indent="-342900">
              <a:lnSpc>
                <a:spcPct val="150000"/>
              </a:lnSpc>
              <a:buFont typeface="Wingdings" panose="05000000000000000000" pitchFamily="2" charset="2"/>
              <a:buChar char="§"/>
            </a:pPr>
            <a:r>
              <a:rPr lang="en-US" sz="2000" dirty="0" smtClean="0"/>
              <a:t>NGAs will be emailed to Authorized Representative (AR).</a:t>
            </a:r>
          </a:p>
          <a:p>
            <a:pPr marL="804672" lvl="1" indent="-342900">
              <a:lnSpc>
                <a:spcPct val="150000"/>
              </a:lnSpc>
              <a:buFont typeface="Wingdings" panose="05000000000000000000" pitchFamily="2" charset="2"/>
              <a:buChar char="§"/>
            </a:pPr>
            <a:r>
              <a:rPr lang="en-US" sz="2000" dirty="0" smtClean="0"/>
              <a:t>Make sure the application includes the </a:t>
            </a:r>
            <a:r>
              <a:rPr lang="en-US" sz="2000" dirty="0"/>
              <a:t>person authorized to sign </a:t>
            </a:r>
            <a:r>
              <a:rPr lang="en-US" sz="2000" dirty="0" smtClean="0"/>
              <a:t>the NGA.</a:t>
            </a:r>
          </a:p>
          <a:p>
            <a:pPr marL="804672" lvl="1" indent="-342900">
              <a:lnSpc>
                <a:spcPct val="150000"/>
              </a:lnSpc>
              <a:buFont typeface="Wingdings" panose="05000000000000000000" pitchFamily="2" charset="2"/>
              <a:buChar char="§"/>
            </a:pPr>
            <a:r>
              <a:rPr lang="en-US" sz="2000" dirty="0" smtClean="0"/>
              <a:t>Please alert your programmatic specialist and cc the HMEP mailbox with any POC changes.</a:t>
            </a:r>
          </a:p>
          <a:p>
            <a:pPr marL="347472" lvl="0" indent="-342900">
              <a:lnSpc>
                <a:spcPct val="150000"/>
              </a:lnSpc>
              <a:buFont typeface="Wingdings" panose="05000000000000000000" pitchFamily="2" charset="2"/>
              <a:buChar char="§"/>
            </a:pPr>
            <a:r>
              <a:rPr lang="en-US" sz="2000" dirty="0" smtClean="0"/>
              <a:t>Must be signed and emailed back to the HMEP grants office.</a:t>
            </a:r>
          </a:p>
        </p:txBody>
      </p:sp>
      <p:pic>
        <p:nvPicPr>
          <p:cNvPr id="4" name="Picture 3" descr="Mr-Hubeny-Science - Class &lt;strong&gt;Contract&lt;/strong&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6612" y="228600"/>
            <a:ext cx="2980588" cy="2236839"/>
          </a:xfrm>
          <a:prstGeom prst="rect">
            <a:avLst/>
          </a:prstGeom>
        </p:spPr>
      </p:pic>
    </p:spTree>
    <p:extLst>
      <p:ext uri="{BB962C8B-B14F-4D97-AF65-F5344CB8AC3E}">
        <p14:creationId xmlns:p14="http://schemas.microsoft.com/office/powerpoint/2010/main" val="959937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12</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smtClean="0"/>
              <a:t>Grant Solutions</a:t>
            </a:r>
            <a:endParaRPr lang="en-US" sz="4000" dirty="0"/>
          </a:p>
        </p:txBody>
      </p:sp>
      <p:sp>
        <p:nvSpPr>
          <p:cNvPr id="14" name="Rectangle 13">
            <a:extLst>
              <a:ext uri="{FF2B5EF4-FFF2-40B4-BE49-F238E27FC236}">
                <a16:creationId xmlns:a16="http://schemas.microsoft.com/office/drawing/2014/main" id="{770B5030-BC03-4389-8218-93A6742D88A8}"/>
              </a:ext>
            </a:extLst>
          </p:cNvPr>
          <p:cNvSpPr/>
          <p:nvPr/>
        </p:nvSpPr>
        <p:spPr>
          <a:xfrm>
            <a:off x="609600" y="2209800"/>
            <a:ext cx="10668000" cy="1938992"/>
          </a:xfrm>
          <a:prstGeom prst="rect">
            <a:avLst/>
          </a:prstGeom>
        </p:spPr>
        <p:txBody>
          <a:bodyPr wrap="square">
            <a:spAutoFit/>
          </a:bodyPr>
          <a:lstStyle/>
          <a:p>
            <a:pPr marL="347472" lvl="0" indent="-342900">
              <a:lnSpc>
                <a:spcPct val="150000"/>
              </a:lnSpc>
              <a:buFont typeface="Wingdings" panose="05000000000000000000" pitchFamily="2" charset="2"/>
              <a:buChar char="§"/>
            </a:pPr>
            <a:r>
              <a:rPr lang="en-US" sz="2000" dirty="0" smtClean="0"/>
              <a:t>Grant Solutions will still be used by the HMEP Program for the following:</a:t>
            </a:r>
          </a:p>
          <a:p>
            <a:pPr marL="804672" lvl="1" indent="-342900">
              <a:lnSpc>
                <a:spcPct val="150000"/>
              </a:lnSpc>
              <a:buFont typeface="Wingdings" panose="05000000000000000000" pitchFamily="2" charset="2"/>
              <a:buChar char="§"/>
            </a:pPr>
            <a:r>
              <a:rPr lang="en-US" sz="2000" dirty="0" smtClean="0"/>
              <a:t>Application submissions/resubmissions</a:t>
            </a:r>
          </a:p>
          <a:p>
            <a:pPr marL="804672" lvl="1" indent="-342900">
              <a:lnSpc>
                <a:spcPct val="150000"/>
              </a:lnSpc>
              <a:buFont typeface="Wingdings" panose="05000000000000000000" pitchFamily="2" charset="2"/>
              <a:buChar char="§"/>
            </a:pPr>
            <a:r>
              <a:rPr lang="en-US" sz="2000" dirty="0" smtClean="0"/>
              <a:t>Federal Financial Reporting</a:t>
            </a:r>
          </a:p>
          <a:p>
            <a:pPr marL="804672" lvl="1" indent="-342900">
              <a:lnSpc>
                <a:spcPct val="150000"/>
              </a:lnSpc>
              <a:buFont typeface="Wingdings" panose="05000000000000000000" pitchFamily="2" charset="2"/>
              <a:buChar char="§"/>
            </a:pPr>
            <a:r>
              <a:rPr lang="en-US" sz="2000" dirty="0" smtClean="0"/>
              <a:t>Correspondence</a:t>
            </a:r>
            <a:endParaRPr lang="en-US" sz="2000" dirty="0"/>
          </a:p>
        </p:txBody>
      </p:sp>
      <p:pic>
        <p:nvPicPr>
          <p:cNvPr id="4" name="Picture 3" descr="CERTs Seed Grants Request for Proposals | Clean Energ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15879"/>
            <a:ext cx="3028950" cy="1152525"/>
          </a:xfrm>
          <a:prstGeom prst="rect">
            <a:avLst/>
          </a:prstGeom>
        </p:spPr>
      </p:pic>
      <p:pic>
        <p:nvPicPr>
          <p:cNvPr id="6" name="Picture 5" descr="&lt;strong&gt;Reporting&lt;/strong&gt; - Highway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3717" y="381000"/>
            <a:ext cx="3253483" cy="1930400"/>
          </a:xfrm>
          <a:prstGeom prst="rect">
            <a:avLst/>
          </a:prstGeom>
        </p:spPr>
      </p:pic>
      <p:pic>
        <p:nvPicPr>
          <p:cNvPr id="7" name="Picture 6" descr="Les belles histoires de tonton pow wow: Courrier des lecteu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271" y="3733800"/>
            <a:ext cx="2285058" cy="2171700"/>
          </a:xfrm>
          <a:prstGeom prst="rect">
            <a:avLst/>
          </a:prstGeom>
        </p:spPr>
      </p:pic>
    </p:spTree>
    <p:extLst>
      <p:ext uri="{BB962C8B-B14F-4D97-AF65-F5344CB8AC3E}">
        <p14:creationId xmlns:p14="http://schemas.microsoft.com/office/powerpoint/2010/main" val="4105418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13</a:t>
            </a:fld>
            <a:endParaRPr lang="en-US" dirty="0"/>
          </a:p>
        </p:txBody>
      </p:sp>
      <p:sp>
        <p:nvSpPr>
          <p:cNvPr id="3" name="TextBox 2"/>
          <p:cNvSpPr txBox="1"/>
          <p:nvPr/>
        </p:nvSpPr>
        <p:spPr>
          <a:xfrm>
            <a:off x="0" y="838200"/>
            <a:ext cx="12039600" cy="707886"/>
          </a:xfrm>
          <a:prstGeom prst="rect">
            <a:avLst/>
          </a:prstGeom>
          <a:ln/>
        </p:spPr>
        <p:txBody>
          <a:bodyPr vert="horz" wrap="square" lIns="91440" tIns="45720" rIns="91440" bIns="45720" rtlCol="0" anchor="ctr">
            <a:spAutoFit/>
          </a:bodyPr>
          <a:lstStyle/>
          <a:p>
            <a:pPr algn="ctr"/>
            <a:r>
              <a:rPr lang="en-US" sz="4000" dirty="0" smtClean="0"/>
              <a:t>Federal Grant Program Updates (2 CFR 200)</a:t>
            </a:r>
            <a:endParaRPr lang="en-US" sz="4000" dirty="0"/>
          </a:p>
        </p:txBody>
      </p:sp>
      <p:pic>
        <p:nvPicPr>
          <p:cNvPr id="5" name="Picture 4" descr="&lt;strong&gt;Rules and Regulations&lt;/strong&gt; ~ On The Road To Success | Person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425" y="2286000"/>
            <a:ext cx="5238750" cy="3143250"/>
          </a:xfrm>
          <a:prstGeom prst="rect">
            <a:avLst/>
          </a:prstGeom>
        </p:spPr>
      </p:pic>
    </p:spTree>
    <p:extLst>
      <p:ext uri="{BB962C8B-B14F-4D97-AF65-F5344CB8AC3E}">
        <p14:creationId xmlns:p14="http://schemas.microsoft.com/office/powerpoint/2010/main" val="333198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14</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a:t>Uniform Guidance Implementation Timeline</a:t>
            </a:r>
          </a:p>
        </p:txBody>
      </p:sp>
      <p:pic>
        <p:nvPicPr>
          <p:cNvPr id="6" name="Picture 5">
            <a:extLst/>
          </p:cNvPr>
          <p:cNvPicPr>
            <a:picLocks noChangeAspect="1"/>
          </p:cNvPicPr>
          <p:nvPr/>
        </p:nvPicPr>
        <p:blipFill>
          <a:blip r:embed="rId2"/>
          <a:stretch>
            <a:fillRect/>
          </a:stretch>
        </p:blipFill>
        <p:spPr>
          <a:xfrm>
            <a:off x="2971800" y="1828800"/>
            <a:ext cx="6096000" cy="3706933"/>
          </a:xfrm>
          <a:prstGeom prst="rect">
            <a:avLst/>
          </a:prstGeom>
        </p:spPr>
      </p:pic>
    </p:spTree>
    <p:extLst>
      <p:ext uri="{BB962C8B-B14F-4D97-AF65-F5344CB8AC3E}">
        <p14:creationId xmlns:p14="http://schemas.microsoft.com/office/powerpoint/2010/main" val="3868010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15</a:t>
            </a:fld>
            <a:endParaRPr lang="en-US" dirty="0"/>
          </a:p>
        </p:txBody>
      </p:sp>
      <p:sp>
        <p:nvSpPr>
          <p:cNvPr id="3" name="TextBox 2"/>
          <p:cNvSpPr txBox="1"/>
          <p:nvPr/>
        </p:nvSpPr>
        <p:spPr>
          <a:xfrm>
            <a:off x="0" y="530423"/>
            <a:ext cx="12039600" cy="1323439"/>
          </a:xfrm>
          <a:prstGeom prst="rect">
            <a:avLst/>
          </a:prstGeom>
          <a:ln/>
        </p:spPr>
        <p:txBody>
          <a:bodyPr vert="horz" wrap="square" lIns="91440" tIns="45720" rIns="91440" bIns="45720" rtlCol="0" anchor="ctr">
            <a:spAutoFit/>
          </a:bodyPr>
          <a:lstStyle/>
          <a:p>
            <a:pPr algn="ctr"/>
            <a:r>
              <a:rPr lang="en-US" sz="4000" dirty="0" smtClean="0"/>
              <a:t>Understanding 2 CFR 200’s Impact </a:t>
            </a:r>
          </a:p>
          <a:p>
            <a:pPr algn="ctr"/>
            <a:r>
              <a:rPr lang="en-US" sz="4000" dirty="0" smtClean="0"/>
              <a:t>on Your Application</a:t>
            </a:r>
            <a:endParaRPr lang="en-US" sz="4000" dirty="0"/>
          </a:p>
        </p:txBody>
      </p:sp>
      <p:sp>
        <p:nvSpPr>
          <p:cNvPr id="14" name="Rectangle 13">
            <a:extLst>
              <a:ext uri="{FF2B5EF4-FFF2-40B4-BE49-F238E27FC236}">
                <a16:creationId xmlns:a16="http://schemas.microsoft.com/office/drawing/2014/main" id="{770B5030-BC03-4389-8218-93A6742D88A8}"/>
              </a:ext>
            </a:extLst>
          </p:cNvPr>
          <p:cNvSpPr/>
          <p:nvPr/>
        </p:nvSpPr>
        <p:spPr>
          <a:xfrm>
            <a:off x="609600" y="2209800"/>
            <a:ext cx="10668000" cy="2400657"/>
          </a:xfrm>
          <a:prstGeom prst="rect">
            <a:avLst/>
          </a:prstGeom>
        </p:spPr>
        <p:txBody>
          <a:bodyPr wrap="square">
            <a:spAutoFit/>
          </a:bodyPr>
          <a:lstStyle/>
          <a:p>
            <a:pPr marL="347472" lvl="0" indent="-347472">
              <a:lnSpc>
                <a:spcPct val="150000"/>
              </a:lnSpc>
              <a:buFont typeface="Wingdings" panose="05000000000000000000" pitchFamily="2" charset="2"/>
              <a:buChar char="§"/>
            </a:pPr>
            <a:r>
              <a:rPr lang="en-US" sz="2000" dirty="0" smtClean="0"/>
              <a:t>Procurement Requirements</a:t>
            </a:r>
          </a:p>
          <a:p>
            <a:pPr marL="347472" lvl="0" indent="-347472">
              <a:lnSpc>
                <a:spcPct val="150000"/>
              </a:lnSpc>
              <a:buFont typeface="Wingdings" panose="05000000000000000000" pitchFamily="2" charset="2"/>
              <a:buChar char="§"/>
            </a:pPr>
            <a:r>
              <a:rPr lang="en-US" sz="2000" dirty="0" smtClean="0"/>
              <a:t>Audit Requirements</a:t>
            </a:r>
          </a:p>
          <a:p>
            <a:pPr marL="347472" indent="-347472">
              <a:lnSpc>
                <a:spcPct val="150000"/>
              </a:lnSpc>
              <a:buFont typeface="Wingdings" panose="05000000000000000000" pitchFamily="2" charset="2"/>
              <a:buChar char="§"/>
            </a:pPr>
            <a:r>
              <a:rPr lang="en-US" sz="2000" dirty="0"/>
              <a:t>Internal Controls</a:t>
            </a:r>
          </a:p>
          <a:p>
            <a:pPr marL="347472" lvl="0" indent="-347472">
              <a:lnSpc>
                <a:spcPct val="150000"/>
              </a:lnSpc>
              <a:buFont typeface="Wingdings" panose="05000000000000000000" pitchFamily="2" charset="2"/>
              <a:buChar char="§"/>
            </a:pPr>
            <a:r>
              <a:rPr lang="en-US" sz="2000" dirty="0" smtClean="0"/>
              <a:t>Indirect Costs</a:t>
            </a:r>
          </a:p>
          <a:p>
            <a:pPr marL="347472" lvl="0" indent="-347472">
              <a:lnSpc>
                <a:spcPct val="150000"/>
              </a:lnSpc>
              <a:buFont typeface="Wingdings" panose="05000000000000000000" pitchFamily="2" charset="2"/>
              <a:buChar char="§"/>
            </a:pPr>
            <a:r>
              <a:rPr lang="en-US" sz="2000" dirty="0" smtClean="0"/>
              <a:t>Personnel Expenses</a:t>
            </a:r>
            <a:endParaRPr lang="en-US" sz="3200" dirty="0"/>
          </a:p>
        </p:txBody>
      </p:sp>
      <p:pic>
        <p:nvPicPr>
          <p:cNvPr id="4" name="Picture 3" descr="The &lt;strong&gt;Impact&lt;/strong&gt; : It Only Takes One Decision To Make A Chan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209800"/>
            <a:ext cx="5247406" cy="3169433"/>
          </a:xfrm>
          <a:prstGeom prst="rect">
            <a:avLst/>
          </a:prstGeom>
        </p:spPr>
      </p:pic>
    </p:spTree>
    <p:extLst>
      <p:ext uri="{BB962C8B-B14F-4D97-AF65-F5344CB8AC3E}">
        <p14:creationId xmlns:p14="http://schemas.microsoft.com/office/powerpoint/2010/main" val="626590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16</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a:t>2017 </a:t>
            </a:r>
            <a:r>
              <a:rPr lang="en-US" sz="4000" dirty="0" smtClean="0"/>
              <a:t>Procurement Implementation </a:t>
            </a:r>
            <a:r>
              <a:rPr lang="en-US" sz="4000" dirty="0"/>
              <a:t>Grace Period</a:t>
            </a:r>
          </a:p>
        </p:txBody>
      </p:sp>
      <p:sp>
        <p:nvSpPr>
          <p:cNvPr id="11" name="TextBox 10">
            <a:extLst>
              <a:ext uri="{FF2B5EF4-FFF2-40B4-BE49-F238E27FC236}">
                <a16:creationId xmlns:a16="http://schemas.microsoft.com/office/drawing/2014/main" id="{89B1410A-4AE2-45D4-85D4-E6508CC38C75}"/>
              </a:ext>
            </a:extLst>
          </p:cNvPr>
          <p:cNvSpPr txBox="1"/>
          <p:nvPr/>
        </p:nvSpPr>
        <p:spPr>
          <a:xfrm>
            <a:off x="3429000" y="1905000"/>
            <a:ext cx="4648200" cy="1480066"/>
          </a:xfrm>
          <a:prstGeom prst="rect">
            <a:avLst/>
          </a:prstGeom>
          <a:ln/>
        </p:spPr>
        <p:txBody>
          <a:bodyPr vert="horz" wrap="square" lIns="91440" tIns="45720" rIns="91440" bIns="45720" rtlCol="0" anchor="ctr">
            <a:spAutoFit/>
          </a:bodyPr>
          <a:lstStyle/>
          <a:p>
            <a:endParaRPr lang="en-US" dirty="0"/>
          </a:p>
        </p:txBody>
      </p:sp>
      <p:sp>
        <p:nvSpPr>
          <p:cNvPr id="13" name="TextBox 12">
            <a:extLst>
              <a:ext uri="{FF2B5EF4-FFF2-40B4-BE49-F238E27FC236}">
                <a16:creationId xmlns:a16="http://schemas.microsoft.com/office/drawing/2014/main" id="{604F6310-3637-495A-BE49-34DECF21DD1C}"/>
              </a:ext>
            </a:extLst>
          </p:cNvPr>
          <p:cNvSpPr txBox="1"/>
          <p:nvPr/>
        </p:nvSpPr>
        <p:spPr>
          <a:xfrm>
            <a:off x="1219200" y="2905780"/>
            <a:ext cx="6400800" cy="707886"/>
          </a:xfrm>
          <a:prstGeom prst="rect">
            <a:avLst/>
          </a:prstGeom>
          <a:ln/>
        </p:spPr>
        <p:txBody>
          <a:bodyPr vert="horz" wrap="square" lIns="91440" tIns="45720" rIns="91440" bIns="45720" rtlCol="0" anchor="ctr">
            <a:spAutoFit/>
          </a:bodyPr>
          <a:lstStyle/>
          <a:p>
            <a:endParaRPr lang="en-US" dirty="0"/>
          </a:p>
        </p:txBody>
      </p:sp>
      <p:sp>
        <p:nvSpPr>
          <p:cNvPr id="14" name="Rectangle 13">
            <a:extLst>
              <a:ext uri="{FF2B5EF4-FFF2-40B4-BE49-F238E27FC236}">
                <a16:creationId xmlns:a16="http://schemas.microsoft.com/office/drawing/2014/main" id="{770B5030-BC03-4389-8218-93A6742D88A8}"/>
              </a:ext>
            </a:extLst>
          </p:cNvPr>
          <p:cNvSpPr/>
          <p:nvPr/>
        </p:nvSpPr>
        <p:spPr>
          <a:xfrm>
            <a:off x="609600" y="1815405"/>
            <a:ext cx="11125200" cy="3276282"/>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000" dirty="0"/>
              <a:t>Implementation of the procurement standards for non-federal entities will start with fiscal years beginning on or after December 26, 2017. </a:t>
            </a:r>
          </a:p>
          <a:p>
            <a:pPr marL="342900" indent="-342900">
              <a:lnSpc>
                <a:spcPct val="150000"/>
              </a:lnSpc>
              <a:buFont typeface="Wingdings" panose="05000000000000000000" pitchFamily="2" charset="2"/>
              <a:buChar char="§"/>
            </a:pPr>
            <a:r>
              <a:rPr lang="en-US" sz="2000" dirty="0" smtClean="0"/>
              <a:t>OMB has extended a grace period for grantees through May 2018 for </a:t>
            </a:r>
            <a:r>
              <a:rPr lang="en-US" sz="2000" dirty="0"/>
              <a:t>implementing the procurement standards in 2 CFR 200, Subpart </a:t>
            </a:r>
            <a:r>
              <a:rPr lang="en-US" sz="2000" dirty="0" smtClean="0"/>
              <a:t>D.  </a:t>
            </a:r>
            <a:endParaRPr lang="en-US" sz="2000" dirty="0"/>
          </a:p>
          <a:p>
            <a:pPr marL="342900" indent="-342900">
              <a:lnSpc>
                <a:spcPct val="150000"/>
              </a:lnSpc>
              <a:buFont typeface="Wingdings" panose="05000000000000000000" pitchFamily="2" charset="2"/>
              <a:buChar char="§"/>
            </a:pPr>
            <a:r>
              <a:rPr lang="en-US" sz="2000" dirty="0" smtClean="0"/>
              <a:t>If you use </a:t>
            </a:r>
            <a:r>
              <a:rPr lang="en-US" sz="2000" dirty="0"/>
              <a:t>the grace period </a:t>
            </a:r>
            <a:r>
              <a:rPr lang="en-US" sz="2000" dirty="0" smtClean="0"/>
              <a:t>then you </a:t>
            </a:r>
            <a:r>
              <a:rPr lang="en-US" sz="2000" u="sng" dirty="0" smtClean="0"/>
              <a:t>must</a:t>
            </a:r>
            <a:r>
              <a:rPr lang="en-US" sz="2000" dirty="0" smtClean="0"/>
              <a:t> </a:t>
            </a:r>
            <a:r>
              <a:rPr lang="en-US" sz="2000" dirty="0"/>
              <a:t>document the decision </a:t>
            </a:r>
            <a:r>
              <a:rPr lang="en-US" sz="2000" dirty="0" smtClean="0"/>
              <a:t>in your </a:t>
            </a:r>
            <a:r>
              <a:rPr lang="en-US" sz="2000" dirty="0"/>
              <a:t>internal procurement policies. </a:t>
            </a:r>
          </a:p>
          <a:p>
            <a:pPr marL="342900" indent="-342900">
              <a:lnSpc>
                <a:spcPct val="150000"/>
              </a:lnSpc>
              <a:buFont typeface="Wingdings" panose="05000000000000000000" pitchFamily="2" charset="2"/>
              <a:buChar char="§"/>
            </a:pPr>
            <a:r>
              <a:rPr lang="en-US" sz="2000" dirty="0" smtClean="0"/>
              <a:t>Please refer to </a:t>
            </a:r>
            <a:r>
              <a:rPr lang="en-US" sz="2000" dirty="0" smtClean="0">
                <a:hlinkClick r:id="rId2"/>
              </a:rPr>
              <a:t>2 </a:t>
            </a:r>
            <a:r>
              <a:rPr lang="en-US" sz="2000" dirty="0">
                <a:hlinkClick r:id="rId2"/>
              </a:rPr>
              <a:t>CFR 200.110(a</a:t>
            </a:r>
            <a:r>
              <a:rPr lang="en-US" sz="2000" dirty="0" smtClean="0">
                <a:hlinkClick r:id="rId2"/>
              </a:rPr>
              <a:t>)</a:t>
            </a:r>
            <a:r>
              <a:rPr lang="en-US" sz="2000" dirty="0" smtClean="0"/>
              <a:t> for more information.</a:t>
            </a:r>
            <a:endParaRPr lang="en-US" sz="2000" dirty="0"/>
          </a:p>
        </p:txBody>
      </p:sp>
    </p:spTree>
    <p:extLst>
      <p:ext uri="{BB962C8B-B14F-4D97-AF65-F5344CB8AC3E}">
        <p14:creationId xmlns:p14="http://schemas.microsoft.com/office/powerpoint/2010/main" val="2417087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17</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smtClean="0"/>
              <a:t>New Single Audit Requirements</a:t>
            </a:r>
            <a:endParaRPr lang="en-US" sz="4000" dirty="0"/>
          </a:p>
        </p:txBody>
      </p:sp>
      <p:sp>
        <p:nvSpPr>
          <p:cNvPr id="14" name="Rectangle 13">
            <a:extLst>
              <a:ext uri="{FF2B5EF4-FFF2-40B4-BE49-F238E27FC236}">
                <a16:creationId xmlns:a16="http://schemas.microsoft.com/office/drawing/2014/main" id="{770B5030-BC03-4389-8218-93A6742D88A8}"/>
              </a:ext>
            </a:extLst>
          </p:cNvPr>
          <p:cNvSpPr/>
          <p:nvPr/>
        </p:nvSpPr>
        <p:spPr>
          <a:xfrm>
            <a:off x="609600" y="1828800"/>
            <a:ext cx="6781800" cy="3785652"/>
          </a:xfrm>
          <a:prstGeom prst="rect">
            <a:avLst/>
          </a:prstGeom>
        </p:spPr>
        <p:txBody>
          <a:bodyPr wrap="square">
            <a:spAutoFit/>
          </a:bodyPr>
          <a:lstStyle/>
          <a:p>
            <a:pPr marL="347472" lvl="0" indent="-342900">
              <a:lnSpc>
                <a:spcPct val="150000"/>
              </a:lnSpc>
              <a:buFont typeface="Wingdings" panose="05000000000000000000" pitchFamily="2" charset="2"/>
              <a:buChar char="§"/>
            </a:pPr>
            <a:r>
              <a:rPr lang="en-US" sz="2000" dirty="0"/>
              <a:t>The audit requirements at 2 CFR 200, </a:t>
            </a:r>
            <a:r>
              <a:rPr lang="en-US" sz="2000" dirty="0" smtClean="0"/>
              <a:t>Subpart </a:t>
            </a:r>
            <a:r>
              <a:rPr lang="en-US" sz="2000" dirty="0"/>
              <a:t>F </a:t>
            </a:r>
            <a:r>
              <a:rPr lang="en-US" sz="2000" dirty="0" smtClean="0"/>
              <a:t>have </a:t>
            </a:r>
            <a:r>
              <a:rPr lang="en-US" sz="2000" dirty="0"/>
              <a:t>replaced OMB Circular </a:t>
            </a:r>
            <a:r>
              <a:rPr lang="en-US" sz="2000" dirty="0" smtClean="0"/>
              <a:t>A-133.</a:t>
            </a:r>
            <a:endParaRPr lang="en-US" sz="2000" dirty="0"/>
          </a:p>
          <a:p>
            <a:pPr marL="347472" lvl="0" indent="-342900">
              <a:lnSpc>
                <a:spcPct val="150000"/>
              </a:lnSpc>
              <a:buFont typeface="Wingdings" panose="05000000000000000000" pitchFamily="2" charset="2"/>
              <a:buChar char="§"/>
            </a:pPr>
            <a:r>
              <a:rPr lang="en-US" sz="2000" dirty="0" smtClean="0"/>
              <a:t>The new audit threshold for non-federal </a:t>
            </a:r>
            <a:r>
              <a:rPr lang="en-US" sz="2000" dirty="0"/>
              <a:t>e</a:t>
            </a:r>
            <a:r>
              <a:rPr lang="en-US" sz="2000" dirty="0" smtClean="0"/>
              <a:t>ntities is $750,000 </a:t>
            </a:r>
            <a:r>
              <a:rPr lang="en-US" sz="2000" dirty="0"/>
              <a:t>or more in the </a:t>
            </a:r>
            <a:r>
              <a:rPr lang="en-US" sz="2000" dirty="0" smtClean="0"/>
              <a:t>NFE’s </a:t>
            </a:r>
            <a:r>
              <a:rPr lang="en-US" sz="2000" dirty="0"/>
              <a:t>fiscal </a:t>
            </a:r>
            <a:r>
              <a:rPr lang="en-US" sz="2000" dirty="0" smtClean="0"/>
              <a:t>year.</a:t>
            </a:r>
          </a:p>
          <a:p>
            <a:pPr marL="804672" lvl="2" indent="-342900">
              <a:lnSpc>
                <a:spcPct val="150000"/>
              </a:lnSpc>
              <a:buFont typeface="Wingdings" panose="05000000000000000000" pitchFamily="2" charset="2"/>
              <a:buChar char="§"/>
            </a:pPr>
            <a:r>
              <a:rPr lang="en-US" sz="2000" dirty="0" smtClean="0"/>
              <a:t>If </a:t>
            </a:r>
            <a:r>
              <a:rPr lang="en-US" sz="2000" dirty="0"/>
              <a:t>you are following Subpart F for the first time, </a:t>
            </a:r>
            <a:r>
              <a:rPr lang="en-US" sz="2000" dirty="0" smtClean="0"/>
              <a:t>OMB </a:t>
            </a:r>
            <a:r>
              <a:rPr lang="en-US" sz="2000" dirty="0"/>
              <a:t>will give you a short term adjustment </a:t>
            </a:r>
            <a:r>
              <a:rPr lang="en-US" sz="2000" dirty="0" smtClean="0"/>
              <a:t>period.</a:t>
            </a:r>
            <a:endParaRPr lang="en-US" sz="2000" dirty="0"/>
          </a:p>
          <a:p>
            <a:pPr marL="347472" lvl="0" indent="-342900">
              <a:lnSpc>
                <a:spcPct val="150000"/>
              </a:lnSpc>
              <a:buFont typeface="Wingdings" panose="05000000000000000000" pitchFamily="2" charset="2"/>
              <a:buChar char="§"/>
            </a:pPr>
            <a:r>
              <a:rPr lang="en-US" sz="2000" dirty="0" smtClean="0"/>
              <a:t>Tribes </a:t>
            </a:r>
            <a:r>
              <a:rPr lang="en-US" sz="2000" dirty="0"/>
              <a:t>and </a:t>
            </a:r>
            <a:r>
              <a:rPr lang="en-US" sz="2000" dirty="0" smtClean="0"/>
              <a:t>tribal </a:t>
            </a:r>
            <a:r>
              <a:rPr lang="en-US" sz="2000" dirty="0"/>
              <a:t>o</a:t>
            </a:r>
            <a:r>
              <a:rPr lang="en-US" sz="2000" dirty="0" smtClean="0"/>
              <a:t>rganizations are not required to submit audits to the Federal Audit Clearinghouse.</a:t>
            </a:r>
            <a:endParaRPr lang="en-US" sz="2000" dirty="0"/>
          </a:p>
        </p:txBody>
      </p:sp>
      <p:pic>
        <p:nvPicPr>
          <p:cNvPr id="4" name="Picture 3" descr="Dieci parole latine che pensavi fossero inglesi ma non l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981200"/>
            <a:ext cx="4495800" cy="2992032"/>
          </a:xfrm>
          <a:prstGeom prst="rect">
            <a:avLst/>
          </a:prstGeom>
        </p:spPr>
      </p:pic>
    </p:spTree>
    <p:extLst>
      <p:ext uri="{BB962C8B-B14F-4D97-AF65-F5344CB8AC3E}">
        <p14:creationId xmlns:p14="http://schemas.microsoft.com/office/powerpoint/2010/main" val="2438476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18</a:t>
            </a:fld>
            <a:endParaRPr lang="en-US" dirty="0"/>
          </a:p>
        </p:txBody>
      </p:sp>
      <p:sp>
        <p:nvSpPr>
          <p:cNvPr id="3" name="TextBox 2"/>
          <p:cNvSpPr txBox="1"/>
          <p:nvPr/>
        </p:nvSpPr>
        <p:spPr>
          <a:xfrm>
            <a:off x="0" y="530423"/>
            <a:ext cx="12039600" cy="1323439"/>
          </a:xfrm>
          <a:prstGeom prst="rect">
            <a:avLst/>
          </a:prstGeom>
          <a:ln/>
        </p:spPr>
        <p:txBody>
          <a:bodyPr vert="horz" wrap="square" lIns="91440" tIns="45720" rIns="91440" bIns="45720" rtlCol="0" anchor="ctr">
            <a:spAutoFit/>
          </a:bodyPr>
          <a:lstStyle/>
          <a:p>
            <a:pPr algn="ctr"/>
            <a:r>
              <a:rPr lang="en-US" sz="4000" dirty="0"/>
              <a:t>Federal Awardee Performance </a:t>
            </a:r>
            <a:endParaRPr lang="en-US" sz="4000" dirty="0" smtClean="0"/>
          </a:p>
          <a:p>
            <a:pPr algn="ctr"/>
            <a:r>
              <a:rPr lang="en-US" sz="4000" dirty="0" smtClean="0"/>
              <a:t>and </a:t>
            </a:r>
            <a:r>
              <a:rPr lang="en-US" sz="4000" dirty="0"/>
              <a:t>Integrity Information System (FAPIIS)</a:t>
            </a:r>
          </a:p>
        </p:txBody>
      </p:sp>
      <p:sp>
        <p:nvSpPr>
          <p:cNvPr id="14" name="Rectangle 13">
            <a:extLst>
              <a:ext uri="{FF2B5EF4-FFF2-40B4-BE49-F238E27FC236}">
                <a16:creationId xmlns:a16="http://schemas.microsoft.com/office/drawing/2014/main" id="{770B5030-BC03-4389-8218-93A6742D88A8}"/>
              </a:ext>
            </a:extLst>
          </p:cNvPr>
          <p:cNvSpPr/>
          <p:nvPr/>
        </p:nvSpPr>
        <p:spPr>
          <a:xfrm>
            <a:off x="609600" y="1905000"/>
            <a:ext cx="10668000" cy="1938992"/>
          </a:xfrm>
          <a:prstGeom prst="rect">
            <a:avLst/>
          </a:prstGeom>
        </p:spPr>
        <p:txBody>
          <a:bodyPr wrap="square">
            <a:spAutoFit/>
          </a:bodyPr>
          <a:lstStyle/>
          <a:p>
            <a:pPr marL="347472" lvl="0" indent="-342900">
              <a:lnSpc>
                <a:spcPct val="150000"/>
              </a:lnSpc>
              <a:buFont typeface="Wingdings" panose="05000000000000000000" pitchFamily="2" charset="2"/>
              <a:buChar char="§"/>
            </a:pPr>
            <a:r>
              <a:rPr lang="en-US" sz="2000" dirty="0"/>
              <a:t>What is </a:t>
            </a:r>
            <a:r>
              <a:rPr lang="en-US" sz="2000" dirty="0" smtClean="0"/>
              <a:t>FAPIIS?</a:t>
            </a:r>
            <a:endParaRPr lang="en-US" sz="2000" dirty="0"/>
          </a:p>
          <a:p>
            <a:pPr marL="804672" lvl="2" indent="-342900">
              <a:lnSpc>
                <a:spcPct val="150000"/>
              </a:lnSpc>
              <a:buFont typeface="Wingdings" panose="05000000000000000000" pitchFamily="2" charset="2"/>
              <a:buChar char="§"/>
            </a:pPr>
            <a:r>
              <a:rPr lang="en-US" sz="2000" dirty="0" smtClean="0"/>
              <a:t>Publicly </a:t>
            </a:r>
            <a:r>
              <a:rPr lang="en-US" sz="2000" dirty="0"/>
              <a:t>accessible online database established to store data about </a:t>
            </a:r>
            <a:r>
              <a:rPr lang="en-US" sz="2000" dirty="0" smtClean="0"/>
              <a:t>non-federal </a:t>
            </a:r>
            <a:r>
              <a:rPr lang="en-US" sz="2000" dirty="0"/>
              <a:t>entities’ qualification to receive </a:t>
            </a:r>
            <a:r>
              <a:rPr lang="en-US" sz="2000" dirty="0" smtClean="0"/>
              <a:t>awards.</a:t>
            </a:r>
          </a:p>
          <a:p>
            <a:pPr marL="804672" lvl="2" indent="-342900">
              <a:lnSpc>
                <a:spcPct val="150000"/>
              </a:lnSpc>
              <a:buFont typeface="Wingdings" panose="05000000000000000000" pitchFamily="2" charset="2"/>
              <a:buChar char="§"/>
            </a:pPr>
            <a:r>
              <a:rPr lang="en-US" sz="2000" dirty="0" smtClean="0"/>
              <a:t>Became applicable to grants in January 2016.</a:t>
            </a:r>
          </a:p>
        </p:txBody>
      </p:sp>
    </p:spTree>
    <p:extLst>
      <p:ext uri="{BB962C8B-B14F-4D97-AF65-F5344CB8AC3E}">
        <p14:creationId xmlns:p14="http://schemas.microsoft.com/office/powerpoint/2010/main" val="2576294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19</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a:t>FAPIIS </a:t>
            </a:r>
            <a:r>
              <a:rPr lang="en-US" sz="4000" dirty="0" smtClean="0"/>
              <a:t>Applicability to Non-Federal Entities</a:t>
            </a:r>
            <a:endParaRPr lang="en-US" sz="4000" dirty="0"/>
          </a:p>
        </p:txBody>
      </p:sp>
      <p:sp>
        <p:nvSpPr>
          <p:cNvPr id="14" name="Rectangle 13">
            <a:extLst>
              <a:ext uri="{FF2B5EF4-FFF2-40B4-BE49-F238E27FC236}">
                <a16:creationId xmlns:a16="http://schemas.microsoft.com/office/drawing/2014/main" id="{770B5030-BC03-4389-8218-93A6742D88A8}"/>
              </a:ext>
            </a:extLst>
          </p:cNvPr>
          <p:cNvSpPr/>
          <p:nvPr/>
        </p:nvSpPr>
        <p:spPr>
          <a:xfrm>
            <a:off x="533400" y="1447800"/>
            <a:ext cx="10668000" cy="4708981"/>
          </a:xfrm>
          <a:prstGeom prst="rect">
            <a:avLst/>
          </a:prstGeom>
        </p:spPr>
        <p:txBody>
          <a:bodyPr wrap="square">
            <a:spAutoFit/>
          </a:bodyPr>
          <a:lstStyle/>
          <a:p>
            <a:pPr marL="347472" lvl="0" indent="-342900">
              <a:lnSpc>
                <a:spcPct val="150000"/>
              </a:lnSpc>
              <a:buFont typeface="Wingdings" panose="05000000000000000000" pitchFamily="2" charset="2"/>
              <a:buChar char="§"/>
            </a:pPr>
            <a:r>
              <a:rPr lang="en-US" sz="2000" dirty="0"/>
              <a:t>Federal </a:t>
            </a:r>
            <a:r>
              <a:rPr lang="en-US" sz="2000" dirty="0" smtClean="0"/>
              <a:t>Agencies:</a:t>
            </a:r>
          </a:p>
          <a:p>
            <a:pPr marL="804672" lvl="2" indent="-342900">
              <a:lnSpc>
                <a:spcPct val="150000"/>
              </a:lnSpc>
              <a:buFont typeface="Wingdings" panose="05000000000000000000" pitchFamily="2" charset="2"/>
              <a:buChar char="§"/>
            </a:pPr>
            <a:r>
              <a:rPr lang="en-US" sz="2000" dirty="0" smtClean="0"/>
              <a:t>Verify </a:t>
            </a:r>
            <a:r>
              <a:rPr lang="en-US" sz="2000" dirty="0"/>
              <a:t>applicant qualifications ($150,000) </a:t>
            </a:r>
            <a:endParaRPr lang="en-US" sz="2000" dirty="0" smtClean="0"/>
          </a:p>
          <a:p>
            <a:pPr marL="804672" lvl="2" indent="-342900">
              <a:lnSpc>
                <a:spcPct val="150000"/>
              </a:lnSpc>
              <a:buFont typeface="Wingdings" panose="05000000000000000000" pitchFamily="2" charset="2"/>
              <a:buChar char="§"/>
            </a:pPr>
            <a:r>
              <a:rPr lang="en-US" sz="2000" dirty="0" smtClean="0"/>
              <a:t>May impact </a:t>
            </a:r>
            <a:r>
              <a:rPr lang="en-US" sz="2000" dirty="0"/>
              <a:t>Terms and Conditions 	</a:t>
            </a:r>
          </a:p>
          <a:p>
            <a:pPr marL="347472" lvl="0" indent="-342900">
              <a:lnSpc>
                <a:spcPct val="150000"/>
              </a:lnSpc>
              <a:buFont typeface="Wingdings" panose="05000000000000000000" pitchFamily="2" charset="2"/>
              <a:buChar char="§"/>
            </a:pPr>
            <a:r>
              <a:rPr lang="en-US" sz="2000" dirty="0"/>
              <a:t>Non-Federal </a:t>
            </a:r>
            <a:r>
              <a:rPr lang="en-US" sz="2000" dirty="0" smtClean="0"/>
              <a:t>Agencies</a:t>
            </a:r>
            <a:r>
              <a:rPr lang="en-US" sz="2000" dirty="0" smtClean="0"/>
              <a:t>:</a:t>
            </a:r>
          </a:p>
          <a:p>
            <a:pPr marL="804672" lvl="1" indent="-342900">
              <a:lnSpc>
                <a:spcPct val="150000"/>
              </a:lnSpc>
              <a:buFont typeface="Wingdings" panose="05000000000000000000" pitchFamily="2" charset="2"/>
              <a:buChar char="§"/>
            </a:pPr>
            <a:r>
              <a:rPr lang="en-US" sz="2000" dirty="0" smtClean="0"/>
              <a:t>Non-federal entities with a record of </a:t>
            </a:r>
            <a:r>
              <a:rPr lang="en-US" sz="2000" dirty="0"/>
              <a:t>poor performance may submit comments to the awardee integrity and performance portal accessible through SAM (currently (CPARS</a:t>
            </a:r>
            <a:r>
              <a:rPr lang="en-US" sz="2000" dirty="0" smtClean="0"/>
              <a:t>).</a:t>
            </a:r>
          </a:p>
          <a:p>
            <a:pPr marL="804672" lvl="1" indent="-342900">
              <a:lnSpc>
                <a:spcPct val="150000"/>
              </a:lnSpc>
              <a:buFont typeface="Wingdings" panose="05000000000000000000" pitchFamily="2" charset="2"/>
              <a:buChar char="§"/>
            </a:pPr>
            <a:r>
              <a:rPr lang="en-US" sz="2000" dirty="0"/>
              <a:t> Federal awarding agencies will consider non-Federal entity comments when determining whether the non-Federal entity is qualified for a future Federal award.</a:t>
            </a:r>
            <a:endParaRPr lang="en-US" sz="2000" dirty="0"/>
          </a:p>
          <a:p>
            <a:pPr marL="347472" lvl="0" indent="-342900">
              <a:lnSpc>
                <a:spcPct val="150000"/>
              </a:lnSpc>
              <a:buFont typeface="Wingdings" panose="05000000000000000000" pitchFamily="2" charset="2"/>
              <a:buChar char="§"/>
            </a:pPr>
            <a:r>
              <a:rPr lang="en-US" sz="2000" dirty="0"/>
              <a:t>Pass Through </a:t>
            </a:r>
            <a:r>
              <a:rPr lang="en-US" sz="2000" dirty="0" smtClean="0"/>
              <a:t>Agencies:</a:t>
            </a:r>
          </a:p>
          <a:p>
            <a:pPr marL="804672" lvl="2" indent="-342900">
              <a:lnSpc>
                <a:spcPct val="150000"/>
              </a:lnSpc>
              <a:buFont typeface="Wingdings" panose="05000000000000000000" pitchFamily="2" charset="2"/>
              <a:buChar char="§"/>
            </a:pPr>
            <a:r>
              <a:rPr lang="en-US" sz="2000" dirty="0" smtClean="0"/>
              <a:t>May</a:t>
            </a:r>
            <a:r>
              <a:rPr lang="en-US" sz="2000" dirty="0" smtClean="0"/>
              <a:t> </a:t>
            </a:r>
            <a:r>
              <a:rPr lang="en-US" sz="2000" dirty="0"/>
              <a:t>review FAPIIS </a:t>
            </a:r>
            <a:r>
              <a:rPr lang="en-US" sz="2000" dirty="0" smtClean="0"/>
              <a:t>before </a:t>
            </a:r>
            <a:r>
              <a:rPr lang="en-US" sz="2000" dirty="0"/>
              <a:t>making a </a:t>
            </a:r>
            <a:r>
              <a:rPr lang="en-US" sz="2000" dirty="0" err="1" smtClean="0"/>
              <a:t>subaward</a:t>
            </a:r>
            <a:r>
              <a:rPr lang="en-US" sz="2000" dirty="0" smtClean="0"/>
              <a:t>. This is </a:t>
            </a:r>
            <a:r>
              <a:rPr lang="en-US" sz="2000" b="1" u="sng" dirty="0" smtClean="0"/>
              <a:t>not</a:t>
            </a:r>
            <a:r>
              <a:rPr lang="en-US" sz="2000" dirty="0" smtClean="0"/>
              <a:t> a requirement. </a:t>
            </a:r>
            <a:endParaRPr lang="en-US" sz="2000" dirty="0"/>
          </a:p>
        </p:txBody>
      </p:sp>
    </p:spTree>
    <p:extLst>
      <p:ext uri="{BB962C8B-B14F-4D97-AF65-F5344CB8AC3E}">
        <p14:creationId xmlns:p14="http://schemas.microsoft.com/office/powerpoint/2010/main" val="3167272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smtClean="0"/>
              <a:t>Topics </a:t>
            </a:r>
            <a:endParaRPr lang="en-US" sz="4000" dirty="0"/>
          </a:p>
        </p:txBody>
      </p:sp>
      <p:sp>
        <p:nvSpPr>
          <p:cNvPr id="14" name="Rectangle 13">
            <a:extLst>
              <a:ext uri="{FF2B5EF4-FFF2-40B4-BE49-F238E27FC236}">
                <a16:creationId xmlns:a16="http://schemas.microsoft.com/office/drawing/2014/main" id="{770B5030-BC03-4389-8218-93A6742D88A8}"/>
              </a:ext>
            </a:extLst>
          </p:cNvPr>
          <p:cNvSpPr/>
          <p:nvPr/>
        </p:nvSpPr>
        <p:spPr>
          <a:xfrm>
            <a:off x="685800" y="2088613"/>
            <a:ext cx="10668000" cy="2400657"/>
          </a:xfrm>
          <a:prstGeom prst="rect">
            <a:avLst/>
          </a:prstGeom>
        </p:spPr>
        <p:txBody>
          <a:bodyPr wrap="square">
            <a:spAutoFit/>
          </a:bodyPr>
          <a:lstStyle/>
          <a:p>
            <a:pPr marL="347472" lvl="0" indent="-347472">
              <a:lnSpc>
                <a:spcPct val="150000"/>
              </a:lnSpc>
              <a:buFont typeface="Wingdings" panose="05000000000000000000" pitchFamily="2" charset="2"/>
              <a:buChar char="§"/>
            </a:pPr>
            <a:r>
              <a:rPr lang="en-US" sz="2000" dirty="0" smtClean="0"/>
              <a:t>Welcome</a:t>
            </a:r>
          </a:p>
          <a:p>
            <a:pPr marL="347472" lvl="0" indent="-347472">
              <a:lnSpc>
                <a:spcPct val="150000"/>
              </a:lnSpc>
              <a:buFont typeface="Wingdings" panose="05000000000000000000" pitchFamily="2" charset="2"/>
              <a:buChar char="§"/>
            </a:pPr>
            <a:r>
              <a:rPr lang="en-US" sz="2000" dirty="0" smtClean="0"/>
              <a:t>New team members</a:t>
            </a:r>
          </a:p>
          <a:p>
            <a:pPr marL="347472" lvl="0" indent="-347472">
              <a:lnSpc>
                <a:spcPct val="150000"/>
              </a:lnSpc>
              <a:buFont typeface="Wingdings" panose="05000000000000000000" pitchFamily="2" charset="2"/>
              <a:buChar char="§"/>
            </a:pPr>
            <a:r>
              <a:rPr lang="en-US" sz="2000" dirty="0" smtClean="0"/>
              <a:t>Application submission </a:t>
            </a:r>
            <a:r>
              <a:rPr lang="en-US" sz="2000" dirty="0"/>
              <a:t>u</a:t>
            </a:r>
            <a:r>
              <a:rPr lang="en-US" sz="2000" dirty="0" smtClean="0"/>
              <a:t>pdates</a:t>
            </a:r>
          </a:p>
          <a:p>
            <a:pPr marL="347472" lvl="0" indent="-347472">
              <a:lnSpc>
                <a:spcPct val="150000"/>
              </a:lnSpc>
              <a:buFont typeface="Wingdings" panose="05000000000000000000" pitchFamily="2" charset="2"/>
              <a:buChar char="§"/>
            </a:pPr>
            <a:r>
              <a:rPr lang="en-US" sz="2000" dirty="0" smtClean="0"/>
              <a:t>Awarding process changes</a:t>
            </a:r>
          </a:p>
          <a:p>
            <a:pPr marL="347472" lvl="0" indent="-347472">
              <a:lnSpc>
                <a:spcPct val="150000"/>
              </a:lnSpc>
              <a:buFont typeface="Wingdings" panose="05000000000000000000" pitchFamily="2" charset="2"/>
              <a:buChar char="§"/>
            </a:pPr>
            <a:r>
              <a:rPr lang="en-US" sz="2000" dirty="0" smtClean="0"/>
              <a:t>Federal grant program updates (2 CFR 200)</a:t>
            </a:r>
          </a:p>
        </p:txBody>
      </p:sp>
      <p:pic>
        <p:nvPicPr>
          <p:cNvPr id="5" name="Picture 4" descr="Moved Permanent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6681" y="1897733"/>
            <a:ext cx="2698119" cy="27496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2228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20</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smtClean="0"/>
              <a:t>Understanding OMB’s Internal Controls Requirement</a:t>
            </a:r>
            <a:endParaRPr lang="en-US" sz="4000" dirty="0"/>
          </a:p>
        </p:txBody>
      </p:sp>
      <p:sp>
        <p:nvSpPr>
          <p:cNvPr id="14" name="Rectangle 13">
            <a:extLst>
              <a:ext uri="{FF2B5EF4-FFF2-40B4-BE49-F238E27FC236}">
                <a16:creationId xmlns:a16="http://schemas.microsoft.com/office/drawing/2014/main" id="{770B5030-BC03-4389-8218-93A6742D88A8}"/>
              </a:ext>
            </a:extLst>
          </p:cNvPr>
          <p:cNvSpPr/>
          <p:nvPr/>
        </p:nvSpPr>
        <p:spPr>
          <a:xfrm>
            <a:off x="609600" y="1909783"/>
            <a:ext cx="6781800" cy="3785652"/>
          </a:xfrm>
          <a:prstGeom prst="rect">
            <a:avLst/>
          </a:prstGeom>
        </p:spPr>
        <p:txBody>
          <a:bodyPr wrap="square">
            <a:spAutoFit/>
          </a:bodyPr>
          <a:lstStyle/>
          <a:p>
            <a:pPr marL="342900" lvl="0" indent="-342900">
              <a:lnSpc>
                <a:spcPct val="150000"/>
              </a:lnSpc>
              <a:buFont typeface="Wingdings" panose="05000000000000000000" pitchFamily="2" charset="2"/>
              <a:buChar char="§"/>
            </a:pPr>
            <a:r>
              <a:rPr lang="en-US" sz="2000" dirty="0"/>
              <a:t>OMB </a:t>
            </a:r>
            <a:r>
              <a:rPr lang="en-US" sz="2000" dirty="0" smtClean="0"/>
              <a:t>clarified </a:t>
            </a:r>
            <a:r>
              <a:rPr lang="en-US" sz="2000" dirty="0">
                <a:hlinkClick r:id="rId2"/>
              </a:rPr>
              <a:t>2 CFR </a:t>
            </a:r>
            <a:r>
              <a:rPr lang="en-US" sz="2000" dirty="0" smtClean="0">
                <a:hlinkClick r:id="rId2"/>
              </a:rPr>
              <a:t>200.61</a:t>
            </a:r>
            <a:r>
              <a:rPr lang="en-US" sz="2000" dirty="0" smtClean="0"/>
              <a:t>.</a:t>
            </a:r>
          </a:p>
          <a:p>
            <a:pPr marL="342900" lvl="0" indent="-342900">
              <a:lnSpc>
                <a:spcPct val="150000"/>
              </a:lnSpc>
              <a:buFont typeface="Wingdings" panose="05000000000000000000" pitchFamily="2" charset="2"/>
              <a:buChar char="§"/>
            </a:pPr>
            <a:r>
              <a:rPr lang="en-US" sz="2000" dirty="0" smtClean="0"/>
              <a:t>Internal </a:t>
            </a:r>
            <a:r>
              <a:rPr lang="en-US" sz="2000" dirty="0"/>
              <a:t>controls means a process, implemented by a </a:t>
            </a:r>
            <a:r>
              <a:rPr lang="en-US" sz="2000" dirty="0" smtClean="0"/>
              <a:t>non-federal </a:t>
            </a:r>
            <a:r>
              <a:rPr lang="en-US" sz="2000" dirty="0"/>
              <a:t>entity, designed to provide reasonable assurance regarding the achievement of objectives in the following categories</a:t>
            </a:r>
            <a:r>
              <a:rPr lang="en-US" sz="2000" dirty="0" smtClean="0"/>
              <a:t>:</a:t>
            </a:r>
            <a:endParaRPr lang="en-US" sz="2000" dirty="0"/>
          </a:p>
          <a:p>
            <a:pPr marL="800100" lvl="1" indent="-342900">
              <a:lnSpc>
                <a:spcPct val="150000"/>
              </a:lnSpc>
              <a:buFont typeface="Wingdings" panose="05000000000000000000" pitchFamily="2" charset="2"/>
              <a:buChar char="§"/>
            </a:pPr>
            <a:r>
              <a:rPr lang="en-US" sz="2000" dirty="0" smtClean="0"/>
              <a:t>Effectiveness </a:t>
            </a:r>
            <a:r>
              <a:rPr lang="en-US" sz="2000" dirty="0"/>
              <a:t>and efficiency of </a:t>
            </a:r>
            <a:r>
              <a:rPr lang="en-US" sz="2000" dirty="0" smtClean="0"/>
              <a:t>operations;</a:t>
            </a:r>
          </a:p>
          <a:p>
            <a:pPr marL="800100" lvl="1" indent="-342900">
              <a:lnSpc>
                <a:spcPct val="150000"/>
              </a:lnSpc>
              <a:buFont typeface="Wingdings" panose="05000000000000000000" pitchFamily="2" charset="2"/>
              <a:buChar char="§"/>
            </a:pPr>
            <a:r>
              <a:rPr lang="en-US" sz="2000" dirty="0" smtClean="0"/>
              <a:t>Reliability </a:t>
            </a:r>
            <a:r>
              <a:rPr lang="en-US" sz="2000" dirty="0"/>
              <a:t>of reporting for internal and external use; </a:t>
            </a:r>
            <a:r>
              <a:rPr lang="en-US" sz="2000" dirty="0" smtClean="0"/>
              <a:t>and</a:t>
            </a:r>
          </a:p>
          <a:p>
            <a:pPr marL="800100" lvl="1" indent="-342900">
              <a:lnSpc>
                <a:spcPct val="150000"/>
              </a:lnSpc>
              <a:buFont typeface="Wingdings" panose="05000000000000000000" pitchFamily="2" charset="2"/>
              <a:buChar char="§"/>
            </a:pPr>
            <a:r>
              <a:rPr lang="en-US" sz="2000" dirty="0" smtClean="0"/>
              <a:t>Compliance </a:t>
            </a:r>
            <a:r>
              <a:rPr lang="en-US" sz="2000" dirty="0"/>
              <a:t>with applicable laws and regulations.</a:t>
            </a:r>
          </a:p>
        </p:txBody>
      </p:sp>
      <p:pic>
        <p:nvPicPr>
          <p:cNvPr id="4" name="Picture 3" descr="COSO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575" y="2057400"/>
            <a:ext cx="3629025" cy="3353219"/>
          </a:xfrm>
          <a:prstGeom prst="rect">
            <a:avLst/>
          </a:prstGeom>
        </p:spPr>
      </p:pic>
    </p:spTree>
    <p:extLst>
      <p:ext uri="{BB962C8B-B14F-4D97-AF65-F5344CB8AC3E}">
        <p14:creationId xmlns:p14="http://schemas.microsoft.com/office/powerpoint/2010/main" val="1661027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21</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smtClean="0"/>
              <a:t>Understanding your Indirect </a:t>
            </a:r>
            <a:r>
              <a:rPr lang="en-US" sz="4000" dirty="0"/>
              <a:t>Cost </a:t>
            </a:r>
            <a:r>
              <a:rPr lang="en-US" sz="4000" dirty="0" smtClean="0"/>
              <a:t>Rate</a:t>
            </a:r>
            <a:endParaRPr lang="en-US" sz="4000" dirty="0">
              <a:solidFill>
                <a:srgbClr val="FF0000"/>
              </a:solidFill>
            </a:endParaRPr>
          </a:p>
        </p:txBody>
      </p:sp>
      <p:sp>
        <p:nvSpPr>
          <p:cNvPr id="14" name="Rectangle 13">
            <a:extLst>
              <a:ext uri="{FF2B5EF4-FFF2-40B4-BE49-F238E27FC236}">
                <a16:creationId xmlns:a16="http://schemas.microsoft.com/office/drawing/2014/main" id="{770B5030-BC03-4389-8218-93A6742D88A8}"/>
              </a:ext>
            </a:extLst>
          </p:cNvPr>
          <p:cNvSpPr/>
          <p:nvPr/>
        </p:nvSpPr>
        <p:spPr>
          <a:xfrm>
            <a:off x="609600" y="1908248"/>
            <a:ext cx="10668000" cy="3785652"/>
          </a:xfrm>
          <a:prstGeom prst="rect">
            <a:avLst/>
          </a:prstGeom>
        </p:spPr>
        <p:txBody>
          <a:bodyPr wrap="square">
            <a:spAutoFit/>
          </a:bodyPr>
          <a:lstStyle/>
          <a:p>
            <a:pPr marL="347472" lvl="0" indent="-342900">
              <a:lnSpc>
                <a:spcPct val="150000"/>
              </a:lnSpc>
              <a:buFont typeface="Wingdings" panose="05000000000000000000" pitchFamily="2" charset="2"/>
              <a:buChar char="§"/>
            </a:pPr>
            <a:r>
              <a:rPr lang="en-US" sz="2000" dirty="0" smtClean="0"/>
              <a:t>Must have a current agreement. If your agreement is expired</a:t>
            </a:r>
            <a:r>
              <a:rPr lang="en-US" sz="2000" dirty="0"/>
              <a:t> </a:t>
            </a:r>
            <a:r>
              <a:rPr lang="en-US" sz="2000" dirty="0" smtClean="0"/>
              <a:t>you have three options.</a:t>
            </a:r>
            <a:endParaRPr lang="en-US" sz="2000" dirty="0"/>
          </a:p>
          <a:p>
            <a:pPr marL="804672" lvl="2" indent="-342900">
              <a:lnSpc>
                <a:spcPct val="150000"/>
              </a:lnSpc>
              <a:buFont typeface="Wingdings" panose="05000000000000000000" pitchFamily="2" charset="2"/>
              <a:buChar char="§"/>
            </a:pPr>
            <a:r>
              <a:rPr lang="en-US" sz="2000" dirty="0" smtClean="0"/>
              <a:t>1</a:t>
            </a:r>
            <a:r>
              <a:rPr lang="en-US" sz="2000" b="1" dirty="0" smtClean="0"/>
              <a:t>. </a:t>
            </a:r>
            <a:r>
              <a:rPr lang="en-US" sz="2000" dirty="0" smtClean="0"/>
              <a:t>Negotiate </a:t>
            </a:r>
            <a:r>
              <a:rPr lang="en-US" sz="2000" dirty="0"/>
              <a:t>a new </a:t>
            </a:r>
            <a:r>
              <a:rPr lang="en-US" sz="2000" dirty="0" smtClean="0"/>
              <a:t>rate;</a:t>
            </a:r>
          </a:p>
          <a:p>
            <a:pPr marL="804672" lvl="2" indent="-342900">
              <a:lnSpc>
                <a:spcPct val="150000"/>
              </a:lnSpc>
              <a:buFont typeface="Wingdings" panose="05000000000000000000" pitchFamily="2" charset="2"/>
              <a:buChar char="§"/>
            </a:pPr>
            <a:r>
              <a:rPr lang="en-US" sz="2000" dirty="0" smtClean="0"/>
              <a:t>2. Apply </a:t>
            </a:r>
            <a:r>
              <a:rPr lang="en-US" sz="2000" dirty="0"/>
              <a:t>for a one time extension of the current </a:t>
            </a:r>
            <a:r>
              <a:rPr lang="en-US" sz="2000" dirty="0" smtClean="0"/>
              <a:t>rate;</a:t>
            </a:r>
          </a:p>
          <a:p>
            <a:pPr marL="804672" lvl="2" indent="-342900">
              <a:lnSpc>
                <a:spcPct val="150000"/>
              </a:lnSpc>
              <a:buFont typeface="Wingdings" panose="05000000000000000000" pitchFamily="2" charset="2"/>
              <a:buChar char="§"/>
            </a:pPr>
            <a:r>
              <a:rPr lang="en-US" sz="2000" dirty="0" smtClean="0"/>
              <a:t>3. If eligible, </a:t>
            </a:r>
            <a:r>
              <a:rPr lang="en-US" sz="2000" dirty="0"/>
              <a:t>adopt the 10% </a:t>
            </a:r>
            <a:r>
              <a:rPr lang="en-US" sz="2000" i="1" dirty="0"/>
              <a:t>de </a:t>
            </a:r>
            <a:r>
              <a:rPr lang="en-US" sz="2000" i="1" dirty="0" err="1"/>
              <a:t>minimis</a:t>
            </a:r>
            <a:r>
              <a:rPr lang="en-US" sz="2000" dirty="0"/>
              <a:t> </a:t>
            </a:r>
            <a:r>
              <a:rPr lang="en-US" sz="2000" dirty="0" smtClean="0"/>
              <a:t>rate.</a:t>
            </a:r>
          </a:p>
          <a:p>
            <a:pPr marL="347472" lvl="0" indent="-342900">
              <a:lnSpc>
                <a:spcPct val="150000"/>
              </a:lnSpc>
              <a:buFont typeface="Wingdings" panose="05000000000000000000" pitchFamily="2" charset="2"/>
              <a:buChar char="§"/>
            </a:pPr>
            <a:r>
              <a:rPr lang="en-US" sz="2000" dirty="0" smtClean="0"/>
              <a:t>Review your agreement to identify the list of direct costs included in your ICRA. Any exclusions should not be applied.</a:t>
            </a:r>
            <a:endParaRPr lang="en-US" sz="2000" dirty="0"/>
          </a:p>
          <a:p>
            <a:pPr marL="347472" lvl="0" indent="-342900">
              <a:lnSpc>
                <a:spcPct val="150000"/>
              </a:lnSpc>
              <a:buFont typeface="Wingdings" panose="05000000000000000000" pitchFamily="2" charset="2"/>
              <a:buChar char="§"/>
            </a:pPr>
            <a:r>
              <a:rPr lang="en-US" sz="2000" dirty="0" smtClean="0"/>
              <a:t>Some examples of excluded items are: equipment, capital expenditures, rental costs, and any other items not approved by the cognizant agency for indirect cost.</a:t>
            </a:r>
          </a:p>
        </p:txBody>
      </p:sp>
    </p:spTree>
    <p:extLst>
      <p:ext uri="{BB962C8B-B14F-4D97-AF65-F5344CB8AC3E}">
        <p14:creationId xmlns:p14="http://schemas.microsoft.com/office/powerpoint/2010/main" val="2608890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22</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a:t>Additional Guidance for Personnel Expenses </a:t>
            </a:r>
          </a:p>
        </p:txBody>
      </p:sp>
      <p:sp>
        <p:nvSpPr>
          <p:cNvPr id="14" name="Rectangle 13">
            <a:extLst>
              <a:ext uri="{FF2B5EF4-FFF2-40B4-BE49-F238E27FC236}">
                <a16:creationId xmlns:a16="http://schemas.microsoft.com/office/drawing/2014/main" id="{770B5030-BC03-4389-8218-93A6742D88A8}"/>
              </a:ext>
            </a:extLst>
          </p:cNvPr>
          <p:cNvSpPr/>
          <p:nvPr/>
        </p:nvSpPr>
        <p:spPr>
          <a:xfrm>
            <a:off x="76200" y="1696283"/>
            <a:ext cx="7467600" cy="4247317"/>
          </a:xfrm>
          <a:prstGeom prst="rect">
            <a:avLst/>
          </a:prstGeom>
        </p:spPr>
        <p:txBody>
          <a:bodyPr wrap="square">
            <a:spAutoFit/>
          </a:bodyPr>
          <a:lstStyle/>
          <a:p>
            <a:pPr marL="347472" lvl="0" indent="-342900">
              <a:lnSpc>
                <a:spcPct val="150000"/>
              </a:lnSpc>
              <a:buFont typeface="Wingdings" panose="05000000000000000000" pitchFamily="2" charset="2"/>
              <a:buChar char="§"/>
            </a:pPr>
            <a:r>
              <a:rPr lang="en-US" sz="2000" dirty="0" smtClean="0"/>
              <a:t>Standards for Documentation of Personnel Expenses</a:t>
            </a:r>
          </a:p>
          <a:p>
            <a:pPr marL="804672" lvl="2" indent="-342900">
              <a:lnSpc>
                <a:spcPct val="150000"/>
              </a:lnSpc>
              <a:buFont typeface="Wingdings" panose="05000000000000000000" pitchFamily="2" charset="2"/>
              <a:buChar char="§"/>
            </a:pPr>
            <a:r>
              <a:rPr lang="en-US" sz="2000" dirty="0" smtClean="0"/>
              <a:t>Personnel expenses charged to federal awards must be based on accurate documentation.</a:t>
            </a:r>
          </a:p>
          <a:p>
            <a:pPr marL="804672" lvl="2" indent="-342900">
              <a:lnSpc>
                <a:spcPct val="150000"/>
              </a:lnSpc>
              <a:buFont typeface="Wingdings" panose="05000000000000000000" pitchFamily="2" charset="2"/>
              <a:buChar char="§"/>
            </a:pPr>
            <a:r>
              <a:rPr lang="en-US" sz="2000" dirty="0" smtClean="0"/>
              <a:t>If the recipient uses an employee’s compensation toward cost share or matching, must use the same documentation standards as personnel expenses charged directly to the grant.</a:t>
            </a:r>
          </a:p>
          <a:p>
            <a:pPr marL="804672" lvl="2" indent="-342900">
              <a:lnSpc>
                <a:spcPct val="150000"/>
              </a:lnSpc>
              <a:buFont typeface="Wingdings" panose="05000000000000000000" pitchFamily="2" charset="2"/>
              <a:buChar char="§"/>
            </a:pPr>
            <a:r>
              <a:rPr lang="en-US" sz="2000" dirty="0" smtClean="0"/>
              <a:t>Some recipients may use alternative cost allocation methods if approved by their cognizant agency.</a:t>
            </a:r>
          </a:p>
          <a:p>
            <a:pPr marL="804672" lvl="2" indent="-342900">
              <a:lnSpc>
                <a:spcPct val="150000"/>
              </a:lnSpc>
              <a:buFont typeface="Wingdings" panose="05000000000000000000" pitchFamily="2" charset="2"/>
              <a:buChar char="§"/>
            </a:pPr>
            <a:r>
              <a:rPr lang="en-US" sz="2000" dirty="0"/>
              <a:t>Please refer to </a:t>
            </a:r>
            <a:r>
              <a:rPr lang="en-US" sz="2000" dirty="0">
                <a:hlinkClick r:id="rId2"/>
              </a:rPr>
              <a:t>2 CFR 200.430(</a:t>
            </a:r>
            <a:r>
              <a:rPr lang="en-US" sz="2000" dirty="0" err="1">
                <a:hlinkClick r:id="rId2"/>
              </a:rPr>
              <a:t>i</a:t>
            </a:r>
            <a:r>
              <a:rPr lang="en-US" sz="2000" dirty="0">
                <a:hlinkClick r:id="rId2"/>
              </a:rPr>
              <a:t>)</a:t>
            </a:r>
            <a:r>
              <a:rPr lang="en-US" sz="2000" dirty="0"/>
              <a:t> for more information</a:t>
            </a:r>
            <a:r>
              <a:rPr lang="en-US" sz="2000" dirty="0" smtClean="0"/>
              <a:t>.</a:t>
            </a:r>
            <a:endParaRPr lang="en-US" sz="2000" dirty="0"/>
          </a:p>
        </p:txBody>
      </p:sp>
      <p:pic>
        <p:nvPicPr>
          <p:cNvPr id="6" name="Picture 5" descr="Careers Associated With The Field Of &lt;strong&gt;Accounting&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840" y="2133600"/>
            <a:ext cx="4398552" cy="2819400"/>
          </a:xfrm>
          <a:prstGeom prst="rect">
            <a:avLst/>
          </a:prstGeom>
        </p:spPr>
      </p:pic>
    </p:spTree>
    <p:extLst>
      <p:ext uri="{BB962C8B-B14F-4D97-AF65-F5344CB8AC3E}">
        <p14:creationId xmlns:p14="http://schemas.microsoft.com/office/powerpoint/2010/main" val="280278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23</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smtClean="0"/>
              <a:t>Uniform </a:t>
            </a:r>
            <a:r>
              <a:rPr lang="en-US" sz="4000" dirty="0"/>
              <a:t>Guidance </a:t>
            </a:r>
            <a:r>
              <a:rPr lang="en-US" sz="4000" dirty="0" smtClean="0"/>
              <a:t>Resources</a:t>
            </a:r>
            <a:endParaRPr lang="en-US" sz="4000" strike="sngStrike" dirty="0"/>
          </a:p>
        </p:txBody>
      </p:sp>
      <p:sp>
        <p:nvSpPr>
          <p:cNvPr id="11" name="TextBox 10">
            <a:extLst>
              <a:ext uri="{FF2B5EF4-FFF2-40B4-BE49-F238E27FC236}">
                <a16:creationId xmlns:a16="http://schemas.microsoft.com/office/drawing/2014/main" id="{89B1410A-4AE2-45D4-85D4-E6508CC38C75}"/>
              </a:ext>
            </a:extLst>
          </p:cNvPr>
          <p:cNvSpPr txBox="1"/>
          <p:nvPr/>
        </p:nvSpPr>
        <p:spPr>
          <a:xfrm>
            <a:off x="3429000" y="1905000"/>
            <a:ext cx="4648200" cy="1480066"/>
          </a:xfrm>
          <a:prstGeom prst="rect">
            <a:avLst/>
          </a:prstGeom>
          <a:ln/>
        </p:spPr>
        <p:txBody>
          <a:bodyPr vert="horz" wrap="square" lIns="91440" tIns="45720" rIns="91440" bIns="45720" rtlCol="0" anchor="ctr">
            <a:spAutoFit/>
          </a:bodyPr>
          <a:lstStyle/>
          <a:p>
            <a:endParaRPr lang="en-US" dirty="0"/>
          </a:p>
        </p:txBody>
      </p:sp>
      <p:sp>
        <p:nvSpPr>
          <p:cNvPr id="13" name="TextBox 12">
            <a:extLst>
              <a:ext uri="{FF2B5EF4-FFF2-40B4-BE49-F238E27FC236}">
                <a16:creationId xmlns:a16="http://schemas.microsoft.com/office/drawing/2014/main" id="{604F6310-3637-495A-BE49-34DECF21DD1C}"/>
              </a:ext>
            </a:extLst>
          </p:cNvPr>
          <p:cNvSpPr txBox="1"/>
          <p:nvPr/>
        </p:nvSpPr>
        <p:spPr>
          <a:xfrm>
            <a:off x="1219200" y="2905780"/>
            <a:ext cx="6400800" cy="707886"/>
          </a:xfrm>
          <a:prstGeom prst="rect">
            <a:avLst/>
          </a:prstGeom>
          <a:ln/>
        </p:spPr>
        <p:txBody>
          <a:bodyPr vert="horz" wrap="square" lIns="91440" tIns="45720" rIns="91440" bIns="45720" rtlCol="0" anchor="ctr">
            <a:spAutoFit/>
          </a:bodyPr>
          <a:lstStyle/>
          <a:p>
            <a:endParaRPr lang="en-US" dirty="0"/>
          </a:p>
        </p:txBody>
      </p:sp>
      <p:sp>
        <p:nvSpPr>
          <p:cNvPr id="14" name="Rectangle 13">
            <a:extLst>
              <a:ext uri="{FF2B5EF4-FFF2-40B4-BE49-F238E27FC236}">
                <a16:creationId xmlns:a16="http://schemas.microsoft.com/office/drawing/2014/main" id="{770B5030-BC03-4389-8218-93A6742D88A8}"/>
              </a:ext>
            </a:extLst>
          </p:cNvPr>
          <p:cNvSpPr/>
          <p:nvPr/>
        </p:nvSpPr>
        <p:spPr>
          <a:xfrm>
            <a:off x="609600" y="1905000"/>
            <a:ext cx="11125200" cy="2814617"/>
          </a:xfrm>
          <a:prstGeom prst="rect">
            <a:avLst/>
          </a:prstGeom>
        </p:spPr>
        <p:txBody>
          <a:bodyPr wrap="square">
            <a:spAutoFit/>
          </a:bodyPr>
          <a:lstStyle/>
          <a:p>
            <a:pPr marL="347472" indent="-342900">
              <a:lnSpc>
                <a:spcPct val="150000"/>
              </a:lnSpc>
              <a:buFont typeface="Wingdings" panose="05000000000000000000" pitchFamily="2" charset="2"/>
              <a:buChar char="§"/>
            </a:pPr>
            <a:r>
              <a:rPr lang="en-US" sz="2000" dirty="0" smtClean="0"/>
              <a:t>Online Resources:</a:t>
            </a:r>
            <a:endParaRPr lang="en-US" sz="2000" dirty="0"/>
          </a:p>
          <a:p>
            <a:pPr marL="804672" lvl="2" indent="-342900">
              <a:lnSpc>
                <a:spcPct val="150000"/>
              </a:lnSpc>
              <a:buFont typeface="Wingdings" panose="05000000000000000000" pitchFamily="2" charset="2"/>
              <a:buChar char="§"/>
            </a:pPr>
            <a:r>
              <a:rPr lang="en-US" sz="2000" dirty="0"/>
              <a:t>http://</a:t>
            </a:r>
            <a:r>
              <a:rPr lang="en-US" sz="2000" dirty="0" smtClean="0"/>
              <a:t>www.ecfr.gov</a:t>
            </a:r>
            <a:endParaRPr lang="en-US" sz="2000" dirty="0"/>
          </a:p>
          <a:p>
            <a:pPr marL="804672" lvl="2" indent="-342900">
              <a:lnSpc>
                <a:spcPct val="150000"/>
              </a:lnSpc>
              <a:buFont typeface="Wingdings" panose="05000000000000000000" pitchFamily="2" charset="2"/>
              <a:buChar char="§"/>
            </a:pPr>
            <a:r>
              <a:rPr lang="en-US" sz="2000" dirty="0"/>
              <a:t>https://</a:t>
            </a:r>
            <a:r>
              <a:rPr lang="en-US" sz="2000" dirty="0" smtClean="0"/>
              <a:t>cfo.gov/grants</a:t>
            </a:r>
            <a:endParaRPr lang="en-US" sz="2000" dirty="0"/>
          </a:p>
          <a:p>
            <a:pPr marL="804672" lvl="2" indent="-342900">
              <a:lnSpc>
                <a:spcPct val="150000"/>
              </a:lnSpc>
              <a:buFont typeface="Wingdings" panose="05000000000000000000" pitchFamily="2" charset="2"/>
              <a:buChar char="§"/>
            </a:pPr>
            <a:r>
              <a:rPr lang="en-US" sz="2000" dirty="0" smtClean="0"/>
              <a:t>https</a:t>
            </a:r>
            <a:r>
              <a:rPr lang="en-US" sz="2000" dirty="0"/>
              <a:t>://</a:t>
            </a:r>
            <a:r>
              <a:rPr lang="en-US" sz="2000" dirty="0" smtClean="0"/>
              <a:t>www.whitehouse.gov/sites/whitehouse.gov/files/omb/circulars/A133/2017/Compliance_Supplement_2017.pdf</a:t>
            </a:r>
            <a:endParaRPr lang="en-US" sz="2000" dirty="0"/>
          </a:p>
          <a:p>
            <a:pPr marL="347472" indent="-342900">
              <a:lnSpc>
                <a:spcPct val="150000"/>
              </a:lnSpc>
              <a:buFont typeface="Wingdings" panose="05000000000000000000" pitchFamily="2" charset="2"/>
              <a:buChar char="§"/>
            </a:pPr>
            <a:r>
              <a:rPr lang="en-US" sz="2000" dirty="0"/>
              <a:t>Check individual agency websites for specific implementation </a:t>
            </a:r>
            <a:r>
              <a:rPr lang="en-US" sz="2000" dirty="0" smtClean="0"/>
              <a:t>information.</a:t>
            </a:r>
            <a:endParaRPr lang="en-US" sz="2000" dirty="0"/>
          </a:p>
        </p:txBody>
      </p:sp>
    </p:spTree>
    <p:extLst>
      <p:ext uri="{BB962C8B-B14F-4D97-AF65-F5344CB8AC3E}">
        <p14:creationId xmlns:p14="http://schemas.microsoft.com/office/powerpoint/2010/main" val="1662860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838200"/>
            <a:ext cx="12192000" cy="736600"/>
          </a:xfrm>
        </p:spPr>
        <p:txBody>
          <a:bodyPr>
            <a:noAutofit/>
          </a:bodyPr>
          <a:lstStyle/>
          <a:p>
            <a:pPr eaLnBrk="1" hangingPunct="1"/>
            <a:r>
              <a:rPr lang="en-US" altLang="en-US" sz="4000" dirty="0">
                <a:latin typeface="+mn-lt"/>
                <a:cs typeface="Times New Roman" panose="02020603050405020304" pitchFamily="18" charset="0"/>
              </a:rPr>
              <a:t>HMEP Grant Program Contact Information</a:t>
            </a:r>
          </a:p>
        </p:txBody>
      </p:sp>
      <p:sp>
        <p:nvSpPr>
          <p:cNvPr id="49155" name="Content Placeholder 2"/>
          <p:cNvSpPr>
            <a:spLocks noGrp="1"/>
          </p:cNvSpPr>
          <p:nvPr>
            <p:ph idx="1"/>
          </p:nvPr>
        </p:nvSpPr>
        <p:spPr>
          <a:xfrm>
            <a:off x="609600" y="1905000"/>
            <a:ext cx="12192000" cy="2209800"/>
          </a:xfrm>
        </p:spPr>
        <p:txBody>
          <a:bodyPr>
            <a:noAutofit/>
          </a:bodyPr>
          <a:lstStyle/>
          <a:p>
            <a:pPr>
              <a:lnSpc>
                <a:spcPct val="150000"/>
              </a:lnSpc>
              <a:spcBef>
                <a:spcPts val="0"/>
              </a:spcBef>
              <a:buFont typeface="Wingdings" panose="05000000000000000000" pitchFamily="2" charset="2"/>
              <a:buChar char="§"/>
              <a:defRPr/>
            </a:pPr>
            <a:r>
              <a:rPr lang="en-US" sz="2000" dirty="0">
                <a:cs typeface="Times New Roman" panose="02020603050405020304" pitchFamily="18" charset="0"/>
              </a:rPr>
              <a:t>General Inquiries: </a:t>
            </a:r>
            <a:r>
              <a:rPr lang="en-US" sz="2000" dirty="0">
                <a:cs typeface="Times New Roman" panose="02020603050405020304" pitchFamily="18" charset="0"/>
                <a:hlinkClick r:id="rId2"/>
              </a:rPr>
              <a:t>HMEP.Grants@dot.gov</a:t>
            </a:r>
            <a:endParaRPr lang="en-US" sz="2000" dirty="0">
              <a:cs typeface="Times New Roman" panose="02020603050405020304" pitchFamily="18" charset="0"/>
            </a:endParaRPr>
          </a:p>
          <a:p>
            <a:pPr>
              <a:lnSpc>
                <a:spcPct val="150000"/>
              </a:lnSpc>
              <a:spcBef>
                <a:spcPts val="0"/>
              </a:spcBef>
              <a:buFont typeface="Wingdings" panose="05000000000000000000" pitchFamily="2" charset="2"/>
              <a:buChar char="§"/>
              <a:defRPr/>
            </a:pPr>
            <a:r>
              <a:rPr lang="en-US" sz="2000" dirty="0">
                <a:cs typeface="Times New Roman" panose="02020603050405020304" pitchFamily="18" charset="0"/>
              </a:rPr>
              <a:t>Website</a:t>
            </a:r>
            <a:r>
              <a:rPr lang="en-US" sz="2000" b="1" dirty="0">
                <a:cs typeface="Times New Roman" panose="02020603050405020304" pitchFamily="18" charset="0"/>
              </a:rPr>
              <a:t>: </a:t>
            </a:r>
            <a:r>
              <a:rPr lang="en-US" sz="2000" dirty="0">
                <a:solidFill>
                  <a:schemeClr val="accent3">
                    <a:lumMod val="75000"/>
                  </a:schemeClr>
                </a:solidFill>
                <a:cs typeface="Times New Roman" panose="02020603050405020304" pitchFamily="18" charset="0"/>
                <a:hlinkClick r:id="rId3"/>
              </a:rPr>
              <a:t>www.phmsa.dot.gov/hazmat/grants</a:t>
            </a:r>
            <a:endParaRPr lang="en-US" sz="2000" dirty="0">
              <a:cs typeface="Times New Roman" panose="02020603050405020304" pitchFamily="18" charset="0"/>
            </a:endParaRPr>
          </a:p>
          <a:p>
            <a:pPr>
              <a:lnSpc>
                <a:spcPct val="150000"/>
              </a:lnSpc>
              <a:spcBef>
                <a:spcPts val="0"/>
              </a:spcBef>
              <a:buFont typeface="Wingdings" panose="05000000000000000000" pitchFamily="2" charset="2"/>
              <a:buChar char="§"/>
              <a:defRPr/>
            </a:pPr>
            <a:r>
              <a:rPr lang="en-US" sz="2000" dirty="0">
                <a:cs typeface="Times New Roman" panose="02020603050405020304" pitchFamily="18" charset="0"/>
              </a:rPr>
              <a:t>Phone: 202-366-1109</a:t>
            </a:r>
          </a:p>
        </p:txBody>
      </p:sp>
    </p:spTree>
    <p:extLst>
      <p:ext uri="{BB962C8B-B14F-4D97-AF65-F5344CB8AC3E}">
        <p14:creationId xmlns:p14="http://schemas.microsoft.com/office/powerpoint/2010/main" val="673225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25</a:t>
            </a:fld>
            <a:endParaRPr lang="en-US" dirty="0"/>
          </a:p>
        </p:txBody>
      </p:sp>
      <p:sp>
        <p:nvSpPr>
          <p:cNvPr id="3" name="TextBox 2"/>
          <p:cNvSpPr txBox="1"/>
          <p:nvPr/>
        </p:nvSpPr>
        <p:spPr>
          <a:xfrm>
            <a:off x="-115389" y="587147"/>
            <a:ext cx="12039600" cy="707886"/>
          </a:xfrm>
          <a:prstGeom prst="rect">
            <a:avLst/>
          </a:prstGeom>
          <a:ln/>
        </p:spPr>
        <p:txBody>
          <a:bodyPr vert="horz" wrap="square" lIns="91440" tIns="45720" rIns="91440" bIns="45720" rtlCol="0" anchor="ctr">
            <a:spAutoFit/>
          </a:bodyPr>
          <a:lstStyle/>
          <a:p>
            <a:pPr algn="ctr"/>
            <a:r>
              <a:rPr lang="en-US" sz="4000" dirty="0" smtClean="0"/>
              <a:t>Pipeline Grants</a:t>
            </a:r>
            <a:endParaRPr lang="en-US" sz="4000" dirty="0"/>
          </a:p>
        </p:txBody>
      </p:sp>
      <p:sp>
        <p:nvSpPr>
          <p:cNvPr id="14" name="Rectangle 13">
            <a:extLst>
              <a:ext uri="{FF2B5EF4-FFF2-40B4-BE49-F238E27FC236}">
                <a16:creationId xmlns:a16="http://schemas.microsoft.com/office/drawing/2014/main" id="{770B5030-BC03-4389-8218-93A6742D88A8}"/>
              </a:ext>
            </a:extLst>
          </p:cNvPr>
          <p:cNvSpPr/>
          <p:nvPr/>
        </p:nvSpPr>
        <p:spPr>
          <a:xfrm>
            <a:off x="609600" y="1524000"/>
            <a:ext cx="11125200" cy="3831818"/>
          </a:xfrm>
          <a:prstGeom prst="rect">
            <a:avLst/>
          </a:prstGeom>
        </p:spPr>
        <p:txBody>
          <a:bodyPr wrap="square">
            <a:spAutoFit/>
          </a:bodyPr>
          <a:lstStyle/>
          <a:p>
            <a:pPr>
              <a:lnSpc>
                <a:spcPct val="150000"/>
              </a:lnSpc>
            </a:pPr>
            <a:r>
              <a:rPr lang="en-US" dirty="0"/>
              <a:t>PHMSA provides grant opportunities designed to improve damage prevention, develop new technologies, and improve pipeline safety. </a:t>
            </a:r>
            <a:r>
              <a:rPr lang="en-US" dirty="0" smtClean="0"/>
              <a:t>PHMSA’s </a:t>
            </a:r>
            <a:r>
              <a:rPr lang="en-US" dirty="0"/>
              <a:t>pipeline safety grant programs has helped to foster partnerships with local communities, and universities to promote pipeline awareness campaigns, development of pipeline resources and information, and the implementation of best practices regarding pipeline safety </a:t>
            </a:r>
            <a:r>
              <a:rPr lang="en-US" dirty="0" smtClean="0"/>
              <a:t>nationwide.</a:t>
            </a:r>
            <a:r>
              <a:rPr lang="en-US" sz="2000" dirty="0" smtClean="0"/>
              <a:t> </a:t>
            </a:r>
            <a:r>
              <a:rPr lang="en-US" dirty="0" smtClean="0"/>
              <a:t>These </a:t>
            </a:r>
            <a:r>
              <a:rPr lang="en-US" dirty="0"/>
              <a:t>comprehensive programs include: </a:t>
            </a:r>
            <a:endParaRPr lang="en-US" dirty="0" smtClean="0"/>
          </a:p>
          <a:p>
            <a:pPr marL="342900" lvl="0" indent="-342900">
              <a:lnSpc>
                <a:spcPct val="150000"/>
              </a:lnSpc>
              <a:buFont typeface="Wingdings" panose="05000000000000000000" pitchFamily="2" charset="2"/>
              <a:buChar char="§"/>
            </a:pPr>
            <a:r>
              <a:rPr lang="en-US" dirty="0" smtClean="0">
                <a:hlinkClick r:id="rId2"/>
              </a:rPr>
              <a:t>Technical </a:t>
            </a:r>
            <a:r>
              <a:rPr lang="en-US" dirty="0">
                <a:hlinkClick r:id="rId2"/>
              </a:rPr>
              <a:t>Assistance Grants (</a:t>
            </a:r>
            <a:r>
              <a:rPr lang="en-US" dirty="0" smtClean="0">
                <a:hlinkClick r:id="rId2"/>
              </a:rPr>
              <a:t>TAG)</a:t>
            </a:r>
            <a:endParaRPr lang="en-US" dirty="0" smtClean="0"/>
          </a:p>
          <a:p>
            <a:pPr marL="342900" lvl="0" indent="-342900">
              <a:lnSpc>
                <a:spcPct val="150000"/>
              </a:lnSpc>
              <a:buFont typeface="Wingdings" panose="05000000000000000000" pitchFamily="2" charset="2"/>
              <a:buChar char="§"/>
            </a:pPr>
            <a:r>
              <a:rPr lang="en-US" dirty="0" smtClean="0">
                <a:hlinkClick r:id="rId3"/>
              </a:rPr>
              <a:t>State </a:t>
            </a:r>
            <a:r>
              <a:rPr lang="en-US" dirty="0">
                <a:hlinkClick r:id="rId3"/>
              </a:rPr>
              <a:t>Pipeline Safety Base </a:t>
            </a:r>
            <a:r>
              <a:rPr lang="en-US" dirty="0" smtClean="0">
                <a:hlinkClick r:id="rId3"/>
              </a:rPr>
              <a:t>Grants</a:t>
            </a:r>
            <a:endParaRPr lang="en-US" dirty="0" smtClean="0"/>
          </a:p>
          <a:p>
            <a:pPr marL="342900" lvl="0" indent="-342900">
              <a:lnSpc>
                <a:spcPct val="150000"/>
              </a:lnSpc>
              <a:buFont typeface="Wingdings" panose="05000000000000000000" pitchFamily="2" charset="2"/>
              <a:buChar char="§"/>
            </a:pPr>
            <a:r>
              <a:rPr lang="en-US" dirty="0" smtClean="0">
                <a:hlinkClick r:id="rId4"/>
              </a:rPr>
              <a:t>One Call</a:t>
            </a:r>
            <a:endParaRPr lang="en-US" dirty="0" smtClean="0"/>
          </a:p>
          <a:p>
            <a:pPr marL="342900" lvl="0" indent="-342900">
              <a:lnSpc>
                <a:spcPct val="150000"/>
              </a:lnSpc>
              <a:buFont typeface="Wingdings" panose="05000000000000000000" pitchFamily="2" charset="2"/>
              <a:buChar char="§"/>
            </a:pPr>
            <a:r>
              <a:rPr lang="en-US" dirty="0" smtClean="0">
                <a:hlinkClick r:id="rId5"/>
              </a:rPr>
              <a:t>State </a:t>
            </a:r>
            <a:r>
              <a:rPr lang="en-US" dirty="0">
                <a:hlinkClick r:id="rId5"/>
              </a:rPr>
              <a:t>Damage </a:t>
            </a:r>
            <a:r>
              <a:rPr lang="en-US" dirty="0" smtClean="0">
                <a:hlinkClick r:id="rId5"/>
              </a:rPr>
              <a:t>Prevention </a:t>
            </a:r>
            <a:endParaRPr lang="en-US" sz="2000" dirty="0"/>
          </a:p>
        </p:txBody>
      </p:sp>
    </p:spTree>
    <p:extLst>
      <p:ext uri="{BB962C8B-B14F-4D97-AF65-F5344CB8AC3E}">
        <p14:creationId xmlns:p14="http://schemas.microsoft.com/office/powerpoint/2010/main" val="263188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0" y="838201"/>
            <a:ext cx="12192000" cy="761999"/>
          </a:xfrm>
        </p:spPr>
        <p:txBody>
          <a:bodyPr>
            <a:normAutofit/>
          </a:bodyPr>
          <a:lstStyle/>
          <a:p>
            <a:r>
              <a:rPr lang="en-US" altLang="en-US" sz="4000" dirty="0">
                <a:cs typeface="Times New Roman" panose="02020603050405020304" pitchFamily="18" charset="0"/>
              </a:rPr>
              <a:t>What questions do you have for us? </a:t>
            </a:r>
          </a:p>
        </p:txBody>
      </p:sp>
      <p:pic>
        <p:nvPicPr>
          <p:cNvPr id="3" name="Picture 2"/>
          <p:cNvPicPr>
            <a:picLocks noChangeAspect="1"/>
          </p:cNvPicPr>
          <p:nvPr/>
        </p:nvPicPr>
        <p:blipFill>
          <a:blip r:embed="rId2"/>
          <a:stretch>
            <a:fillRect/>
          </a:stretch>
        </p:blipFill>
        <p:spPr>
          <a:xfrm>
            <a:off x="3860800" y="2514600"/>
            <a:ext cx="4267200"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6881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smtClean="0"/>
              <a:t>New Team Members</a:t>
            </a:r>
            <a:endParaRPr lang="en-US" sz="4000" dirty="0"/>
          </a:p>
        </p:txBody>
      </p:sp>
      <p:sp>
        <p:nvSpPr>
          <p:cNvPr id="14" name="Rectangle 13">
            <a:extLst>
              <a:ext uri="{FF2B5EF4-FFF2-40B4-BE49-F238E27FC236}">
                <a16:creationId xmlns:a16="http://schemas.microsoft.com/office/drawing/2014/main" id="{770B5030-BC03-4389-8218-93A6742D88A8}"/>
              </a:ext>
            </a:extLst>
          </p:cNvPr>
          <p:cNvSpPr/>
          <p:nvPr/>
        </p:nvSpPr>
        <p:spPr>
          <a:xfrm>
            <a:off x="685800" y="2088613"/>
            <a:ext cx="10668000" cy="3323987"/>
          </a:xfrm>
          <a:prstGeom prst="rect">
            <a:avLst/>
          </a:prstGeom>
        </p:spPr>
        <p:txBody>
          <a:bodyPr wrap="square">
            <a:spAutoFit/>
          </a:bodyPr>
          <a:lstStyle/>
          <a:p>
            <a:pPr marL="347472" lvl="0" indent="-347472">
              <a:lnSpc>
                <a:spcPct val="150000"/>
              </a:lnSpc>
            </a:pPr>
            <a:r>
              <a:rPr lang="en-US" sz="2000" b="1" dirty="0" smtClean="0">
                <a:solidFill>
                  <a:schemeClr val="accent6">
                    <a:lumMod val="50000"/>
                  </a:schemeClr>
                </a:solidFill>
              </a:rPr>
              <a:t>Financial Grants Specialists </a:t>
            </a:r>
          </a:p>
          <a:p>
            <a:pPr marL="347472" lvl="0" indent="-347472">
              <a:lnSpc>
                <a:spcPct val="150000"/>
              </a:lnSpc>
              <a:buFont typeface="Wingdings" panose="05000000000000000000" pitchFamily="2" charset="2"/>
              <a:buChar char="§"/>
            </a:pPr>
            <a:r>
              <a:rPr lang="en-US" sz="2000" b="1" dirty="0" smtClean="0"/>
              <a:t>Matthew Hufford – </a:t>
            </a:r>
            <a:r>
              <a:rPr lang="en-US" sz="2000" dirty="0" smtClean="0"/>
              <a:t>Arkansas through Missouri</a:t>
            </a:r>
          </a:p>
          <a:p>
            <a:pPr marL="804672" lvl="2" indent="-347472">
              <a:lnSpc>
                <a:spcPct val="150000"/>
              </a:lnSpc>
              <a:buFont typeface="Wingdings" panose="05000000000000000000" pitchFamily="2" charset="2"/>
              <a:buChar char="§"/>
            </a:pPr>
            <a:r>
              <a:rPr lang="en-US" sz="2000" dirty="0" smtClean="0">
                <a:hlinkClick r:id="rId2"/>
              </a:rPr>
              <a:t>Matthew.Hufford@dot.gov</a:t>
            </a:r>
            <a:endParaRPr lang="en-US" sz="2000" dirty="0" smtClean="0"/>
          </a:p>
          <a:p>
            <a:pPr marL="804672" lvl="2" indent="-347472">
              <a:lnSpc>
                <a:spcPct val="150000"/>
              </a:lnSpc>
              <a:buFont typeface="Wingdings" panose="05000000000000000000" pitchFamily="2" charset="2"/>
              <a:buChar char="§"/>
            </a:pPr>
            <a:r>
              <a:rPr lang="en-US" sz="2000" dirty="0" smtClean="0"/>
              <a:t>202-366-1952 </a:t>
            </a:r>
          </a:p>
          <a:p>
            <a:pPr marL="347472" lvl="0" indent="-347472">
              <a:lnSpc>
                <a:spcPct val="150000"/>
              </a:lnSpc>
              <a:buFont typeface="Wingdings" panose="05000000000000000000" pitchFamily="2" charset="2"/>
              <a:buChar char="§"/>
            </a:pPr>
            <a:r>
              <a:rPr lang="en-US" sz="2000" b="1" dirty="0" smtClean="0"/>
              <a:t>Flor Valencia – </a:t>
            </a:r>
            <a:r>
              <a:rPr lang="en-US" sz="2000" dirty="0" smtClean="0"/>
              <a:t>Montana through Wyoming</a:t>
            </a:r>
          </a:p>
          <a:p>
            <a:pPr marL="804672" lvl="2" indent="-347472">
              <a:lnSpc>
                <a:spcPct val="150000"/>
              </a:lnSpc>
              <a:buFont typeface="Wingdings" panose="05000000000000000000" pitchFamily="2" charset="2"/>
              <a:buChar char="§"/>
            </a:pPr>
            <a:r>
              <a:rPr lang="en-US" sz="2000" dirty="0" smtClean="0">
                <a:hlinkClick r:id="rId3"/>
              </a:rPr>
              <a:t>Flor.Valencia@dot.gov</a:t>
            </a:r>
            <a:endParaRPr lang="en-US" sz="2000" dirty="0" smtClean="0"/>
          </a:p>
          <a:p>
            <a:pPr marL="804672" lvl="2" indent="-347472">
              <a:lnSpc>
                <a:spcPct val="150000"/>
              </a:lnSpc>
              <a:buFont typeface="Wingdings" panose="05000000000000000000" pitchFamily="2" charset="2"/>
              <a:buChar char="§"/>
            </a:pPr>
            <a:r>
              <a:rPr lang="en-US" sz="2000" dirty="0" smtClean="0"/>
              <a:t>202-366-6853</a:t>
            </a:r>
          </a:p>
        </p:txBody>
      </p:sp>
      <p:pic>
        <p:nvPicPr>
          <p:cNvPr id="4" name="Picture 3"/>
          <p:cNvPicPr>
            <a:picLocks noChangeAspect="1"/>
          </p:cNvPicPr>
          <p:nvPr/>
        </p:nvPicPr>
        <p:blipFill>
          <a:blip r:embed="rId4"/>
          <a:stretch>
            <a:fillRect/>
          </a:stretch>
        </p:blipFill>
        <p:spPr>
          <a:xfrm>
            <a:off x="6582053" y="2112306"/>
            <a:ext cx="4771747" cy="3276600"/>
          </a:xfrm>
          <a:prstGeom prst="rect">
            <a:avLst/>
          </a:prstGeom>
        </p:spPr>
      </p:pic>
    </p:spTree>
    <p:extLst>
      <p:ext uri="{BB962C8B-B14F-4D97-AF65-F5344CB8AC3E}">
        <p14:creationId xmlns:p14="http://schemas.microsoft.com/office/powerpoint/2010/main" val="1334559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4</a:t>
            </a:fld>
            <a:endParaRPr lang="en-US" dirty="0"/>
          </a:p>
        </p:txBody>
      </p:sp>
      <p:sp>
        <p:nvSpPr>
          <p:cNvPr id="3" name="TextBox 2"/>
          <p:cNvSpPr txBox="1"/>
          <p:nvPr/>
        </p:nvSpPr>
        <p:spPr>
          <a:xfrm>
            <a:off x="24581" y="533400"/>
            <a:ext cx="12039600" cy="1323439"/>
          </a:xfrm>
          <a:prstGeom prst="rect">
            <a:avLst/>
          </a:prstGeom>
          <a:ln/>
        </p:spPr>
        <p:txBody>
          <a:bodyPr vert="horz" wrap="square" lIns="91440" tIns="45720" rIns="91440" bIns="45720" rtlCol="0" anchor="ctr">
            <a:spAutoFit/>
          </a:bodyPr>
          <a:lstStyle/>
          <a:p>
            <a:pPr algn="ctr"/>
            <a:r>
              <a:rPr lang="en-US" sz="4000" dirty="0"/>
              <a:t>Application Submission </a:t>
            </a:r>
            <a:r>
              <a:rPr lang="en-US" sz="4000" dirty="0" smtClean="0"/>
              <a:t>Updates:</a:t>
            </a:r>
            <a:endParaRPr lang="en-US" sz="4000" dirty="0"/>
          </a:p>
          <a:p>
            <a:pPr algn="ctr"/>
            <a:r>
              <a:rPr lang="en-US" sz="4000" dirty="0" smtClean="0"/>
              <a:t>Continuing, Supplemental, and Tribal Applications</a:t>
            </a:r>
          </a:p>
        </p:txBody>
      </p:sp>
      <p:pic>
        <p:nvPicPr>
          <p:cNvPr id="4" name="Picture 3" descr="Client - VGL Grou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2057400"/>
            <a:ext cx="3505200" cy="3505200"/>
          </a:xfrm>
          <a:prstGeom prst="rect">
            <a:avLst/>
          </a:prstGeom>
        </p:spPr>
      </p:pic>
    </p:spTree>
    <p:extLst>
      <p:ext uri="{BB962C8B-B14F-4D97-AF65-F5344CB8AC3E}">
        <p14:creationId xmlns:p14="http://schemas.microsoft.com/office/powerpoint/2010/main" val="2018131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5</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smtClean="0"/>
              <a:t>Tentative Timeline</a:t>
            </a:r>
            <a:endParaRPr lang="en-US" sz="4000" dirty="0"/>
          </a:p>
        </p:txBody>
      </p:sp>
      <p:sp>
        <p:nvSpPr>
          <p:cNvPr id="11" name="TextBox 10">
            <a:extLst>
              <a:ext uri="{FF2B5EF4-FFF2-40B4-BE49-F238E27FC236}">
                <a16:creationId xmlns:a16="http://schemas.microsoft.com/office/drawing/2014/main" id="{89B1410A-4AE2-45D4-85D4-E6508CC38C75}"/>
              </a:ext>
            </a:extLst>
          </p:cNvPr>
          <p:cNvSpPr txBox="1"/>
          <p:nvPr/>
        </p:nvSpPr>
        <p:spPr>
          <a:xfrm>
            <a:off x="3429000" y="1905000"/>
            <a:ext cx="4648200" cy="1480066"/>
          </a:xfrm>
          <a:prstGeom prst="rect">
            <a:avLst/>
          </a:prstGeom>
          <a:ln/>
        </p:spPr>
        <p:txBody>
          <a:bodyPr vert="horz" wrap="square" lIns="91440" tIns="45720" rIns="91440" bIns="45720" rtlCol="0" anchor="ctr">
            <a:spAutoFit/>
          </a:bodyPr>
          <a:lstStyle/>
          <a:p>
            <a:endParaRPr lang="en-US" dirty="0"/>
          </a:p>
        </p:txBody>
      </p:sp>
      <p:sp>
        <p:nvSpPr>
          <p:cNvPr id="13" name="TextBox 12">
            <a:extLst>
              <a:ext uri="{FF2B5EF4-FFF2-40B4-BE49-F238E27FC236}">
                <a16:creationId xmlns:a16="http://schemas.microsoft.com/office/drawing/2014/main" id="{604F6310-3637-495A-BE49-34DECF21DD1C}"/>
              </a:ext>
            </a:extLst>
          </p:cNvPr>
          <p:cNvSpPr txBox="1"/>
          <p:nvPr/>
        </p:nvSpPr>
        <p:spPr>
          <a:xfrm>
            <a:off x="1219200" y="2905780"/>
            <a:ext cx="6400800" cy="707886"/>
          </a:xfrm>
          <a:prstGeom prst="rect">
            <a:avLst/>
          </a:prstGeom>
          <a:ln/>
        </p:spPr>
        <p:txBody>
          <a:bodyPr vert="horz" wrap="square" lIns="91440" tIns="45720" rIns="91440" bIns="45720" rtlCol="0" anchor="ctr">
            <a:spAutoFit/>
          </a:bodyPr>
          <a:lstStyle/>
          <a:p>
            <a:endParaRPr lang="en-US" dirty="0"/>
          </a:p>
        </p:txBody>
      </p:sp>
      <p:sp>
        <p:nvSpPr>
          <p:cNvPr id="14" name="Rectangle 13">
            <a:extLst>
              <a:ext uri="{FF2B5EF4-FFF2-40B4-BE49-F238E27FC236}">
                <a16:creationId xmlns:a16="http://schemas.microsoft.com/office/drawing/2014/main" id="{770B5030-BC03-4389-8218-93A6742D88A8}"/>
              </a:ext>
            </a:extLst>
          </p:cNvPr>
          <p:cNvSpPr/>
          <p:nvPr/>
        </p:nvSpPr>
        <p:spPr>
          <a:xfrm>
            <a:off x="609600" y="2035821"/>
            <a:ext cx="11125200" cy="2246769"/>
          </a:xfrm>
          <a:prstGeom prst="rect">
            <a:avLst/>
          </a:prstGeom>
        </p:spPr>
        <p:txBody>
          <a:bodyPr wrap="square">
            <a:spAutoFit/>
          </a:bodyPr>
          <a:lstStyle/>
          <a:p>
            <a:pPr marL="347472" indent="-347472">
              <a:spcBef>
                <a:spcPts val="600"/>
              </a:spcBef>
              <a:spcAft>
                <a:spcPts val="600"/>
              </a:spcAft>
              <a:buFont typeface="Wingdings" panose="05000000000000000000" pitchFamily="2" charset="2"/>
              <a:buChar char="§"/>
            </a:pPr>
            <a:r>
              <a:rPr lang="en-US" sz="2000" dirty="0" smtClean="0"/>
              <a:t>Tribal application webinar – </a:t>
            </a:r>
            <a:r>
              <a:rPr lang="en-US" sz="2000" dirty="0" smtClean="0">
                <a:solidFill>
                  <a:srgbClr val="C00000"/>
                </a:solidFill>
              </a:rPr>
              <a:t>May 3, 2018</a:t>
            </a:r>
            <a:endParaRPr lang="en-US" sz="2000" dirty="0">
              <a:solidFill>
                <a:srgbClr val="C00000"/>
              </a:solidFill>
            </a:endParaRPr>
          </a:p>
          <a:p>
            <a:pPr marL="347472" indent="-347472">
              <a:spcBef>
                <a:spcPts val="600"/>
              </a:spcBef>
              <a:spcAft>
                <a:spcPts val="600"/>
              </a:spcAft>
              <a:buFont typeface="Wingdings" panose="05000000000000000000" pitchFamily="2" charset="2"/>
              <a:buChar char="§"/>
            </a:pPr>
            <a:r>
              <a:rPr lang="en-US" sz="2000" dirty="0"/>
              <a:t>Tribal application submission period – </a:t>
            </a:r>
            <a:r>
              <a:rPr lang="en-US" sz="2000" dirty="0">
                <a:solidFill>
                  <a:srgbClr val="C00000"/>
                </a:solidFill>
              </a:rPr>
              <a:t>May 3-June 4, </a:t>
            </a:r>
            <a:r>
              <a:rPr lang="en-US" sz="2000" dirty="0" smtClean="0">
                <a:solidFill>
                  <a:srgbClr val="C00000"/>
                </a:solidFill>
              </a:rPr>
              <a:t>2018</a:t>
            </a:r>
          </a:p>
          <a:p>
            <a:pPr marL="347472" indent="-347472">
              <a:spcBef>
                <a:spcPts val="600"/>
              </a:spcBef>
              <a:spcAft>
                <a:spcPts val="600"/>
              </a:spcAft>
              <a:buFont typeface="Wingdings" panose="05000000000000000000" pitchFamily="2" charset="2"/>
              <a:buChar char="§"/>
            </a:pPr>
            <a:r>
              <a:rPr lang="en-US" sz="2000" dirty="0" smtClean="0"/>
              <a:t>Continuing and supplemental (re-allocation) application webinar – </a:t>
            </a:r>
            <a:r>
              <a:rPr lang="en-US" sz="2000" dirty="0" smtClean="0">
                <a:solidFill>
                  <a:srgbClr val="C00000"/>
                </a:solidFill>
              </a:rPr>
              <a:t>May 4, 2018</a:t>
            </a:r>
            <a:endParaRPr lang="en-US" sz="2000" dirty="0">
              <a:solidFill>
                <a:srgbClr val="C00000"/>
              </a:solidFill>
            </a:endParaRPr>
          </a:p>
          <a:p>
            <a:pPr marL="347472" indent="-347472">
              <a:spcBef>
                <a:spcPts val="600"/>
              </a:spcBef>
              <a:spcAft>
                <a:spcPts val="600"/>
              </a:spcAft>
              <a:buFont typeface="Wingdings" panose="05000000000000000000" pitchFamily="2" charset="2"/>
              <a:buChar char="§"/>
            </a:pPr>
            <a:r>
              <a:rPr lang="en-US" sz="2000" dirty="0" smtClean="0"/>
              <a:t>Continuing and supplemental (re-allocation) application submission period – </a:t>
            </a:r>
            <a:r>
              <a:rPr lang="en-US" sz="2000" dirty="0" smtClean="0">
                <a:solidFill>
                  <a:srgbClr val="C00000"/>
                </a:solidFill>
              </a:rPr>
              <a:t>May 4-June 4, 2018</a:t>
            </a:r>
            <a:endParaRPr lang="en-US" sz="2000" dirty="0">
              <a:solidFill>
                <a:srgbClr val="C00000"/>
              </a:solidFill>
            </a:endParaRPr>
          </a:p>
          <a:p>
            <a:pPr marL="347472" indent="-347472">
              <a:spcBef>
                <a:spcPts val="600"/>
              </a:spcBef>
              <a:spcAft>
                <a:spcPts val="600"/>
              </a:spcAft>
              <a:buFont typeface="Wingdings" panose="05000000000000000000" pitchFamily="2" charset="2"/>
              <a:buChar char="§"/>
            </a:pPr>
            <a:r>
              <a:rPr lang="en-US" sz="2000" dirty="0" smtClean="0"/>
              <a:t>Awarding of funds – </a:t>
            </a:r>
            <a:r>
              <a:rPr lang="en-US" sz="2000" dirty="0" smtClean="0">
                <a:solidFill>
                  <a:srgbClr val="C00000"/>
                </a:solidFill>
              </a:rPr>
              <a:t>September 30, 2018</a:t>
            </a:r>
            <a:endParaRPr lang="en-US" sz="2000" dirty="0"/>
          </a:p>
        </p:txBody>
      </p:sp>
      <p:pic>
        <p:nvPicPr>
          <p:cNvPr id="4" name="Picture 3" descr="Sir Arthur's Den – one year later | Sir Arthur's D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220592"/>
            <a:ext cx="3378200" cy="2533650"/>
          </a:xfrm>
          <a:prstGeom prst="rect">
            <a:avLst/>
          </a:prstGeom>
        </p:spPr>
      </p:pic>
    </p:spTree>
    <p:extLst>
      <p:ext uri="{BB962C8B-B14F-4D97-AF65-F5344CB8AC3E}">
        <p14:creationId xmlns:p14="http://schemas.microsoft.com/office/powerpoint/2010/main" val="3632433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6</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smtClean="0"/>
              <a:t>Grantee Preparation For Application Review</a:t>
            </a:r>
            <a:endParaRPr lang="en-US" sz="4000" dirty="0"/>
          </a:p>
        </p:txBody>
      </p:sp>
      <p:sp>
        <p:nvSpPr>
          <p:cNvPr id="11" name="TextBox 10">
            <a:extLst>
              <a:ext uri="{FF2B5EF4-FFF2-40B4-BE49-F238E27FC236}">
                <a16:creationId xmlns:a16="http://schemas.microsoft.com/office/drawing/2014/main" id="{89B1410A-4AE2-45D4-85D4-E6508CC38C75}"/>
              </a:ext>
            </a:extLst>
          </p:cNvPr>
          <p:cNvSpPr txBox="1"/>
          <p:nvPr/>
        </p:nvSpPr>
        <p:spPr>
          <a:xfrm>
            <a:off x="3429000" y="1905000"/>
            <a:ext cx="4648200" cy="1480066"/>
          </a:xfrm>
          <a:prstGeom prst="rect">
            <a:avLst/>
          </a:prstGeom>
          <a:ln/>
        </p:spPr>
        <p:txBody>
          <a:bodyPr vert="horz" wrap="square" lIns="91440" tIns="45720" rIns="91440" bIns="45720" rtlCol="0" anchor="ctr">
            <a:spAutoFit/>
          </a:bodyPr>
          <a:lstStyle/>
          <a:p>
            <a:endParaRPr lang="en-US" dirty="0"/>
          </a:p>
        </p:txBody>
      </p:sp>
      <p:sp>
        <p:nvSpPr>
          <p:cNvPr id="13" name="TextBox 12">
            <a:extLst>
              <a:ext uri="{FF2B5EF4-FFF2-40B4-BE49-F238E27FC236}">
                <a16:creationId xmlns:a16="http://schemas.microsoft.com/office/drawing/2014/main" id="{604F6310-3637-495A-BE49-34DECF21DD1C}"/>
              </a:ext>
            </a:extLst>
          </p:cNvPr>
          <p:cNvSpPr txBox="1"/>
          <p:nvPr/>
        </p:nvSpPr>
        <p:spPr>
          <a:xfrm>
            <a:off x="1219200" y="2905780"/>
            <a:ext cx="6400800" cy="707886"/>
          </a:xfrm>
          <a:prstGeom prst="rect">
            <a:avLst/>
          </a:prstGeom>
          <a:ln/>
        </p:spPr>
        <p:txBody>
          <a:bodyPr vert="horz" wrap="square" lIns="91440" tIns="45720" rIns="91440" bIns="45720" rtlCol="0" anchor="ctr">
            <a:spAutoFit/>
          </a:bodyPr>
          <a:lstStyle/>
          <a:p>
            <a:endParaRPr lang="en-US" dirty="0"/>
          </a:p>
        </p:txBody>
      </p:sp>
      <p:sp>
        <p:nvSpPr>
          <p:cNvPr id="14" name="Rectangle 13">
            <a:extLst>
              <a:ext uri="{FF2B5EF4-FFF2-40B4-BE49-F238E27FC236}">
                <a16:creationId xmlns:a16="http://schemas.microsoft.com/office/drawing/2014/main" id="{770B5030-BC03-4389-8218-93A6742D88A8}"/>
              </a:ext>
            </a:extLst>
          </p:cNvPr>
          <p:cNvSpPr/>
          <p:nvPr/>
        </p:nvSpPr>
        <p:spPr>
          <a:xfrm>
            <a:off x="609600" y="1815405"/>
            <a:ext cx="11125200" cy="3631763"/>
          </a:xfrm>
          <a:prstGeom prst="rect">
            <a:avLst/>
          </a:prstGeom>
        </p:spPr>
        <p:txBody>
          <a:bodyPr wrap="square">
            <a:spAutoFit/>
          </a:bodyPr>
          <a:lstStyle/>
          <a:p>
            <a:r>
              <a:rPr lang="en-US" sz="2000" b="1" dirty="0" smtClean="0">
                <a:solidFill>
                  <a:schemeClr val="accent6">
                    <a:lumMod val="50000"/>
                  </a:schemeClr>
                </a:solidFill>
              </a:rPr>
              <a:t>How can grantees prepare for the open application period?</a:t>
            </a:r>
            <a:endParaRPr lang="en-US" sz="2000" dirty="0" smtClean="0"/>
          </a:p>
          <a:p>
            <a:pPr marL="347472" indent="-342900">
              <a:lnSpc>
                <a:spcPct val="150000"/>
              </a:lnSpc>
              <a:buFont typeface="Wingdings" panose="05000000000000000000" pitchFamily="2" charset="2"/>
              <a:buChar char="§"/>
            </a:pPr>
            <a:r>
              <a:rPr lang="en-US" sz="2000" dirty="0" smtClean="0"/>
              <a:t>New activities (grantee </a:t>
            </a:r>
            <a:r>
              <a:rPr lang="en-US" sz="2000" u="sng" dirty="0" smtClean="0"/>
              <a:t>and</a:t>
            </a:r>
            <a:r>
              <a:rPr lang="en-US" sz="2000" dirty="0" smtClean="0"/>
              <a:t> sub-recipient level)</a:t>
            </a:r>
          </a:p>
          <a:p>
            <a:pPr marL="347472" indent="-342900">
              <a:lnSpc>
                <a:spcPct val="150000"/>
              </a:lnSpc>
              <a:buFont typeface="Wingdings" panose="05000000000000000000" pitchFamily="2" charset="2"/>
              <a:buChar char="§"/>
            </a:pPr>
            <a:r>
              <a:rPr lang="en-US" sz="2000" dirty="0" smtClean="0"/>
              <a:t>Estimated project costs</a:t>
            </a:r>
          </a:p>
          <a:p>
            <a:pPr marL="347472" indent="-342900">
              <a:lnSpc>
                <a:spcPct val="150000"/>
              </a:lnSpc>
              <a:buFont typeface="Wingdings" panose="05000000000000000000" pitchFamily="2" charset="2"/>
              <a:buChar char="§"/>
            </a:pPr>
            <a:r>
              <a:rPr lang="en-US" sz="2000" dirty="0" smtClean="0"/>
              <a:t>Projected number of courses</a:t>
            </a:r>
          </a:p>
          <a:p>
            <a:pPr marL="347472" indent="-342900">
              <a:lnSpc>
                <a:spcPct val="150000"/>
              </a:lnSpc>
              <a:buFont typeface="Wingdings" panose="05000000000000000000" pitchFamily="2" charset="2"/>
              <a:buChar char="§"/>
            </a:pPr>
            <a:r>
              <a:rPr lang="en-US" sz="2000" dirty="0" smtClean="0"/>
              <a:t>Projected number to be trained</a:t>
            </a:r>
          </a:p>
          <a:p>
            <a:pPr marL="347472" indent="-342900">
              <a:lnSpc>
                <a:spcPct val="150000"/>
              </a:lnSpc>
              <a:buFont typeface="Wingdings" panose="05000000000000000000" pitchFamily="2" charset="2"/>
              <a:buChar char="§"/>
            </a:pPr>
            <a:r>
              <a:rPr lang="en-US" sz="2000" dirty="0" smtClean="0"/>
              <a:t>Estimated activity costs</a:t>
            </a:r>
          </a:p>
          <a:p>
            <a:pPr marL="347472" indent="-342900">
              <a:lnSpc>
                <a:spcPct val="150000"/>
              </a:lnSpc>
              <a:buFont typeface="Wingdings" panose="05000000000000000000" pitchFamily="2" charset="2"/>
              <a:buChar char="§"/>
            </a:pPr>
            <a:r>
              <a:rPr lang="en-US" sz="2000" dirty="0" smtClean="0"/>
              <a:t>Projected start and end dates of activities</a:t>
            </a:r>
            <a:endParaRPr lang="en-US" sz="2000" dirty="0"/>
          </a:p>
          <a:p>
            <a:pPr marL="347472" indent="-342900">
              <a:lnSpc>
                <a:spcPct val="150000"/>
              </a:lnSpc>
              <a:buFont typeface="Wingdings" panose="05000000000000000000" pitchFamily="2" charset="2"/>
              <a:buChar char="§"/>
            </a:pPr>
            <a:r>
              <a:rPr lang="en-US" sz="2000" dirty="0" smtClean="0"/>
              <a:t>Contact </a:t>
            </a:r>
            <a:r>
              <a:rPr lang="en-US" sz="2000" dirty="0"/>
              <a:t>your grants specialist for additional </a:t>
            </a:r>
            <a:r>
              <a:rPr lang="en-US" sz="2000" dirty="0" smtClean="0"/>
              <a:t>information</a:t>
            </a:r>
            <a:endParaRPr lang="en-US" sz="2000" dirty="0"/>
          </a:p>
        </p:txBody>
      </p:sp>
      <p:pic>
        <p:nvPicPr>
          <p:cNvPr id="4" name="Picture 3" descr="Schirato na Itália: Checklist de viagem - Itens essencia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957" y="1815404"/>
            <a:ext cx="2365043" cy="3554819"/>
          </a:xfrm>
          <a:prstGeom prst="rect">
            <a:avLst/>
          </a:prstGeom>
        </p:spPr>
      </p:pic>
    </p:spTree>
    <p:extLst>
      <p:ext uri="{BB962C8B-B14F-4D97-AF65-F5344CB8AC3E}">
        <p14:creationId xmlns:p14="http://schemas.microsoft.com/office/powerpoint/2010/main" val="4283745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7</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a:t>Risk Assessment</a:t>
            </a:r>
          </a:p>
        </p:txBody>
      </p:sp>
      <p:sp>
        <p:nvSpPr>
          <p:cNvPr id="14" name="Rectangle 13">
            <a:extLst>
              <a:ext uri="{FF2B5EF4-FFF2-40B4-BE49-F238E27FC236}">
                <a16:creationId xmlns:a16="http://schemas.microsoft.com/office/drawing/2014/main" id="{770B5030-BC03-4389-8218-93A6742D88A8}"/>
              </a:ext>
            </a:extLst>
          </p:cNvPr>
          <p:cNvSpPr/>
          <p:nvPr/>
        </p:nvSpPr>
        <p:spPr>
          <a:xfrm>
            <a:off x="609600" y="1676400"/>
            <a:ext cx="7239000" cy="2862322"/>
          </a:xfrm>
          <a:prstGeom prst="rect">
            <a:avLst/>
          </a:prstGeom>
        </p:spPr>
        <p:txBody>
          <a:bodyPr wrap="square">
            <a:spAutoFit/>
          </a:bodyPr>
          <a:lstStyle/>
          <a:p>
            <a:pPr marL="347472" lvl="0" indent="-347472">
              <a:lnSpc>
                <a:spcPct val="150000"/>
              </a:lnSpc>
              <a:buFont typeface="Wingdings" panose="05000000000000000000" pitchFamily="2" charset="2"/>
              <a:buChar char="§"/>
            </a:pPr>
            <a:r>
              <a:rPr lang="en-US" sz="2000" dirty="0"/>
              <a:t>Federal </a:t>
            </a:r>
            <a:r>
              <a:rPr lang="en-US" sz="2000" dirty="0" smtClean="0"/>
              <a:t>agencies </a:t>
            </a:r>
            <a:r>
              <a:rPr lang="en-US" sz="2000" dirty="0"/>
              <a:t>and </a:t>
            </a:r>
            <a:r>
              <a:rPr lang="en-US" sz="2000" dirty="0" smtClean="0"/>
              <a:t>pass-through </a:t>
            </a:r>
            <a:r>
              <a:rPr lang="en-US" sz="2000" dirty="0"/>
              <a:t>entities are responsible for assessing </a:t>
            </a:r>
            <a:r>
              <a:rPr lang="en-US" sz="2000" dirty="0" smtClean="0"/>
              <a:t>risk.</a:t>
            </a:r>
            <a:endParaRPr lang="en-US" sz="2000" dirty="0"/>
          </a:p>
          <a:p>
            <a:pPr marL="347472" lvl="0" indent="-347472">
              <a:lnSpc>
                <a:spcPct val="150000"/>
              </a:lnSpc>
              <a:buFont typeface="Wingdings" panose="05000000000000000000" pitchFamily="2" charset="2"/>
              <a:buChar char="§"/>
            </a:pPr>
            <a:r>
              <a:rPr lang="en-US" sz="2000" dirty="0" smtClean="0">
                <a:hlinkClick r:id="rId2"/>
              </a:rPr>
              <a:t>2 </a:t>
            </a:r>
            <a:r>
              <a:rPr lang="en-US" sz="2000" dirty="0">
                <a:hlinkClick r:id="rId2"/>
              </a:rPr>
              <a:t>CFR 200.331(b)</a:t>
            </a:r>
            <a:r>
              <a:rPr lang="en-US" sz="2000" dirty="0"/>
              <a:t> requires pass-through entities </a:t>
            </a:r>
            <a:r>
              <a:rPr lang="en-US" sz="2000" dirty="0" smtClean="0"/>
              <a:t>to evaluate sub-recipient’s </a:t>
            </a:r>
            <a:r>
              <a:rPr lang="en-US" sz="2000" dirty="0"/>
              <a:t>risk of noncompliance with Federal </a:t>
            </a:r>
            <a:r>
              <a:rPr lang="en-US" sz="2000" dirty="0" smtClean="0"/>
              <a:t>statutes</a:t>
            </a:r>
            <a:r>
              <a:rPr lang="en-US" sz="2000" dirty="0"/>
              <a:t>, regulations, and </a:t>
            </a:r>
            <a:r>
              <a:rPr lang="en-US" sz="2000" dirty="0" smtClean="0"/>
              <a:t>the terms </a:t>
            </a:r>
            <a:r>
              <a:rPr lang="en-US" sz="2000" dirty="0"/>
              <a:t>and conditions of the </a:t>
            </a:r>
            <a:r>
              <a:rPr lang="en-US" sz="2000" dirty="0" smtClean="0"/>
              <a:t>sub-award </a:t>
            </a:r>
            <a:r>
              <a:rPr lang="en-US" sz="2000" dirty="0"/>
              <a:t>for purposes of determining </a:t>
            </a:r>
            <a:r>
              <a:rPr lang="en-US" sz="2000" dirty="0" smtClean="0"/>
              <a:t>appropriate sub-recipient </a:t>
            </a:r>
            <a:r>
              <a:rPr lang="en-US" sz="2000" dirty="0"/>
              <a:t>monitoring</a:t>
            </a:r>
            <a:r>
              <a:rPr lang="en-US" sz="2000" dirty="0" smtClean="0"/>
              <a:t>.</a:t>
            </a:r>
            <a:endParaRPr lang="en-US" sz="2000" dirty="0"/>
          </a:p>
        </p:txBody>
      </p:sp>
      <p:pic>
        <p:nvPicPr>
          <p:cNvPr id="4" name="Picture 3" descr="Performing a Laboratory Informatics System &lt;strong&gt;Risk Assessment&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226" y="1735961"/>
            <a:ext cx="4114800" cy="2743200"/>
          </a:xfrm>
          <a:prstGeom prst="rect">
            <a:avLst/>
          </a:prstGeom>
        </p:spPr>
      </p:pic>
    </p:spTree>
    <p:extLst>
      <p:ext uri="{BB962C8B-B14F-4D97-AF65-F5344CB8AC3E}">
        <p14:creationId xmlns:p14="http://schemas.microsoft.com/office/powerpoint/2010/main" val="3172046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8</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a:t>Grants.gov </a:t>
            </a:r>
            <a:r>
              <a:rPr lang="en-US" sz="4000" dirty="0" smtClean="0"/>
              <a:t>Workspace (Pre-Award)</a:t>
            </a:r>
            <a:endParaRPr lang="en-US" sz="4000" dirty="0"/>
          </a:p>
        </p:txBody>
      </p:sp>
      <p:sp>
        <p:nvSpPr>
          <p:cNvPr id="14" name="Rectangle 13">
            <a:extLst>
              <a:ext uri="{FF2B5EF4-FFF2-40B4-BE49-F238E27FC236}">
                <a16:creationId xmlns:a16="http://schemas.microsoft.com/office/drawing/2014/main" id="{770B5030-BC03-4389-8218-93A6742D88A8}"/>
              </a:ext>
            </a:extLst>
          </p:cNvPr>
          <p:cNvSpPr/>
          <p:nvPr/>
        </p:nvSpPr>
        <p:spPr>
          <a:xfrm>
            <a:off x="609600" y="1718608"/>
            <a:ext cx="10668000" cy="3323987"/>
          </a:xfrm>
          <a:prstGeom prst="rect">
            <a:avLst/>
          </a:prstGeom>
        </p:spPr>
        <p:txBody>
          <a:bodyPr wrap="square">
            <a:spAutoFit/>
          </a:bodyPr>
          <a:lstStyle/>
          <a:p>
            <a:pPr marL="347472" lvl="0" indent="-342900">
              <a:lnSpc>
                <a:spcPct val="150000"/>
              </a:lnSpc>
              <a:buFont typeface="Wingdings" panose="05000000000000000000" pitchFamily="2" charset="2"/>
              <a:buChar char="§"/>
            </a:pPr>
            <a:r>
              <a:rPr lang="en-US" sz="2000" dirty="0" smtClean="0"/>
              <a:t>Available for tribes this year and states and territories next year.</a:t>
            </a:r>
          </a:p>
          <a:p>
            <a:pPr marL="347472" lvl="0" indent="-342900">
              <a:lnSpc>
                <a:spcPct val="150000"/>
              </a:lnSpc>
              <a:buFont typeface="Wingdings" panose="05000000000000000000" pitchFamily="2" charset="2"/>
              <a:buChar char="§"/>
            </a:pPr>
            <a:r>
              <a:rPr lang="en-US" sz="2000" dirty="0" smtClean="0"/>
              <a:t>Advantages of the Grants.gov workspace:</a:t>
            </a:r>
          </a:p>
          <a:p>
            <a:pPr marL="804672" lvl="2" indent="-342900">
              <a:lnSpc>
                <a:spcPct val="150000"/>
              </a:lnSpc>
              <a:buFont typeface="Wingdings" panose="05000000000000000000" pitchFamily="2" charset="2"/>
              <a:buChar char="§"/>
            </a:pPr>
            <a:r>
              <a:rPr lang="en-US" sz="2000" dirty="0" smtClean="0"/>
              <a:t>Provides a single place to edit grant documents without emails and attachments.</a:t>
            </a:r>
          </a:p>
          <a:p>
            <a:pPr marL="804672" lvl="2" indent="-342900">
              <a:lnSpc>
                <a:spcPct val="150000"/>
              </a:lnSpc>
              <a:buFont typeface="Wingdings" panose="05000000000000000000" pitchFamily="2" charset="2"/>
              <a:buChar char="§"/>
            </a:pPr>
            <a:r>
              <a:rPr lang="en-US" sz="2000" dirty="0" smtClean="0"/>
              <a:t>Imports forms </a:t>
            </a:r>
            <a:r>
              <a:rPr lang="en-US" sz="2000" dirty="0"/>
              <a:t>from previous applications </a:t>
            </a:r>
            <a:r>
              <a:rPr lang="en-US" sz="2000" dirty="0" smtClean="0"/>
              <a:t>to </a:t>
            </a:r>
            <a:r>
              <a:rPr lang="en-US" sz="2000" dirty="0"/>
              <a:t>save </a:t>
            </a:r>
            <a:r>
              <a:rPr lang="en-US" sz="2000" dirty="0" smtClean="0"/>
              <a:t>time.</a:t>
            </a:r>
            <a:endParaRPr lang="en-US" sz="2000" dirty="0"/>
          </a:p>
          <a:p>
            <a:pPr marL="804672" lvl="2" indent="-342900">
              <a:lnSpc>
                <a:spcPct val="150000"/>
              </a:lnSpc>
              <a:buFont typeface="Wingdings" panose="05000000000000000000" pitchFamily="2" charset="2"/>
              <a:buChar char="§"/>
            </a:pPr>
            <a:r>
              <a:rPr lang="en-US" sz="2000" dirty="0" smtClean="0"/>
              <a:t>Checks </a:t>
            </a:r>
            <a:r>
              <a:rPr lang="en-US" sz="2000" dirty="0"/>
              <a:t>for errors in </a:t>
            </a:r>
            <a:r>
              <a:rPr lang="en-US" sz="2000" dirty="0" smtClean="0"/>
              <a:t>applications.</a:t>
            </a:r>
            <a:endParaRPr lang="en-US" sz="2000" dirty="0"/>
          </a:p>
          <a:p>
            <a:pPr marL="804672" lvl="2" indent="-342900">
              <a:lnSpc>
                <a:spcPct val="150000"/>
              </a:lnSpc>
              <a:buFont typeface="Wingdings" panose="05000000000000000000" pitchFamily="2" charset="2"/>
              <a:buChar char="§"/>
            </a:pPr>
            <a:r>
              <a:rPr lang="en-US" sz="2000" dirty="0"/>
              <a:t>Offers reference information </a:t>
            </a:r>
            <a:r>
              <a:rPr lang="en-US" sz="2000" dirty="0" smtClean="0"/>
              <a:t>and </a:t>
            </a:r>
            <a:r>
              <a:rPr lang="en-US" sz="2000" dirty="0"/>
              <a:t>a link to submit </a:t>
            </a:r>
            <a:r>
              <a:rPr lang="en-US" sz="2000" dirty="0" smtClean="0"/>
              <a:t>questions.</a:t>
            </a:r>
          </a:p>
          <a:p>
            <a:pPr marL="347472" indent="-342900">
              <a:lnSpc>
                <a:spcPct val="150000"/>
              </a:lnSpc>
              <a:buFont typeface="Wingdings" panose="05000000000000000000" pitchFamily="2" charset="2"/>
              <a:buChar char="§"/>
            </a:pPr>
            <a:r>
              <a:rPr lang="en-US" sz="2000" dirty="0"/>
              <a:t>https://www.grants.gov/web/grants/applicants/workspace-overview.html</a:t>
            </a:r>
          </a:p>
        </p:txBody>
      </p:sp>
    </p:spTree>
    <p:extLst>
      <p:ext uri="{BB962C8B-B14F-4D97-AF65-F5344CB8AC3E}">
        <p14:creationId xmlns:p14="http://schemas.microsoft.com/office/powerpoint/2010/main" val="1793559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9</a:t>
            </a:fld>
            <a:endParaRPr lang="en-US" dirty="0"/>
          </a:p>
        </p:txBody>
      </p:sp>
      <p:sp>
        <p:nvSpPr>
          <p:cNvPr id="3" name="TextBox 2"/>
          <p:cNvSpPr txBox="1"/>
          <p:nvPr/>
        </p:nvSpPr>
        <p:spPr>
          <a:xfrm>
            <a:off x="0" y="838199"/>
            <a:ext cx="12039600" cy="707886"/>
          </a:xfrm>
          <a:prstGeom prst="rect">
            <a:avLst/>
          </a:prstGeom>
          <a:ln/>
        </p:spPr>
        <p:txBody>
          <a:bodyPr vert="horz" wrap="square" lIns="91440" tIns="45720" rIns="91440" bIns="45720" rtlCol="0" anchor="ctr">
            <a:spAutoFit/>
          </a:bodyPr>
          <a:lstStyle/>
          <a:p>
            <a:pPr algn="ctr"/>
            <a:r>
              <a:rPr lang="en-US" sz="4000" dirty="0" smtClean="0"/>
              <a:t>Supplemental (Re-allocation)</a:t>
            </a:r>
            <a:r>
              <a:rPr lang="en-US" sz="4000" dirty="0" smtClean="0">
                <a:solidFill>
                  <a:srgbClr val="FF0000"/>
                </a:solidFill>
              </a:rPr>
              <a:t> </a:t>
            </a:r>
            <a:r>
              <a:rPr lang="en-US" sz="4000" dirty="0" smtClean="0"/>
              <a:t>Funding Eligibility</a:t>
            </a:r>
            <a:endParaRPr lang="en-US" sz="4000" dirty="0"/>
          </a:p>
        </p:txBody>
      </p:sp>
      <p:sp>
        <p:nvSpPr>
          <p:cNvPr id="14" name="Rectangle 13">
            <a:extLst>
              <a:ext uri="{FF2B5EF4-FFF2-40B4-BE49-F238E27FC236}">
                <a16:creationId xmlns:a16="http://schemas.microsoft.com/office/drawing/2014/main" id="{770B5030-BC03-4389-8218-93A6742D88A8}"/>
              </a:ext>
            </a:extLst>
          </p:cNvPr>
          <p:cNvSpPr/>
          <p:nvPr/>
        </p:nvSpPr>
        <p:spPr>
          <a:xfrm>
            <a:off x="609600" y="1768019"/>
            <a:ext cx="7696200" cy="3631763"/>
          </a:xfrm>
          <a:prstGeom prst="rect">
            <a:avLst/>
          </a:prstGeom>
        </p:spPr>
        <p:txBody>
          <a:bodyPr wrap="square">
            <a:spAutoFit/>
          </a:bodyPr>
          <a:lstStyle/>
          <a:p>
            <a:pPr lvl="0"/>
            <a:r>
              <a:rPr lang="en-US" sz="2000" b="1" dirty="0" smtClean="0">
                <a:solidFill>
                  <a:schemeClr val="accent6">
                    <a:lumMod val="50000"/>
                  </a:schemeClr>
                </a:solidFill>
              </a:rPr>
              <a:t>Criteria</a:t>
            </a:r>
          </a:p>
          <a:p>
            <a:pPr marL="347472" lvl="0" indent="-347472">
              <a:lnSpc>
                <a:spcPct val="150000"/>
              </a:lnSpc>
              <a:buFont typeface="Wingdings" panose="05000000000000000000" pitchFamily="2" charset="2"/>
              <a:buChar char="§"/>
            </a:pPr>
            <a:r>
              <a:rPr lang="en-US" sz="2000" dirty="0"/>
              <a:t>All of FY16 (Year 1) funds must have been expended or obligated.</a:t>
            </a:r>
          </a:p>
          <a:p>
            <a:pPr marL="804672" lvl="1" indent="-347472">
              <a:lnSpc>
                <a:spcPct val="150000"/>
              </a:lnSpc>
              <a:buFont typeface="Wingdings" panose="05000000000000000000" pitchFamily="2" charset="2"/>
              <a:buChar char="§"/>
            </a:pPr>
            <a:r>
              <a:rPr lang="en-US" sz="2000" dirty="0"/>
              <a:t>PHMSA used FY16 (Year 1) annual Federal Financial Reports (FFRs) to validate obligations.</a:t>
            </a:r>
          </a:p>
          <a:p>
            <a:pPr marL="347472" lvl="0" indent="-347472">
              <a:lnSpc>
                <a:spcPct val="150000"/>
              </a:lnSpc>
              <a:buFont typeface="Wingdings" panose="05000000000000000000" pitchFamily="2" charset="2"/>
              <a:buChar char="§"/>
            </a:pPr>
            <a:r>
              <a:rPr lang="en-US" sz="2000" dirty="0"/>
              <a:t>Timely submission of FFRs and performance reports.</a:t>
            </a:r>
          </a:p>
          <a:p>
            <a:pPr marL="347472" lvl="0" indent="-347472">
              <a:lnSpc>
                <a:spcPct val="150000"/>
              </a:lnSpc>
              <a:buFont typeface="Wingdings" panose="05000000000000000000" pitchFamily="2" charset="2"/>
              <a:buChar char="§"/>
            </a:pPr>
            <a:r>
              <a:rPr lang="en-US" sz="2000" dirty="0"/>
              <a:t>Same designated agency from prior year.</a:t>
            </a:r>
          </a:p>
          <a:p>
            <a:pPr marL="347472" lvl="0" indent="-347472">
              <a:lnSpc>
                <a:spcPct val="150000"/>
              </a:lnSpc>
              <a:buFont typeface="Wingdings" panose="05000000000000000000" pitchFamily="2" charset="2"/>
              <a:buChar char="§"/>
            </a:pPr>
            <a:r>
              <a:rPr lang="en-US" sz="2000" dirty="0"/>
              <a:t>On target with timeline in FY16 (Year 1) and FY17 (Year 2) applications.</a:t>
            </a:r>
          </a:p>
        </p:txBody>
      </p:sp>
      <p:pic>
        <p:nvPicPr>
          <p:cNvPr id="4" name="Picture 3" descr="Canada Record Suspension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2176581"/>
            <a:ext cx="3886200" cy="2686050"/>
          </a:xfrm>
          <a:prstGeom prst="rect">
            <a:avLst/>
          </a:prstGeom>
        </p:spPr>
      </p:pic>
    </p:spTree>
    <p:extLst>
      <p:ext uri="{BB962C8B-B14F-4D97-AF65-F5344CB8AC3E}">
        <p14:creationId xmlns:p14="http://schemas.microsoft.com/office/powerpoint/2010/main" val="2598765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lIns="91440" tIns="45720" rIns="91440" bIns="45720" rtlCol="0" anchor="ct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29EF8166333F4896FAA2D6CC27B736" ma:contentTypeVersion="0" ma:contentTypeDescription="Create a new document." ma:contentTypeScope="" ma:versionID="c4d8d20e5ac154875cbeabe3254dd22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09DB75-D0E3-4759-9D46-BF96AB119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3.xml><?xml version="1.0" encoding="utf-8"?>
<ds:datastoreItem xmlns:ds="http://schemas.openxmlformats.org/officeDocument/2006/customXml" ds:itemID="{36A5CEF2-8A8D-4459-8C77-0481BD36A747}">
  <ds:schemaRefs>
    <ds:schemaRef ds:uri="http://purl.org/dc/dcmitype/"/>
    <ds:schemaRef ds:uri="http://schemas.microsoft.com/office/2006/metadata/properties"/>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4972</TotalTime>
  <Words>1107</Words>
  <Application>Microsoft Office PowerPoint</Application>
  <PresentationFormat>Widescreen</PresentationFormat>
  <Paragraphs>158</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PCHELPS PHMSA Presentation Template</vt:lpstr>
      <vt:lpstr>Pipeline &amp; Hazardous Materials Safety Administration HMEP Grant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HMEP Grant Program Contact Information</vt:lpstr>
      <vt:lpstr>PowerPoint Presentation</vt:lpstr>
      <vt:lpstr>What questions do you have for us?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Mack, Shakira (PHMSA)</cp:lastModifiedBy>
  <cp:revision>583</cp:revision>
  <cp:lastPrinted>2018-03-29T18:02:06Z</cp:lastPrinted>
  <dcterms:created xsi:type="dcterms:W3CDTF">2014-09-23T12:58:53Z</dcterms:created>
  <dcterms:modified xsi:type="dcterms:W3CDTF">2018-04-27T19:36:11Z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0x010100EA29EF8166333F4896FAA2D6CC27B736</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