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24"/>
  </p:notesMasterIdLst>
  <p:handoutMasterIdLst>
    <p:handoutMasterId r:id="rId25"/>
  </p:handoutMasterIdLst>
  <p:sldIdLst>
    <p:sldId id="305" r:id="rId5"/>
    <p:sldId id="396" r:id="rId6"/>
    <p:sldId id="397" r:id="rId7"/>
    <p:sldId id="394" r:id="rId8"/>
    <p:sldId id="398" r:id="rId9"/>
    <p:sldId id="310" r:id="rId10"/>
    <p:sldId id="400" r:id="rId11"/>
    <p:sldId id="403" r:id="rId12"/>
    <p:sldId id="402" r:id="rId13"/>
    <p:sldId id="401" r:id="rId14"/>
    <p:sldId id="409" r:id="rId15"/>
    <p:sldId id="410" r:id="rId16"/>
    <p:sldId id="411" r:id="rId17"/>
    <p:sldId id="395" r:id="rId18"/>
    <p:sldId id="407" r:id="rId19"/>
    <p:sldId id="408" r:id="rId20"/>
    <p:sldId id="412" r:id="rId21"/>
    <p:sldId id="390" r:id="rId22"/>
    <p:sldId id="386"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ncia, Flor (PHMSA)" initials="VF(" lastIdx="1" clrIdx="0">
    <p:extLst/>
  </p:cmAuthor>
  <p:cmAuthor id="2" name="Hufford, Matthew (PHMSA)" initials="HM(" lastIdx="4" clrIdx="1">
    <p:extLst/>
  </p:cmAuthor>
  <p:cmAuthor id="3" name="Sheppard, Carla (PHMSA)" initials="SC(" lastIdx="1" clrIdx="2">
    <p:extLst/>
  </p:cmAuthor>
  <p:cmAuthor id="4" name="Shakira Mack" initials="SM" lastIdx="1" clrIdx="3">
    <p:extLst/>
  </p:cmAuthor>
  <p:cmAuthor id="5" name="Shakira Mack" initials="SM [2]" lastIdx="1" clrIdx="4">
    <p:extLst/>
  </p:cmAuthor>
  <p:cmAuthor id="6" name="Shakira Mack" initials="SM [3]" lastIdx="1" clrIdx="5">
    <p:extLst/>
  </p:cmAuthor>
  <p:cmAuthor id="7" name="Shakira Mack" initials="SM [4]" lastIdx="1" clrIdx="6">
    <p:extLst/>
  </p:cmAuthor>
  <p:cmAuthor id="8" name="Shakira Mack" initials="SM [5]" lastIdx="1" clrIdx="7">
    <p:extLst/>
  </p:cmAuthor>
  <p:cmAuthor id="9" name="Shakira Mack" initials="SM [6]" lastIdx="1" clrIdx="8">
    <p:extLst/>
  </p:cmAuthor>
  <p:cmAuthor id="10" name="Shakira Mack" initials="SM [7]" lastIdx="1" clrIdx="9">
    <p:extLst/>
  </p:cmAuthor>
  <p:cmAuthor id="11" name="Shakira Mack" initials="SM [8]" lastIdx="1" clrIdx="10">
    <p:extLst/>
  </p:cmAuthor>
  <p:cmAuthor id="12" name="Shakira Mack" initials="SM [9]" lastIdx="1" clrIdx="11">
    <p:extLst/>
  </p:cmAuthor>
  <p:cmAuthor id="13" name="Shakira Mack" initials="SM [10]" lastIdx="1" clrIdx="12">
    <p:extLst/>
  </p:cmAuthor>
  <p:cmAuthor id="14" name="Shakira Mack" initials="SM [11]" lastIdx="1" clrIdx="13">
    <p:extLst/>
  </p:cmAuthor>
  <p:cmAuthor id="15" name="Shakira Mack" initials="SM [12]" lastIdx="1" clrIdx="14">
    <p:extLst/>
  </p:cmAuthor>
  <p:cmAuthor id="16" name="Shakira Mack" initials="SM [13]" lastIdx="1" clrIdx="15">
    <p:extLst/>
  </p:cmAuthor>
  <p:cmAuthor id="17" name="Shakira Mack" initials="SM [14]" lastIdx="1" clrIdx="16">
    <p:extLst/>
  </p:cmAuthor>
  <p:cmAuthor id="18" name="Shakira Mack" initials="SM [15]" lastIdx="1" clrIdx="17">
    <p:extLst/>
  </p:cmAuthor>
  <p:cmAuthor id="19" name="Shakira Mack" initials="SM [16]" lastIdx="1" clrIdx="18">
    <p:extLst/>
  </p:cmAuthor>
  <p:cmAuthor id="20" name="Shakira Mack" initials="SM [17]" lastIdx="1" clrIdx="19">
    <p:extLst/>
  </p:cmAuthor>
  <p:cmAuthor id="21" name="Shakira Mack" initials="SM [18]" lastIdx="1" clrIdx="20">
    <p:extLst/>
  </p:cmAuthor>
  <p:cmAuthor id="22" name="Shakira Mack" initials="SM [19]" lastIdx="1" clrIdx="21">
    <p:extLst/>
  </p:cmAuthor>
  <p:cmAuthor id="23" name="Shakira Mack" initials="SM [20]" lastIdx="1" clrIdx="22">
    <p:extLst/>
  </p:cmAuthor>
  <p:cmAuthor id="24" name="Shakira Mack" initials="SM [21]" lastIdx="1" clrIdx="23">
    <p:extLst/>
  </p:cmAuthor>
  <p:cmAuthor id="25" name="Shakira Mack" initials="SM [13] [2]" lastIdx="1" clrIdx="24">
    <p:extLst/>
  </p:cmAuthor>
  <p:cmAuthor id="26" name="Shakira Mack" initials="SM [22]" lastIdx="1" clrIdx="25">
    <p:extLst/>
  </p:cmAuthor>
  <p:cmAuthor id="27" name="Shakira Mack" initials="SM [23]" lastIdx="0" clrIdx="26">
    <p:extLst/>
  </p:cmAuthor>
  <p:cmAuthor id="28" name="Shakira Mack" initials="SM [24]" lastIdx="1" clrIdx="2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4" autoAdjust="0"/>
    <p:restoredTop sz="68033" autoAdjust="0"/>
  </p:normalViewPr>
  <p:slideViewPr>
    <p:cSldViewPr>
      <p:cViewPr varScale="1">
        <p:scale>
          <a:sx n="56" d="100"/>
          <a:sy n="56" d="100"/>
        </p:scale>
        <p:origin x="1834"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74" d="100"/>
          <a:sy n="74" d="100"/>
        </p:scale>
        <p:origin x="-2628" y="-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D2BBC-C9E5-4323-B8C3-72D08814C9BA}" type="doc">
      <dgm:prSet loTypeId="urn:microsoft.com/office/officeart/2005/8/layout/pyramid1" loCatId="pyramid" qsTypeId="urn:microsoft.com/office/officeart/2005/8/quickstyle/simple1" qsCatId="simple" csTypeId="urn:microsoft.com/office/officeart/2005/8/colors/accent3_5" csCatId="accent3" phldr="1"/>
      <dgm:spPr/>
      <dgm:t>
        <a:bodyPr/>
        <a:lstStyle/>
        <a:p>
          <a:endParaRPr lang="en-US"/>
        </a:p>
      </dgm:t>
    </dgm:pt>
    <dgm:pt modelId="{F5E27837-DC99-4C01-935D-586B9FDDC3B6}">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400" b="1" dirty="0"/>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a:t>Director</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t>Aaron Mitchell</a:t>
          </a:r>
        </a:p>
      </dgm:t>
    </dgm:pt>
    <dgm:pt modelId="{A48224F3-9F7E-4111-A2B4-E1C0C13D375C}" type="parTrans" cxnId="{4121A2D7-82FC-4C15-8518-62623441E8BF}">
      <dgm:prSet/>
      <dgm:spPr/>
      <dgm:t>
        <a:bodyPr/>
        <a:lstStyle/>
        <a:p>
          <a:endParaRPr lang="en-US"/>
        </a:p>
      </dgm:t>
    </dgm:pt>
    <dgm:pt modelId="{B97344C3-DDB9-45C8-9294-FC3F9479967F}" type="sibTrans" cxnId="{4121A2D7-82FC-4C15-8518-62623441E8BF}">
      <dgm:prSet/>
      <dgm:spPr/>
      <dgm:t>
        <a:bodyPr/>
        <a:lstStyle/>
        <a:p>
          <a:endParaRPr lang="en-US"/>
        </a:p>
      </dgm:t>
    </dgm:pt>
    <dgm:pt modelId="{8DDA553B-0E70-4707-98CB-2D27C329F8A7}">
      <dgm:prSet phldrT="[Text]"/>
      <dgm:spPr/>
      <dgm:t>
        <a:bodyPr/>
        <a:lstStyle/>
        <a:p>
          <a:r>
            <a:rPr lang="en-US" b="1" dirty="0"/>
            <a:t>Chief</a:t>
          </a:r>
        </a:p>
        <a:p>
          <a:r>
            <a:rPr lang="en-US" dirty="0"/>
            <a:t>Shakira Mack</a:t>
          </a:r>
        </a:p>
      </dgm:t>
    </dgm:pt>
    <dgm:pt modelId="{F968DBD5-E1A0-4168-838A-EBE1740EC9B2}" type="parTrans" cxnId="{B2971C80-87B3-4E47-B796-262106E8EAA0}">
      <dgm:prSet/>
      <dgm:spPr/>
      <dgm:t>
        <a:bodyPr/>
        <a:lstStyle/>
        <a:p>
          <a:endParaRPr lang="en-US"/>
        </a:p>
      </dgm:t>
    </dgm:pt>
    <dgm:pt modelId="{ADA1E86D-B6A4-40D9-BA3B-A1178AA13C2C}" type="sibTrans" cxnId="{B2971C80-87B3-4E47-B796-262106E8EAA0}">
      <dgm:prSet/>
      <dgm:spPr/>
      <dgm:t>
        <a:bodyPr/>
        <a:lstStyle/>
        <a:p>
          <a:endParaRPr lang="en-US"/>
        </a:p>
      </dgm:t>
    </dgm:pt>
    <dgm:pt modelId="{0F2D54DC-E15C-48B3-99F4-D82AC8F4AFAF}">
      <dgm:prSet phldrT="[Text]"/>
      <dgm:spPr/>
      <dgm:t>
        <a:bodyPr/>
        <a:lstStyle/>
        <a:p>
          <a:r>
            <a:rPr lang="en-US" b="1" dirty="0"/>
            <a:t>Senior Grants Management Specialist</a:t>
          </a:r>
        </a:p>
        <a:p>
          <a:r>
            <a:rPr lang="en-US" dirty="0"/>
            <a:t>Carla Sheppard	</a:t>
          </a:r>
        </a:p>
      </dgm:t>
    </dgm:pt>
    <dgm:pt modelId="{EA79D3E3-11C4-4D0E-83F7-C34E78FE38A1}" type="parTrans" cxnId="{51FBB36D-6CEF-4431-8883-752B58846EF6}">
      <dgm:prSet/>
      <dgm:spPr/>
      <dgm:t>
        <a:bodyPr/>
        <a:lstStyle/>
        <a:p>
          <a:endParaRPr lang="en-US"/>
        </a:p>
      </dgm:t>
    </dgm:pt>
    <dgm:pt modelId="{CA746F93-B070-43EA-89B4-B66B9BE521BA}" type="sibTrans" cxnId="{51FBB36D-6CEF-4431-8883-752B58846EF6}">
      <dgm:prSet/>
      <dgm:spPr/>
      <dgm:t>
        <a:bodyPr/>
        <a:lstStyle/>
        <a:p>
          <a:endParaRPr lang="en-US"/>
        </a:p>
      </dgm:t>
    </dgm:pt>
    <dgm:pt modelId="{DA0267D6-5994-4CA3-9503-E5581A0A446D}">
      <dgm:prSet/>
      <dgm:spPr/>
      <dgm:t>
        <a:bodyPr/>
        <a:lstStyle/>
        <a:p>
          <a:r>
            <a:rPr lang="en-US" b="1" dirty="0"/>
            <a:t>Grants Management Specialists</a:t>
          </a:r>
        </a:p>
        <a:p>
          <a:r>
            <a:rPr lang="en-US" dirty="0"/>
            <a:t>Andre White, Bonita Brown, Flor Valencia, Lisa Reichenbacher, Matthew Hufford, </a:t>
          </a:r>
          <a:r>
            <a:rPr lang="en-US" dirty="0" err="1"/>
            <a:t>Suezett</a:t>
          </a:r>
          <a:r>
            <a:rPr lang="en-US" dirty="0"/>
            <a:t> Edwards</a:t>
          </a:r>
        </a:p>
      </dgm:t>
    </dgm:pt>
    <dgm:pt modelId="{91226B3B-9D62-435C-8FBC-410A9AD96979}" type="parTrans" cxnId="{04C366FB-E708-4903-B1E0-69E963BF96C7}">
      <dgm:prSet/>
      <dgm:spPr/>
      <dgm:t>
        <a:bodyPr/>
        <a:lstStyle/>
        <a:p>
          <a:endParaRPr lang="en-US"/>
        </a:p>
      </dgm:t>
    </dgm:pt>
    <dgm:pt modelId="{78927F88-B6AF-481C-8E87-A3F61C331BDA}" type="sibTrans" cxnId="{04C366FB-E708-4903-B1E0-69E963BF96C7}">
      <dgm:prSet/>
      <dgm:spPr/>
      <dgm:t>
        <a:bodyPr/>
        <a:lstStyle/>
        <a:p>
          <a:endParaRPr lang="en-US"/>
        </a:p>
      </dgm:t>
    </dgm:pt>
    <dgm:pt modelId="{050BC8A1-451E-449F-AA79-CB87D9069736}">
      <dgm:prSet/>
      <dgm:spPr/>
      <dgm:t>
        <a:bodyPr/>
        <a:lstStyle/>
        <a:p>
          <a:r>
            <a:rPr lang="en-US" b="1" dirty="0"/>
            <a:t>Program Support</a:t>
          </a:r>
        </a:p>
        <a:p>
          <a:r>
            <a:rPr lang="en-US" b="0" dirty="0"/>
            <a:t>Rose Achieng – Business Analyst </a:t>
          </a:r>
        </a:p>
        <a:p>
          <a:r>
            <a:rPr lang="en-US" b="0" dirty="0"/>
            <a:t>Kenetha Hillman – Administrative Assistant  </a:t>
          </a:r>
        </a:p>
      </dgm:t>
    </dgm:pt>
    <dgm:pt modelId="{7A87D695-9BF2-451B-A69A-2D344193BFC3}" type="parTrans" cxnId="{AFD8E264-3C83-41B3-A15B-45EABE9726BB}">
      <dgm:prSet/>
      <dgm:spPr/>
      <dgm:t>
        <a:bodyPr/>
        <a:lstStyle/>
        <a:p>
          <a:endParaRPr lang="en-US"/>
        </a:p>
      </dgm:t>
    </dgm:pt>
    <dgm:pt modelId="{C405A7A4-5DB9-4411-94A0-0B17E1CF52BE}" type="sibTrans" cxnId="{AFD8E264-3C83-41B3-A15B-45EABE9726BB}">
      <dgm:prSet/>
      <dgm:spPr/>
      <dgm:t>
        <a:bodyPr/>
        <a:lstStyle/>
        <a:p>
          <a:endParaRPr lang="en-US"/>
        </a:p>
      </dgm:t>
    </dgm:pt>
    <dgm:pt modelId="{2D3DE748-1990-4A62-A34D-88DA88AC1EEC}" type="pres">
      <dgm:prSet presAssocID="{7C0D2BBC-C9E5-4323-B8C3-72D08814C9BA}" presName="Name0" presStyleCnt="0">
        <dgm:presLayoutVars>
          <dgm:dir/>
          <dgm:animLvl val="lvl"/>
          <dgm:resizeHandles val="exact"/>
        </dgm:presLayoutVars>
      </dgm:prSet>
      <dgm:spPr/>
      <dgm:t>
        <a:bodyPr/>
        <a:lstStyle/>
        <a:p>
          <a:endParaRPr lang="en-US"/>
        </a:p>
      </dgm:t>
    </dgm:pt>
    <dgm:pt modelId="{FD8129F3-8C05-4602-BF58-90C7D9495083}" type="pres">
      <dgm:prSet presAssocID="{F5E27837-DC99-4C01-935D-586B9FDDC3B6}" presName="Name8" presStyleCnt="0"/>
      <dgm:spPr/>
    </dgm:pt>
    <dgm:pt modelId="{6B551887-6517-4E34-96B7-2E9A4979619E}" type="pres">
      <dgm:prSet presAssocID="{F5E27837-DC99-4C01-935D-586B9FDDC3B6}" presName="level" presStyleLbl="node1" presStyleIdx="0" presStyleCnt="5">
        <dgm:presLayoutVars>
          <dgm:chMax val="1"/>
          <dgm:bulletEnabled val="1"/>
        </dgm:presLayoutVars>
      </dgm:prSet>
      <dgm:spPr/>
      <dgm:t>
        <a:bodyPr/>
        <a:lstStyle/>
        <a:p>
          <a:endParaRPr lang="en-US"/>
        </a:p>
      </dgm:t>
    </dgm:pt>
    <dgm:pt modelId="{B24988C5-891B-4B77-B4A1-CD870978E755}" type="pres">
      <dgm:prSet presAssocID="{F5E27837-DC99-4C01-935D-586B9FDDC3B6}" presName="levelTx" presStyleLbl="revTx" presStyleIdx="0" presStyleCnt="0">
        <dgm:presLayoutVars>
          <dgm:chMax val="1"/>
          <dgm:bulletEnabled val="1"/>
        </dgm:presLayoutVars>
      </dgm:prSet>
      <dgm:spPr/>
      <dgm:t>
        <a:bodyPr/>
        <a:lstStyle/>
        <a:p>
          <a:endParaRPr lang="en-US"/>
        </a:p>
      </dgm:t>
    </dgm:pt>
    <dgm:pt modelId="{EE1912E6-59E8-42AF-ACF9-0060E9BC66C3}" type="pres">
      <dgm:prSet presAssocID="{8DDA553B-0E70-4707-98CB-2D27C329F8A7}" presName="Name8" presStyleCnt="0"/>
      <dgm:spPr/>
    </dgm:pt>
    <dgm:pt modelId="{AA411E4C-AB49-4C3A-8690-DC81619A4D16}" type="pres">
      <dgm:prSet presAssocID="{8DDA553B-0E70-4707-98CB-2D27C329F8A7}" presName="level" presStyleLbl="node1" presStyleIdx="1" presStyleCnt="5">
        <dgm:presLayoutVars>
          <dgm:chMax val="1"/>
          <dgm:bulletEnabled val="1"/>
        </dgm:presLayoutVars>
      </dgm:prSet>
      <dgm:spPr/>
      <dgm:t>
        <a:bodyPr/>
        <a:lstStyle/>
        <a:p>
          <a:endParaRPr lang="en-US"/>
        </a:p>
      </dgm:t>
    </dgm:pt>
    <dgm:pt modelId="{D0F7F635-1275-43AF-8574-BFB0EF958E62}" type="pres">
      <dgm:prSet presAssocID="{8DDA553B-0E70-4707-98CB-2D27C329F8A7}" presName="levelTx" presStyleLbl="revTx" presStyleIdx="0" presStyleCnt="0">
        <dgm:presLayoutVars>
          <dgm:chMax val="1"/>
          <dgm:bulletEnabled val="1"/>
        </dgm:presLayoutVars>
      </dgm:prSet>
      <dgm:spPr/>
      <dgm:t>
        <a:bodyPr/>
        <a:lstStyle/>
        <a:p>
          <a:endParaRPr lang="en-US"/>
        </a:p>
      </dgm:t>
    </dgm:pt>
    <dgm:pt modelId="{21087A11-9778-4750-8C8E-711408EEF88D}" type="pres">
      <dgm:prSet presAssocID="{0F2D54DC-E15C-48B3-99F4-D82AC8F4AFAF}" presName="Name8" presStyleCnt="0"/>
      <dgm:spPr/>
    </dgm:pt>
    <dgm:pt modelId="{EBF6C7AF-DE44-42AF-9348-2F9648C2F0A2}" type="pres">
      <dgm:prSet presAssocID="{0F2D54DC-E15C-48B3-99F4-D82AC8F4AFAF}" presName="level" presStyleLbl="node1" presStyleIdx="2" presStyleCnt="5">
        <dgm:presLayoutVars>
          <dgm:chMax val="1"/>
          <dgm:bulletEnabled val="1"/>
        </dgm:presLayoutVars>
      </dgm:prSet>
      <dgm:spPr/>
      <dgm:t>
        <a:bodyPr/>
        <a:lstStyle/>
        <a:p>
          <a:endParaRPr lang="en-US"/>
        </a:p>
      </dgm:t>
    </dgm:pt>
    <dgm:pt modelId="{F297AEC7-4F29-40B0-8432-07144A4A5CE0}" type="pres">
      <dgm:prSet presAssocID="{0F2D54DC-E15C-48B3-99F4-D82AC8F4AFAF}" presName="levelTx" presStyleLbl="revTx" presStyleIdx="0" presStyleCnt="0">
        <dgm:presLayoutVars>
          <dgm:chMax val="1"/>
          <dgm:bulletEnabled val="1"/>
        </dgm:presLayoutVars>
      </dgm:prSet>
      <dgm:spPr/>
      <dgm:t>
        <a:bodyPr/>
        <a:lstStyle/>
        <a:p>
          <a:endParaRPr lang="en-US"/>
        </a:p>
      </dgm:t>
    </dgm:pt>
    <dgm:pt modelId="{58DC7C48-B220-4B20-B598-8F67234130B3}" type="pres">
      <dgm:prSet presAssocID="{DA0267D6-5994-4CA3-9503-E5581A0A446D}" presName="Name8" presStyleCnt="0"/>
      <dgm:spPr/>
    </dgm:pt>
    <dgm:pt modelId="{ACD163D8-F720-4A6B-A022-4B77AEB0E1B8}" type="pres">
      <dgm:prSet presAssocID="{DA0267D6-5994-4CA3-9503-E5581A0A446D}" presName="level" presStyleLbl="node1" presStyleIdx="3" presStyleCnt="5" custLinFactNeighborX="-189" custLinFactNeighborY="1250">
        <dgm:presLayoutVars>
          <dgm:chMax val="1"/>
          <dgm:bulletEnabled val="1"/>
        </dgm:presLayoutVars>
      </dgm:prSet>
      <dgm:spPr/>
      <dgm:t>
        <a:bodyPr/>
        <a:lstStyle/>
        <a:p>
          <a:endParaRPr lang="en-US"/>
        </a:p>
      </dgm:t>
    </dgm:pt>
    <dgm:pt modelId="{CA2FA4B5-831F-492E-8803-89CC506798E3}" type="pres">
      <dgm:prSet presAssocID="{DA0267D6-5994-4CA3-9503-E5581A0A446D}" presName="levelTx" presStyleLbl="revTx" presStyleIdx="0" presStyleCnt="0">
        <dgm:presLayoutVars>
          <dgm:chMax val="1"/>
          <dgm:bulletEnabled val="1"/>
        </dgm:presLayoutVars>
      </dgm:prSet>
      <dgm:spPr/>
      <dgm:t>
        <a:bodyPr/>
        <a:lstStyle/>
        <a:p>
          <a:endParaRPr lang="en-US"/>
        </a:p>
      </dgm:t>
    </dgm:pt>
    <dgm:pt modelId="{946F98D1-7A78-47C5-AF4A-741AAD624FB9}" type="pres">
      <dgm:prSet presAssocID="{050BC8A1-451E-449F-AA79-CB87D9069736}" presName="Name8" presStyleCnt="0"/>
      <dgm:spPr/>
    </dgm:pt>
    <dgm:pt modelId="{81C70475-03BF-4B12-B23D-FF24B9B12A34}" type="pres">
      <dgm:prSet presAssocID="{050BC8A1-451E-449F-AA79-CB87D9069736}" presName="level" presStyleLbl="node1" presStyleIdx="4" presStyleCnt="5">
        <dgm:presLayoutVars>
          <dgm:chMax val="1"/>
          <dgm:bulletEnabled val="1"/>
        </dgm:presLayoutVars>
      </dgm:prSet>
      <dgm:spPr/>
      <dgm:t>
        <a:bodyPr/>
        <a:lstStyle/>
        <a:p>
          <a:endParaRPr lang="en-US"/>
        </a:p>
      </dgm:t>
    </dgm:pt>
    <dgm:pt modelId="{F98E1D13-955C-4417-B22A-4A234DE2B38A}" type="pres">
      <dgm:prSet presAssocID="{050BC8A1-451E-449F-AA79-CB87D9069736}" presName="levelTx" presStyleLbl="revTx" presStyleIdx="0" presStyleCnt="0">
        <dgm:presLayoutVars>
          <dgm:chMax val="1"/>
          <dgm:bulletEnabled val="1"/>
        </dgm:presLayoutVars>
      </dgm:prSet>
      <dgm:spPr/>
      <dgm:t>
        <a:bodyPr/>
        <a:lstStyle/>
        <a:p>
          <a:endParaRPr lang="en-US"/>
        </a:p>
      </dgm:t>
    </dgm:pt>
  </dgm:ptLst>
  <dgm:cxnLst>
    <dgm:cxn modelId="{6FF77BEE-84B8-4A94-85BD-B3F2595AA878}" type="presOf" srcId="{8DDA553B-0E70-4707-98CB-2D27C329F8A7}" destId="{D0F7F635-1275-43AF-8574-BFB0EF958E62}" srcOrd="1" destOrd="0" presId="urn:microsoft.com/office/officeart/2005/8/layout/pyramid1"/>
    <dgm:cxn modelId="{8A1D3C55-DB69-4A41-97F1-4D3E2990711E}" type="presOf" srcId="{050BC8A1-451E-449F-AA79-CB87D9069736}" destId="{F98E1D13-955C-4417-B22A-4A234DE2B38A}" srcOrd="1" destOrd="0" presId="urn:microsoft.com/office/officeart/2005/8/layout/pyramid1"/>
    <dgm:cxn modelId="{3250E01A-E02D-431B-BF07-94A1173A14A6}" type="presOf" srcId="{F5E27837-DC99-4C01-935D-586B9FDDC3B6}" destId="{B24988C5-891B-4B77-B4A1-CD870978E755}" srcOrd="1" destOrd="0" presId="urn:microsoft.com/office/officeart/2005/8/layout/pyramid1"/>
    <dgm:cxn modelId="{AFD8E264-3C83-41B3-A15B-45EABE9726BB}" srcId="{7C0D2BBC-C9E5-4323-B8C3-72D08814C9BA}" destId="{050BC8A1-451E-449F-AA79-CB87D9069736}" srcOrd="4" destOrd="0" parTransId="{7A87D695-9BF2-451B-A69A-2D344193BFC3}" sibTransId="{C405A7A4-5DB9-4411-94A0-0B17E1CF52BE}"/>
    <dgm:cxn modelId="{4121A2D7-82FC-4C15-8518-62623441E8BF}" srcId="{7C0D2BBC-C9E5-4323-B8C3-72D08814C9BA}" destId="{F5E27837-DC99-4C01-935D-586B9FDDC3B6}" srcOrd="0" destOrd="0" parTransId="{A48224F3-9F7E-4111-A2B4-E1C0C13D375C}" sibTransId="{B97344C3-DDB9-45C8-9294-FC3F9479967F}"/>
    <dgm:cxn modelId="{51FBB36D-6CEF-4431-8883-752B58846EF6}" srcId="{7C0D2BBC-C9E5-4323-B8C3-72D08814C9BA}" destId="{0F2D54DC-E15C-48B3-99F4-D82AC8F4AFAF}" srcOrd="2" destOrd="0" parTransId="{EA79D3E3-11C4-4D0E-83F7-C34E78FE38A1}" sibTransId="{CA746F93-B070-43EA-89B4-B66B9BE521BA}"/>
    <dgm:cxn modelId="{04C366FB-E708-4903-B1E0-69E963BF96C7}" srcId="{7C0D2BBC-C9E5-4323-B8C3-72D08814C9BA}" destId="{DA0267D6-5994-4CA3-9503-E5581A0A446D}" srcOrd="3" destOrd="0" parTransId="{91226B3B-9D62-435C-8FBC-410A9AD96979}" sibTransId="{78927F88-B6AF-481C-8E87-A3F61C331BDA}"/>
    <dgm:cxn modelId="{513FFB93-5FCB-48DD-97F2-E1E6BA6EC530}" type="presOf" srcId="{DA0267D6-5994-4CA3-9503-E5581A0A446D}" destId="{CA2FA4B5-831F-492E-8803-89CC506798E3}" srcOrd="1" destOrd="0" presId="urn:microsoft.com/office/officeart/2005/8/layout/pyramid1"/>
    <dgm:cxn modelId="{5CEED6C1-B2E7-438E-BBF4-E94D6DE030AB}" type="presOf" srcId="{7C0D2BBC-C9E5-4323-B8C3-72D08814C9BA}" destId="{2D3DE748-1990-4A62-A34D-88DA88AC1EEC}" srcOrd="0" destOrd="0" presId="urn:microsoft.com/office/officeart/2005/8/layout/pyramid1"/>
    <dgm:cxn modelId="{55948CDC-FC6B-49A4-88BE-8F357E766735}" type="presOf" srcId="{0F2D54DC-E15C-48B3-99F4-D82AC8F4AFAF}" destId="{F297AEC7-4F29-40B0-8432-07144A4A5CE0}" srcOrd="1" destOrd="0" presId="urn:microsoft.com/office/officeart/2005/8/layout/pyramid1"/>
    <dgm:cxn modelId="{B2971C80-87B3-4E47-B796-262106E8EAA0}" srcId="{7C0D2BBC-C9E5-4323-B8C3-72D08814C9BA}" destId="{8DDA553B-0E70-4707-98CB-2D27C329F8A7}" srcOrd="1" destOrd="0" parTransId="{F968DBD5-E1A0-4168-838A-EBE1740EC9B2}" sibTransId="{ADA1E86D-B6A4-40D9-BA3B-A1178AA13C2C}"/>
    <dgm:cxn modelId="{BE3E8569-C2FE-44D5-B799-94B1E42A3DA1}" type="presOf" srcId="{DA0267D6-5994-4CA3-9503-E5581A0A446D}" destId="{ACD163D8-F720-4A6B-A022-4B77AEB0E1B8}" srcOrd="0" destOrd="0" presId="urn:microsoft.com/office/officeart/2005/8/layout/pyramid1"/>
    <dgm:cxn modelId="{E436EC84-B2E4-4284-8327-5F5D4E06BD66}" type="presOf" srcId="{050BC8A1-451E-449F-AA79-CB87D9069736}" destId="{81C70475-03BF-4B12-B23D-FF24B9B12A34}" srcOrd="0" destOrd="0" presId="urn:microsoft.com/office/officeart/2005/8/layout/pyramid1"/>
    <dgm:cxn modelId="{70EB83A3-7AD7-4C52-8CC6-3A07AADE927A}" type="presOf" srcId="{F5E27837-DC99-4C01-935D-586B9FDDC3B6}" destId="{6B551887-6517-4E34-96B7-2E9A4979619E}" srcOrd="0" destOrd="0" presId="urn:microsoft.com/office/officeart/2005/8/layout/pyramid1"/>
    <dgm:cxn modelId="{2DA7B634-EB63-4677-B34D-7BDE01601791}" type="presOf" srcId="{8DDA553B-0E70-4707-98CB-2D27C329F8A7}" destId="{AA411E4C-AB49-4C3A-8690-DC81619A4D16}" srcOrd="0" destOrd="0" presId="urn:microsoft.com/office/officeart/2005/8/layout/pyramid1"/>
    <dgm:cxn modelId="{0A52E376-2CDC-406E-B9F3-D07CFF571128}" type="presOf" srcId="{0F2D54DC-E15C-48B3-99F4-D82AC8F4AFAF}" destId="{EBF6C7AF-DE44-42AF-9348-2F9648C2F0A2}" srcOrd="0" destOrd="0" presId="urn:microsoft.com/office/officeart/2005/8/layout/pyramid1"/>
    <dgm:cxn modelId="{AE03C0D7-DC31-49D7-A6FD-95B859346F49}" type="presParOf" srcId="{2D3DE748-1990-4A62-A34D-88DA88AC1EEC}" destId="{FD8129F3-8C05-4602-BF58-90C7D9495083}" srcOrd="0" destOrd="0" presId="urn:microsoft.com/office/officeart/2005/8/layout/pyramid1"/>
    <dgm:cxn modelId="{09FC9F81-DF1E-474D-8131-30A11F228D8A}" type="presParOf" srcId="{FD8129F3-8C05-4602-BF58-90C7D9495083}" destId="{6B551887-6517-4E34-96B7-2E9A4979619E}" srcOrd="0" destOrd="0" presId="urn:microsoft.com/office/officeart/2005/8/layout/pyramid1"/>
    <dgm:cxn modelId="{9C356B5F-1D44-48A3-A527-D69B04BEC95E}" type="presParOf" srcId="{FD8129F3-8C05-4602-BF58-90C7D9495083}" destId="{B24988C5-891B-4B77-B4A1-CD870978E755}" srcOrd="1" destOrd="0" presId="urn:microsoft.com/office/officeart/2005/8/layout/pyramid1"/>
    <dgm:cxn modelId="{9F100E55-F292-4F33-A61B-BFEECDECA0CB}" type="presParOf" srcId="{2D3DE748-1990-4A62-A34D-88DA88AC1EEC}" destId="{EE1912E6-59E8-42AF-ACF9-0060E9BC66C3}" srcOrd="1" destOrd="0" presId="urn:microsoft.com/office/officeart/2005/8/layout/pyramid1"/>
    <dgm:cxn modelId="{973A2AB4-9776-4DC0-935E-53DBA2D95973}" type="presParOf" srcId="{EE1912E6-59E8-42AF-ACF9-0060E9BC66C3}" destId="{AA411E4C-AB49-4C3A-8690-DC81619A4D16}" srcOrd="0" destOrd="0" presId="urn:microsoft.com/office/officeart/2005/8/layout/pyramid1"/>
    <dgm:cxn modelId="{D94879D2-E9D5-4D61-BFA8-DA2D823C00A1}" type="presParOf" srcId="{EE1912E6-59E8-42AF-ACF9-0060E9BC66C3}" destId="{D0F7F635-1275-43AF-8574-BFB0EF958E62}" srcOrd="1" destOrd="0" presId="urn:microsoft.com/office/officeart/2005/8/layout/pyramid1"/>
    <dgm:cxn modelId="{A469D2FB-DBF6-487F-B4E5-DA5B38323083}" type="presParOf" srcId="{2D3DE748-1990-4A62-A34D-88DA88AC1EEC}" destId="{21087A11-9778-4750-8C8E-711408EEF88D}" srcOrd="2" destOrd="0" presId="urn:microsoft.com/office/officeart/2005/8/layout/pyramid1"/>
    <dgm:cxn modelId="{B256161B-D009-4A39-9DE8-26EF2A0BED97}" type="presParOf" srcId="{21087A11-9778-4750-8C8E-711408EEF88D}" destId="{EBF6C7AF-DE44-42AF-9348-2F9648C2F0A2}" srcOrd="0" destOrd="0" presId="urn:microsoft.com/office/officeart/2005/8/layout/pyramid1"/>
    <dgm:cxn modelId="{47DC8297-2FC2-4DB5-825F-899141F1C819}" type="presParOf" srcId="{21087A11-9778-4750-8C8E-711408EEF88D}" destId="{F297AEC7-4F29-40B0-8432-07144A4A5CE0}" srcOrd="1" destOrd="0" presId="urn:microsoft.com/office/officeart/2005/8/layout/pyramid1"/>
    <dgm:cxn modelId="{9DF3FAA4-9EA2-4919-B057-CE02E316CF5E}" type="presParOf" srcId="{2D3DE748-1990-4A62-A34D-88DA88AC1EEC}" destId="{58DC7C48-B220-4B20-B598-8F67234130B3}" srcOrd="3" destOrd="0" presId="urn:microsoft.com/office/officeart/2005/8/layout/pyramid1"/>
    <dgm:cxn modelId="{FCCB6E9D-811D-41F6-B529-1084FEC2E033}" type="presParOf" srcId="{58DC7C48-B220-4B20-B598-8F67234130B3}" destId="{ACD163D8-F720-4A6B-A022-4B77AEB0E1B8}" srcOrd="0" destOrd="0" presId="urn:microsoft.com/office/officeart/2005/8/layout/pyramid1"/>
    <dgm:cxn modelId="{40292893-444F-4BAE-9287-9B3E3E15B687}" type="presParOf" srcId="{58DC7C48-B220-4B20-B598-8F67234130B3}" destId="{CA2FA4B5-831F-492E-8803-89CC506798E3}" srcOrd="1" destOrd="0" presId="urn:microsoft.com/office/officeart/2005/8/layout/pyramid1"/>
    <dgm:cxn modelId="{65E96C1F-EC55-47CC-AC9B-DB386CCC9D2D}" type="presParOf" srcId="{2D3DE748-1990-4A62-A34D-88DA88AC1EEC}" destId="{946F98D1-7A78-47C5-AF4A-741AAD624FB9}" srcOrd="4" destOrd="0" presId="urn:microsoft.com/office/officeart/2005/8/layout/pyramid1"/>
    <dgm:cxn modelId="{07E49210-F070-46FE-A2E9-8185A9685A9B}" type="presParOf" srcId="{946F98D1-7A78-47C5-AF4A-741AAD624FB9}" destId="{81C70475-03BF-4B12-B23D-FF24B9B12A34}" srcOrd="0" destOrd="0" presId="urn:microsoft.com/office/officeart/2005/8/layout/pyramid1"/>
    <dgm:cxn modelId="{858421EA-AF35-43B8-BB79-43C0D3172106}" type="presParOf" srcId="{946F98D1-7A78-47C5-AF4A-741AAD624FB9}" destId="{F98E1D13-955C-4417-B22A-4A234DE2B38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51887-6517-4E34-96B7-2E9A4979619E}">
      <dsp:nvSpPr>
        <dsp:cNvPr id="0" name=""/>
        <dsp:cNvSpPr/>
      </dsp:nvSpPr>
      <dsp:spPr>
        <a:xfrm>
          <a:off x="4307840" y="0"/>
          <a:ext cx="2153920" cy="1039271"/>
        </a:xfrm>
        <a:prstGeom prst="trapezoid">
          <a:avLst>
            <a:gd name="adj" fmla="val 103626"/>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b="1"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a:t>Director</a:t>
          </a:r>
        </a:p>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Aaron Mitchell</a:t>
          </a:r>
        </a:p>
      </dsp:txBody>
      <dsp:txXfrm>
        <a:off x="4307840" y="0"/>
        <a:ext cx="2153920" cy="1039271"/>
      </dsp:txXfrm>
    </dsp:sp>
    <dsp:sp modelId="{AA411E4C-AB49-4C3A-8690-DC81619A4D16}">
      <dsp:nvSpPr>
        <dsp:cNvPr id="0" name=""/>
        <dsp:cNvSpPr/>
      </dsp:nvSpPr>
      <dsp:spPr>
        <a:xfrm>
          <a:off x="3230880" y="1039271"/>
          <a:ext cx="4307840" cy="1039271"/>
        </a:xfrm>
        <a:prstGeom prst="trapezoid">
          <a:avLst>
            <a:gd name="adj" fmla="val 103626"/>
          </a:avLst>
        </a:prstGeom>
        <a:solidFill>
          <a:schemeClr val="accent3">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Chief</a:t>
          </a:r>
        </a:p>
        <a:p>
          <a:pPr lvl="0" algn="ctr" defTabSz="800100">
            <a:lnSpc>
              <a:spcPct val="90000"/>
            </a:lnSpc>
            <a:spcBef>
              <a:spcPct val="0"/>
            </a:spcBef>
            <a:spcAft>
              <a:spcPct val="35000"/>
            </a:spcAft>
          </a:pPr>
          <a:r>
            <a:rPr lang="en-US" sz="1800" kern="1200" dirty="0"/>
            <a:t>Shakira Mack</a:t>
          </a:r>
        </a:p>
      </dsp:txBody>
      <dsp:txXfrm>
        <a:off x="3984752" y="1039271"/>
        <a:ext cx="2800096" cy="1039271"/>
      </dsp:txXfrm>
    </dsp:sp>
    <dsp:sp modelId="{EBF6C7AF-DE44-42AF-9348-2F9648C2F0A2}">
      <dsp:nvSpPr>
        <dsp:cNvPr id="0" name=""/>
        <dsp:cNvSpPr/>
      </dsp:nvSpPr>
      <dsp:spPr>
        <a:xfrm>
          <a:off x="2153920" y="2078543"/>
          <a:ext cx="6461759" cy="1039271"/>
        </a:xfrm>
        <a:prstGeom prst="trapezoid">
          <a:avLst>
            <a:gd name="adj" fmla="val 103626"/>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Senior Grants Management Specialist</a:t>
          </a:r>
        </a:p>
        <a:p>
          <a:pPr lvl="0" algn="ctr" defTabSz="800100">
            <a:lnSpc>
              <a:spcPct val="90000"/>
            </a:lnSpc>
            <a:spcBef>
              <a:spcPct val="0"/>
            </a:spcBef>
            <a:spcAft>
              <a:spcPct val="35000"/>
            </a:spcAft>
          </a:pPr>
          <a:r>
            <a:rPr lang="en-US" sz="1800" kern="1200" dirty="0"/>
            <a:t>Carla Sheppard	</a:t>
          </a:r>
        </a:p>
      </dsp:txBody>
      <dsp:txXfrm>
        <a:off x="3284728" y="2078543"/>
        <a:ext cx="4200144" cy="1039271"/>
      </dsp:txXfrm>
    </dsp:sp>
    <dsp:sp modelId="{ACD163D8-F720-4A6B-A022-4B77AEB0E1B8}">
      <dsp:nvSpPr>
        <dsp:cNvPr id="0" name=""/>
        <dsp:cNvSpPr/>
      </dsp:nvSpPr>
      <dsp:spPr>
        <a:xfrm>
          <a:off x="1060676" y="3130806"/>
          <a:ext cx="8615680" cy="1039271"/>
        </a:xfrm>
        <a:prstGeom prst="trapezoid">
          <a:avLst>
            <a:gd name="adj" fmla="val 103626"/>
          </a:avLst>
        </a:prstGeom>
        <a:solidFill>
          <a:schemeClr val="accent3">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Grants Management Specialists</a:t>
          </a:r>
        </a:p>
        <a:p>
          <a:pPr lvl="0" algn="ctr" defTabSz="800100">
            <a:lnSpc>
              <a:spcPct val="90000"/>
            </a:lnSpc>
            <a:spcBef>
              <a:spcPct val="0"/>
            </a:spcBef>
            <a:spcAft>
              <a:spcPct val="35000"/>
            </a:spcAft>
          </a:pPr>
          <a:r>
            <a:rPr lang="en-US" sz="1800" kern="1200" dirty="0"/>
            <a:t>Andre White, Bonita Brown, Flor Valencia, Lisa Reichenbacher, Matthew Hufford, </a:t>
          </a:r>
          <a:r>
            <a:rPr lang="en-US" sz="1800" kern="1200" dirty="0" err="1"/>
            <a:t>Suezett</a:t>
          </a:r>
          <a:r>
            <a:rPr lang="en-US" sz="1800" kern="1200" dirty="0"/>
            <a:t> Edwards</a:t>
          </a:r>
        </a:p>
      </dsp:txBody>
      <dsp:txXfrm>
        <a:off x="2568420" y="3130806"/>
        <a:ext cx="5600192" cy="1039271"/>
      </dsp:txXfrm>
    </dsp:sp>
    <dsp:sp modelId="{81C70475-03BF-4B12-B23D-FF24B9B12A34}">
      <dsp:nvSpPr>
        <dsp:cNvPr id="0" name=""/>
        <dsp:cNvSpPr/>
      </dsp:nvSpPr>
      <dsp:spPr>
        <a:xfrm>
          <a:off x="0" y="4157087"/>
          <a:ext cx="10769600" cy="1039271"/>
        </a:xfrm>
        <a:prstGeom prst="trapezoid">
          <a:avLst>
            <a:gd name="adj" fmla="val 103626"/>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Program Support</a:t>
          </a:r>
        </a:p>
        <a:p>
          <a:pPr lvl="0" algn="ctr" defTabSz="800100">
            <a:lnSpc>
              <a:spcPct val="90000"/>
            </a:lnSpc>
            <a:spcBef>
              <a:spcPct val="0"/>
            </a:spcBef>
            <a:spcAft>
              <a:spcPct val="35000"/>
            </a:spcAft>
          </a:pPr>
          <a:r>
            <a:rPr lang="en-US" sz="1800" b="0" kern="1200" dirty="0"/>
            <a:t>Rose Achieng – Business Analyst </a:t>
          </a:r>
        </a:p>
        <a:p>
          <a:pPr lvl="0" algn="ctr" defTabSz="800100">
            <a:lnSpc>
              <a:spcPct val="90000"/>
            </a:lnSpc>
            <a:spcBef>
              <a:spcPct val="0"/>
            </a:spcBef>
            <a:spcAft>
              <a:spcPct val="35000"/>
            </a:spcAft>
          </a:pPr>
          <a:r>
            <a:rPr lang="en-US" sz="1800" b="0" kern="1200" dirty="0"/>
            <a:t>Kenetha Hillman – Administrative Assistant  </a:t>
          </a:r>
        </a:p>
      </dsp:txBody>
      <dsp:txXfrm>
        <a:off x="1884679" y="4157087"/>
        <a:ext cx="7000240" cy="10392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23" cy="464662"/>
          </a:xfrm>
          <a:prstGeom prst="rect">
            <a:avLst/>
          </a:prstGeom>
        </p:spPr>
        <p:txBody>
          <a:bodyPr vert="horz" lIns="91329" tIns="45664" rIns="91329" bIns="45664"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9" tIns="45664" rIns="91329" bIns="45664" rtlCol="0"/>
          <a:lstStyle>
            <a:lvl1pPr algn="r">
              <a:defRPr sz="1200"/>
            </a:lvl1pPr>
          </a:lstStyle>
          <a:p>
            <a:fld id="{A287493D-AE51-4418-9E71-36B23C2388DE}" type="datetimeFigureOut">
              <a:rPr lang="en-US" smtClean="0"/>
              <a:t>5/12/2019</a:t>
            </a:fld>
            <a:endParaRPr lang="en-US"/>
          </a:p>
        </p:txBody>
      </p:sp>
      <p:sp>
        <p:nvSpPr>
          <p:cNvPr id="4" name="Footer Placeholder 3"/>
          <p:cNvSpPr>
            <a:spLocks noGrp="1"/>
          </p:cNvSpPr>
          <p:nvPr>
            <p:ph type="ftr" sz="quarter" idx="2"/>
          </p:nvPr>
        </p:nvSpPr>
        <p:spPr>
          <a:xfrm>
            <a:off x="1" y="8830154"/>
            <a:ext cx="3037523" cy="464662"/>
          </a:xfrm>
          <a:prstGeom prst="rect">
            <a:avLst/>
          </a:prstGeom>
        </p:spPr>
        <p:txBody>
          <a:bodyPr vert="horz" lIns="91329" tIns="45664" rIns="91329" bIns="45664"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4"/>
            <a:ext cx="3037523" cy="464662"/>
          </a:xfrm>
          <a:prstGeom prst="rect">
            <a:avLst/>
          </a:prstGeom>
        </p:spPr>
        <p:txBody>
          <a:bodyPr vert="horz" lIns="91329" tIns="45664" rIns="91329" bIns="45664" rtlCol="0" anchor="b"/>
          <a:lstStyle>
            <a:lvl1pPr algn="r">
              <a:defRPr sz="1200"/>
            </a:lvl1pPr>
          </a:lstStyle>
          <a:p>
            <a:fld id="{F9C5C174-283A-4008-8D91-ADEF446E0479}" type="slidenum">
              <a:rPr lang="en-US" smtClean="0"/>
              <a:t>‹#›</a:t>
            </a:fld>
            <a:endParaRPr lang="en-US"/>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523" cy="464662"/>
          </a:xfrm>
          <a:prstGeom prst="rect">
            <a:avLst/>
          </a:prstGeom>
        </p:spPr>
        <p:txBody>
          <a:bodyPr vert="horz" lIns="91318" tIns="45659" rIns="91318" bIns="45659" rtlCol="0"/>
          <a:lstStyle>
            <a:lvl1pPr algn="l">
              <a:defRPr sz="1200"/>
            </a:lvl1pPr>
          </a:lstStyle>
          <a:p>
            <a:endParaRPr lang="en-US"/>
          </a:p>
        </p:txBody>
      </p:sp>
      <p:sp>
        <p:nvSpPr>
          <p:cNvPr id="3" name="Date Placeholder 2"/>
          <p:cNvSpPr>
            <a:spLocks noGrp="1"/>
          </p:cNvSpPr>
          <p:nvPr>
            <p:ph type="dt" idx="1"/>
          </p:nvPr>
        </p:nvSpPr>
        <p:spPr>
          <a:xfrm>
            <a:off x="3971293" y="1"/>
            <a:ext cx="3037523" cy="464662"/>
          </a:xfrm>
          <a:prstGeom prst="rect">
            <a:avLst/>
          </a:prstGeom>
        </p:spPr>
        <p:txBody>
          <a:bodyPr vert="horz" lIns="91318" tIns="45659" rIns="91318" bIns="45659" rtlCol="0"/>
          <a:lstStyle>
            <a:lvl1pPr algn="r">
              <a:defRPr sz="1200"/>
            </a:lvl1pPr>
          </a:lstStyle>
          <a:p>
            <a:fld id="{6AA549CA-EEC1-486A-B810-B82C7E5C1304}" type="datetimeFigureOut">
              <a:rPr lang="en-US" smtClean="0"/>
              <a:t>5/12/2019</a:t>
            </a:fld>
            <a:endParaRPr lang="en-US"/>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1318" tIns="45659" rIns="91318" bIns="45659" rtlCol="0" anchor="ctr"/>
          <a:lstStyle/>
          <a:p>
            <a:endParaRPr lang="en-US"/>
          </a:p>
        </p:txBody>
      </p:sp>
      <p:sp>
        <p:nvSpPr>
          <p:cNvPr id="5" name="Notes Placeholder 4"/>
          <p:cNvSpPr>
            <a:spLocks noGrp="1"/>
          </p:cNvSpPr>
          <p:nvPr>
            <p:ph type="body" sz="quarter" idx="3"/>
          </p:nvPr>
        </p:nvSpPr>
        <p:spPr>
          <a:xfrm>
            <a:off x="700723" y="4415078"/>
            <a:ext cx="5608954" cy="4183539"/>
          </a:xfrm>
          <a:prstGeom prst="rect">
            <a:avLst/>
          </a:prstGeom>
        </p:spPr>
        <p:txBody>
          <a:bodyPr vert="horz" lIns="91318" tIns="45659" rIns="91318" bIns="45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154"/>
            <a:ext cx="3037523" cy="464662"/>
          </a:xfrm>
          <a:prstGeom prst="rect">
            <a:avLst/>
          </a:prstGeom>
        </p:spPr>
        <p:txBody>
          <a:bodyPr vert="horz" lIns="91318" tIns="45659" rIns="91318" bIns="45659" rtlCol="0" anchor="b"/>
          <a:lstStyle>
            <a:lvl1pPr algn="l">
              <a:defRPr sz="1200"/>
            </a:lvl1pPr>
          </a:lstStyle>
          <a:p>
            <a:endParaRPr lang="en-US"/>
          </a:p>
        </p:txBody>
      </p:sp>
      <p:sp>
        <p:nvSpPr>
          <p:cNvPr id="7" name="Slide Number Placeholder 6"/>
          <p:cNvSpPr>
            <a:spLocks noGrp="1"/>
          </p:cNvSpPr>
          <p:nvPr>
            <p:ph type="sldNum" sz="quarter" idx="5"/>
          </p:nvPr>
        </p:nvSpPr>
        <p:spPr>
          <a:xfrm>
            <a:off x="3971293" y="8830154"/>
            <a:ext cx="3037523" cy="464662"/>
          </a:xfrm>
          <a:prstGeom prst="rect">
            <a:avLst/>
          </a:prstGeom>
        </p:spPr>
        <p:txBody>
          <a:bodyPr vert="horz" lIns="91318" tIns="45659" rIns="91318" bIns="45659" rtlCol="0" anchor="b"/>
          <a:lstStyle>
            <a:lvl1pPr algn="r">
              <a:defRPr sz="1200"/>
            </a:lvl1pPr>
          </a:lstStyle>
          <a:p>
            <a:fld id="{3C64A064-BE8C-4AC9-8D5E-31C0B035CA7C}" type="slidenum">
              <a:rPr lang="en-US" smtClean="0"/>
              <a:t>‹#›</a:t>
            </a:fld>
            <a:endParaRPr lang="en-US"/>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6913"/>
            <a:ext cx="6183312"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1</a:t>
            </a:fld>
            <a:endParaRPr lang="en-US" dirty="0"/>
          </a:p>
        </p:txBody>
      </p:sp>
    </p:spTree>
    <p:extLst>
      <p:ext uri="{BB962C8B-B14F-4D97-AF65-F5344CB8AC3E}">
        <p14:creationId xmlns:p14="http://schemas.microsoft.com/office/powerpoint/2010/main" val="108593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525" y="696913"/>
            <a:ext cx="6186488" cy="3481387"/>
          </a:xfrm>
        </p:spPr>
      </p:sp>
      <p:sp>
        <p:nvSpPr>
          <p:cNvPr id="3" name="Notes Placeholder 2"/>
          <p:cNvSpPr>
            <a:spLocks noGrp="1"/>
          </p:cNvSpPr>
          <p:nvPr>
            <p:ph type="body" idx="1"/>
          </p:nvPr>
        </p:nvSpPr>
        <p:spPr/>
        <p:txBody>
          <a:bodyPr/>
          <a:lstStyle/>
          <a:p>
            <a:r>
              <a:rPr lang="en-US" dirty="0"/>
              <a:t>During</a:t>
            </a:r>
            <a:r>
              <a:rPr lang="en-US" baseline="0" dirty="0"/>
              <a:t> the HMEP application webinar, we will discuss…</a:t>
            </a:r>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2</a:t>
            </a:fld>
            <a:endParaRPr lang="en-US" dirty="0"/>
          </a:p>
        </p:txBody>
      </p:sp>
    </p:spTree>
    <p:extLst>
      <p:ext uri="{BB962C8B-B14F-4D97-AF65-F5344CB8AC3E}">
        <p14:creationId xmlns:p14="http://schemas.microsoft.com/office/powerpoint/2010/main" val="31722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310" indent="-284350">
              <a:defRPr>
                <a:solidFill>
                  <a:schemeClr val="tx1"/>
                </a:solidFill>
                <a:latin typeface="Verdana" pitchFamily="34" charset="0"/>
              </a:defRPr>
            </a:lvl2pPr>
            <a:lvl3pPr marL="1137399" indent="-227480">
              <a:defRPr>
                <a:solidFill>
                  <a:schemeClr val="tx1"/>
                </a:solidFill>
                <a:latin typeface="Verdana" pitchFamily="34" charset="0"/>
              </a:defRPr>
            </a:lvl3pPr>
            <a:lvl4pPr marL="1592359" indent="-227480">
              <a:defRPr>
                <a:solidFill>
                  <a:schemeClr val="tx1"/>
                </a:solidFill>
                <a:latin typeface="Verdana" pitchFamily="34" charset="0"/>
              </a:defRPr>
            </a:lvl4pPr>
            <a:lvl5pPr marL="2047319" indent="-227480">
              <a:defRPr>
                <a:solidFill>
                  <a:schemeClr val="tx1"/>
                </a:solidFill>
                <a:latin typeface="Verdana" pitchFamily="34" charset="0"/>
              </a:defRPr>
            </a:lvl5pPr>
            <a:lvl6pPr marL="2502278" indent="-227480" fontAlgn="base">
              <a:spcBef>
                <a:spcPct val="0"/>
              </a:spcBef>
              <a:spcAft>
                <a:spcPct val="0"/>
              </a:spcAft>
              <a:defRPr>
                <a:solidFill>
                  <a:schemeClr val="tx1"/>
                </a:solidFill>
                <a:latin typeface="Verdana" pitchFamily="34" charset="0"/>
              </a:defRPr>
            </a:lvl6pPr>
            <a:lvl7pPr marL="2957238" indent="-227480" fontAlgn="base">
              <a:spcBef>
                <a:spcPct val="0"/>
              </a:spcBef>
              <a:spcAft>
                <a:spcPct val="0"/>
              </a:spcAft>
              <a:defRPr>
                <a:solidFill>
                  <a:schemeClr val="tx1"/>
                </a:solidFill>
                <a:latin typeface="Verdana" pitchFamily="34" charset="0"/>
              </a:defRPr>
            </a:lvl7pPr>
            <a:lvl8pPr marL="3412198" indent="-227480" fontAlgn="base">
              <a:spcBef>
                <a:spcPct val="0"/>
              </a:spcBef>
              <a:spcAft>
                <a:spcPct val="0"/>
              </a:spcAft>
              <a:defRPr>
                <a:solidFill>
                  <a:schemeClr val="tx1"/>
                </a:solidFill>
                <a:latin typeface="Verdana" pitchFamily="34" charset="0"/>
              </a:defRPr>
            </a:lvl8pPr>
            <a:lvl9pPr marL="3867158" indent="-22748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EA9F6049-84B9-488B-BB87-D9FE1912A9D2}" type="slidenum">
              <a:rPr lang="en-US" altLang="en-US" smtClean="0">
                <a:latin typeface="Calibri" pitchFamily="34" charset="0"/>
              </a:rPr>
              <a:pPr fontAlgn="base">
                <a:spcBef>
                  <a:spcPct val="0"/>
                </a:spcBef>
                <a:spcAft>
                  <a:spcPct val="0"/>
                </a:spcAft>
                <a:defRPr/>
              </a:pPr>
              <a:t>3</a:t>
            </a:fld>
            <a:endParaRPr lang="en-US" altLang="en-US" dirty="0">
              <a:latin typeface="Calibri" pitchFamily="34" charset="0"/>
            </a:endParaRPr>
          </a:p>
        </p:txBody>
      </p:sp>
    </p:spTree>
    <p:extLst>
      <p:ext uri="{BB962C8B-B14F-4D97-AF65-F5344CB8AC3E}">
        <p14:creationId xmlns:p14="http://schemas.microsoft.com/office/powerpoint/2010/main" val="335408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dirty="0">
                <a:solidFill>
                  <a:schemeClr val="accent6">
                    <a:lumMod val="50000"/>
                  </a:schemeClr>
                </a:solidFill>
              </a:rPr>
              <a:t>The extension request must include the following elements: </a:t>
            </a:r>
          </a:p>
          <a:p>
            <a:pPr>
              <a:spcBef>
                <a:spcPts val="600"/>
              </a:spcBef>
              <a:spcAft>
                <a:spcPts val="600"/>
              </a:spcAft>
            </a:pPr>
            <a:endParaRPr lang="en-US" sz="1200" baseline="0" dirty="0"/>
          </a:p>
          <a:p>
            <a:pPr marL="228600" indent="-228600">
              <a:spcBef>
                <a:spcPts val="600"/>
              </a:spcBef>
              <a:spcAft>
                <a:spcPts val="600"/>
              </a:spcAft>
              <a:buFont typeface="+mj-lt"/>
              <a:buAutoNum type="arabicPeriod"/>
            </a:pPr>
            <a:r>
              <a:rPr lang="en-US" sz="1200" dirty="0"/>
              <a:t>The duration and end date of the extension request.</a:t>
            </a:r>
          </a:p>
          <a:p>
            <a:pPr marL="682625" indent="-393700">
              <a:spcBef>
                <a:spcPts val="600"/>
              </a:spcBef>
              <a:spcAft>
                <a:spcPts val="600"/>
              </a:spcAft>
              <a:buFont typeface="Wingdings" panose="05000000000000000000" pitchFamily="2" charset="2"/>
              <a:buChar char="§"/>
            </a:pPr>
            <a:r>
              <a:rPr lang="en-US" sz="1200" dirty="0"/>
              <a:t>States and Territories may request an extension between one and three months. The proposed end date of the performance period must be identified in the request. </a:t>
            </a:r>
          </a:p>
          <a:p>
            <a:pPr marL="682625" indent="-393700">
              <a:spcBef>
                <a:spcPts val="600"/>
              </a:spcBef>
              <a:spcAft>
                <a:spcPts val="600"/>
              </a:spcAft>
              <a:buFont typeface="Wingdings" panose="05000000000000000000" pitchFamily="2" charset="2"/>
              <a:buChar char="§"/>
            </a:pPr>
            <a:r>
              <a:rPr lang="en-US" sz="1200" dirty="0"/>
              <a:t>Tribes may request an extension up to 12 months.</a:t>
            </a:r>
          </a:p>
          <a:p>
            <a:pPr marL="682625" indent="-393700">
              <a:spcBef>
                <a:spcPts val="600"/>
              </a:spcBef>
              <a:spcAft>
                <a:spcPts val="600"/>
              </a:spcAft>
              <a:buFont typeface="Wingdings" panose="05000000000000000000" pitchFamily="2" charset="2"/>
              <a:buChar char="§"/>
            </a:pPr>
            <a:r>
              <a:rPr lang="en-US" sz="1200" dirty="0"/>
              <a:t>The extension date must be sufficient to complete grant activities. For example, do not request a one month extension if remaining activities will take three months to complete. PHMSA will approve only one extension per grantee.</a:t>
            </a:r>
          </a:p>
          <a:p>
            <a:pPr marL="682625" indent="-393700">
              <a:spcBef>
                <a:spcPts val="600"/>
              </a:spcBef>
              <a:spcAft>
                <a:spcPts val="600"/>
              </a:spcAft>
              <a:buFont typeface="Wingdings" panose="05000000000000000000" pitchFamily="2" charset="2"/>
              <a:buChar char="§"/>
            </a:pPr>
            <a:r>
              <a:rPr lang="en-US" sz="1200" dirty="0"/>
              <a:t>Activities that occur after the extension date will be unallowable for payment.</a:t>
            </a:r>
          </a:p>
          <a:p>
            <a:pPr marL="682625" indent="-393700">
              <a:spcBef>
                <a:spcPts val="600"/>
              </a:spcBef>
              <a:spcAft>
                <a:spcPts val="600"/>
              </a:spcAft>
              <a:buFont typeface="Wingdings" panose="05000000000000000000" pitchFamily="2" charset="2"/>
              <a:buChar char="§"/>
            </a:pPr>
            <a:r>
              <a:rPr lang="en-US" sz="1200" dirty="0"/>
              <a:t>Extension requests beyond three months will not be considered.  </a:t>
            </a:r>
          </a:p>
          <a:p>
            <a:pPr marL="288925" indent="0">
              <a:spcBef>
                <a:spcPts val="600"/>
              </a:spcBef>
              <a:spcAft>
                <a:spcPts val="600"/>
              </a:spcAft>
              <a:buFont typeface="Wingdings" panose="05000000000000000000" pitchFamily="2" charset="2"/>
              <a:buNone/>
            </a:pPr>
            <a:endParaRPr lang="en-US" sz="1200" dirty="0"/>
          </a:p>
          <a:p>
            <a:pPr>
              <a:spcBef>
                <a:spcPts val="600"/>
              </a:spcBef>
              <a:spcAft>
                <a:spcPts val="600"/>
              </a:spcAft>
            </a:pPr>
            <a:r>
              <a:rPr lang="en-US" sz="1200" dirty="0"/>
              <a:t>2.  Justification for the extension.  </a:t>
            </a:r>
          </a:p>
          <a:p>
            <a:pPr marL="625475" indent="-393700">
              <a:spcBef>
                <a:spcPts val="600"/>
              </a:spcBef>
              <a:spcAft>
                <a:spcPts val="600"/>
              </a:spcAft>
              <a:buFont typeface="Wingdings" panose="05000000000000000000" pitchFamily="2" charset="2"/>
              <a:buChar char="§"/>
            </a:pPr>
            <a:r>
              <a:rPr lang="en-US" sz="1200" dirty="0"/>
              <a:t>Grantees must provide a brief summary of the reason the extension is needed (e.g. delays in awarding </a:t>
            </a:r>
            <a:r>
              <a:rPr lang="en-US" sz="1200" dirty="0" err="1"/>
              <a:t>subgrants</a:t>
            </a:r>
            <a:r>
              <a:rPr lang="en-US" sz="1200" dirty="0"/>
              <a:t>, staff turnover, poor weather, state budget constraints, etc.).</a:t>
            </a:r>
          </a:p>
          <a:p>
            <a:pPr marL="231775" indent="0">
              <a:spcBef>
                <a:spcPts val="600"/>
              </a:spcBef>
              <a:spcAft>
                <a:spcPts val="600"/>
              </a:spcAft>
              <a:buFont typeface="Wingdings" panose="05000000000000000000" pitchFamily="2" charset="2"/>
              <a:buNone/>
            </a:pPr>
            <a:endParaRPr lang="en-US" sz="1200" dirty="0"/>
          </a:p>
          <a:p>
            <a:pPr>
              <a:spcBef>
                <a:spcPts val="600"/>
              </a:spcBef>
              <a:spcAft>
                <a:spcPts val="600"/>
              </a:spcAft>
            </a:pPr>
            <a:r>
              <a:rPr lang="en-US" sz="1200" dirty="0"/>
              <a:t>3.  Summary and timeline of extension activities.</a:t>
            </a:r>
          </a:p>
          <a:p>
            <a:pPr marL="625475" indent="-393700">
              <a:spcBef>
                <a:spcPts val="600"/>
              </a:spcBef>
              <a:spcAft>
                <a:spcPts val="600"/>
              </a:spcAft>
              <a:buFont typeface="Wingdings" panose="05000000000000000000" pitchFamily="2" charset="2"/>
              <a:buChar char="§"/>
            </a:pPr>
            <a:r>
              <a:rPr lang="en-US" sz="1200" dirty="0"/>
              <a:t>Grantees must submit a brief summary and timeline of activities that will take place during the extended performance period. There must be a sufficient plan in place to complete the grant activities during the requested extension period. </a:t>
            </a:r>
          </a:p>
          <a:p>
            <a:pPr marL="288925" indent="0">
              <a:spcBef>
                <a:spcPts val="600"/>
              </a:spcBef>
              <a:spcAft>
                <a:spcPts val="600"/>
              </a:spcAft>
              <a:buFont typeface="Wingdings" panose="05000000000000000000" pitchFamily="2" charset="2"/>
              <a:buNone/>
            </a:pPr>
            <a:endParaRPr lang="en-US" sz="1200" dirty="0"/>
          </a:p>
          <a:p>
            <a:endParaRPr lang="en-US" dirty="0"/>
          </a:p>
        </p:txBody>
      </p:sp>
    </p:spTree>
    <p:extLst>
      <p:ext uri="{BB962C8B-B14F-4D97-AF65-F5344CB8AC3E}">
        <p14:creationId xmlns:p14="http://schemas.microsoft.com/office/powerpoint/2010/main" val="271780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EC6E65DE-921B-4118-A015-764529E4EEF9}"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658928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Feb 2019, DOT/PHMSA and the U.S. Fire Administration (USFA) partnered with the International Association of Fire Chiefs to reconvene roundtable discussion with emergency response subject matter experts federal, state, and local governments; fire and emergency services; and private industry.  </a:t>
            </a:r>
          </a:p>
          <a:p>
            <a:endParaRPr lang="en-US" dirty="0"/>
          </a:p>
          <a:p>
            <a:r>
              <a:rPr lang="en-US" dirty="0"/>
              <a:t>The purpose of the meeting was to discuss and document the success and challenges in hazmat transportation.  This includes: </a:t>
            </a:r>
          </a:p>
          <a:p>
            <a:pPr marL="228600" indent="-228600">
              <a:buFont typeface="+mj-lt"/>
              <a:buAutoNum type="arabicPeriod"/>
            </a:pPr>
            <a:r>
              <a:rPr lang="en-US" dirty="0"/>
              <a:t>How did we get to where we are today?</a:t>
            </a:r>
          </a:p>
          <a:p>
            <a:pPr marL="228600" indent="-228600">
              <a:buFont typeface="+mj-lt"/>
              <a:buAutoNum type="arabicPeriod"/>
            </a:pPr>
            <a:r>
              <a:rPr lang="en-US" dirty="0"/>
              <a:t>What is working today in hazmat preparedness, and what is not?</a:t>
            </a:r>
          </a:p>
          <a:p>
            <a:pPr marL="228600" indent="-228600">
              <a:buFont typeface="+mj-lt"/>
              <a:buAutoNum type="arabicPeriod"/>
            </a:pPr>
            <a:r>
              <a:rPr lang="en-US" dirty="0"/>
              <a:t> What are the emerging risks and challenges that we will be facing in the future in hazmat preparedness?</a:t>
            </a:r>
          </a:p>
          <a:p>
            <a:pPr marL="228600" indent="-228600">
              <a:buFont typeface="+mj-lt"/>
              <a:buAutoNum type="arabicPeriod"/>
            </a:pPr>
            <a:r>
              <a:rPr lang="en-US" dirty="0"/>
              <a:t>Forming Roundtable Observations, Consensus Findings, and Recommendations</a:t>
            </a:r>
          </a:p>
          <a:p>
            <a:pPr marL="228600" indent="-228600">
              <a:buFont typeface="+mj-lt"/>
              <a:buAutoNum type="arabicPeriod"/>
            </a:pPr>
            <a:r>
              <a:rPr lang="en-US" dirty="0"/>
              <a:t>Next Steps Action Planning</a:t>
            </a:r>
          </a:p>
          <a:p>
            <a:endParaRPr lang="en-US" dirty="0"/>
          </a:p>
          <a:p>
            <a:endParaRPr lang="en-US" dirty="0"/>
          </a:p>
        </p:txBody>
      </p:sp>
    </p:spTree>
    <p:extLst>
      <p:ext uri="{BB962C8B-B14F-4D97-AF65-F5344CB8AC3E}">
        <p14:creationId xmlns:p14="http://schemas.microsoft.com/office/powerpoint/2010/main" val="25783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8972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526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Comprehensive Oil Spill Response Plans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Updates OSRP requirement to include a single train carrying at least 20 cars in a continuous block or 35 cars in the train consist carrying Class 3 Flammable liquids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Requires a plan for responding to a worst-case discharge of oil (300,000 gallons or 15% of lading)</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Requires a plan for ensuring response zones can be staged with resources within 12 hours</a:t>
            </a:r>
          </a:p>
          <a:p>
            <a:endParaRPr lang="en-US" alt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High Hazard Flammable Trains (HHFTS) Information Sharing Notification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Railroads transporting HHFTs must notify State and Tribal Emergency Response Commissions , and other State-designated entities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Reasonable estimate of number of HHFTs expected to travel through each county within a state per week</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Describe materials being shipped and provide a railroad point of contact; notification of a material change greater than 25%</a:t>
            </a:r>
          </a:p>
          <a:p>
            <a:endParaRPr lang="en-US" alt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smtClean="0">
                <a:solidFill>
                  <a:schemeClr val="tx1"/>
                </a:solidFill>
                <a:latin typeface="+mn-lt"/>
                <a:ea typeface="+mn-ea"/>
                <a:cs typeface="+mn-cs"/>
              </a:rPr>
              <a:t>Incorporates by Reference ASTM D7900 - Standard Test Method for Determination of Light Hydrocarbons in Stabilized Crude Oils by Gas Chromatography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Authorizes this standard for voluntary use in calculating a material's flash point and initial boiling point for classification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Provides regulatory flexibility and more accurate packing</a:t>
            </a:r>
          </a:p>
          <a:p>
            <a:pPr marL="171450" indent="-171450">
              <a:buFont typeface="Arial" panose="020B0604020202020204" pitchFamily="34" charset="0"/>
              <a:buChar char="•"/>
            </a:pPr>
            <a:endParaRPr lang="en-US" alt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altLang="en-US" b="1" dirty="0" smtClean="0"/>
              <a:t>Key</a:t>
            </a:r>
            <a:r>
              <a:rPr lang="en-US" altLang="en-US" b="1" baseline="0" dirty="0" smtClean="0"/>
              <a:t> Dates:</a:t>
            </a:r>
            <a:endParaRPr lang="en-US" altLang="en-US" b="1" dirty="0" smtClean="0"/>
          </a:p>
          <a:p>
            <a:pPr marL="171450" indent="-171450">
              <a:buFont typeface="Arial" panose="020B0604020202020204" pitchFamily="34" charset="0"/>
              <a:buChar char="•"/>
            </a:pPr>
            <a:r>
              <a:rPr lang="en-US" altLang="en-US" dirty="0" smtClean="0"/>
              <a:t>Effective date: This final rule is effective as of April 1, 2019.</a:t>
            </a:r>
          </a:p>
          <a:p>
            <a:pPr marL="171450" indent="-171450">
              <a:buFont typeface="Arial" panose="020B0604020202020204" pitchFamily="34" charset="0"/>
              <a:buChar char="•"/>
            </a:pPr>
            <a:r>
              <a:rPr lang="en-US" altLang="en-US" dirty="0" smtClean="0"/>
              <a:t>Voluntary compliance date: PHMSA is authorizing voluntary compliance beginning February 28, 2019.</a:t>
            </a:r>
          </a:p>
          <a:p>
            <a:pPr marL="171450" indent="-171450">
              <a:buFont typeface="Arial" panose="020B0604020202020204" pitchFamily="34" charset="0"/>
              <a:buChar char="•"/>
            </a:pPr>
            <a:r>
              <a:rPr lang="en-US" altLang="en-US" dirty="0" smtClean="0"/>
              <a:t>Delayed compliance date: Unless otherwise specified, compliance with the amendments adopted in this final rule is required beginning August 27, 2019.</a:t>
            </a:r>
          </a:p>
          <a:p>
            <a:pPr marL="171450" indent="-171450">
              <a:buFont typeface="Arial" panose="020B0604020202020204" pitchFamily="34" charset="0"/>
              <a:buChar char="•"/>
            </a:pPr>
            <a:r>
              <a:rPr lang="en-US" altLang="en-US" dirty="0" smtClean="0"/>
              <a:t>Incorporation by reference: The incorporation by reference of certain publications listed in the rule is approved by the Director of the Federal Register as of April 1, 2019.</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sz="1200" b="1" i="0" u="none" strike="noStrike" kern="1200" baseline="0" dirty="0" smtClean="0">
                <a:solidFill>
                  <a:schemeClr val="tx1"/>
                </a:solidFill>
                <a:latin typeface="+mn-lt"/>
                <a:ea typeface="+mn-ea"/>
                <a:cs typeface="+mn-cs"/>
              </a:rPr>
              <a:t>Additional info on response plans: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rule revises the oil spill response plan requirements currently in place to require railroads to establish geographic response zones along various rail routes and ensure that both personnel and equipment are staged and prepared to respond in the event of an accident.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Furthermore, railroads are required to identify the qualified individual responsible for each response zone, as well as the organization, personnel, and equipment capable of removing and mitigating a worst-case discharge. </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EC6E65DE-921B-4118-A015-764529E4EEF9}"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66931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154095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9042400" y="6356351"/>
            <a:ext cx="2844800" cy="365125"/>
          </a:xfrm>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306719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D2C5C-633A-4EBA-8C4B-010BB725FB18}" type="datetime1">
              <a:rPr lang="en-US" smtClean="0"/>
              <a:t>5/12/2019</a:t>
            </a:fld>
            <a:endParaRPr lang="en-US" dirty="0"/>
          </a:p>
        </p:txBody>
      </p:sp>
      <p:sp>
        <p:nvSpPr>
          <p:cNvPr id="5" name="Footer Placeholder 4"/>
          <p:cNvSpPr>
            <a:spLocks noGrp="1"/>
          </p:cNvSpPr>
          <p:nvPr>
            <p:ph type="ftr" sz="quarter" idx="11"/>
          </p:nvPr>
        </p:nvSpPr>
        <p:spPr/>
        <p:txBody>
          <a:bodyPr/>
          <a:lstStyle/>
          <a:p>
            <a:r>
              <a:rPr lang="en-US" dirty="0"/>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196370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4CB2B5F-8EC3-4FDC-B536-B31994549068}" type="datetime1">
              <a:rPr lang="en-US" smtClean="0"/>
              <a:t>5/12/2019</a:t>
            </a:fld>
            <a:endParaRPr lang="en-US"/>
          </a:p>
        </p:txBody>
      </p:sp>
      <p:sp>
        <p:nvSpPr>
          <p:cNvPr id="4" name="Footer Placeholder 3"/>
          <p:cNvSpPr>
            <a:spLocks noGrp="1"/>
          </p:cNvSpPr>
          <p:nvPr>
            <p:ph type="ftr" sz="quarter" idx="11"/>
          </p:nvPr>
        </p:nvSpPr>
        <p:spPr/>
        <p:txBody>
          <a:bodyPr/>
          <a:lstStyle/>
          <a:p>
            <a:pPr>
              <a:defRPr/>
            </a:pPr>
            <a:r>
              <a:rPr lang="en-US"/>
              <a:t>2</a:t>
            </a:r>
          </a:p>
        </p:txBody>
      </p:sp>
      <p:sp>
        <p:nvSpPr>
          <p:cNvPr id="5" name="Slide Number Placeholder 4"/>
          <p:cNvSpPr>
            <a:spLocks noGrp="1"/>
          </p:cNvSpPr>
          <p:nvPr>
            <p:ph type="sldNum" sz="quarter" idx="12"/>
          </p:nvPr>
        </p:nvSpPr>
        <p:spPr/>
        <p:txBody>
          <a:bodyPr/>
          <a:lstStyle/>
          <a:p>
            <a:pPr>
              <a:defRPr/>
            </a:pPr>
            <a:r>
              <a:rPr lang="en-US"/>
              <a:t>- </a:t>
            </a:r>
            <a:fld id="{22BDEE13-FBAC-4989-AA33-9B189C2CA347}" type="slidenum">
              <a:rPr lang="en-US" smtClean="0"/>
              <a:pPr>
                <a:defRPr/>
              </a:pPr>
              <a:t>‹#›</a:t>
            </a:fld>
            <a:r>
              <a:rPr lang="en-US"/>
              <a:t> -</a:t>
            </a:r>
          </a:p>
        </p:txBody>
      </p:sp>
    </p:spTree>
    <p:extLst>
      <p:ext uri="{BB962C8B-B14F-4D97-AF65-F5344CB8AC3E}">
        <p14:creationId xmlns:p14="http://schemas.microsoft.com/office/powerpoint/2010/main" val="13904805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2251738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phmsa.dot.gov/hazmat/grants" TargetMode="External"/><Relationship Id="rId7" Type="http://schemas.openxmlformats.org/officeDocument/2006/relationships/image" Target="../media/image12.png"/><Relationship Id="rId2" Type="http://schemas.openxmlformats.org/officeDocument/2006/relationships/hyperlink" Target="mailto:HMEP.Grants@dot.gov" TargetMode="External"/><Relationship Id="rId1" Type="http://schemas.openxmlformats.org/officeDocument/2006/relationships/slideLayout" Target="../slideLayouts/slideLayout3.xml"/><Relationship Id="rId6" Type="http://schemas.openxmlformats.org/officeDocument/2006/relationships/hyperlink" Target="mailto:Carla.Sheppard@dot.gov" TargetMode="External"/><Relationship Id="rId5" Type="http://schemas.openxmlformats.org/officeDocument/2006/relationships/hyperlink" Target="mailto:Mack@dot.gov" TargetMode="External"/><Relationship Id="rId4" Type="http://schemas.openxmlformats.org/officeDocument/2006/relationships/hyperlink" Target="https://hazmatgrants.phmsa.dot.go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HMEP.grants@dot.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fedconnect.n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375" y="381001"/>
            <a:ext cx="12162503" cy="1403476"/>
          </a:xfrm>
        </p:spPr>
        <p:txBody>
          <a:bodyPr>
            <a:noAutofit/>
          </a:bodyPr>
          <a:lstStyle/>
          <a:p>
            <a:r>
              <a:rPr lang="en-US" altLang="en-US" sz="4000" dirty="0">
                <a:cs typeface="Arial" charset="0"/>
              </a:rPr>
              <a:t>Pipeline &amp; Hazardous Materials Safety Administration</a:t>
            </a:r>
            <a:r>
              <a:rPr lang="en-US" altLang="en-US" sz="3600" dirty="0">
                <a:cs typeface="Arial" charset="0"/>
              </a:rPr>
              <a:t/>
            </a:r>
            <a:br>
              <a:rPr lang="en-US" altLang="en-US" sz="3600" dirty="0">
                <a:cs typeface="Arial" charset="0"/>
              </a:rPr>
            </a:br>
            <a:r>
              <a:rPr lang="en-US" altLang="en-US" sz="4000" dirty="0">
                <a:cs typeface="Arial" charset="0"/>
              </a:rPr>
              <a:t>HMEP Grant Program</a:t>
            </a:r>
            <a:r>
              <a:rPr lang="en-US" altLang="en-US" sz="3200" dirty="0">
                <a:cs typeface="Arial" charset="0"/>
              </a:rPr>
              <a:t/>
            </a:r>
            <a:br>
              <a:rPr lang="en-US" altLang="en-US" sz="3200" dirty="0">
                <a:cs typeface="Arial" charset="0"/>
              </a:rPr>
            </a:br>
            <a:endParaRPr lang="en-US" altLang="en-US" sz="3600" dirty="0">
              <a:cs typeface="Arial" charset="0"/>
            </a:endParaRPr>
          </a:p>
        </p:txBody>
      </p:sp>
      <p:pic>
        <p:nvPicPr>
          <p:cNvPr id="5" name="Picture 4"/>
          <p:cNvPicPr>
            <a:picLocks noChangeAspect="1"/>
          </p:cNvPicPr>
          <p:nvPr/>
        </p:nvPicPr>
        <p:blipFill>
          <a:blip r:embed="rId3"/>
          <a:stretch>
            <a:fillRect/>
          </a:stretch>
        </p:blipFill>
        <p:spPr>
          <a:xfrm>
            <a:off x="6441721" y="1784476"/>
            <a:ext cx="3692879" cy="2558924"/>
          </a:xfrm>
          <a:prstGeom prst="rect">
            <a:avLst/>
          </a:prstGeom>
          <a:ln>
            <a:noFill/>
          </a:ln>
          <a:effectLst>
            <a:outerShdw blurRad="292100" dist="139700" dir="2700000" algn="tl" rotWithShape="0">
              <a:srgbClr val="333333">
                <a:alpha val="65000"/>
              </a:srgbClr>
            </a:outerShdw>
            <a:softEdge rad="635000"/>
          </a:effectLst>
        </p:spPr>
      </p:pic>
      <p:pic>
        <p:nvPicPr>
          <p:cNvPr id="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90321" y="1752600"/>
            <a:ext cx="6832600" cy="275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9497" y="4529841"/>
            <a:ext cx="12162503" cy="1173879"/>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dirty="0">
                <a:cs typeface="Arial" charset="0"/>
              </a:rPr>
              <a:t>NASTTPO Annual Conference</a:t>
            </a:r>
          </a:p>
          <a:p>
            <a:r>
              <a:rPr lang="en-US" altLang="en-US" sz="3600" dirty="0">
                <a:cs typeface="Arial" charset="0"/>
              </a:rPr>
              <a:t>May </a:t>
            </a:r>
            <a:r>
              <a:rPr lang="en-US" altLang="en-US" sz="3600" dirty="0" smtClean="0">
                <a:cs typeface="Arial" charset="0"/>
              </a:rPr>
              <a:t>6, </a:t>
            </a:r>
            <a:r>
              <a:rPr lang="en-US" altLang="en-US" sz="3600" dirty="0">
                <a:cs typeface="Arial" charset="0"/>
              </a:rPr>
              <a:t>2019</a:t>
            </a:r>
          </a:p>
        </p:txBody>
      </p:sp>
    </p:spTree>
    <p:extLst>
      <p:ext uri="{BB962C8B-B14F-4D97-AF65-F5344CB8AC3E}">
        <p14:creationId xmlns:p14="http://schemas.microsoft.com/office/powerpoint/2010/main" val="47620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10</a:t>
            </a:fld>
            <a:endParaRPr lang="en-US" dirty="0"/>
          </a:p>
        </p:txBody>
      </p:sp>
      <p:sp>
        <p:nvSpPr>
          <p:cNvPr id="3" name="TextBox 2"/>
          <p:cNvSpPr txBox="1"/>
          <p:nvPr/>
        </p:nvSpPr>
        <p:spPr>
          <a:xfrm>
            <a:off x="0" y="669752"/>
            <a:ext cx="12039600" cy="707886"/>
          </a:xfrm>
          <a:prstGeom prst="rect">
            <a:avLst/>
          </a:prstGeom>
          <a:ln/>
        </p:spPr>
        <p:txBody>
          <a:bodyPr vert="horz" wrap="square" lIns="91440" tIns="45720" rIns="91440" bIns="45720" rtlCol="0" anchor="ctr">
            <a:spAutoFit/>
          </a:bodyPr>
          <a:lstStyle/>
          <a:p>
            <a:pPr algn="ctr"/>
            <a:r>
              <a:rPr lang="en-US" sz="4000" dirty="0"/>
              <a:t>Grantee Reporting Requirement </a:t>
            </a:r>
            <a:r>
              <a:rPr lang="en-US" sz="4000" dirty="0" err="1"/>
              <a:t>Cont</a:t>
            </a:r>
            <a:r>
              <a:rPr lang="en-US" sz="4000" dirty="0"/>
              <a:t>…</a:t>
            </a:r>
          </a:p>
        </p:txBody>
      </p:sp>
      <p:sp>
        <p:nvSpPr>
          <p:cNvPr id="14" name="Rectangle 13">
            <a:extLst>
              <a:ext uri="{FF2B5EF4-FFF2-40B4-BE49-F238E27FC236}">
                <a16:creationId xmlns:a16="http://schemas.microsoft.com/office/drawing/2014/main" id="{770B5030-BC03-4389-8218-93A6742D88A8}"/>
              </a:ext>
            </a:extLst>
          </p:cNvPr>
          <p:cNvSpPr/>
          <p:nvPr/>
        </p:nvSpPr>
        <p:spPr>
          <a:xfrm>
            <a:off x="533400" y="1752600"/>
            <a:ext cx="10287000" cy="2862322"/>
          </a:xfrm>
          <a:prstGeom prst="rect">
            <a:avLst/>
          </a:prstGeom>
        </p:spPr>
        <p:txBody>
          <a:bodyPr wrap="square">
            <a:spAutoFit/>
          </a:bodyPr>
          <a:lstStyle/>
          <a:p>
            <a:pPr marL="346075" indent="-346075">
              <a:lnSpc>
                <a:spcPct val="150000"/>
              </a:lnSpc>
              <a:buFont typeface="Wingdings" panose="05000000000000000000" pitchFamily="2" charset="2"/>
              <a:buChar char="§"/>
            </a:pPr>
            <a:r>
              <a:rPr lang="en-US" sz="2400" b="1" dirty="0"/>
              <a:t>FY 2021 Year Three – October 1, 2021 – September 30, 2022</a:t>
            </a:r>
            <a:endParaRPr lang="en-US" sz="2400" b="1" dirty="0">
              <a:solidFill>
                <a:srgbClr val="C00000"/>
              </a:solidFill>
            </a:endParaRPr>
          </a:p>
          <a:p>
            <a:pPr marL="682625" indent="-334963">
              <a:lnSpc>
                <a:spcPct val="150000"/>
              </a:lnSpc>
              <a:buFont typeface="Arial" panose="020B0604020202020204" pitchFamily="34" charset="0"/>
              <a:buChar char="•"/>
            </a:pPr>
            <a:r>
              <a:rPr lang="en-US" sz="2400" dirty="0"/>
              <a:t>Biannual Progress and FFR Report due April 30, 2022</a:t>
            </a:r>
          </a:p>
          <a:p>
            <a:pPr marL="682625" indent="-334963">
              <a:lnSpc>
                <a:spcPct val="150000"/>
              </a:lnSpc>
              <a:buFont typeface="Arial" panose="020B0604020202020204" pitchFamily="34" charset="0"/>
              <a:buChar char="•"/>
            </a:pPr>
            <a:r>
              <a:rPr lang="en-US" sz="2400" dirty="0"/>
              <a:t>Final Progress and FFR Report due December 31, 2022</a:t>
            </a:r>
          </a:p>
          <a:p>
            <a:pPr marL="630238">
              <a:lnSpc>
                <a:spcPct val="150000"/>
              </a:lnSpc>
            </a:pPr>
            <a:r>
              <a:rPr lang="en-US" sz="2400" dirty="0"/>
              <a:t>Progress Report should cover the entire performance period.</a:t>
            </a:r>
          </a:p>
          <a:p>
            <a:pPr lvl="0">
              <a:lnSpc>
                <a:spcPct val="150000"/>
              </a:lnSpc>
            </a:pPr>
            <a:endParaRPr lang="en-US" sz="2400" dirty="0"/>
          </a:p>
        </p:txBody>
      </p:sp>
      <p:pic>
        <p:nvPicPr>
          <p:cNvPr id="4" name="Picture 3" descr="Mike Agostinelli, Author at NCCE's Tech-Savvy Teacher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3988526"/>
            <a:ext cx="2876550" cy="1602649"/>
          </a:xfrm>
          <a:prstGeom prst="rect">
            <a:avLst/>
          </a:prstGeom>
        </p:spPr>
      </p:pic>
    </p:spTree>
    <p:extLst>
      <p:ext uri="{BB962C8B-B14F-4D97-AF65-F5344CB8AC3E}">
        <p14:creationId xmlns:p14="http://schemas.microsoft.com/office/powerpoint/2010/main" val="73366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025650" y="288925"/>
            <a:ext cx="8229600" cy="1143000"/>
          </a:xfrm>
        </p:spPr>
        <p:txBody>
          <a:bodyPr/>
          <a:lstStyle/>
          <a:p>
            <a:r>
              <a:rPr lang="en-US" altLang="en-US" sz="4000" dirty="0"/>
              <a:t>NFPA 472 Awareness Training Modules</a:t>
            </a:r>
          </a:p>
        </p:txBody>
      </p:sp>
      <p:sp>
        <p:nvSpPr>
          <p:cNvPr id="18435" name="Content Placeholder 2"/>
          <p:cNvSpPr>
            <a:spLocks noGrp="1"/>
          </p:cNvSpPr>
          <p:nvPr>
            <p:ph idx="1"/>
          </p:nvPr>
        </p:nvSpPr>
        <p:spPr>
          <a:xfrm>
            <a:off x="685800" y="1295400"/>
            <a:ext cx="10591800" cy="4114800"/>
          </a:xfrm>
        </p:spPr>
        <p:txBody>
          <a:bodyPr/>
          <a:lstStyle/>
          <a:p>
            <a:pPr>
              <a:spcBef>
                <a:spcPts val="600"/>
              </a:spcBef>
              <a:spcAft>
                <a:spcPts val="600"/>
              </a:spcAft>
            </a:pPr>
            <a:r>
              <a:rPr lang="en-US" altLang="en-US" sz="2400" dirty="0"/>
              <a:t>Developed by Federal Emergency Management Agency's (FEMA) National Fire Academy (NFA) under the direction of PHMSA</a:t>
            </a:r>
          </a:p>
          <a:p>
            <a:pPr eaLnBrk="1" hangingPunct="1">
              <a:spcBef>
                <a:spcPts val="600"/>
              </a:spcBef>
              <a:spcAft>
                <a:spcPts val="600"/>
              </a:spcAft>
            </a:pPr>
            <a:r>
              <a:rPr lang="en-US" altLang="en-US" sz="2400" dirty="0"/>
              <a:t>Six hazardous materials awareness modules for first responders and non-responders outlining the National Fire Protection Association (NFPA) 472 guidance</a:t>
            </a:r>
          </a:p>
          <a:p>
            <a:pPr eaLnBrk="1" hangingPunct="1">
              <a:spcBef>
                <a:spcPts val="600"/>
              </a:spcBef>
              <a:spcAft>
                <a:spcPts val="600"/>
              </a:spcAft>
            </a:pPr>
            <a:r>
              <a:rPr lang="en-US" altLang="en-US" sz="2400" dirty="0"/>
              <a:t>Addresses the competencies defined in Chapters 4 and 5 of the “NFPA 472: Competency of Responders to </a:t>
            </a:r>
            <a:r>
              <a:rPr lang="en-US" altLang="en-US" sz="2400" dirty="0" err="1"/>
              <a:t>Haz</a:t>
            </a:r>
            <a:r>
              <a:rPr lang="en-US" altLang="en-US" sz="2400" dirty="0"/>
              <a:t> Mat/WMD Incidents”</a:t>
            </a:r>
          </a:p>
          <a:p>
            <a:pPr eaLnBrk="1" hangingPunct="1">
              <a:spcBef>
                <a:spcPts val="600"/>
              </a:spcBef>
              <a:spcAft>
                <a:spcPts val="600"/>
              </a:spcAft>
            </a:pPr>
            <a:r>
              <a:rPr lang="en-US" altLang="en-US" sz="2400" dirty="0"/>
              <a:t>Delivered on the PHMSA Grants on-line training website</a:t>
            </a:r>
          </a:p>
          <a:p>
            <a:pPr eaLnBrk="1" hangingPunct="1">
              <a:spcBef>
                <a:spcPts val="600"/>
              </a:spcBef>
              <a:spcAft>
                <a:spcPts val="600"/>
              </a:spcAft>
            </a:pPr>
            <a:r>
              <a:rPr lang="en-US" altLang="en-US" sz="2400" dirty="0"/>
              <a:t>Release date: June 2019 </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C6EC59B1-3C10-436A-8386-4D65349CEF7D}" type="slidenum">
              <a:rPr lang="en-US" altLang="en-US" sz="1200">
                <a:solidFill>
                  <a:srgbClr val="0F243E"/>
                </a:solidFill>
              </a:rPr>
              <a:pPr>
                <a:spcBef>
                  <a:spcPct val="0"/>
                </a:spcBef>
                <a:buFontTx/>
                <a:buNone/>
              </a:pPr>
              <a:t>11</a:t>
            </a:fld>
            <a:endParaRPr lang="en-US" altLang="en-US" sz="1200">
              <a:solidFill>
                <a:srgbClr val="0F243E"/>
              </a:solidFill>
            </a:endParaRPr>
          </a:p>
        </p:txBody>
      </p:sp>
    </p:spTree>
    <p:extLst>
      <p:ext uri="{BB962C8B-B14F-4D97-AF65-F5344CB8AC3E}">
        <p14:creationId xmlns:p14="http://schemas.microsoft.com/office/powerpoint/2010/main" val="538108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1200" y="228600"/>
            <a:ext cx="8229600" cy="1143000"/>
          </a:xfrm>
        </p:spPr>
        <p:txBody>
          <a:bodyPr/>
          <a:lstStyle/>
          <a:p>
            <a:r>
              <a:rPr lang="en-US" altLang="en-US" dirty="0"/>
              <a:t>NFPA-472 Awareness Modules</a:t>
            </a:r>
          </a:p>
        </p:txBody>
      </p:sp>
      <p:sp>
        <p:nvSpPr>
          <p:cNvPr id="20483" name="Content Placeholder 2"/>
          <p:cNvSpPr>
            <a:spLocks noGrp="1"/>
          </p:cNvSpPr>
          <p:nvPr>
            <p:ph idx="1"/>
          </p:nvPr>
        </p:nvSpPr>
        <p:spPr>
          <a:xfrm>
            <a:off x="1323245" y="1180169"/>
            <a:ext cx="9545509" cy="2819399"/>
          </a:xfrm>
        </p:spPr>
        <p:txBody>
          <a:bodyPr/>
          <a:lstStyle/>
          <a:p>
            <a:pPr>
              <a:buFont typeface="Wingdings" panose="05000000000000000000" pitchFamily="2" charset="2"/>
              <a:buChar char="§"/>
            </a:pPr>
            <a:r>
              <a:rPr lang="en-US" altLang="en-US" sz="2400" dirty="0"/>
              <a:t>Unit 1: Introduction</a:t>
            </a:r>
          </a:p>
          <a:p>
            <a:pPr>
              <a:buFont typeface="Wingdings" panose="05000000000000000000" pitchFamily="2" charset="2"/>
              <a:buChar char="§"/>
            </a:pPr>
            <a:r>
              <a:rPr lang="en-US" altLang="en-US" sz="2400" dirty="0"/>
              <a:t>Unit 2: Anatomy of a </a:t>
            </a:r>
            <a:r>
              <a:rPr lang="en-US" altLang="en-US" sz="2400" dirty="0" err="1"/>
              <a:t>Haz</a:t>
            </a:r>
            <a:r>
              <a:rPr lang="en-US" altLang="en-US" sz="2400" dirty="0"/>
              <a:t> Mat / WMD Incident Response</a:t>
            </a:r>
          </a:p>
          <a:p>
            <a:pPr>
              <a:buFont typeface="Wingdings" panose="05000000000000000000" pitchFamily="2" charset="2"/>
              <a:buChar char="§"/>
            </a:pPr>
            <a:r>
              <a:rPr lang="en-US" altLang="en-US" sz="2400" dirty="0"/>
              <a:t>Unit 3: Recognizing and Identifying Hazardous Materials </a:t>
            </a:r>
          </a:p>
          <a:p>
            <a:pPr>
              <a:buFont typeface="Wingdings" panose="05000000000000000000" pitchFamily="2" charset="2"/>
              <a:buChar char="§"/>
            </a:pPr>
            <a:r>
              <a:rPr lang="en-US" altLang="en-US" sz="2400" dirty="0"/>
              <a:t>Unit 4: </a:t>
            </a:r>
            <a:r>
              <a:rPr lang="en-US" altLang="en-US" sz="2400" dirty="0" err="1"/>
              <a:t>Haz</a:t>
            </a:r>
            <a:r>
              <a:rPr lang="en-US" altLang="en-US" sz="2400" dirty="0"/>
              <a:t> Mat Transportation Classifications and Hazards</a:t>
            </a:r>
          </a:p>
          <a:p>
            <a:pPr>
              <a:buFont typeface="Wingdings" panose="05000000000000000000" pitchFamily="2" charset="2"/>
              <a:buChar char="§"/>
            </a:pPr>
            <a:r>
              <a:rPr lang="en-US" altLang="en-US" sz="2400" dirty="0"/>
              <a:t>Unit 5: Using the US DOT Emergency Response Guidebook</a:t>
            </a:r>
          </a:p>
          <a:p>
            <a:pPr>
              <a:buFont typeface="Wingdings" panose="05000000000000000000" pitchFamily="2" charset="2"/>
              <a:buChar char="§"/>
            </a:pPr>
            <a:r>
              <a:rPr lang="en-US" altLang="en-US" sz="2400" dirty="0"/>
              <a:t>Unit 6: Protective Actions</a:t>
            </a: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BF6455C3-5D00-4068-A939-2C1ADF1823D9}" type="slidenum">
              <a:rPr lang="en-US" altLang="en-US" smtClean="0">
                <a:solidFill>
                  <a:srgbClr val="0F243E"/>
                </a:solidFill>
              </a:rPr>
              <a:pPr/>
              <a:t>12</a:t>
            </a:fld>
            <a:endParaRPr lang="en-US" altLang="en-US">
              <a:solidFill>
                <a:srgbClr val="0F243E"/>
              </a:solidFill>
            </a:endParaRPr>
          </a:p>
        </p:txBody>
      </p:sp>
      <p:pic>
        <p:nvPicPr>
          <p:cNvPr id="20485" name="Picture 4"/>
          <p:cNvPicPr>
            <a:picLocks noChangeAspect="1"/>
          </p:cNvPicPr>
          <p:nvPr/>
        </p:nvPicPr>
        <p:blipFill>
          <a:blip r:embed="rId2">
            <a:extLst>
              <a:ext uri="{28A0092B-C50C-407E-A947-70E740481C1C}">
                <a14:useLocalDpi xmlns:a14="http://schemas.microsoft.com/office/drawing/2010/main" val="0"/>
              </a:ext>
            </a:extLst>
          </a:blip>
          <a:srcRect l="4651" r="6976"/>
          <a:stretch>
            <a:fillRect/>
          </a:stretch>
        </p:blipFill>
        <p:spPr bwMode="auto">
          <a:xfrm>
            <a:off x="1143000" y="3977206"/>
            <a:ext cx="27305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977206"/>
            <a:ext cx="273050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p:cNvPicPr>
            <a:picLocks noChangeAspect="1"/>
          </p:cNvPicPr>
          <p:nvPr/>
        </p:nvPicPr>
        <p:blipFill>
          <a:blip r:embed="rId4" cstate="print">
            <a:extLst>
              <a:ext uri="{28A0092B-C50C-407E-A947-70E740481C1C}">
                <a14:useLocalDpi xmlns:a14="http://schemas.microsoft.com/office/drawing/2010/main" val="0"/>
              </a:ext>
            </a:extLst>
          </a:blip>
          <a:srcRect r="5556"/>
          <a:stretch>
            <a:fillRect/>
          </a:stretch>
        </p:blipFill>
        <p:spPr bwMode="auto">
          <a:xfrm>
            <a:off x="7391400" y="3977206"/>
            <a:ext cx="27305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889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304800"/>
            <a:ext cx="8229600" cy="1143000"/>
          </a:xfrm>
        </p:spPr>
        <p:txBody>
          <a:bodyPr/>
          <a:lstStyle/>
          <a:p>
            <a:r>
              <a:rPr lang="en-US" altLang="en-US" dirty="0"/>
              <a:t>Coming Soon! </a:t>
            </a:r>
            <a:br>
              <a:rPr lang="en-US" altLang="en-US" dirty="0"/>
            </a:br>
            <a:r>
              <a:rPr lang="en-US" altLang="en-US" dirty="0"/>
              <a:t>NFPA-472 Operations Unit</a:t>
            </a:r>
          </a:p>
        </p:txBody>
      </p:sp>
      <p:sp>
        <p:nvSpPr>
          <p:cNvPr id="21507" name="Content Placeholder 2"/>
          <p:cNvSpPr>
            <a:spLocks noGrp="1"/>
          </p:cNvSpPr>
          <p:nvPr>
            <p:ph idx="1"/>
          </p:nvPr>
        </p:nvSpPr>
        <p:spPr>
          <a:xfrm>
            <a:off x="914400" y="1951038"/>
            <a:ext cx="5334000" cy="3687762"/>
          </a:xfrm>
        </p:spPr>
        <p:txBody>
          <a:bodyPr/>
          <a:lstStyle/>
          <a:p>
            <a:pPr lvl="1">
              <a:buFont typeface="Wingdings" panose="05000000000000000000" pitchFamily="2" charset="2"/>
              <a:buChar char="§"/>
            </a:pPr>
            <a:r>
              <a:rPr lang="en-US" altLang="en-US" sz="2200" dirty="0"/>
              <a:t>Unit 1: Responsibilities of the 1st Responder </a:t>
            </a:r>
          </a:p>
          <a:p>
            <a:pPr lvl="1">
              <a:buFont typeface="Wingdings" panose="05000000000000000000" pitchFamily="2" charset="2"/>
              <a:buChar char="§"/>
            </a:pPr>
            <a:r>
              <a:rPr lang="en-US" altLang="en-US" sz="2200" dirty="0"/>
              <a:t>Unit 2: Toxicology &amp; Physical Hazards</a:t>
            </a:r>
          </a:p>
          <a:p>
            <a:pPr lvl="1">
              <a:buFont typeface="Wingdings" panose="05000000000000000000" pitchFamily="2" charset="2"/>
              <a:buChar char="§"/>
            </a:pPr>
            <a:r>
              <a:rPr lang="en-US" altLang="en-US" sz="2200" dirty="0"/>
              <a:t>Unit 3: Physical &amp; Chemical Properties of Hazardous Materials</a:t>
            </a:r>
          </a:p>
          <a:p>
            <a:pPr lvl="1">
              <a:buFont typeface="Wingdings" panose="05000000000000000000" pitchFamily="2" charset="2"/>
              <a:buChar char="§"/>
            </a:pPr>
            <a:r>
              <a:rPr lang="en-US" altLang="en-US" sz="2200" dirty="0"/>
              <a:t>Unit 4: Collecting &amp; Interpreting Hazard and Response Information</a:t>
            </a:r>
          </a:p>
          <a:p>
            <a:pPr lvl="1">
              <a:buFont typeface="Wingdings" panose="05000000000000000000" pitchFamily="2" charset="2"/>
              <a:buChar char="§"/>
            </a:pPr>
            <a:r>
              <a:rPr lang="en-US" altLang="en-US" sz="2200" dirty="0"/>
              <a:t>Unit 5: Introduction to Containers</a:t>
            </a:r>
          </a:p>
          <a:p>
            <a:pPr lvl="1">
              <a:buFont typeface="Wingdings" panose="05000000000000000000" pitchFamily="2" charset="2"/>
              <a:buChar char="§"/>
            </a:pPr>
            <a:r>
              <a:rPr lang="en-US" altLang="en-US" sz="2200" dirty="0"/>
              <a:t>Unit 6: Highway Containers</a:t>
            </a: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319E5806-6206-4DD4-A74E-9293B617C668}" type="slidenum">
              <a:rPr lang="en-US" altLang="en-US" smtClean="0">
                <a:solidFill>
                  <a:srgbClr val="0F243E"/>
                </a:solidFill>
              </a:rPr>
              <a:pPr/>
              <a:t>13</a:t>
            </a:fld>
            <a:endParaRPr lang="en-US" altLang="en-US">
              <a:solidFill>
                <a:srgbClr val="0F243E"/>
              </a:solidFill>
            </a:endParaRPr>
          </a:p>
        </p:txBody>
      </p:sp>
      <p:sp>
        <p:nvSpPr>
          <p:cNvPr id="2" name="TextBox 1"/>
          <p:cNvSpPr txBox="1"/>
          <p:nvPr/>
        </p:nvSpPr>
        <p:spPr>
          <a:xfrm>
            <a:off x="6392219" y="1951038"/>
            <a:ext cx="5054600" cy="3477875"/>
          </a:xfrm>
          <a:prstGeom prst="rect">
            <a:avLst/>
          </a:prstGeom>
          <a:ln/>
        </p:spPr>
        <p:txBody>
          <a:bodyPr vert="horz" wrap="square" lIns="91440" tIns="45720" rIns="91440" bIns="45720" rtlCol="0" anchor="ctr">
            <a:spAutoFit/>
          </a:bodyPr>
          <a:lstStyle/>
          <a:p>
            <a:pPr marL="742950" lvl="1" indent="-285750">
              <a:spcBef>
                <a:spcPct val="20000"/>
              </a:spcBef>
              <a:buFont typeface="Wingdings" panose="05000000000000000000" pitchFamily="2" charset="2"/>
              <a:buChar char="§"/>
            </a:pPr>
            <a:r>
              <a:rPr lang="en-US" altLang="en-US" sz="2200" dirty="0">
                <a:solidFill>
                  <a:prstClr val="black"/>
                </a:solidFill>
              </a:rPr>
              <a:t>Unit 7: Rail &amp; Intermodal Transportation Containers</a:t>
            </a:r>
          </a:p>
          <a:p>
            <a:pPr marL="742950" lvl="1" indent="-285750">
              <a:spcBef>
                <a:spcPct val="20000"/>
              </a:spcBef>
              <a:buFont typeface="Wingdings" panose="05000000000000000000" pitchFamily="2" charset="2"/>
              <a:buChar char="§"/>
            </a:pPr>
            <a:r>
              <a:rPr lang="en-US" altLang="en-US" sz="2200" dirty="0">
                <a:solidFill>
                  <a:prstClr val="black"/>
                </a:solidFill>
              </a:rPr>
              <a:t>Unit 8: Non-Bulk Containers</a:t>
            </a:r>
          </a:p>
          <a:p>
            <a:pPr marL="742950" lvl="1" indent="-285750">
              <a:spcBef>
                <a:spcPct val="20000"/>
              </a:spcBef>
              <a:buFont typeface="Wingdings" panose="05000000000000000000" pitchFamily="2" charset="2"/>
              <a:buChar char="§"/>
            </a:pPr>
            <a:r>
              <a:rPr lang="en-US" altLang="en-US" sz="2200" dirty="0">
                <a:solidFill>
                  <a:prstClr val="black"/>
                </a:solidFill>
              </a:rPr>
              <a:t>Unit 9: Fixed Storage Containers &amp; Pipelines</a:t>
            </a:r>
          </a:p>
          <a:p>
            <a:pPr marL="742950" lvl="1" indent="-285750">
              <a:spcBef>
                <a:spcPct val="20000"/>
              </a:spcBef>
              <a:buFont typeface="Wingdings" panose="05000000000000000000" pitchFamily="2" charset="2"/>
              <a:buChar char="§"/>
            </a:pPr>
            <a:r>
              <a:rPr lang="en-US" altLang="en-US" sz="2200" dirty="0">
                <a:solidFill>
                  <a:prstClr val="black"/>
                </a:solidFill>
              </a:rPr>
              <a:t>Unit 10: Personal Protective Equipment</a:t>
            </a:r>
          </a:p>
          <a:p>
            <a:pPr marL="742950" lvl="1" indent="-285750">
              <a:spcBef>
                <a:spcPct val="20000"/>
              </a:spcBef>
              <a:buFont typeface="Wingdings" panose="05000000000000000000" pitchFamily="2" charset="2"/>
              <a:buChar char="§"/>
            </a:pPr>
            <a:r>
              <a:rPr lang="en-US" altLang="en-US" sz="2200" dirty="0">
                <a:solidFill>
                  <a:prstClr val="black"/>
                </a:solidFill>
              </a:rPr>
              <a:t>Unit 11: Decontamination</a:t>
            </a:r>
          </a:p>
          <a:p>
            <a:pPr marL="742950" lvl="1" indent="-285750">
              <a:spcBef>
                <a:spcPct val="20000"/>
              </a:spcBef>
              <a:buFont typeface="Wingdings" panose="05000000000000000000" pitchFamily="2" charset="2"/>
              <a:buChar char="§"/>
            </a:pPr>
            <a:r>
              <a:rPr lang="en-US" altLang="en-US" sz="2200" dirty="0">
                <a:solidFill>
                  <a:prstClr val="black"/>
                </a:solidFill>
              </a:rPr>
              <a:t>Unit 12: Evaluating the Response </a:t>
            </a:r>
          </a:p>
        </p:txBody>
      </p:sp>
    </p:spTree>
    <p:extLst>
      <p:ext uri="{BB962C8B-B14F-4D97-AF65-F5344CB8AC3E}">
        <p14:creationId xmlns:p14="http://schemas.microsoft.com/office/powerpoint/2010/main" val="3888197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14</a:t>
            </a:fld>
            <a:endParaRPr lang="en-US" dirty="0"/>
          </a:p>
        </p:txBody>
      </p:sp>
      <p:sp>
        <p:nvSpPr>
          <p:cNvPr id="3" name="TextBox 2"/>
          <p:cNvSpPr txBox="1"/>
          <p:nvPr/>
        </p:nvSpPr>
        <p:spPr>
          <a:xfrm>
            <a:off x="0" y="381000"/>
            <a:ext cx="12039600" cy="707886"/>
          </a:xfrm>
          <a:prstGeom prst="rect">
            <a:avLst/>
          </a:prstGeom>
          <a:ln/>
        </p:spPr>
        <p:txBody>
          <a:bodyPr vert="horz" wrap="square" lIns="91440" tIns="45720" rIns="91440" bIns="45720" rtlCol="0" anchor="ctr">
            <a:spAutoFit/>
          </a:bodyPr>
          <a:lstStyle/>
          <a:p>
            <a:pPr algn="ctr"/>
            <a:r>
              <a:rPr lang="en-US" sz="4000" dirty="0"/>
              <a:t>Hazmat Round Table Meeting</a:t>
            </a:r>
          </a:p>
        </p:txBody>
      </p:sp>
      <p:pic>
        <p:nvPicPr>
          <p:cNvPr id="5" name="Picture 4"/>
          <p:cNvPicPr>
            <a:picLocks noChangeAspect="1"/>
          </p:cNvPicPr>
          <p:nvPr/>
        </p:nvPicPr>
        <p:blipFill>
          <a:blip r:embed="rId3"/>
          <a:stretch>
            <a:fillRect/>
          </a:stretch>
        </p:blipFill>
        <p:spPr>
          <a:xfrm>
            <a:off x="8610600" y="1676400"/>
            <a:ext cx="2926001" cy="3733800"/>
          </a:xfrm>
          <a:prstGeom prst="rect">
            <a:avLst/>
          </a:prstGeom>
          <a:ln>
            <a:solidFill>
              <a:schemeClr val="tx1"/>
            </a:solidFill>
          </a:ln>
        </p:spPr>
      </p:pic>
      <p:sp>
        <p:nvSpPr>
          <p:cNvPr id="7" name="Rectangle 6"/>
          <p:cNvSpPr/>
          <p:nvPr/>
        </p:nvSpPr>
        <p:spPr>
          <a:xfrm>
            <a:off x="914400" y="1447800"/>
            <a:ext cx="7467600" cy="4555093"/>
          </a:xfrm>
          <a:prstGeom prst="rect">
            <a:avLst/>
          </a:prstGeom>
        </p:spPr>
        <p:txBody>
          <a:bodyPr wrap="square">
            <a:spAutoFit/>
          </a:bodyPr>
          <a:lstStyle/>
          <a:p>
            <a:pPr marL="342900" indent="-342900">
              <a:spcAft>
                <a:spcPts val="2400"/>
              </a:spcAft>
              <a:buFont typeface="Wingdings" panose="05000000000000000000" pitchFamily="2" charset="2"/>
              <a:buChar char="§"/>
            </a:pPr>
            <a:r>
              <a:rPr lang="en-US" sz="2400" b="1" dirty="0">
                <a:solidFill>
                  <a:schemeClr val="accent6">
                    <a:lumMod val="50000"/>
                  </a:schemeClr>
                </a:solidFill>
              </a:rPr>
              <a:t>Meeting Date:  </a:t>
            </a:r>
            <a:r>
              <a:rPr lang="en-US" sz="2400" dirty="0"/>
              <a:t>February, 5-6 2019, </a:t>
            </a:r>
          </a:p>
          <a:p>
            <a:pPr marL="342900" indent="-342900">
              <a:spcAft>
                <a:spcPts val="2400"/>
              </a:spcAft>
              <a:buFont typeface="Wingdings" panose="05000000000000000000" pitchFamily="2" charset="2"/>
              <a:buChar char="§"/>
            </a:pPr>
            <a:r>
              <a:rPr lang="en-US" sz="2400" b="1" dirty="0">
                <a:solidFill>
                  <a:schemeClr val="accent6">
                    <a:lumMod val="50000"/>
                  </a:schemeClr>
                </a:solidFill>
              </a:rPr>
              <a:t>Participants:</a:t>
            </a:r>
            <a:r>
              <a:rPr lang="en-US" sz="2400" dirty="0"/>
              <a:t>  PHMSA, FEMA/NFA, IAFC, IAFF, NVFC, NASTTPO Tim Gablehouse, TRANSCAER, and other state and local response subject matter experts</a:t>
            </a:r>
          </a:p>
          <a:p>
            <a:pPr marL="342900" indent="-342900">
              <a:spcAft>
                <a:spcPts val="2400"/>
              </a:spcAft>
              <a:buFont typeface="Wingdings" panose="05000000000000000000" pitchFamily="2" charset="2"/>
              <a:buChar char="§"/>
            </a:pPr>
            <a:r>
              <a:rPr lang="en-US" sz="2400" b="1" dirty="0">
                <a:solidFill>
                  <a:schemeClr val="accent6">
                    <a:lumMod val="50000"/>
                  </a:schemeClr>
                </a:solidFill>
              </a:rPr>
              <a:t>Purpose:  </a:t>
            </a:r>
            <a:r>
              <a:rPr lang="en-US" sz="2400" dirty="0"/>
              <a:t>To discuss and document the success and challenges in hazmat transportation for the emergency response community.  This includes: </a:t>
            </a:r>
          </a:p>
          <a:p>
            <a:pPr marL="342900" indent="-342900">
              <a:spcAft>
                <a:spcPts val="2400"/>
              </a:spcAft>
              <a:buFont typeface="Wingdings" panose="05000000000000000000" pitchFamily="2" charset="2"/>
              <a:buChar char="§"/>
            </a:pPr>
            <a:r>
              <a:rPr lang="en-US" sz="2400" b="1" dirty="0">
                <a:solidFill>
                  <a:schemeClr val="accent6">
                    <a:lumMod val="50000"/>
                  </a:schemeClr>
                </a:solidFill>
              </a:rPr>
              <a:t>Report:  </a:t>
            </a:r>
            <a:r>
              <a:rPr lang="en-US" sz="2400" dirty="0"/>
              <a:t>Finalized on April 3, 2019 </a:t>
            </a:r>
            <a:endParaRPr lang="en-US" sz="2000" dirty="0"/>
          </a:p>
          <a:p>
            <a:endParaRPr lang="en-US" dirty="0"/>
          </a:p>
        </p:txBody>
      </p:sp>
    </p:spTree>
    <p:extLst>
      <p:ext uri="{BB962C8B-B14F-4D97-AF65-F5344CB8AC3E}">
        <p14:creationId xmlns:p14="http://schemas.microsoft.com/office/powerpoint/2010/main" val="2164213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15</a:t>
            </a:fld>
            <a:endParaRPr lang="en-US" dirty="0"/>
          </a:p>
        </p:txBody>
      </p:sp>
      <p:sp>
        <p:nvSpPr>
          <p:cNvPr id="3" name="TextBox 2"/>
          <p:cNvSpPr txBox="1"/>
          <p:nvPr/>
        </p:nvSpPr>
        <p:spPr>
          <a:xfrm>
            <a:off x="76200" y="358914"/>
            <a:ext cx="12039600" cy="707886"/>
          </a:xfrm>
          <a:prstGeom prst="rect">
            <a:avLst/>
          </a:prstGeom>
          <a:ln/>
        </p:spPr>
        <p:txBody>
          <a:bodyPr vert="horz" wrap="square" lIns="91440" tIns="45720" rIns="91440" bIns="45720" rtlCol="0" anchor="ctr">
            <a:spAutoFit/>
          </a:bodyPr>
          <a:lstStyle/>
          <a:p>
            <a:pPr algn="ctr"/>
            <a:r>
              <a:rPr lang="en-US" sz="4000" dirty="0"/>
              <a:t>Report Recommendations</a:t>
            </a:r>
          </a:p>
        </p:txBody>
      </p:sp>
      <p:sp>
        <p:nvSpPr>
          <p:cNvPr id="7" name="Rectangle 6"/>
          <p:cNvSpPr/>
          <p:nvPr/>
        </p:nvSpPr>
        <p:spPr>
          <a:xfrm>
            <a:off x="762000" y="1219200"/>
            <a:ext cx="10668000" cy="4493538"/>
          </a:xfrm>
          <a:prstGeom prst="rect">
            <a:avLst/>
          </a:prstGeom>
        </p:spPr>
        <p:txBody>
          <a:bodyPr wrap="square">
            <a:spAutoFit/>
          </a:bodyPr>
          <a:lstStyle/>
          <a:p>
            <a:pPr marL="457200" indent="-457200">
              <a:spcAft>
                <a:spcPts val="1200"/>
              </a:spcAft>
              <a:buFont typeface="Wingdings" panose="05000000000000000000" pitchFamily="2" charset="2"/>
              <a:buChar char="§"/>
            </a:pPr>
            <a:r>
              <a:rPr lang="en-US" sz="2400" b="1" dirty="0">
                <a:solidFill>
                  <a:schemeClr val="accent6">
                    <a:lumMod val="50000"/>
                  </a:schemeClr>
                </a:solidFill>
              </a:rPr>
              <a:t>Planning</a:t>
            </a:r>
            <a:r>
              <a:rPr lang="en-US" sz="2000" b="1" dirty="0"/>
              <a:t> </a:t>
            </a:r>
            <a:r>
              <a:rPr lang="en-US" sz="2000" dirty="0"/>
              <a:t>–  Better utilize and integrate the Local Emergency Planning Committee (LEPC) into the local planning process. </a:t>
            </a:r>
          </a:p>
          <a:p>
            <a:pPr marL="457200" indent="-457200">
              <a:spcAft>
                <a:spcPts val="1200"/>
              </a:spcAft>
              <a:buFont typeface="Wingdings" panose="05000000000000000000" pitchFamily="2" charset="2"/>
              <a:buChar char="§"/>
            </a:pPr>
            <a:r>
              <a:rPr lang="en-US" sz="2400" b="1" dirty="0">
                <a:solidFill>
                  <a:schemeClr val="accent6">
                    <a:lumMod val="50000"/>
                  </a:schemeClr>
                </a:solidFill>
              </a:rPr>
              <a:t>Prevention</a:t>
            </a:r>
            <a:r>
              <a:rPr lang="en-US" sz="2000" dirty="0"/>
              <a:t> – The application and use of community risk reduction (CRR) processes to the hazmat risks should be strongly encouraged.  Prevention and protection measures can involve a range of administrative and engineered options, including educational, outreach, mitigation control, and protection or replacement /substitution of products or processes. </a:t>
            </a:r>
          </a:p>
          <a:p>
            <a:pPr marL="457200" indent="-457200">
              <a:spcAft>
                <a:spcPts val="1200"/>
              </a:spcAft>
              <a:buFont typeface="Wingdings" panose="05000000000000000000" pitchFamily="2" charset="2"/>
              <a:buChar char="§"/>
            </a:pPr>
            <a:r>
              <a:rPr lang="en-US" sz="2400" b="1" dirty="0">
                <a:solidFill>
                  <a:schemeClr val="accent6">
                    <a:lumMod val="50000"/>
                  </a:schemeClr>
                </a:solidFill>
              </a:rPr>
              <a:t>Response</a:t>
            </a:r>
            <a:r>
              <a:rPr lang="en-US" sz="2400" dirty="0"/>
              <a:t> </a:t>
            </a:r>
            <a:r>
              <a:rPr lang="en-US" sz="2000" dirty="0"/>
              <a:t>– Ensure that the delivery of hazmat emergency response services are based upon a risk-based response (RBR) process using science- and evidence-based data, in accordance with current hazmat regulations, standards and the hazmat standard of care. </a:t>
            </a:r>
          </a:p>
          <a:p>
            <a:pPr marL="457200" indent="-457200">
              <a:spcAft>
                <a:spcPts val="1200"/>
              </a:spcAft>
              <a:buFont typeface="Wingdings" panose="05000000000000000000" pitchFamily="2" charset="2"/>
              <a:buChar char="§"/>
            </a:pPr>
            <a:r>
              <a:rPr lang="en-US" sz="2400" b="1" dirty="0">
                <a:solidFill>
                  <a:schemeClr val="accent6">
                    <a:lumMod val="50000"/>
                  </a:schemeClr>
                </a:solidFill>
              </a:rPr>
              <a:t>Training</a:t>
            </a:r>
            <a:r>
              <a:rPr lang="en-US" sz="2000" dirty="0"/>
              <a:t> – Training and exercise funding requests are based upon the hazards, risks, and capability gaps documented through a community THIRA process, thereby providing a post-training method to establish metrics and measure program improvements and effectiveness.</a:t>
            </a:r>
          </a:p>
        </p:txBody>
      </p:sp>
    </p:spTree>
    <p:extLst>
      <p:ext uri="{BB962C8B-B14F-4D97-AF65-F5344CB8AC3E}">
        <p14:creationId xmlns:p14="http://schemas.microsoft.com/office/powerpoint/2010/main" val="3256482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16</a:t>
            </a:fld>
            <a:endParaRPr lang="en-US" dirty="0"/>
          </a:p>
        </p:txBody>
      </p:sp>
      <p:sp>
        <p:nvSpPr>
          <p:cNvPr id="3" name="TextBox 2"/>
          <p:cNvSpPr txBox="1"/>
          <p:nvPr/>
        </p:nvSpPr>
        <p:spPr>
          <a:xfrm>
            <a:off x="76200" y="511314"/>
            <a:ext cx="12039600" cy="707886"/>
          </a:xfrm>
          <a:prstGeom prst="rect">
            <a:avLst/>
          </a:prstGeom>
          <a:ln/>
        </p:spPr>
        <p:txBody>
          <a:bodyPr vert="horz" wrap="square" lIns="91440" tIns="45720" rIns="91440" bIns="45720" rtlCol="0" anchor="ctr">
            <a:spAutoFit/>
          </a:bodyPr>
          <a:lstStyle/>
          <a:p>
            <a:pPr algn="ctr"/>
            <a:r>
              <a:rPr lang="en-US" sz="4000" dirty="0"/>
              <a:t>Recommendations Continued</a:t>
            </a:r>
          </a:p>
        </p:txBody>
      </p:sp>
      <p:sp>
        <p:nvSpPr>
          <p:cNvPr id="7" name="Rectangle 6"/>
          <p:cNvSpPr/>
          <p:nvPr/>
        </p:nvSpPr>
        <p:spPr>
          <a:xfrm>
            <a:off x="609600" y="1442859"/>
            <a:ext cx="11049000" cy="3662541"/>
          </a:xfrm>
          <a:prstGeom prst="rect">
            <a:avLst/>
          </a:prstGeom>
        </p:spPr>
        <p:txBody>
          <a:bodyPr wrap="square">
            <a:spAutoFit/>
          </a:bodyPr>
          <a:lstStyle/>
          <a:p>
            <a:pPr marL="457200" indent="-457200">
              <a:spcAft>
                <a:spcPts val="1200"/>
              </a:spcAft>
              <a:buFont typeface="Wingdings" panose="05000000000000000000" pitchFamily="2" charset="2"/>
              <a:buChar char="§"/>
            </a:pPr>
            <a:r>
              <a:rPr lang="en-US" sz="2400" b="1" dirty="0">
                <a:solidFill>
                  <a:schemeClr val="accent6">
                    <a:lumMod val="50000"/>
                  </a:schemeClr>
                </a:solidFill>
              </a:rPr>
              <a:t>Standard of Care </a:t>
            </a:r>
            <a:r>
              <a:rPr lang="en-US" sz="2000" dirty="0"/>
              <a:t>– As used in the EMS and medical communities, the concept of “ Standard of Care should be articulated within the hazmat emergency planning and response communities to provide metrics for the accepted level of hazmat service that is delivered, as determined at the local community level. </a:t>
            </a:r>
          </a:p>
          <a:p>
            <a:pPr marL="457200" indent="-457200">
              <a:spcAft>
                <a:spcPts val="1200"/>
              </a:spcAft>
              <a:buFont typeface="Wingdings" panose="05000000000000000000" pitchFamily="2" charset="2"/>
              <a:buChar char="§"/>
            </a:pPr>
            <a:r>
              <a:rPr lang="en-US" sz="2400" b="1" dirty="0">
                <a:solidFill>
                  <a:schemeClr val="accent6">
                    <a:lumMod val="50000"/>
                  </a:schemeClr>
                </a:solidFill>
              </a:rPr>
              <a:t>Funding</a:t>
            </a:r>
            <a:r>
              <a:rPr lang="en-US" sz="2000" dirty="0"/>
              <a:t> – Provide guidance and tools to assist local jurisdictions in identifying and utilizing supplemental sources of both hazmat and all-hazards funding to support local hazardous materials preparedness. </a:t>
            </a:r>
          </a:p>
          <a:p>
            <a:pPr marL="457200" indent="-457200">
              <a:spcAft>
                <a:spcPts val="1200"/>
              </a:spcAft>
              <a:buFont typeface="Wingdings" panose="05000000000000000000" pitchFamily="2" charset="2"/>
              <a:buChar char="§"/>
            </a:pPr>
            <a:r>
              <a:rPr lang="en-US" sz="2400" b="1" dirty="0">
                <a:solidFill>
                  <a:schemeClr val="accent6">
                    <a:lumMod val="50000"/>
                  </a:schemeClr>
                </a:solidFill>
              </a:rPr>
              <a:t>Information Sharing </a:t>
            </a:r>
            <a:r>
              <a:rPr lang="en-US" sz="2000" dirty="0"/>
              <a:t>– Support the timely and effective dissemination of critical information on emerging threats, risks, and agency capabilities to facilitate both short-term and long-term hazmat/WMD emergency preparedness activities. </a:t>
            </a:r>
          </a:p>
        </p:txBody>
      </p:sp>
    </p:spTree>
    <p:extLst>
      <p:ext uri="{BB962C8B-B14F-4D97-AF65-F5344CB8AC3E}">
        <p14:creationId xmlns:p14="http://schemas.microsoft.com/office/powerpoint/2010/main" val="313506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288925"/>
            <a:ext cx="10744200" cy="1143000"/>
          </a:xfrm>
        </p:spPr>
        <p:txBody>
          <a:bodyPr/>
          <a:lstStyle/>
          <a:p>
            <a:r>
              <a:rPr lang="en-US" altLang="en-US" sz="4000" dirty="0" smtClean="0"/>
              <a:t>Oil </a:t>
            </a:r>
            <a:r>
              <a:rPr lang="en-US" altLang="en-US" sz="4000" dirty="0"/>
              <a:t>Spill Response Plans and Information Sharing for </a:t>
            </a:r>
            <a:r>
              <a:rPr lang="en-US" altLang="en-US" sz="3600" dirty="0"/>
              <a:t>High-Hazard</a:t>
            </a:r>
            <a:r>
              <a:rPr lang="en-US" altLang="en-US" sz="4000" dirty="0"/>
              <a:t> Flammable Trains </a:t>
            </a:r>
          </a:p>
        </p:txBody>
      </p:sp>
      <p:sp>
        <p:nvSpPr>
          <p:cNvPr id="18435" name="Content Placeholder 2"/>
          <p:cNvSpPr>
            <a:spLocks noGrp="1"/>
          </p:cNvSpPr>
          <p:nvPr>
            <p:ph idx="1"/>
          </p:nvPr>
        </p:nvSpPr>
        <p:spPr>
          <a:xfrm>
            <a:off x="685800" y="1676400"/>
            <a:ext cx="10591800" cy="4114800"/>
          </a:xfrm>
        </p:spPr>
        <p:txBody>
          <a:bodyPr/>
          <a:lstStyle/>
          <a:p>
            <a:pPr>
              <a:spcBef>
                <a:spcPts val="600"/>
              </a:spcBef>
              <a:spcAft>
                <a:spcPts val="600"/>
              </a:spcAft>
            </a:pPr>
            <a:r>
              <a:rPr lang="en-US" altLang="en-US" sz="2400" b="1" dirty="0" smtClean="0"/>
              <a:t>Publication Date:  </a:t>
            </a:r>
            <a:r>
              <a:rPr lang="en-US" altLang="en-US" sz="2400" dirty="0" smtClean="0"/>
              <a:t>February 28, 2019</a:t>
            </a:r>
          </a:p>
          <a:p>
            <a:pPr>
              <a:spcBef>
                <a:spcPts val="600"/>
              </a:spcBef>
              <a:spcAft>
                <a:spcPts val="600"/>
              </a:spcAft>
            </a:pPr>
            <a:r>
              <a:rPr lang="en-US" altLang="en-US" sz="2400" b="1" dirty="0" smtClean="0"/>
              <a:t>Purpose:</a:t>
            </a:r>
            <a:r>
              <a:rPr lang="en-US" altLang="en-US" sz="2400" dirty="0" smtClean="0"/>
              <a:t> Improves </a:t>
            </a:r>
            <a:r>
              <a:rPr lang="en-US" altLang="en-US" sz="2400" dirty="0"/>
              <a:t>the oil spill response readiness and reduces the effects of rail </a:t>
            </a:r>
            <a:r>
              <a:rPr lang="en-US" altLang="en-US" sz="2400" dirty="0" smtClean="0"/>
              <a:t>incidents involving </a:t>
            </a:r>
            <a:r>
              <a:rPr lang="en-US" altLang="en-US" sz="2400" dirty="0"/>
              <a:t>petroleum oil and certain high hazard flammable trains (HHFTs</a:t>
            </a:r>
            <a:r>
              <a:rPr lang="en-US" altLang="en-US" sz="2400" dirty="0" smtClean="0"/>
              <a:t>).</a:t>
            </a:r>
          </a:p>
          <a:p>
            <a:pPr>
              <a:spcBef>
                <a:spcPts val="600"/>
              </a:spcBef>
              <a:spcAft>
                <a:spcPts val="600"/>
              </a:spcAft>
            </a:pPr>
            <a:r>
              <a:rPr lang="en-US" altLang="en-US" sz="2400" b="1" dirty="0" smtClean="0"/>
              <a:t>Three components:</a:t>
            </a:r>
          </a:p>
          <a:p>
            <a:pPr marL="857250" lvl="1" indent="-457200">
              <a:spcBef>
                <a:spcPts val="600"/>
              </a:spcBef>
              <a:spcAft>
                <a:spcPts val="600"/>
              </a:spcAft>
              <a:buFont typeface="+mj-lt"/>
              <a:buAutoNum type="arabicPeriod"/>
            </a:pPr>
            <a:r>
              <a:rPr lang="en-US" altLang="en-US" sz="2000" dirty="0"/>
              <a:t>Comprehensive Oil Spill Response </a:t>
            </a:r>
            <a:r>
              <a:rPr lang="en-US" altLang="en-US" sz="2000" dirty="0" smtClean="0"/>
              <a:t>Plans</a:t>
            </a:r>
          </a:p>
          <a:p>
            <a:pPr marL="857250" lvl="1" indent="-457200">
              <a:spcBef>
                <a:spcPts val="600"/>
              </a:spcBef>
              <a:spcAft>
                <a:spcPts val="600"/>
              </a:spcAft>
              <a:buFont typeface="+mj-lt"/>
              <a:buAutoNum type="arabicPeriod"/>
            </a:pPr>
            <a:r>
              <a:rPr lang="en-US" altLang="en-US" sz="2000" dirty="0"/>
              <a:t>High Hazard Flammable Trains (HHFTS) Information Sharing </a:t>
            </a:r>
            <a:r>
              <a:rPr lang="en-US" altLang="en-US" sz="2000" dirty="0" smtClean="0"/>
              <a:t>Notification</a:t>
            </a:r>
          </a:p>
          <a:p>
            <a:pPr marL="857250" lvl="1" indent="-457200">
              <a:spcBef>
                <a:spcPts val="600"/>
              </a:spcBef>
              <a:spcAft>
                <a:spcPts val="600"/>
              </a:spcAft>
              <a:buFont typeface="+mj-lt"/>
              <a:buAutoNum type="arabicPeriod"/>
            </a:pPr>
            <a:r>
              <a:rPr lang="en-US" altLang="en-US" sz="2000" dirty="0"/>
              <a:t>Incorporates by Reference ASTM D7900 - Standard Test Method for Determination of Light Hydrocarbons in Stabilized Crude Oils by Gas Chromatography</a:t>
            </a:r>
          </a:p>
          <a:p>
            <a:pPr marL="400050" lvl="1" indent="0">
              <a:spcBef>
                <a:spcPts val="600"/>
              </a:spcBef>
              <a:spcAft>
                <a:spcPts val="600"/>
              </a:spcAft>
              <a:buNone/>
            </a:pPr>
            <a:endParaRPr lang="en-US" altLang="en-US" sz="2000" dirty="0"/>
          </a:p>
          <a:p>
            <a:pPr marL="857250" lvl="1" indent="-457200">
              <a:spcBef>
                <a:spcPts val="600"/>
              </a:spcBef>
              <a:spcAft>
                <a:spcPts val="600"/>
              </a:spcAft>
              <a:buFont typeface="+mj-lt"/>
              <a:buAutoNum type="arabicPeriod"/>
            </a:pPr>
            <a:endParaRPr lang="en-US" altLang="en-US" sz="2000" dirty="0"/>
          </a:p>
          <a:p>
            <a:pPr marL="857250" lvl="1" indent="-457200">
              <a:spcBef>
                <a:spcPts val="600"/>
              </a:spcBef>
              <a:spcAft>
                <a:spcPts val="600"/>
              </a:spcAft>
              <a:buFont typeface="+mj-lt"/>
              <a:buAutoNum type="arabicPeriod"/>
            </a:pPr>
            <a:endParaRPr lang="en-US" altLang="en-US" sz="2000" dirty="0"/>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C6EC59B1-3C10-436A-8386-4D65349CEF7D}" type="slidenum">
              <a:rPr lang="en-US" altLang="en-US" sz="1200">
                <a:solidFill>
                  <a:srgbClr val="0F243E"/>
                </a:solidFill>
              </a:rPr>
              <a:pPr>
                <a:spcBef>
                  <a:spcPct val="0"/>
                </a:spcBef>
                <a:buFontTx/>
                <a:buNone/>
              </a:pPr>
              <a:t>17</a:t>
            </a:fld>
            <a:endParaRPr lang="en-US" altLang="en-US" sz="1200">
              <a:solidFill>
                <a:srgbClr val="0F243E"/>
              </a:solidFill>
            </a:endParaRPr>
          </a:p>
        </p:txBody>
      </p:sp>
    </p:spTree>
    <p:extLst>
      <p:ext uri="{BB962C8B-B14F-4D97-AF65-F5344CB8AC3E}">
        <p14:creationId xmlns:p14="http://schemas.microsoft.com/office/powerpoint/2010/main" val="314877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6200" y="381000"/>
            <a:ext cx="12192000" cy="736600"/>
          </a:xfrm>
        </p:spPr>
        <p:txBody>
          <a:bodyPr>
            <a:noAutofit/>
          </a:bodyPr>
          <a:lstStyle/>
          <a:p>
            <a:pPr eaLnBrk="1" hangingPunct="1"/>
            <a:r>
              <a:rPr lang="en-US" altLang="en-US" sz="4000" dirty="0">
                <a:latin typeface="+mn-lt"/>
                <a:cs typeface="Times New Roman" panose="02020603050405020304" pitchFamily="18" charset="0"/>
              </a:rPr>
              <a:t>HMEP Grant Program</a:t>
            </a:r>
          </a:p>
        </p:txBody>
      </p:sp>
      <p:sp>
        <p:nvSpPr>
          <p:cNvPr id="49155" name="Content Placeholder 2"/>
          <p:cNvSpPr>
            <a:spLocks noGrp="1"/>
          </p:cNvSpPr>
          <p:nvPr>
            <p:ph idx="1"/>
          </p:nvPr>
        </p:nvSpPr>
        <p:spPr>
          <a:xfrm>
            <a:off x="381000" y="2362200"/>
            <a:ext cx="10744200" cy="3352800"/>
          </a:xfrm>
        </p:spPr>
        <p:txBody>
          <a:bodyPr>
            <a:noAutofit/>
          </a:bodyPr>
          <a:lstStyle/>
          <a:p>
            <a:pPr>
              <a:lnSpc>
                <a:spcPct val="150000"/>
              </a:lnSpc>
              <a:spcBef>
                <a:spcPts val="0"/>
              </a:spcBef>
              <a:buFont typeface="Wingdings" panose="05000000000000000000" pitchFamily="2" charset="2"/>
              <a:buChar char="§"/>
              <a:defRPr/>
            </a:pPr>
            <a:endParaRPr lang="en-US" sz="2000" dirty="0">
              <a:cs typeface="Times New Roman" panose="02020603050405020304" pitchFamily="18" charset="0"/>
            </a:endParaRPr>
          </a:p>
          <a:p>
            <a:pPr marL="0" indent="0" algn="ctr">
              <a:lnSpc>
                <a:spcPct val="150000"/>
              </a:lnSpc>
              <a:spcBef>
                <a:spcPts val="0"/>
              </a:spcBef>
              <a:buNone/>
              <a:defRPr/>
            </a:pPr>
            <a:r>
              <a:rPr lang="en-US" sz="2000" dirty="0">
                <a:cs typeface="Times New Roman" panose="02020603050405020304" pitchFamily="18" charset="0"/>
              </a:rPr>
              <a:t>General Inquiries: </a:t>
            </a:r>
            <a:r>
              <a:rPr lang="en-US" sz="2000" dirty="0">
                <a:cs typeface="Times New Roman" panose="02020603050405020304" pitchFamily="18" charset="0"/>
                <a:hlinkClick r:id="rId2"/>
              </a:rPr>
              <a:t>HMEP.Grants@dot.gov</a:t>
            </a:r>
            <a:endParaRPr lang="en-US" sz="2000" dirty="0">
              <a:cs typeface="Times New Roman" panose="02020603050405020304" pitchFamily="18" charset="0"/>
            </a:endParaRPr>
          </a:p>
          <a:p>
            <a:pPr marL="0" indent="0" algn="ctr">
              <a:lnSpc>
                <a:spcPct val="150000"/>
              </a:lnSpc>
              <a:spcBef>
                <a:spcPts val="0"/>
              </a:spcBef>
              <a:buNone/>
              <a:defRPr/>
            </a:pPr>
            <a:r>
              <a:rPr lang="en-US" sz="2000" dirty="0">
                <a:cs typeface="Times New Roman" panose="02020603050405020304" pitchFamily="18" charset="0"/>
              </a:rPr>
              <a:t>Website</a:t>
            </a:r>
            <a:r>
              <a:rPr lang="en-US" sz="2000" b="1" dirty="0">
                <a:cs typeface="Times New Roman" panose="02020603050405020304" pitchFamily="18" charset="0"/>
              </a:rPr>
              <a:t>: </a:t>
            </a:r>
            <a:r>
              <a:rPr lang="en-US" sz="2000" dirty="0">
                <a:solidFill>
                  <a:schemeClr val="accent3">
                    <a:lumMod val="75000"/>
                  </a:schemeClr>
                </a:solidFill>
                <a:cs typeface="Times New Roman" panose="02020603050405020304" pitchFamily="18" charset="0"/>
                <a:hlinkClick r:id="rId3"/>
              </a:rPr>
              <a:t>www.phmsa.dot.gov/hazmat/grants</a:t>
            </a:r>
            <a:endParaRPr lang="en-US" sz="2000" dirty="0">
              <a:cs typeface="Times New Roman" panose="02020603050405020304" pitchFamily="18" charset="0"/>
            </a:endParaRPr>
          </a:p>
          <a:p>
            <a:pPr marL="0" indent="0" algn="ctr">
              <a:lnSpc>
                <a:spcPct val="150000"/>
              </a:lnSpc>
              <a:spcBef>
                <a:spcPts val="0"/>
              </a:spcBef>
              <a:buNone/>
              <a:defRPr/>
            </a:pPr>
            <a:r>
              <a:rPr lang="en-US" sz="2000" dirty="0">
                <a:cs typeface="Times New Roman" panose="02020603050405020304" pitchFamily="18" charset="0"/>
              </a:rPr>
              <a:t>Hazmat Grants Portal: </a:t>
            </a:r>
            <a:r>
              <a:rPr lang="en-US" sz="2000" dirty="0">
                <a:cs typeface="Times New Roman" panose="02020603050405020304" pitchFamily="18" charset="0"/>
                <a:hlinkClick r:id="rId4"/>
              </a:rPr>
              <a:t>https://hazmatgrants.phmsa.dot.gov/</a:t>
            </a:r>
            <a:r>
              <a:rPr lang="en-US" sz="2000" dirty="0">
                <a:cs typeface="Times New Roman" panose="02020603050405020304" pitchFamily="18" charset="0"/>
              </a:rPr>
              <a:t> </a:t>
            </a:r>
          </a:p>
          <a:p>
            <a:pPr marL="0" indent="0" algn="ctr">
              <a:lnSpc>
                <a:spcPct val="150000"/>
              </a:lnSpc>
              <a:spcBef>
                <a:spcPts val="0"/>
              </a:spcBef>
              <a:buNone/>
              <a:defRPr/>
            </a:pPr>
            <a:r>
              <a:rPr lang="en-US" sz="2000" dirty="0">
                <a:cs typeface="Times New Roman" panose="02020603050405020304" pitchFamily="18" charset="0"/>
              </a:rPr>
              <a:t>Chief: Shakira </a:t>
            </a:r>
            <a:r>
              <a:rPr lang="en-US" sz="2000" dirty="0">
                <a:cs typeface="Times New Roman" panose="02020603050405020304" pitchFamily="18" charset="0"/>
                <a:hlinkClick r:id="rId5"/>
              </a:rPr>
              <a:t>Mack@dot.gov</a:t>
            </a:r>
            <a:endParaRPr lang="en-US" sz="2000" dirty="0">
              <a:cs typeface="Times New Roman" panose="02020603050405020304" pitchFamily="18" charset="0"/>
            </a:endParaRPr>
          </a:p>
          <a:p>
            <a:pPr marL="0" indent="0" algn="ctr">
              <a:lnSpc>
                <a:spcPct val="150000"/>
              </a:lnSpc>
              <a:spcBef>
                <a:spcPts val="0"/>
              </a:spcBef>
              <a:buNone/>
              <a:defRPr/>
            </a:pPr>
            <a:r>
              <a:rPr lang="en-US" sz="2000" dirty="0">
                <a:cs typeface="Times New Roman" panose="02020603050405020304" pitchFamily="18" charset="0"/>
              </a:rPr>
              <a:t>Team Lead: </a:t>
            </a:r>
            <a:r>
              <a:rPr lang="en-US" sz="2000" dirty="0">
                <a:cs typeface="Times New Roman" panose="02020603050405020304" pitchFamily="18" charset="0"/>
                <a:hlinkClick r:id="rId6"/>
              </a:rPr>
              <a:t>Carla.Sheppard@dot.gov</a:t>
            </a:r>
            <a:endParaRPr lang="en-US" sz="2000" dirty="0">
              <a:cs typeface="Times New Roman" panose="02020603050405020304" pitchFamily="18" charset="0"/>
            </a:endParaRPr>
          </a:p>
          <a:p>
            <a:pPr marL="0" indent="0" algn="ctr">
              <a:lnSpc>
                <a:spcPct val="150000"/>
              </a:lnSpc>
              <a:spcBef>
                <a:spcPts val="0"/>
              </a:spcBef>
              <a:buNone/>
              <a:defRPr/>
            </a:pPr>
            <a:r>
              <a:rPr lang="en-US" sz="2000" dirty="0">
                <a:cs typeface="Times New Roman" panose="02020603050405020304" pitchFamily="18" charset="0"/>
              </a:rPr>
              <a:t>General Phone: 202-366-1109</a:t>
            </a:r>
          </a:p>
        </p:txBody>
      </p:sp>
      <p:pic>
        <p:nvPicPr>
          <p:cNvPr id="2" name="Picture 1" descr="WELCOME TO IJCR | International Journal of Current Research"/>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0800" y="1219200"/>
            <a:ext cx="6324600" cy="1500857"/>
          </a:xfrm>
          <a:prstGeom prst="rect">
            <a:avLst/>
          </a:prstGeom>
        </p:spPr>
      </p:pic>
    </p:spTree>
    <p:extLst>
      <p:ext uri="{BB962C8B-B14F-4D97-AF65-F5344CB8AC3E}">
        <p14:creationId xmlns:p14="http://schemas.microsoft.com/office/powerpoint/2010/main" val="67322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0" y="838201"/>
            <a:ext cx="12192000" cy="761999"/>
          </a:xfrm>
        </p:spPr>
        <p:txBody>
          <a:bodyPr>
            <a:normAutofit/>
          </a:bodyPr>
          <a:lstStyle/>
          <a:p>
            <a:r>
              <a:rPr lang="en-US" altLang="en-US" sz="4000" dirty="0">
                <a:cs typeface="Times New Roman" panose="02020603050405020304" pitchFamily="18" charset="0"/>
              </a:rPr>
              <a:t>What questions do you have for us? </a:t>
            </a:r>
          </a:p>
        </p:txBody>
      </p:sp>
      <p:pic>
        <p:nvPicPr>
          <p:cNvPr id="2" name="Picture 1" descr="Cover Me Q&amp;A: What's your favorite Muppets cover so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286000"/>
            <a:ext cx="6324600" cy="2654073"/>
          </a:xfrm>
          <a:prstGeom prst="rect">
            <a:avLst/>
          </a:prstGeom>
        </p:spPr>
      </p:pic>
    </p:spTree>
    <p:extLst>
      <p:ext uri="{BB962C8B-B14F-4D97-AF65-F5344CB8AC3E}">
        <p14:creationId xmlns:p14="http://schemas.microsoft.com/office/powerpoint/2010/main" val="84688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31635"/>
            <a:ext cx="12192000" cy="548879"/>
          </a:xfrm>
        </p:spPr>
        <p:txBody>
          <a:bodyPr>
            <a:noAutofit/>
          </a:bodyPr>
          <a:lstStyle/>
          <a:p>
            <a:r>
              <a:rPr lang="en-US" altLang="en-US" sz="3200" dirty="0">
                <a:ea typeface="Tahoma" pitchFamily="34" charset="0"/>
                <a:cs typeface="Times New Roman" panose="02020603050405020304" pitchFamily="18" charset="0"/>
              </a:rPr>
              <a:t>Agenda</a:t>
            </a:r>
          </a:p>
        </p:txBody>
      </p:sp>
      <p:sp>
        <p:nvSpPr>
          <p:cNvPr id="3" name="Content Placeholder 2"/>
          <p:cNvSpPr>
            <a:spLocks noGrp="1"/>
          </p:cNvSpPr>
          <p:nvPr>
            <p:ph idx="1"/>
          </p:nvPr>
        </p:nvSpPr>
        <p:spPr>
          <a:xfrm>
            <a:off x="685800" y="1066800"/>
            <a:ext cx="8534401" cy="4572000"/>
          </a:xfrm>
        </p:spPr>
        <p:txBody>
          <a:bodyPr>
            <a:noAutofit/>
          </a:bodyPr>
          <a:lstStyle/>
          <a:p>
            <a:pPr>
              <a:spcBef>
                <a:spcPts val="0"/>
              </a:spcBef>
              <a:spcAft>
                <a:spcPts val="1200"/>
              </a:spcAft>
              <a:buFont typeface="Wingdings" panose="05000000000000000000" pitchFamily="2" charset="2"/>
              <a:buChar char="§"/>
              <a:defRPr/>
            </a:pPr>
            <a:r>
              <a:rPr lang="en-US" altLang="en-US" sz="2000" b="1" dirty="0">
                <a:latin typeface="Calibri" panose="020F0502020204030204" pitchFamily="34" charset="0"/>
                <a:cs typeface="Calibri" panose="020F0502020204030204" pitchFamily="34" charset="0"/>
              </a:rPr>
              <a:t>Grant Program Updates</a:t>
            </a:r>
          </a:p>
          <a:p>
            <a:pPr marL="685800" indent="-338138">
              <a:spcBef>
                <a:spcPts val="0"/>
              </a:spcBef>
              <a:spcAft>
                <a:spcPts val="1200"/>
              </a:spcAft>
              <a:buFont typeface="Wingdings" panose="05000000000000000000" pitchFamily="2" charset="2"/>
              <a:buChar char="Ø"/>
              <a:defRPr/>
            </a:pPr>
            <a:r>
              <a:rPr lang="en-US" altLang="en-US" sz="2000" dirty="0">
                <a:latin typeface="Calibri" panose="020F0502020204030204" pitchFamily="34" charset="0"/>
                <a:cs typeface="Calibri" panose="020F0502020204030204" pitchFamily="34" charset="0"/>
              </a:rPr>
              <a:t>Extension Performance Period Extensions</a:t>
            </a:r>
          </a:p>
          <a:p>
            <a:pPr marL="685800" indent="-338138">
              <a:spcBef>
                <a:spcPts val="0"/>
              </a:spcBef>
              <a:spcAft>
                <a:spcPts val="1200"/>
              </a:spcAft>
              <a:buFont typeface="Wingdings" panose="05000000000000000000" pitchFamily="2" charset="2"/>
              <a:buChar char="Ø"/>
              <a:defRPr/>
            </a:pPr>
            <a:r>
              <a:rPr lang="en-US" altLang="en-US" sz="2000" dirty="0">
                <a:latin typeface="Calibri" panose="020F0502020204030204" pitchFamily="34" charset="0"/>
                <a:cs typeface="Calibri" panose="020F0502020204030204" pitchFamily="34" charset="0"/>
              </a:rPr>
              <a:t>49 CFR 110</a:t>
            </a:r>
          </a:p>
          <a:p>
            <a:pPr>
              <a:spcBef>
                <a:spcPts val="0"/>
              </a:spcBef>
              <a:spcAft>
                <a:spcPts val="1200"/>
              </a:spcAft>
              <a:buFont typeface="Wingdings" panose="05000000000000000000" pitchFamily="2" charset="2"/>
              <a:buChar char="§"/>
              <a:defRPr/>
            </a:pPr>
            <a:r>
              <a:rPr lang="en-US" altLang="en-US" sz="2000" b="1" dirty="0">
                <a:latin typeface="Calibri" panose="020F0502020204030204" pitchFamily="34" charset="0"/>
                <a:cs typeface="Calibri" panose="020F0502020204030204" pitchFamily="34" charset="0"/>
              </a:rPr>
              <a:t>New 3 Year Performance Period</a:t>
            </a:r>
          </a:p>
          <a:p>
            <a:pPr marL="630238" indent="-282575">
              <a:spcBef>
                <a:spcPts val="0"/>
              </a:spcBef>
              <a:spcAft>
                <a:spcPts val="1200"/>
              </a:spcAft>
              <a:buFont typeface="Wingdings" panose="05000000000000000000" pitchFamily="2" charset="2"/>
              <a:buChar char="Ø"/>
              <a:defRPr/>
            </a:pPr>
            <a:r>
              <a:rPr lang="en-US" altLang="en-US" sz="2000" dirty="0">
                <a:latin typeface="Calibri" panose="020F0502020204030204" pitchFamily="34" charset="0"/>
                <a:cs typeface="Calibri" panose="020F0502020204030204" pitchFamily="34" charset="0"/>
              </a:rPr>
              <a:t>Application Submission</a:t>
            </a:r>
          </a:p>
          <a:p>
            <a:pPr marL="630238" indent="-282575">
              <a:spcBef>
                <a:spcPts val="0"/>
              </a:spcBef>
              <a:spcAft>
                <a:spcPts val="1200"/>
              </a:spcAft>
              <a:buFont typeface="Wingdings" panose="05000000000000000000" pitchFamily="2" charset="2"/>
              <a:buChar char="Ø"/>
              <a:defRPr/>
            </a:pPr>
            <a:r>
              <a:rPr lang="en-US" altLang="en-US" sz="2000" dirty="0" err="1">
                <a:latin typeface="Calibri" panose="020F0502020204030204" pitchFamily="34" charset="0"/>
                <a:cs typeface="Calibri" panose="020F0502020204030204" pitchFamily="34" charset="0"/>
              </a:rPr>
              <a:t>FedConnect</a:t>
            </a:r>
            <a:endParaRPr lang="en-US" altLang="en-US" sz="2000" dirty="0">
              <a:latin typeface="Calibri" panose="020F0502020204030204" pitchFamily="34" charset="0"/>
              <a:cs typeface="Calibri" panose="020F0502020204030204" pitchFamily="34" charset="0"/>
            </a:endParaRPr>
          </a:p>
          <a:p>
            <a:pPr marL="630238" indent="-282575">
              <a:spcBef>
                <a:spcPts val="0"/>
              </a:spcBef>
              <a:spcAft>
                <a:spcPts val="1200"/>
              </a:spcAft>
              <a:buFont typeface="Wingdings" panose="05000000000000000000" pitchFamily="2" charset="2"/>
              <a:buChar char="Ø"/>
              <a:defRPr/>
            </a:pPr>
            <a:r>
              <a:rPr lang="en-US" altLang="en-US" sz="2000" dirty="0">
                <a:latin typeface="Calibri" panose="020F0502020204030204" pitchFamily="34" charset="0"/>
                <a:cs typeface="Calibri" panose="020F0502020204030204" pitchFamily="34" charset="0"/>
              </a:rPr>
              <a:t>Reporting</a:t>
            </a:r>
          </a:p>
          <a:p>
            <a:pPr>
              <a:spcBef>
                <a:spcPts val="0"/>
              </a:spcBef>
              <a:spcAft>
                <a:spcPts val="1200"/>
              </a:spcAft>
              <a:buFont typeface="Wingdings" panose="05000000000000000000" pitchFamily="2" charset="2"/>
              <a:buChar char="§"/>
              <a:defRPr/>
            </a:pPr>
            <a:r>
              <a:rPr lang="en-US" altLang="en-US" sz="2000" b="1" dirty="0">
                <a:latin typeface="Calibri" panose="020F0502020204030204" pitchFamily="34" charset="0"/>
                <a:cs typeface="Calibri" panose="020F0502020204030204" pitchFamily="34" charset="0"/>
              </a:rPr>
              <a:t>Hazmat Incident Response Training Modules</a:t>
            </a:r>
          </a:p>
          <a:p>
            <a:pPr>
              <a:spcBef>
                <a:spcPts val="0"/>
              </a:spcBef>
              <a:spcAft>
                <a:spcPts val="1200"/>
              </a:spcAft>
              <a:buFont typeface="Wingdings" panose="05000000000000000000" pitchFamily="2" charset="2"/>
              <a:buChar char="§"/>
              <a:defRPr/>
            </a:pPr>
            <a:r>
              <a:rPr lang="en-US" altLang="en-US" sz="2000" b="1" dirty="0">
                <a:latin typeface="Calibri" panose="020F0502020204030204" pitchFamily="34" charset="0"/>
                <a:cs typeface="Calibri" panose="020F0502020204030204" pitchFamily="34" charset="0"/>
              </a:rPr>
              <a:t>Emergency Response Roundtable Meeting</a:t>
            </a:r>
          </a:p>
          <a:p>
            <a:pPr>
              <a:spcBef>
                <a:spcPts val="0"/>
              </a:spcBef>
              <a:spcAft>
                <a:spcPts val="1200"/>
              </a:spcAft>
              <a:buFont typeface="Wingdings" panose="05000000000000000000" pitchFamily="2" charset="2"/>
              <a:buChar char="§"/>
              <a:defRPr/>
            </a:pPr>
            <a:r>
              <a:rPr lang="en-US" sz="2000" b="1" dirty="0">
                <a:latin typeface="Calibri" panose="020F0502020204030204" pitchFamily="34" charset="0"/>
                <a:cs typeface="Calibri" panose="020F0502020204030204" pitchFamily="34" charset="0"/>
              </a:rPr>
              <a:t>Questions &amp; Answers</a:t>
            </a:r>
          </a:p>
        </p:txBody>
      </p:sp>
      <p:sp>
        <p:nvSpPr>
          <p:cNvPr id="6" name="Slide Number Placeholder 5"/>
          <p:cNvSpPr>
            <a:spLocks noGrp="1"/>
          </p:cNvSpPr>
          <p:nvPr>
            <p:ph type="sldNum" sz="quarter" idx="12"/>
          </p:nvPr>
        </p:nvSpPr>
        <p:spPr/>
        <p:txBody>
          <a:bodyPr/>
          <a:lstStyle/>
          <a:p>
            <a:fld id="{BE4FB471-EBB4-4D81-9EA6-902E33AD37CE}" type="slidenum">
              <a:rPr lang="en-US" smtClean="0"/>
              <a:t>2</a:t>
            </a:fld>
            <a:endParaRPr lang="en-US" dirty="0"/>
          </a:p>
        </p:txBody>
      </p:sp>
      <p:pic>
        <p:nvPicPr>
          <p:cNvPr id="5" name="Picture 4" descr="Contents should be across different networks, plat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599825"/>
            <a:ext cx="2514600" cy="3162300"/>
          </a:xfrm>
          <a:prstGeom prst="rect">
            <a:avLst/>
          </a:prstGeom>
        </p:spPr>
      </p:pic>
    </p:spTree>
    <p:extLst>
      <p:ext uri="{BB962C8B-B14F-4D97-AF65-F5344CB8AC3E}">
        <p14:creationId xmlns:p14="http://schemas.microsoft.com/office/powerpoint/2010/main" val="266441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a:t>- </a:t>
            </a:r>
            <a:fld id="{B978BCB2-2B0C-4BD2-AA9C-E008ED3024C6}" type="slidenum">
              <a:rPr lang="en-US" smtClean="0"/>
              <a:pPr>
                <a:defRPr/>
              </a:pPr>
              <a:t>3</a:t>
            </a:fld>
            <a:r>
              <a:rPr lang="en-US" dirty="0"/>
              <a:t> -</a:t>
            </a:r>
          </a:p>
        </p:txBody>
      </p:sp>
      <p:sp>
        <p:nvSpPr>
          <p:cNvPr id="4" name="Title 1"/>
          <p:cNvSpPr txBox="1">
            <a:spLocks/>
          </p:cNvSpPr>
          <p:nvPr/>
        </p:nvSpPr>
        <p:spPr bwMode="auto">
          <a:xfrm>
            <a:off x="609600" y="226083"/>
            <a:ext cx="10972800" cy="532496"/>
          </a:xfrm>
          <a:prstGeom prst="rect">
            <a:avLst/>
          </a:prstGeom>
          <a:noFill/>
          <a:ln w="9525">
            <a:noFill/>
            <a:miter lim="800000"/>
            <a:headEnd/>
            <a:tailEnd/>
          </a:ln>
        </p:spPr>
        <p:txBody>
          <a:bodyPr anchor="ctr"/>
          <a:lstStyle/>
          <a:p>
            <a:pPr algn="ctr" eaLnBrk="0" hangingPunct="0">
              <a:defRPr/>
            </a:pPr>
            <a:r>
              <a:rPr lang="en-US" sz="4267" b="1" kern="0" dirty="0">
                <a:latin typeface="Times New Roman" panose="02020603050405020304" pitchFamily="18" charset="0"/>
                <a:ea typeface="+mj-ea"/>
                <a:cs typeface="Times New Roman" panose="02020603050405020304" pitchFamily="18" charset="0"/>
              </a:rPr>
              <a:t>Hazmat Grants Team  </a:t>
            </a:r>
          </a:p>
        </p:txBody>
      </p:sp>
      <p:sp>
        <p:nvSpPr>
          <p:cNvPr id="140292" name="Slide Number Placeholder 2"/>
          <p:cNvSpPr txBox="1">
            <a:spLocks/>
          </p:cNvSpPr>
          <p:nvPr/>
        </p:nvSpPr>
        <p:spPr bwMode="auto">
          <a:xfrm>
            <a:off x="10566400" y="6305549"/>
            <a:ext cx="1320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lr>
                <a:srgbClr val="000099"/>
              </a:buClr>
              <a:buChar char="•"/>
              <a:defRPr sz="2000">
                <a:solidFill>
                  <a:schemeClr val="tx1"/>
                </a:solidFill>
                <a:latin typeface="Verdana" pitchFamily="34" charset="0"/>
              </a:defRPr>
            </a:lvl1pPr>
            <a:lvl2pPr marL="742950" indent="-285750" eaLnBrk="0" hangingPunct="0">
              <a:spcBef>
                <a:spcPct val="50000"/>
              </a:spcBef>
              <a:buClr>
                <a:srgbClr val="000099"/>
              </a:buClr>
              <a:buChar char="–"/>
              <a:defRPr sz="2000">
                <a:solidFill>
                  <a:schemeClr val="tx1"/>
                </a:solidFill>
                <a:latin typeface="Verdana" pitchFamily="34" charset="0"/>
              </a:defRPr>
            </a:lvl2pPr>
            <a:lvl3pPr marL="1143000" indent="-228600" eaLnBrk="0" hangingPunct="0">
              <a:spcBef>
                <a:spcPct val="50000"/>
              </a:spcBef>
              <a:buClr>
                <a:srgbClr val="000099"/>
              </a:buClr>
              <a:buChar char="•"/>
              <a:defRPr sz="2000">
                <a:solidFill>
                  <a:schemeClr val="tx1"/>
                </a:solidFill>
                <a:latin typeface="Verdana" pitchFamily="34" charset="0"/>
              </a:defRPr>
            </a:lvl3pPr>
            <a:lvl4pPr marL="1600200" indent="-228600" eaLnBrk="0" hangingPunct="0">
              <a:spcBef>
                <a:spcPct val="50000"/>
              </a:spcBef>
              <a:buClr>
                <a:srgbClr val="000099"/>
              </a:buClr>
              <a:buChar char="–"/>
              <a:defRPr sz="2000">
                <a:solidFill>
                  <a:schemeClr val="tx1"/>
                </a:solidFill>
                <a:latin typeface="Verdana" pitchFamily="34" charset="0"/>
              </a:defRPr>
            </a:lvl4pPr>
            <a:lvl5pPr marL="2057400" indent="-228600" eaLnBrk="0" hangingPunct="0">
              <a:spcBef>
                <a:spcPct val="50000"/>
              </a:spcBef>
              <a:buClr>
                <a:srgbClr val="000099"/>
              </a:buClr>
              <a:buChar char="»"/>
              <a:defRPr sz="2000">
                <a:solidFill>
                  <a:schemeClr val="tx1"/>
                </a:solidFill>
                <a:latin typeface="Verdana" pitchFamily="34" charset="0"/>
              </a:defRPr>
            </a:lvl5pPr>
            <a:lvl6pPr marL="2514600" indent="-228600" eaLnBrk="0" fontAlgn="base" hangingPunct="0">
              <a:spcBef>
                <a:spcPct val="50000"/>
              </a:spcBef>
              <a:spcAft>
                <a:spcPct val="0"/>
              </a:spcAft>
              <a:buClr>
                <a:srgbClr val="000099"/>
              </a:buClr>
              <a:buChar char="»"/>
              <a:defRPr sz="2000">
                <a:solidFill>
                  <a:schemeClr val="tx1"/>
                </a:solidFill>
                <a:latin typeface="Verdana" pitchFamily="34" charset="0"/>
              </a:defRPr>
            </a:lvl6pPr>
            <a:lvl7pPr marL="2971800" indent="-228600" eaLnBrk="0" fontAlgn="base" hangingPunct="0">
              <a:spcBef>
                <a:spcPct val="50000"/>
              </a:spcBef>
              <a:spcAft>
                <a:spcPct val="0"/>
              </a:spcAft>
              <a:buClr>
                <a:srgbClr val="000099"/>
              </a:buClr>
              <a:buChar char="»"/>
              <a:defRPr sz="2000">
                <a:solidFill>
                  <a:schemeClr val="tx1"/>
                </a:solidFill>
                <a:latin typeface="Verdana" pitchFamily="34" charset="0"/>
              </a:defRPr>
            </a:lvl7pPr>
            <a:lvl8pPr marL="3429000" indent="-228600" eaLnBrk="0" fontAlgn="base" hangingPunct="0">
              <a:spcBef>
                <a:spcPct val="50000"/>
              </a:spcBef>
              <a:spcAft>
                <a:spcPct val="0"/>
              </a:spcAft>
              <a:buClr>
                <a:srgbClr val="000099"/>
              </a:buClr>
              <a:buChar char="»"/>
              <a:defRPr sz="2000">
                <a:solidFill>
                  <a:schemeClr val="tx1"/>
                </a:solidFill>
                <a:latin typeface="Verdana" pitchFamily="34" charset="0"/>
              </a:defRPr>
            </a:lvl8pPr>
            <a:lvl9pPr marL="3886200" indent="-228600" eaLnBrk="0" fontAlgn="base" hangingPunct="0">
              <a:spcBef>
                <a:spcPct val="50000"/>
              </a:spcBef>
              <a:spcAft>
                <a:spcPct val="0"/>
              </a:spcAft>
              <a:buClr>
                <a:srgbClr val="000099"/>
              </a:buClr>
              <a:buChar char="»"/>
              <a:defRPr sz="2000">
                <a:solidFill>
                  <a:schemeClr val="tx1"/>
                </a:solidFill>
                <a:latin typeface="Verdana" pitchFamily="34" charset="0"/>
              </a:defRPr>
            </a:lvl9pPr>
          </a:lstStyle>
          <a:p>
            <a:pPr algn="r" eaLnBrk="1" hangingPunct="1">
              <a:spcBef>
                <a:spcPct val="0"/>
              </a:spcBef>
              <a:buClrTx/>
              <a:buFontTx/>
              <a:buNone/>
            </a:pPr>
            <a:r>
              <a:rPr lang="en-US" altLang="en-US" sz="1600" dirty="0">
                <a:solidFill>
                  <a:srgbClr val="000000"/>
                </a:solidFill>
                <a:latin typeface="Tahoma" pitchFamily="34" charset="0"/>
              </a:rPr>
              <a:t>- </a:t>
            </a:r>
            <a:fld id="{92BE5D46-6249-4671-9DFE-51DF6248A1C1}" type="slidenum">
              <a:rPr lang="en-US" altLang="en-US" sz="1600">
                <a:solidFill>
                  <a:srgbClr val="000000"/>
                </a:solidFill>
                <a:latin typeface="Tahoma" pitchFamily="34" charset="0"/>
              </a:rPr>
              <a:pPr algn="r" eaLnBrk="1" hangingPunct="1">
                <a:spcBef>
                  <a:spcPct val="0"/>
                </a:spcBef>
                <a:buClrTx/>
                <a:buFontTx/>
                <a:buNone/>
              </a:pPr>
              <a:t>3</a:t>
            </a:fld>
            <a:r>
              <a:rPr lang="en-US" altLang="en-US" sz="1600" dirty="0">
                <a:solidFill>
                  <a:srgbClr val="000000"/>
                </a:solidFill>
                <a:latin typeface="Tahoma" pitchFamily="34" charset="0"/>
              </a:rPr>
              <a:t> -</a:t>
            </a:r>
          </a:p>
        </p:txBody>
      </p:sp>
      <p:graphicFrame>
        <p:nvGraphicFramePr>
          <p:cNvPr id="14" name="Diagram 13"/>
          <p:cNvGraphicFramePr/>
          <p:nvPr>
            <p:extLst>
              <p:ext uri="{D42A27DB-BD31-4B8C-83A1-F6EECF244321}">
                <p14:modId xmlns:p14="http://schemas.microsoft.com/office/powerpoint/2010/main" val="2722688981"/>
              </p:ext>
            </p:extLst>
          </p:nvPr>
        </p:nvGraphicFramePr>
        <p:xfrm>
          <a:off x="609600" y="809381"/>
          <a:ext cx="10769600" cy="5196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219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4</a:t>
            </a:fld>
            <a:endParaRPr lang="en-US" dirty="0"/>
          </a:p>
        </p:txBody>
      </p:sp>
      <p:sp>
        <p:nvSpPr>
          <p:cNvPr id="3" name="TextBox 2"/>
          <p:cNvSpPr txBox="1"/>
          <p:nvPr/>
        </p:nvSpPr>
        <p:spPr>
          <a:xfrm>
            <a:off x="0" y="371718"/>
            <a:ext cx="12039600" cy="707886"/>
          </a:xfrm>
          <a:prstGeom prst="rect">
            <a:avLst/>
          </a:prstGeom>
          <a:ln/>
        </p:spPr>
        <p:txBody>
          <a:bodyPr vert="horz" wrap="square" lIns="91440" tIns="45720" rIns="91440" bIns="45720" rtlCol="0" anchor="ctr">
            <a:spAutoFit/>
          </a:bodyPr>
          <a:lstStyle/>
          <a:p>
            <a:pPr algn="ctr"/>
            <a:r>
              <a:rPr lang="en-US" sz="4000" dirty="0"/>
              <a:t>Program Updates – Extension Request</a:t>
            </a:r>
          </a:p>
        </p:txBody>
      </p:sp>
      <p:sp>
        <p:nvSpPr>
          <p:cNvPr id="11" name="TextBox 10">
            <a:extLst>
              <a:ext uri="{FF2B5EF4-FFF2-40B4-BE49-F238E27FC236}">
                <a16:creationId xmlns:a16="http://schemas.microsoft.com/office/drawing/2014/main" id="{89B1410A-4AE2-45D4-85D4-E6508CC38C75}"/>
              </a:ext>
            </a:extLst>
          </p:cNvPr>
          <p:cNvSpPr txBox="1"/>
          <p:nvPr/>
        </p:nvSpPr>
        <p:spPr>
          <a:xfrm>
            <a:off x="3429000" y="1905000"/>
            <a:ext cx="4648200" cy="1480066"/>
          </a:xfrm>
          <a:prstGeom prst="rect">
            <a:avLst/>
          </a:prstGeom>
          <a:ln/>
        </p:spPr>
        <p:txBody>
          <a:bodyPr vert="horz" wrap="square" lIns="91440" tIns="45720" rIns="91440" bIns="45720" rtlCol="0" anchor="ctr">
            <a:spAutoFit/>
          </a:bodyPr>
          <a:lstStyle/>
          <a:p>
            <a:endParaRPr lang="en-US" dirty="0"/>
          </a:p>
        </p:txBody>
      </p:sp>
      <p:sp>
        <p:nvSpPr>
          <p:cNvPr id="13" name="TextBox 12">
            <a:extLst>
              <a:ext uri="{FF2B5EF4-FFF2-40B4-BE49-F238E27FC236}">
                <a16:creationId xmlns:a16="http://schemas.microsoft.com/office/drawing/2014/main" id="{604F6310-3637-495A-BE49-34DECF21DD1C}"/>
              </a:ext>
            </a:extLst>
          </p:cNvPr>
          <p:cNvSpPr txBox="1"/>
          <p:nvPr/>
        </p:nvSpPr>
        <p:spPr>
          <a:xfrm>
            <a:off x="1219200" y="2905780"/>
            <a:ext cx="6400800" cy="707886"/>
          </a:xfrm>
          <a:prstGeom prst="rect">
            <a:avLst/>
          </a:prstGeom>
          <a:ln/>
        </p:spPr>
        <p:txBody>
          <a:bodyPr vert="horz" wrap="square" lIns="91440" tIns="45720" rIns="91440" bIns="45720" rtlCol="0" anchor="ctr">
            <a:spAutoFit/>
          </a:bodyPr>
          <a:lstStyle/>
          <a:p>
            <a:endParaRPr lang="en-US" dirty="0"/>
          </a:p>
        </p:txBody>
      </p:sp>
      <p:sp>
        <p:nvSpPr>
          <p:cNvPr id="14" name="Rectangle 13">
            <a:extLst>
              <a:ext uri="{FF2B5EF4-FFF2-40B4-BE49-F238E27FC236}">
                <a16:creationId xmlns:a16="http://schemas.microsoft.com/office/drawing/2014/main" id="{770B5030-BC03-4389-8218-93A6742D88A8}"/>
              </a:ext>
            </a:extLst>
          </p:cNvPr>
          <p:cNvSpPr/>
          <p:nvPr/>
        </p:nvSpPr>
        <p:spPr>
          <a:xfrm>
            <a:off x="457200" y="1295400"/>
            <a:ext cx="11125200" cy="5693866"/>
          </a:xfrm>
          <a:prstGeom prst="rect">
            <a:avLst/>
          </a:prstGeom>
        </p:spPr>
        <p:txBody>
          <a:bodyPr wrap="square">
            <a:spAutoFit/>
          </a:bodyPr>
          <a:lstStyle/>
          <a:p>
            <a:pPr marL="347472" indent="-347472">
              <a:spcAft>
                <a:spcPts val="1200"/>
              </a:spcAft>
              <a:buFont typeface="Wingdings" panose="05000000000000000000" pitchFamily="2" charset="2"/>
              <a:buChar char="§"/>
            </a:pPr>
            <a:r>
              <a:rPr lang="en-US" sz="2000" dirty="0"/>
              <a:t>HMEP States and Territories grantees may request up to a three month no-cost extension for the Period of Performance (</a:t>
            </a:r>
            <a:r>
              <a:rPr lang="en-US" sz="2000" dirty="0" err="1"/>
              <a:t>PoP</a:t>
            </a:r>
            <a:r>
              <a:rPr lang="en-US" sz="2000" dirty="0"/>
              <a:t>), September 30, 2016 – September 30, 2019.</a:t>
            </a:r>
          </a:p>
          <a:p>
            <a:pPr marL="347472" indent="-347472">
              <a:spcAft>
                <a:spcPts val="1200"/>
              </a:spcAft>
              <a:buFont typeface="Wingdings" panose="05000000000000000000" pitchFamily="2" charset="2"/>
              <a:buChar char="§"/>
            </a:pPr>
            <a:r>
              <a:rPr lang="en-US" sz="2000" dirty="0"/>
              <a:t>HMEP Tribal grantees may request up to a 12 month no-cost extension for the performance period, September 30, 2018 – September 30, 2019.</a:t>
            </a:r>
          </a:p>
          <a:p>
            <a:pPr marL="347472" indent="-347472">
              <a:spcAft>
                <a:spcPts val="1200"/>
              </a:spcAft>
              <a:buFont typeface="Wingdings" panose="05000000000000000000" pitchFamily="2" charset="2"/>
              <a:buChar char="§"/>
            </a:pPr>
            <a:r>
              <a:rPr lang="en-US" sz="2000" dirty="0"/>
              <a:t>All request for extensions must be submitted by May 31, 2019.</a:t>
            </a:r>
          </a:p>
          <a:p>
            <a:pPr marL="347472" indent="-347472">
              <a:spcAft>
                <a:spcPts val="1200"/>
              </a:spcAft>
              <a:buFont typeface="Wingdings" panose="05000000000000000000" pitchFamily="2" charset="2"/>
              <a:buChar char="§"/>
            </a:pPr>
            <a:r>
              <a:rPr lang="en-US" sz="2000" dirty="0"/>
              <a:t>Submit all </a:t>
            </a:r>
            <a:r>
              <a:rPr lang="en-US" sz="2000" dirty="0" err="1"/>
              <a:t>PoP</a:t>
            </a:r>
            <a:r>
              <a:rPr lang="en-US" sz="2000" dirty="0"/>
              <a:t> extensions must be submitted to </a:t>
            </a:r>
            <a:r>
              <a:rPr lang="en-US" sz="2000" dirty="0">
                <a:hlinkClick r:id="rId2"/>
              </a:rPr>
              <a:t>HMEP.grants@dot.gov</a:t>
            </a:r>
            <a:r>
              <a:rPr lang="en-US" sz="2000" dirty="0"/>
              <a:t>.</a:t>
            </a:r>
          </a:p>
          <a:p>
            <a:pPr marL="347472" indent="-347472">
              <a:spcAft>
                <a:spcPts val="1200"/>
              </a:spcAft>
              <a:buFont typeface="Wingdings" panose="05000000000000000000" pitchFamily="2" charset="2"/>
              <a:buChar char="§"/>
            </a:pPr>
            <a:r>
              <a:rPr lang="en-US" sz="2000" dirty="0"/>
              <a:t>Request include the following:  </a:t>
            </a:r>
          </a:p>
          <a:p>
            <a:pPr marL="804672" lvl="1" indent="-347472">
              <a:spcAft>
                <a:spcPts val="1200"/>
              </a:spcAft>
              <a:buFont typeface="Wingdings" panose="05000000000000000000" pitchFamily="2" charset="2"/>
              <a:buChar char="§"/>
            </a:pPr>
            <a:r>
              <a:rPr lang="en-US" sz="2000" dirty="0"/>
              <a:t> Duration and end date of extension request;</a:t>
            </a:r>
          </a:p>
          <a:p>
            <a:pPr marL="804672" lvl="1" indent="-347472">
              <a:spcAft>
                <a:spcPts val="1200"/>
              </a:spcAft>
              <a:buFont typeface="Wingdings" panose="05000000000000000000" pitchFamily="2" charset="2"/>
              <a:buChar char="§"/>
            </a:pPr>
            <a:r>
              <a:rPr lang="en-US" sz="2000" dirty="0"/>
              <a:t>Brief justification for extension; and</a:t>
            </a:r>
          </a:p>
          <a:p>
            <a:pPr marL="804672" lvl="1" indent="-347472">
              <a:spcAft>
                <a:spcPts val="1200"/>
              </a:spcAft>
              <a:buFont typeface="Wingdings" panose="05000000000000000000" pitchFamily="2" charset="2"/>
              <a:buChar char="§"/>
            </a:pPr>
            <a:r>
              <a:rPr lang="en-US" sz="2000" dirty="0"/>
              <a:t>Summary and timeline of extension activities.</a:t>
            </a:r>
          </a:p>
          <a:p>
            <a:pPr marL="804672" lvl="1" indent="-347472">
              <a:spcAft>
                <a:spcPts val="1200"/>
              </a:spcAft>
              <a:buFont typeface="Wingdings" panose="05000000000000000000" pitchFamily="2" charset="2"/>
              <a:buChar char="§"/>
            </a:pPr>
            <a:endParaRPr lang="en-US" sz="2000" dirty="0"/>
          </a:p>
          <a:p>
            <a:pPr marL="804672" lvl="1" indent="-347472">
              <a:spcAft>
                <a:spcPts val="1200"/>
              </a:spcAft>
              <a:buFont typeface="Wingdings" panose="05000000000000000000" pitchFamily="2" charset="2"/>
              <a:buChar char="§"/>
            </a:pPr>
            <a:endParaRPr lang="en-US" sz="2000" dirty="0"/>
          </a:p>
          <a:p>
            <a:pPr marL="804672" lvl="1" indent="-347472">
              <a:spcAft>
                <a:spcPts val="1200"/>
              </a:spcAft>
              <a:buFont typeface="Wingdings" panose="05000000000000000000" pitchFamily="2" charset="2"/>
              <a:buChar char="§"/>
            </a:pPr>
            <a:endParaRPr lang="en-US" sz="2400" dirty="0"/>
          </a:p>
        </p:txBody>
      </p:sp>
    </p:spTree>
    <p:extLst>
      <p:ext uri="{BB962C8B-B14F-4D97-AF65-F5344CB8AC3E}">
        <p14:creationId xmlns:p14="http://schemas.microsoft.com/office/powerpoint/2010/main" val="408188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5</a:t>
            </a:fld>
            <a:endParaRPr lang="en-US" dirty="0"/>
          </a:p>
        </p:txBody>
      </p:sp>
      <p:sp>
        <p:nvSpPr>
          <p:cNvPr id="3" name="TextBox 2"/>
          <p:cNvSpPr txBox="1"/>
          <p:nvPr/>
        </p:nvSpPr>
        <p:spPr>
          <a:xfrm>
            <a:off x="0" y="371718"/>
            <a:ext cx="12039600" cy="707886"/>
          </a:xfrm>
          <a:prstGeom prst="rect">
            <a:avLst/>
          </a:prstGeom>
          <a:ln/>
        </p:spPr>
        <p:txBody>
          <a:bodyPr vert="horz" wrap="square" lIns="91440" tIns="45720" rIns="91440" bIns="45720" rtlCol="0" anchor="ctr">
            <a:spAutoFit/>
          </a:bodyPr>
          <a:lstStyle/>
          <a:p>
            <a:pPr algn="ctr"/>
            <a:r>
              <a:rPr lang="en-US" sz="4000" dirty="0"/>
              <a:t>Program Updates</a:t>
            </a:r>
          </a:p>
        </p:txBody>
      </p:sp>
      <p:sp>
        <p:nvSpPr>
          <p:cNvPr id="11" name="TextBox 10">
            <a:extLst>
              <a:ext uri="{FF2B5EF4-FFF2-40B4-BE49-F238E27FC236}">
                <a16:creationId xmlns:a16="http://schemas.microsoft.com/office/drawing/2014/main" id="{89B1410A-4AE2-45D4-85D4-E6508CC38C75}"/>
              </a:ext>
            </a:extLst>
          </p:cNvPr>
          <p:cNvSpPr txBox="1"/>
          <p:nvPr/>
        </p:nvSpPr>
        <p:spPr>
          <a:xfrm>
            <a:off x="3429000" y="1905000"/>
            <a:ext cx="4648200" cy="1480066"/>
          </a:xfrm>
          <a:prstGeom prst="rect">
            <a:avLst/>
          </a:prstGeom>
          <a:ln/>
        </p:spPr>
        <p:txBody>
          <a:bodyPr vert="horz" wrap="square" lIns="91440" tIns="45720" rIns="91440" bIns="45720" rtlCol="0" anchor="ctr">
            <a:spAutoFit/>
          </a:bodyPr>
          <a:lstStyle/>
          <a:p>
            <a:endParaRPr lang="en-US" dirty="0"/>
          </a:p>
        </p:txBody>
      </p:sp>
      <p:sp>
        <p:nvSpPr>
          <p:cNvPr id="13" name="TextBox 12">
            <a:extLst>
              <a:ext uri="{FF2B5EF4-FFF2-40B4-BE49-F238E27FC236}">
                <a16:creationId xmlns:a16="http://schemas.microsoft.com/office/drawing/2014/main" id="{604F6310-3637-495A-BE49-34DECF21DD1C}"/>
              </a:ext>
            </a:extLst>
          </p:cNvPr>
          <p:cNvSpPr txBox="1"/>
          <p:nvPr/>
        </p:nvSpPr>
        <p:spPr>
          <a:xfrm>
            <a:off x="1219200" y="2905780"/>
            <a:ext cx="6400800" cy="707886"/>
          </a:xfrm>
          <a:prstGeom prst="rect">
            <a:avLst/>
          </a:prstGeom>
          <a:ln/>
        </p:spPr>
        <p:txBody>
          <a:bodyPr vert="horz" wrap="square" lIns="91440" tIns="45720" rIns="91440" bIns="45720" rtlCol="0" anchor="ctr">
            <a:spAutoFit/>
          </a:bodyPr>
          <a:lstStyle/>
          <a:p>
            <a:endParaRPr lang="en-US" dirty="0"/>
          </a:p>
        </p:txBody>
      </p:sp>
      <p:sp>
        <p:nvSpPr>
          <p:cNvPr id="14" name="Rectangle 13">
            <a:extLst>
              <a:ext uri="{FF2B5EF4-FFF2-40B4-BE49-F238E27FC236}">
                <a16:creationId xmlns:a16="http://schemas.microsoft.com/office/drawing/2014/main" id="{770B5030-BC03-4389-8218-93A6742D88A8}"/>
              </a:ext>
            </a:extLst>
          </p:cNvPr>
          <p:cNvSpPr/>
          <p:nvPr/>
        </p:nvSpPr>
        <p:spPr>
          <a:xfrm>
            <a:off x="457200" y="1295400"/>
            <a:ext cx="11125200" cy="5016758"/>
          </a:xfrm>
          <a:prstGeom prst="rect">
            <a:avLst/>
          </a:prstGeom>
        </p:spPr>
        <p:txBody>
          <a:bodyPr wrap="square">
            <a:spAutoFit/>
          </a:bodyPr>
          <a:lstStyle/>
          <a:p>
            <a:pPr>
              <a:spcBef>
                <a:spcPts val="600"/>
              </a:spcBef>
              <a:spcAft>
                <a:spcPts val="600"/>
              </a:spcAft>
            </a:pPr>
            <a:r>
              <a:rPr lang="en-US" sz="2000" dirty="0">
                <a:solidFill>
                  <a:schemeClr val="accent6">
                    <a:lumMod val="50000"/>
                  </a:schemeClr>
                </a:solidFill>
              </a:rPr>
              <a:t>The extension request must include the following elements: </a:t>
            </a:r>
          </a:p>
          <a:p>
            <a:pPr>
              <a:spcBef>
                <a:spcPts val="600"/>
              </a:spcBef>
              <a:spcAft>
                <a:spcPts val="600"/>
              </a:spcAft>
            </a:pPr>
            <a:r>
              <a:rPr lang="en-US" sz="2000" dirty="0"/>
              <a:t>1.  The duration and end date of the extension request.</a:t>
            </a:r>
          </a:p>
          <a:p>
            <a:pPr marL="682625" indent="-393700">
              <a:spcBef>
                <a:spcPts val="600"/>
              </a:spcBef>
              <a:spcAft>
                <a:spcPts val="600"/>
              </a:spcAft>
              <a:buFont typeface="Wingdings" panose="05000000000000000000" pitchFamily="2" charset="2"/>
              <a:buChar char="§"/>
            </a:pPr>
            <a:r>
              <a:rPr lang="en-US" sz="2000" dirty="0"/>
              <a:t>States and Territories may request an extension between one and three months. The proposed end date of the performance period must be identified in the request. </a:t>
            </a:r>
          </a:p>
          <a:p>
            <a:pPr marL="682625" indent="-393700">
              <a:spcBef>
                <a:spcPts val="600"/>
              </a:spcBef>
              <a:spcAft>
                <a:spcPts val="600"/>
              </a:spcAft>
              <a:buFont typeface="Wingdings" panose="05000000000000000000" pitchFamily="2" charset="2"/>
              <a:buChar char="§"/>
            </a:pPr>
            <a:r>
              <a:rPr lang="en-US" sz="2000" dirty="0"/>
              <a:t>Tribes may request an extension up to 12 months.</a:t>
            </a:r>
          </a:p>
          <a:p>
            <a:pPr marL="682625" indent="-393700">
              <a:spcBef>
                <a:spcPts val="600"/>
              </a:spcBef>
              <a:spcAft>
                <a:spcPts val="600"/>
              </a:spcAft>
              <a:buFont typeface="Wingdings" panose="05000000000000000000" pitchFamily="2" charset="2"/>
              <a:buChar char="§"/>
            </a:pPr>
            <a:r>
              <a:rPr lang="en-US" sz="2000" dirty="0"/>
              <a:t>The extension date must be sufficient to complete grant activities. For example, do not request a one month extension if remaining activities will take three months to complete. PHMSA will approve only one extension per grantee.</a:t>
            </a:r>
          </a:p>
          <a:p>
            <a:pPr marL="682625" indent="-393700">
              <a:spcBef>
                <a:spcPts val="600"/>
              </a:spcBef>
              <a:spcAft>
                <a:spcPts val="600"/>
              </a:spcAft>
              <a:buFont typeface="Wingdings" panose="05000000000000000000" pitchFamily="2" charset="2"/>
              <a:buChar char="§"/>
            </a:pPr>
            <a:r>
              <a:rPr lang="en-US" sz="2000" dirty="0"/>
              <a:t>Activities that occur after the extension date will be unallowable for payment.</a:t>
            </a:r>
          </a:p>
          <a:p>
            <a:pPr marL="682625" indent="-393700">
              <a:spcBef>
                <a:spcPts val="600"/>
              </a:spcBef>
              <a:spcAft>
                <a:spcPts val="600"/>
              </a:spcAft>
              <a:buFont typeface="Wingdings" panose="05000000000000000000" pitchFamily="2" charset="2"/>
              <a:buChar char="§"/>
            </a:pPr>
            <a:r>
              <a:rPr lang="en-US" sz="2000" dirty="0"/>
              <a:t>Extension requests beyond three months will not be considered.  </a:t>
            </a:r>
          </a:p>
          <a:p>
            <a:pPr>
              <a:spcBef>
                <a:spcPts val="600"/>
              </a:spcBef>
              <a:spcAft>
                <a:spcPts val="600"/>
              </a:spcAft>
            </a:pPr>
            <a:endParaRPr lang="en-US" sz="2000" dirty="0"/>
          </a:p>
          <a:p>
            <a:pPr marL="342900" indent="-342900">
              <a:spcBef>
                <a:spcPts val="600"/>
              </a:spcBef>
              <a:spcAft>
                <a:spcPts val="600"/>
              </a:spcAft>
              <a:buFont typeface="Wingdings" panose="05000000000000000000" pitchFamily="2" charset="2"/>
              <a:buChar char="Ø"/>
            </a:pPr>
            <a:endParaRPr lang="en-US" sz="2000" dirty="0"/>
          </a:p>
        </p:txBody>
      </p:sp>
    </p:spTree>
    <p:extLst>
      <p:ext uri="{BB962C8B-B14F-4D97-AF65-F5344CB8AC3E}">
        <p14:creationId xmlns:p14="http://schemas.microsoft.com/office/powerpoint/2010/main" val="37057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6</a:t>
            </a:fld>
            <a:endParaRPr lang="en-US" dirty="0"/>
          </a:p>
        </p:txBody>
      </p:sp>
      <p:sp>
        <p:nvSpPr>
          <p:cNvPr id="3" name="TextBox 2"/>
          <p:cNvSpPr txBox="1"/>
          <p:nvPr/>
        </p:nvSpPr>
        <p:spPr>
          <a:xfrm>
            <a:off x="76200" y="533400"/>
            <a:ext cx="12039600" cy="707886"/>
          </a:xfrm>
          <a:prstGeom prst="rect">
            <a:avLst/>
          </a:prstGeom>
          <a:ln/>
        </p:spPr>
        <p:txBody>
          <a:bodyPr vert="horz" wrap="square" lIns="91440" tIns="45720" rIns="91440" bIns="45720" rtlCol="0" anchor="ctr">
            <a:spAutoFit/>
          </a:bodyPr>
          <a:lstStyle/>
          <a:p>
            <a:pPr algn="ctr"/>
            <a:r>
              <a:rPr lang="en-US" sz="4000" dirty="0"/>
              <a:t>Program Updates – 49 CRR Part 110</a:t>
            </a:r>
          </a:p>
        </p:txBody>
      </p:sp>
      <p:sp>
        <p:nvSpPr>
          <p:cNvPr id="13" name="TextBox 12">
            <a:extLst>
              <a:ext uri="{FF2B5EF4-FFF2-40B4-BE49-F238E27FC236}">
                <a16:creationId xmlns:a16="http://schemas.microsoft.com/office/drawing/2014/main" id="{604F6310-3637-495A-BE49-34DECF21DD1C}"/>
              </a:ext>
            </a:extLst>
          </p:cNvPr>
          <p:cNvSpPr txBox="1"/>
          <p:nvPr/>
        </p:nvSpPr>
        <p:spPr>
          <a:xfrm>
            <a:off x="1219200" y="2905780"/>
            <a:ext cx="6400800" cy="707886"/>
          </a:xfrm>
          <a:prstGeom prst="rect">
            <a:avLst/>
          </a:prstGeom>
          <a:ln/>
        </p:spPr>
        <p:txBody>
          <a:bodyPr vert="horz" wrap="square" lIns="91440" tIns="45720" rIns="91440" bIns="45720" rtlCol="0" anchor="ctr">
            <a:spAutoFit/>
          </a:bodyPr>
          <a:lstStyle/>
          <a:p>
            <a:endParaRPr lang="en-US" dirty="0"/>
          </a:p>
        </p:txBody>
      </p:sp>
      <p:sp>
        <p:nvSpPr>
          <p:cNvPr id="14" name="Rectangle 13">
            <a:extLst>
              <a:ext uri="{FF2B5EF4-FFF2-40B4-BE49-F238E27FC236}">
                <a16:creationId xmlns:a16="http://schemas.microsoft.com/office/drawing/2014/main" id="{770B5030-BC03-4389-8218-93A6742D88A8}"/>
              </a:ext>
            </a:extLst>
          </p:cNvPr>
          <p:cNvSpPr/>
          <p:nvPr/>
        </p:nvSpPr>
        <p:spPr>
          <a:xfrm>
            <a:off x="647700" y="1600200"/>
            <a:ext cx="7391400" cy="3508653"/>
          </a:xfrm>
          <a:prstGeom prst="rect">
            <a:avLst/>
          </a:prstGeom>
        </p:spPr>
        <p:txBody>
          <a:bodyPr wrap="square">
            <a:spAutoFit/>
          </a:bodyPr>
          <a:lstStyle/>
          <a:p>
            <a:pPr marL="347472" indent="-347472">
              <a:spcBef>
                <a:spcPts val="600"/>
              </a:spcBef>
              <a:spcAft>
                <a:spcPts val="600"/>
              </a:spcAft>
              <a:buFont typeface="Wingdings" panose="05000000000000000000" pitchFamily="2" charset="2"/>
              <a:buChar char="§"/>
            </a:pPr>
            <a:r>
              <a:rPr lang="en-US" sz="2400" dirty="0"/>
              <a:t>Updated as of February 14, 2019.</a:t>
            </a:r>
          </a:p>
          <a:p>
            <a:pPr marL="685800" indent="-338138">
              <a:spcBef>
                <a:spcPts val="600"/>
              </a:spcBef>
              <a:spcAft>
                <a:spcPts val="600"/>
              </a:spcAft>
              <a:buFont typeface="Arial" panose="020B0604020202020204" pitchFamily="34" charset="0"/>
              <a:buChar char="•"/>
            </a:pPr>
            <a:r>
              <a:rPr lang="en-US" sz="2400" dirty="0"/>
              <a:t>Now aligns with 2 CFR 200.</a:t>
            </a:r>
            <a:endParaRPr lang="en-US" sz="2400" dirty="0">
              <a:solidFill>
                <a:srgbClr val="C00000"/>
              </a:solidFill>
            </a:endParaRPr>
          </a:p>
          <a:p>
            <a:pPr marL="685800" indent="-338138">
              <a:spcBef>
                <a:spcPts val="600"/>
              </a:spcBef>
              <a:spcAft>
                <a:spcPts val="600"/>
              </a:spcAft>
              <a:buFont typeface="Arial" panose="020B0604020202020204" pitchFamily="34" charset="0"/>
              <a:buChar char="•"/>
            </a:pPr>
            <a:r>
              <a:rPr lang="en-US" sz="2400" dirty="0"/>
              <a:t>Implements new requirements set forth by the Fixing America’s Surface Transportation (FAST) Act of 2015.</a:t>
            </a:r>
          </a:p>
          <a:p>
            <a:pPr marL="347663" indent="-347663">
              <a:spcBef>
                <a:spcPts val="600"/>
              </a:spcBef>
              <a:spcAft>
                <a:spcPts val="600"/>
              </a:spcAft>
              <a:buFont typeface="Wingdings" panose="05000000000000000000" pitchFamily="2" charset="2"/>
              <a:buChar char="§"/>
            </a:pPr>
            <a:r>
              <a:rPr lang="en-US" sz="2400" dirty="0"/>
              <a:t>Merge of planning and training activities to activities eligible for hazardous materials emergency preparedness grant funding. </a:t>
            </a:r>
          </a:p>
        </p:txBody>
      </p:sp>
      <p:pic>
        <p:nvPicPr>
          <p:cNvPr id="4" name="Picture 3" descr="Rules and Regulations ~ Personal Blog of Zuzeeko Abe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2076851"/>
            <a:ext cx="3127576" cy="2555350"/>
          </a:xfrm>
          <a:prstGeom prst="rect">
            <a:avLst/>
          </a:prstGeom>
        </p:spPr>
      </p:pic>
    </p:spTree>
    <p:extLst>
      <p:ext uri="{BB962C8B-B14F-4D97-AF65-F5344CB8AC3E}">
        <p14:creationId xmlns:p14="http://schemas.microsoft.com/office/powerpoint/2010/main" val="3632433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7</a:t>
            </a:fld>
            <a:endParaRPr lang="en-US" dirty="0"/>
          </a:p>
        </p:txBody>
      </p:sp>
      <p:sp>
        <p:nvSpPr>
          <p:cNvPr id="3" name="TextBox 2"/>
          <p:cNvSpPr txBox="1"/>
          <p:nvPr/>
        </p:nvSpPr>
        <p:spPr>
          <a:xfrm>
            <a:off x="-4823" y="308819"/>
            <a:ext cx="12039600" cy="707886"/>
          </a:xfrm>
          <a:prstGeom prst="rect">
            <a:avLst/>
          </a:prstGeom>
          <a:ln/>
        </p:spPr>
        <p:txBody>
          <a:bodyPr vert="horz" wrap="square" lIns="91440" tIns="45720" rIns="91440" bIns="45720" rtlCol="0" anchor="ctr">
            <a:spAutoFit/>
          </a:bodyPr>
          <a:lstStyle/>
          <a:p>
            <a:pPr algn="ctr"/>
            <a:r>
              <a:rPr lang="en-US" sz="4000" dirty="0"/>
              <a:t>New Three Year Period of Performance</a:t>
            </a:r>
          </a:p>
        </p:txBody>
      </p:sp>
      <p:sp>
        <p:nvSpPr>
          <p:cNvPr id="14" name="Rectangle 13">
            <a:extLst>
              <a:ext uri="{FF2B5EF4-FFF2-40B4-BE49-F238E27FC236}">
                <a16:creationId xmlns:a16="http://schemas.microsoft.com/office/drawing/2014/main" id="{770B5030-BC03-4389-8218-93A6742D88A8}"/>
              </a:ext>
            </a:extLst>
          </p:cNvPr>
          <p:cNvSpPr/>
          <p:nvPr/>
        </p:nvSpPr>
        <p:spPr>
          <a:xfrm>
            <a:off x="533400" y="1066800"/>
            <a:ext cx="10287000" cy="4708981"/>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000" dirty="0"/>
              <a:t>Application Submission period is </a:t>
            </a:r>
            <a:r>
              <a:rPr lang="en-US" sz="2000" b="1" dirty="0"/>
              <a:t>March 26 – May 24, 2019</a:t>
            </a:r>
          </a:p>
          <a:p>
            <a:pPr marL="342900" indent="-342900">
              <a:lnSpc>
                <a:spcPct val="150000"/>
              </a:lnSpc>
              <a:buFont typeface="Wingdings" panose="05000000000000000000" pitchFamily="2" charset="2"/>
              <a:buChar char="§"/>
            </a:pPr>
            <a:r>
              <a:rPr lang="en-US" sz="2000" dirty="0"/>
              <a:t>Applications must be submitted via grants.gov</a:t>
            </a:r>
          </a:p>
          <a:p>
            <a:pPr marL="342900" indent="-342900">
              <a:lnSpc>
                <a:spcPct val="150000"/>
              </a:lnSpc>
              <a:buFont typeface="Wingdings" panose="05000000000000000000" pitchFamily="2" charset="2"/>
              <a:buChar char="§"/>
            </a:pPr>
            <a:r>
              <a:rPr lang="en-US" sz="2000" dirty="0"/>
              <a:t>Critical Application Components:</a:t>
            </a:r>
          </a:p>
          <a:p>
            <a:pPr marL="800100" lvl="1" indent="-342900">
              <a:lnSpc>
                <a:spcPct val="150000"/>
              </a:lnSpc>
              <a:buFont typeface="Wingdings" panose="05000000000000000000" pitchFamily="2" charset="2"/>
              <a:buChar char="Ø"/>
            </a:pPr>
            <a:r>
              <a:rPr lang="en-US" sz="2000" dirty="0"/>
              <a:t>Use the HMEP application form provided on grants.gov</a:t>
            </a:r>
          </a:p>
          <a:p>
            <a:pPr marL="800100" lvl="1" indent="-342900">
              <a:lnSpc>
                <a:spcPct val="150000"/>
              </a:lnSpc>
              <a:buFont typeface="Wingdings" panose="05000000000000000000" pitchFamily="2" charset="2"/>
              <a:buChar char="Ø"/>
            </a:pPr>
            <a:r>
              <a:rPr lang="en-US" sz="2000" dirty="0"/>
              <a:t>Applications should have at a minimum all of year one activities </a:t>
            </a:r>
          </a:p>
          <a:p>
            <a:pPr marL="800100" lvl="1" indent="-342900">
              <a:lnSpc>
                <a:spcPct val="150000"/>
              </a:lnSpc>
              <a:buFont typeface="Wingdings" panose="05000000000000000000" pitchFamily="2" charset="2"/>
              <a:buChar char="Ø"/>
            </a:pPr>
            <a:r>
              <a:rPr lang="en-US" sz="2000" dirty="0"/>
              <a:t>SF424A (Budget Information-Non-construction Program)– only show year one allocation amount</a:t>
            </a:r>
          </a:p>
          <a:p>
            <a:pPr marL="800100" lvl="1" indent="-342900">
              <a:lnSpc>
                <a:spcPct val="150000"/>
              </a:lnSpc>
              <a:buFont typeface="Wingdings" panose="05000000000000000000" pitchFamily="2" charset="2"/>
              <a:buChar char="Ø"/>
            </a:pPr>
            <a:r>
              <a:rPr lang="en-US" sz="2000" dirty="0"/>
              <a:t>Make sure to initials for each certification in Part E of the application form.</a:t>
            </a:r>
          </a:p>
          <a:p>
            <a:pPr marL="800100" lvl="1" indent="-342900">
              <a:lnSpc>
                <a:spcPct val="150000"/>
              </a:lnSpc>
              <a:buFont typeface="Wingdings" panose="05000000000000000000" pitchFamily="2" charset="2"/>
              <a:buChar char="Ø"/>
            </a:pPr>
            <a:r>
              <a:rPr lang="en-US" sz="2000" dirty="0"/>
              <a:t>Submit a completed Title VI form. (Word version of form provided on grants.gov</a:t>
            </a:r>
          </a:p>
          <a:p>
            <a:pPr marL="800100" lvl="1" indent="-342900">
              <a:lnSpc>
                <a:spcPct val="150000"/>
              </a:lnSpc>
              <a:buFont typeface="Wingdings" panose="05000000000000000000" pitchFamily="2" charset="2"/>
              <a:buChar char="Ø"/>
            </a:pPr>
            <a:r>
              <a:rPr lang="en-US" sz="2000" dirty="0"/>
              <a:t>Submit a signed ED-80 form (Lobbying form)</a:t>
            </a:r>
          </a:p>
        </p:txBody>
      </p:sp>
    </p:spTree>
    <p:extLst>
      <p:ext uri="{BB962C8B-B14F-4D97-AF65-F5344CB8AC3E}">
        <p14:creationId xmlns:p14="http://schemas.microsoft.com/office/powerpoint/2010/main" val="103896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8</a:t>
            </a:fld>
            <a:endParaRPr lang="en-US" dirty="0"/>
          </a:p>
        </p:txBody>
      </p:sp>
      <p:sp>
        <p:nvSpPr>
          <p:cNvPr id="3" name="TextBox 2"/>
          <p:cNvSpPr txBox="1"/>
          <p:nvPr/>
        </p:nvSpPr>
        <p:spPr>
          <a:xfrm>
            <a:off x="76200" y="663714"/>
            <a:ext cx="12039600" cy="707886"/>
          </a:xfrm>
          <a:prstGeom prst="rect">
            <a:avLst/>
          </a:prstGeom>
          <a:ln/>
        </p:spPr>
        <p:txBody>
          <a:bodyPr vert="horz" wrap="square" lIns="91440" tIns="45720" rIns="91440" bIns="45720" rtlCol="0" anchor="ctr">
            <a:spAutoFit/>
          </a:bodyPr>
          <a:lstStyle/>
          <a:p>
            <a:pPr algn="ctr"/>
            <a:r>
              <a:rPr lang="en-US" sz="4000" dirty="0"/>
              <a:t>Grants Management System Update</a:t>
            </a:r>
          </a:p>
        </p:txBody>
      </p:sp>
      <p:sp>
        <p:nvSpPr>
          <p:cNvPr id="14" name="Rectangle 13">
            <a:extLst>
              <a:ext uri="{FF2B5EF4-FFF2-40B4-BE49-F238E27FC236}">
                <a16:creationId xmlns:a16="http://schemas.microsoft.com/office/drawing/2014/main" id="{770B5030-BC03-4389-8218-93A6742D88A8}"/>
              </a:ext>
            </a:extLst>
          </p:cNvPr>
          <p:cNvSpPr/>
          <p:nvPr/>
        </p:nvSpPr>
        <p:spPr>
          <a:xfrm>
            <a:off x="533400" y="1981200"/>
            <a:ext cx="8991600" cy="2862322"/>
          </a:xfrm>
          <a:prstGeom prst="rect">
            <a:avLst/>
          </a:prstGeom>
        </p:spPr>
        <p:txBody>
          <a:bodyPr wrap="square">
            <a:spAutoFit/>
          </a:bodyPr>
          <a:lstStyle/>
          <a:p>
            <a:pPr marL="347472" indent="-347472">
              <a:lnSpc>
                <a:spcPct val="150000"/>
              </a:lnSpc>
              <a:buFont typeface="Wingdings" panose="05000000000000000000" pitchFamily="2" charset="2"/>
              <a:buChar char="§"/>
            </a:pPr>
            <a:r>
              <a:rPr lang="en-US" sz="2400" dirty="0" err="1"/>
              <a:t>FedConnect</a:t>
            </a:r>
            <a:r>
              <a:rPr lang="en-US" sz="2400" dirty="0"/>
              <a:t> System will replace Grant Solutions.</a:t>
            </a:r>
          </a:p>
          <a:p>
            <a:pPr marL="347472" indent="-347472">
              <a:lnSpc>
                <a:spcPct val="150000"/>
              </a:lnSpc>
              <a:buFont typeface="Wingdings" panose="05000000000000000000" pitchFamily="2" charset="2"/>
              <a:buChar char="§"/>
            </a:pPr>
            <a:r>
              <a:rPr lang="en-US" sz="2400" dirty="0"/>
              <a:t>All applicants must register with </a:t>
            </a:r>
            <a:r>
              <a:rPr lang="en-US" sz="2400" dirty="0" err="1"/>
              <a:t>FedConnect</a:t>
            </a:r>
            <a:r>
              <a:rPr lang="en-US" sz="2400" dirty="0"/>
              <a:t>.</a:t>
            </a:r>
          </a:p>
          <a:p>
            <a:pPr marL="741363" indent="-393700">
              <a:lnSpc>
                <a:spcPct val="150000"/>
              </a:lnSpc>
              <a:buFont typeface="Arial" panose="020B0604020202020204" pitchFamily="34" charset="0"/>
              <a:buChar char="•"/>
            </a:pPr>
            <a:r>
              <a:rPr lang="en-US" sz="2400" dirty="0"/>
              <a:t>For assistance go to </a:t>
            </a:r>
            <a:r>
              <a:rPr lang="en-US" sz="2400" dirty="0" err="1"/>
              <a:t>FedConnect</a:t>
            </a:r>
            <a:r>
              <a:rPr lang="en-US" sz="2400" dirty="0"/>
              <a:t>: </a:t>
            </a:r>
            <a:r>
              <a:rPr lang="en-US" sz="2400" u="sng" dirty="0"/>
              <a:t>Ready, Set, Go! Tutorial </a:t>
            </a:r>
            <a:r>
              <a:rPr lang="en-US" sz="2400" dirty="0"/>
              <a:t>under Need Help? on </a:t>
            </a:r>
            <a:r>
              <a:rPr lang="en-US" sz="2400" dirty="0">
                <a:hlinkClick r:id="rId2"/>
              </a:rPr>
              <a:t>www.fedconnect.net</a:t>
            </a:r>
            <a:endParaRPr lang="en-US" sz="2400" dirty="0"/>
          </a:p>
          <a:p>
            <a:pPr marL="741363" indent="-393700">
              <a:lnSpc>
                <a:spcPct val="150000"/>
              </a:lnSpc>
              <a:buFont typeface="Arial" panose="020B0604020202020204" pitchFamily="34" charset="0"/>
              <a:buChar char="•"/>
            </a:pPr>
            <a:r>
              <a:rPr lang="en-US" sz="2400" dirty="0"/>
              <a:t>All pushback for applications will be done through </a:t>
            </a:r>
            <a:r>
              <a:rPr lang="en-US" sz="2400" dirty="0" err="1"/>
              <a:t>FedConnect</a:t>
            </a:r>
            <a:r>
              <a:rPr lang="en-US" sz="2400" dirty="0"/>
              <a:t>.</a:t>
            </a:r>
          </a:p>
        </p:txBody>
      </p:sp>
      <p:pic>
        <p:nvPicPr>
          <p:cNvPr id="7" name="Picture 6" descr="Grants, New Mexico | Grants Cafe | By: Jasperdo | Flick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7400" y="2148939"/>
            <a:ext cx="1895132" cy="2526843"/>
          </a:xfrm>
          <a:prstGeom prst="rect">
            <a:avLst/>
          </a:prstGeom>
        </p:spPr>
      </p:pic>
    </p:spTree>
    <p:extLst>
      <p:ext uri="{BB962C8B-B14F-4D97-AF65-F5344CB8AC3E}">
        <p14:creationId xmlns:p14="http://schemas.microsoft.com/office/powerpoint/2010/main" val="98114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9</a:t>
            </a:fld>
            <a:endParaRPr lang="en-US" dirty="0"/>
          </a:p>
        </p:txBody>
      </p:sp>
      <p:sp>
        <p:nvSpPr>
          <p:cNvPr id="3" name="TextBox 2"/>
          <p:cNvSpPr txBox="1"/>
          <p:nvPr/>
        </p:nvSpPr>
        <p:spPr>
          <a:xfrm>
            <a:off x="-33528" y="381279"/>
            <a:ext cx="12039600" cy="707886"/>
          </a:xfrm>
          <a:prstGeom prst="rect">
            <a:avLst/>
          </a:prstGeom>
          <a:ln/>
        </p:spPr>
        <p:txBody>
          <a:bodyPr vert="horz" wrap="square" lIns="91440" tIns="45720" rIns="91440" bIns="45720" rtlCol="0" anchor="ctr">
            <a:spAutoFit/>
          </a:bodyPr>
          <a:lstStyle/>
          <a:p>
            <a:pPr algn="ctr"/>
            <a:r>
              <a:rPr lang="en-US" sz="4000" dirty="0"/>
              <a:t>Grantee Reporting Requirements</a:t>
            </a:r>
          </a:p>
        </p:txBody>
      </p:sp>
      <p:sp>
        <p:nvSpPr>
          <p:cNvPr id="14" name="Rectangle 13">
            <a:extLst>
              <a:ext uri="{FF2B5EF4-FFF2-40B4-BE49-F238E27FC236}">
                <a16:creationId xmlns:a16="http://schemas.microsoft.com/office/drawing/2014/main" id="{770B5030-BC03-4389-8218-93A6742D88A8}"/>
              </a:ext>
            </a:extLst>
          </p:cNvPr>
          <p:cNvSpPr/>
          <p:nvPr/>
        </p:nvSpPr>
        <p:spPr>
          <a:xfrm>
            <a:off x="533400" y="1092213"/>
            <a:ext cx="10287000" cy="4524315"/>
          </a:xfrm>
          <a:prstGeom prst="rect">
            <a:avLst/>
          </a:prstGeom>
        </p:spPr>
        <p:txBody>
          <a:bodyPr wrap="square">
            <a:spAutoFit/>
          </a:bodyPr>
          <a:lstStyle/>
          <a:p>
            <a:pPr marL="347472" indent="-347472">
              <a:lnSpc>
                <a:spcPct val="150000"/>
              </a:lnSpc>
              <a:buFont typeface="Wingdings" panose="05000000000000000000" pitchFamily="2" charset="2"/>
              <a:buChar char="§"/>
            </a:pPr>
            <a:r>
              <a:rPr lang="en-US" sz="2400" b="1" dirty="0"/>
              <a:t>FY 2019 Year One - October 1, 2019 - September 30, 2020</a:t>
            </a:r>
          </a:p>
          <a:p>
            <a:pPr marL="682625" indent="-334963">
              <a:lnSpc>
                <a:spcPct val="150000"/>
              </a:lnSpc>
              <a:buFont typeface="Arial" panose="020B0604020202020204" pitchFamily="34" charset="0"/>
              <a:buChar char="•"/>
            </a:pPr>
            <a:r>
              <a:rPr lang="en-US" sz="2400" dirty="0"/>
              <a:t>Biannual Progress and FFR Report due April 30, 2020</a:t>
            </a:r>
          </a:p>
          <a:p>
            <a:pPr marL="682625" indent="-334963">
              <a:lnSpc>
                <a:spcPct val="150000"/>
              </a:lnSpc>
              <a:buFont typeface="Arial" panose="020B0604020202020204" pitchFamily="34" charset="0"/>
              <a:buChar char="•"/>
            </a:pPr>
            <a:r>
              <a:rPr lang="en-US" sz="2400" dirty="0"/>
              <a:t>Biannual Progress and FFR Report due December 31, 2020</a:t>
            </a:r>
          </a:p>
          <a:p>
            <a:pPr marL="347472" indent="-347472">
              <a:lnSpc>
                <a:spcPct val="150000"/>
              </a:lnSpc>
              <a:buFont typeface="Wingdings" panose="05000000000000000000" pitchFamily="2" charset="2"/>
              <a:buChar char="§"/>
            </a:pPr>
            <a:r>
              <a:rPr lang="en-US" sz="2400" b="1" dirty="0"/>
              <a:t>FY 2020 Year Two – October 1, 2020 -  September 30, 2021</a:t>
            </a:r>
          </a:p>
          <a:p>
            <a:pPr marL="682625" indent="-334963">
              <a:lnSpc>
                <a:spcPct val="150000"/>
              </a:lnSpc>
              <a:buFont typeface="Arial" panose="020B0604020202020204" pitchFamily="34" charset="0"/>
              <a:buChar char="•"/>
            </a:pPr>
            <a:r>
              <a:rPr lang="en-US" sz="2400" dirty="0"/>
              <a:t>Biannual Progress and FFR Report due April 30, 2021</a:t>
            </a:r>
          </a:p>
          <a:p>
            <a:pPr marL="682625" indent="-334963">
              <a:lnSpc>
                <a:spcPct val="150000"/>
              </a:lnSpc>
              <a:buFont typeface="Arial" panose="020B0604020202020204" pitchFamily="34" charset="0"/>
              <a:buChar char="•"/>
            </a:pPr>
            <a:r>
              <a:rPr lang="en-US" sz="2400" dirty="0"/>
              <a:t>Biannual Progress and FFR Report due December 31, 2021</a:t>
            </a:r>
          </a:p>
          <a:p>
            <a:pPr marL="1087438" indent="-401638">
              <a:lnSpc>
                <a:spcPct val="150000"/>
              </a:lnSpc>
              <a:buFont typeface="Courier New" panose="02070309020205020404" pitchFamily="49" charset="0"/>
              <a:buChar char="o"/>
            </a:pPr>
            <a:r>
              <a:rPr lang="en-US" sz="2400" dirty="0"/>
              <a:t>This FFR submission will be used to determine if grantee receives an offset for year three of the performance period.</a:t>
            </a:r>
          </a:p>
        </p:txBody>
      </p:sp>
    </p:spTree>
    <p:extLst>
      <p:ext uri="{BB962C8B-B14F-4D97-AF65-F5344CB8AC3E}">
        <p14:creationId xmlns:p14="http://schemas.microsoft.com/office/powerpoint/2010/main" val="881711134"/>
      </p:ext>
    </p:extLst>
  </p:cSld>
  <p:clrMapOvr>
    <a:masterClrMapping/>
  </p:clrMapOvr>
</p:sld>
</file>

<file path=ppt/theme/theme1.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lIns="91440" tIns="45720" rIns="91440" bIns="45720" rtlCol="0" anchor="ct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29EF8166333F4896FAA2D6CC27B736" ma:contentTypeVersion="0" ma:contentTypeDescription="Create a new document." ma:contentTypeScope="" ma:versionID="c4d8d20e5ac154875cbeabe3254dd22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5CEF2-8A8D-4459-8C77-0481BD36A747}">
  <ds:schemaRefs>
    <ds:schemaRef ds:uri="http://schemas.microsoft.com/office/2006/metadata/properties"/>
    <ds:schemaRef ds:uri="http://schemas.microsoft.com/office/2006/documentManagement/types"/>
    <ds:schemaRef ds:uri="http://www.w3.org/XML/1998/namespace"/>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3.xml><?xml version="1.0" encoding="utf-8"?>
<ds:datastoreItem xmlns:ds="http://schemas.openxmlformats.org/officeDocument/2006/customXml" ds:itemID="{ED09DB75-D0E3-4759-9D46-BF96AB119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9520</TotalTime>
  <Words>2080</Words>
  <Application>Microsoft Office PowerPoint</Application>
  <PresentationFormat>Widescreen</PresentationFormat>
  <Paragraphs>204</Paragraphs>
  <Slides>19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Gill Sans MT</vt:lpstr>
      <vt:lpstr>Tahoma</vt:lpstr>
      <vt:lpstr>Times New Roman</vt:lpstr>
      <vt:lpstr>Wingdings</vt:lpstr>
      <vt:lpstr>PCHELPS PHMSA Presentation Template</vt:lpstr>
      <vt:lpstr>Pipeline &amp; Hazardous Materials Safety Administration HMEP Grant Program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NFPA 472 Awareness Training Modules</vt:lpstr>
      <vt:lpstr>NFPA-472 Awareness Modules</vt:lpstr>
      <vt:lpstr>Coming Soon!  NFPA-472 Operations Unit</vt:lpstr>
      <vt:lpstr>PowerPoint Presentation</vt:lpstr>
      <vt:lpstr>PowerPoint Presentation</vt:lpstr>
      <vt:lpstr>PowerPoint Presentation</vt:lpstr>
      <vt:lpstr>Oil Spill Response Plans and Information Sharing for High-Hazard Flammable Trains </vt:lpstr>
      <vt:lpstr>HMEP Grant Program</vt:lpstr>
      <vt:lpstr>What questions do you have for us?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Sheppard, Carla (PHMSA)</cp:lastModifiedBy>
  <cp:revision>668</cp:revision>
  <cp:lastPrinted>2018-03-29T18:02:06Z</cp:lastPrinted>
  <dcterms:created xsi:type="dcterms:W3CDTF">2014-09-23T12:58:53Z</dcterms:created>
  <dcterms:modified xsi:type="dcterms:W3CDTF">2019-05-12T17:07:25Z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0x010100EA29EF8166333F4896FAA2D6CC27B736</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