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9"/>
  </p:notesMasterIdLst>
  <p:handoutMasterIdLst>
    <p:handoutMasterId r:id="rId50"/>
  </p:handoutMasterIdLst>
  <p:sldIdLst>
    <p:sldId id="324" r:id="rId5"/>
    <p:sldId id="325" r:id="rId6"/>
    <p:sldId id="269" r:id="rId7"/>
    <p:sldId id="272" r:id="rId8"/>
    <p:sldId id="338" r:id="rId9"/>
    <p:sldId id="350" r:id="rId10"/>
    <p:sldId id="336" r:id="rId11"/>
    <p:sldId id="273" r:id="rId12"/>
    <p:sldId id="340" r:id="rId13"/>
    <p:sldId id="327" r:id="rId14"/>
    <p:sldId id="275" r:id="rId15"/>
    <p:sldId id="277" r:id="rId16"/>
    <p:sldId id="341" r:id="rId17"/>
    <p:sldId id="342" r:id="rId18"/>
    <p:sldId id="329" r:id="rId19"/>
    <p:sldId id="279" r:id="rId20"/>
    <p:sldId id="348" r:id="rId21"/>
    <p:sldId id="343" r:id="rId22"/>
    <p:sldId id="295" r:id="rId23"/>
    <p:sldId id="303" r:id="rId24"/>
    <p:sldId id="304" r:id="rId25"/>
    <p:sldId id="302" r:id="rId26"/>
    <p:sldId id="339" r:id="rId27"/>
    <p:sldId id="349" r:id="rId28"/>
    <p:sldId id="322" r:id="rId29"/>
    <p:sldId id="323" r:id="rId30"/>
    <p:sldId id="320" r:id="rId31"/>
    <p:sldId id="346" r:id="rId32"/>
    <p:sldId id="291" r:id="rId33"/>
    <p:sldId id="306" r:id="rId34"/>
    <p:sldId id="319" r:id="rId35"/>
    <p:sldId id="318" r:id="rId36"/>
    <p:sldId id="326" r:id="rId37"/>
    <p:sldId id="347" r:id="rId38"/>
    <p:sldId id="330" r:id="rId39"/>
    <p:sldId id="301" r:id="rId40"/>
    <p:sldId id="307" r:id="rId41"/>
    <p:sldId id="308" r:id="rId42"/>
    <p:sldId id="310" r:id="rId43"/>
    <p:sldId id="309" r:id="rId44"/>
    <p:sldId id="311" r:id="rId45"/>
    <p:sldId id="312" r:id="rId46"/>
    <p:sldId id="313" r:id="rId47"/>
    <p:sldId id="314"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cia, Flor (PHMSA)" initials="VF(" lastIdx="6" clrIdx="0">
    <p:extLst>
      <p:ext uri="{19B8F6BF-5375-455C-9EA6-DF929625EA0E}">
        <p15:presenceInfo xmlns:p15="http://schemas.microsoft.com/office/powerpoint/2012/main" userId="S-1-5-21-982035342-1880134254-310265210-175748" providerId="AD"/>
      </p:ext>
    </p:extLst>
  </p:cmAuthor>
  <p:cmAuthor id="2" name="Edwards, Suezett (PHMSA)" initials="ES(" lastIdx="1" clrIdx="1">
    <p:extLst>
      <p:ext uri="{19B8F6BF-5375-455C-9EA6-DF929625EA0E}">
        <p15:presenceInfo xmlns:p15="http://schemas.microsoft.com/office/powerpoint/2012/main" userId="S-1-5-21-982035342-1880134254-310265210-20915" providerId="AD"/>
      </p:ext>
    </p:extLst>
  </p:cmAuthor>
  <p:cmAuthor id="3" name="Sheppard, Carla (PHMSA)" initials="SC(" lastIdx="2" clrIdx="2">
    <p:extLst>
      <p:ext uri="{19B8F6BF-5375-455C-9EA6-DF929625EA0E}">
        <p15:presenceInfo xmlns:p15="http://schemas.microsoft.com/office/powerpoint/2012/main" userId="S-1-5-21-982035342-1880134254-310265210-149553" providerId="AD"/>
      </p:ext>
    </p:extLst>
  </p:cmAuthor>
  <p:cmAuthor id="4" name="Hufford, Matthew (PHMSA)" initials="HM(" lastIdx="8" clrIdx="3">
    <p:extLst>
      <p:ext uri="{19B8F6BF-5375-455C-9EA6-DF929625EA0E}">
        <p15:presenceInfo xmlns:p15="http://schemas.microsoft.com/office/powerpoint/2012/main" userId="S-1-5-21-982035342-1880134254-310265210-619033" providerId="AD"/>
      </p:ext>
    </p:extLst>
  </p:cmAuthor>
  <p:cmAuthor id="5" name="Reichenbacher, Lisa (PHMSA)" initials="RL(" lastIdx="3" clrIdx="4">
    <p:extLst>
      <p:ext uri="{19B8F6BF-5375-455C-9EA6-DF929625EA0E}">
        <p15:presenceInfo xmlns:p15="http://schemas.microsoft.com/office/powerpoint/2012/main" userId="S-1-5-21-982035342-1880134254-310265210-196842" providerId="AD"/>
      </p:ext>
    </p:extLst>
  </p:cmAuthor>
  <p:cmAuthor id="6" name="White, Andre (PHMSA)" initials="WA(" lastIdx="12" clrIdx="5">
    <p:extLst>
      <p:ext uri="{19B8F6BF-5375-455C-9EA6-DF929625EA0E}">
        <p15:presenceInfo xmlns:p15="http://schemas.microsoft.com/office/powerpoint/2012/main" userId="S-1-5-21-982035342-1880134254-310265210-183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7849" autoAdjust="0"/>
  </p:normalViewPr>
  <p:slideViewPr>
    <p:cSldViewPr>
      <p:cViewPr varScale="1">
        <p:scale>
          <a:sx n="90" d="100"/>
          <a:sy n="90" d="100"/>
        </p:scale>
        <p:origin x="96"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1318" tIns="45659" rIns="91318" bIns="45659" rtlCol="0"/>
          <a:lstStyle>
            <a:lvl1pPr algn="l">
              <a:defRPr sz="1200"/>
            </a:lvl1pPr>
          </a:lstStyle>
          <a:p>
            <a:endParaRPr lang="en-US" dirty="0"/>
          </a:p>
        </p:txBody>
      </p:sp>
      <p:sp>
        <p:nvSpPr>
          <p:cNvPr id="3" name="Date Placeholder 2"/>
          <p:cNvSpPr>
            <a:spLocks noGrp="1"/>
          </p:cNvSpPr>
          <p:nvPr>
            <p:ph type="dt" sz="quarter" idx="1"/>
          </p:nvPr>
        </p:nvSpPr>
        <p:spPr>
          <a:xfrm>
            <a:off x="3971294" y="1"/>
            <a:ext cx="3037523" cy="464662"/>
          </a:xfrm>
          <a:prstGeom prst="rect">
            <a:avLst/>
          </a:prstGeom>
        </p:spPr>
        <p:txBody>
          <a:bodyPr vert="horz" lIns="91318" tIns="45659" rIns="91318" bIns="45659" rtlCol="0"/>
          <a:lstStyle>
            <a:lvl1pPr algn="r">
              <a:defRPr sz="1200"/>
            </a:lvl1pPr>
          </a:lstStyle>
          <a:p>
            <a:fld id="{A287493D-AE51-4418-9E71-36B23C2388DE}" type="datetimeFigureOut">
              <a:rPr lang="en-US" smtClean="0"/>
              <a:t>2/20/2019</a:t>
            </a:fld>
            <a:endParaRPr lang="en-US" dirty="0"/>
          </a:p>
        </p:txBody>
      </p:sp>
      <p:sp>
        <p:nvSpPr>
          <p:cNvPr id="4" name="Footer Placeholder 3"/>
          <p:cNvSpPr>
            <a:spLocks noGrp="1"/>
          </p:cNvSpPr>
          <p:nvPr>
            <p:ph type="ftr" sz="quarter" idx="2"/>
          </p:nvPr>
        </p:nvSpPr>
        <p:spPr>
          <a:xfrm>
            <a:off x="1" y="8830153"/>
            <a:ext cx="3037523" cy="464662"/>
          </a:xfrm>
          <a:prstGeom prst="rect">
            <a:avLst/>
          </a:prstGeom>
        </p:spPr>
        <p:txBody>
          <a:bodyPr vert="horz" lIns="91318" tIns="45659" rIns="91318" bIns="45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4" y="8830153"/>
            <a:ext cx="3037523" cy="464662"/>
          </a:xfrm>
          <a:prstGeom prst="rect">
            <a:avLst/>
          </a:prstGeom>
        </p:spPr>
        <p:txBody>
          <a:bodyPr vert="horz" lIns="91318" tIns="45659" rIns="91318" bIns="45659"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1307" tIns="45654" rIns="91307" bIns="45654" rtlCol="0"/>
          <a:lstStyle>
            <a:lvl1pPr algn="l">
              <a:defRPr sz="1200"/>
            </a:lvl1pPr>
          </a:lstStyle>
          <a:p>
            <a:endParaRPr lang="en-US" dirty="0"/>
          </a:p>
        </p:txBody>
      </p:sp>
      <p:sp>
        <p:nvSpPr>
          <p:cNvPr id="3" name="Date Placeholder 2"/>
          <p:cNvSpPr>
            <a:spLocks noGrp="1"/>
          </p:cNvSpPr>
          <p:nvPr>
            <p:ph type="dt" idx="1"/>
          </p:nvPr>
        </p:nvSpPr>
        <p:spPr>
          <a:xfrm>
            <a:off x="3971294" y="1"/>
            <a:ext cx="3037523" cy="464662"/>
          </a:xfrm>
          <a:prstGeom prst="rect">
            <a:avLst/>
          </a:prstGeom>
        </p:spPr>
        <p:txBody>
          <a:bodyPr vert="horz" lIns="91307" tIns="45654" rIns="91307" bIns="45654" rtlCol="0"/>
          <a:lstStyle>
            <a:lvl1pPr algn="r">
              <a:defRPr sz="1200"/>
            </a:lvl1pPr>
          </a:lstStyle>
          <a:p>
            <a:fld id="{6AA549CA-EEC1-486A-B810-B82C7E5C1304}" type="datetimeFigureOut">
              <a:rPr lang="en-US" smtClean="0"/>
              <a:t>2/20/2019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307" tIns="45654" rIns="91307" bIns="45654" rtlCol="0" anchor="ctr"/>
          <a:lstStyle/>
          <a:p>
            <a:endParaRPr lang="en-US" dirty="0"/>
          </a:p>
        </p:txBody>
      </p:sp>
      <p:sp>
        <p:nvSpPr>
          <p:cNvPr id="5" name="Notes Placeholder 4"/>
          <p:cNvSpPr>
            <a:spLocks noGrp="1"/>
          </p:cNvSpPr>
          <p:nvPr>
            <p:ph type="body" sz="quarter" idx="3"/>
          </p:nvPr>
        </p:nvSpPr>
        <p:spPr>
          <a:xfrm>
            <a:off x="700723" y="4415079"/>
            <a:ext cx="5608954" cy="4183538"/>
          </a:xfrm>
          <a:prstGeom prst="rect">
            <a:avLst/>
          </a:prstGeom>
        </p:spPr>
        <p:txBody>
          <a:bodyPr vert="horz" lIns="91307" tIns="45654" rIns="91307" bIns="45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3"/>
            <a:ext cx="3037523" cy="464662"/>
          </a:xfrm>
          <a:prstGeom prst="rect">
            <a:avLst/>
          </a:prstGeom>
        </p:spPr>
        <p:txBody>
          <a:bodyPr vert="horz" lIns="91307" tIns="45654" rIns="91307" bIns="456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4" y="8830153"/>
            <a:ext cx="3037523" cy="464662"/>
          </a:xfrm>
          <a:prstGeom prst="rect">
            <a:avLst/>
          </a:prstGeom>
        </p:spPr>
        <p:txBody>
          <a:bodyPr vert="horz" lIns="91307" tIns="45654" rIns="91307" bIns="45654"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28663"/>
            <a:ext cx="6467475" cy="363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6678">
              <a:defRPr/>
            </a:pPr>
            <a:fld id="{3C64A064-BE8C-4AC9-8D5E-31C0B035CA7C}" type="slidenum">
              <a:rPr lang="en-US">
                <a:solidFill>
                  <a:prstClr val="black"/>
                </a:solidFill>
                <a:latin typeface="Calibri"/>
              </a:rPr>
              <a:pPr defTabSz="946678">
                <a:defRPr/>
              </a:pPr>
              <a:t>1</a:t>
            </a:fld>
            <a:endParaRPr lang="en-US" dirty="0">
              <a:solidFill>
                <a:prstClr val="black"/>
              </a:solidFill>
              <a:latin typeface="Calibri"/>
            </a:endParaRPr>
          </a:p>
        </p:txBody>
      </p:sp>
    </p:spTree>
    <p:extLst>
      <p:ext uri="{BB962C8B-B14F-4D97-AF65-F5344CB8AC3E}">
        <p14:creationId xmlns:p14="http://schemas.microsoft.com/office/powerpoint/2010/main" val="354153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10</a:t>
            </a:fld>
            <a:endParaRPr lang="en-US" altLang="en-US" dirty="0">
              <a:latin typeface="Calibri" pitchFamily="34" charset="0"/>
            </a:endParaRPr>
          </a:p>
        </p:txBody>
      </p:sp>
    </p:spTree>
    <p:extLst>
      <p:ext uri="{BB962C8B-B14F-4D97-AF65-F5344CB8AC3E}">
        <p14:creationId xmlns:p14="http://schemas.microsoft.com/office/powerpoint/2010/main" val="84560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12</a:t>
            </a:fld>
            <a:endParaRPr lang="en-US" altLang="en-US" dirty="0">
              <a:latin typeface="Calibri" pitchFamily="34" charset="0"/>
            </a:endParaRPr>
          </a:p>
        </p:txBody>
      </p:sp>
    </p:spTree>
    <p:extLst>
      <p:ext uri="{BB962C8B-B14F-4D97-AF65-F5344CB8AC3E}">
        <p14:creationId xmlns:p14="http://schemas.microsoft.com/office/powerpoint/2010/main" val="425145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13</a:t>
            </a:fld>
            <a:endParaRPr lang="en-US" altLang="en-US" dirty="0">
              <a:latin typeface="Calibri" pitchFamily="34" charset="0"/>
            </a:endParaRPr>
          </a:p>
        </p:txBody>
      </p:sp>
    </p:spTree>
    <p:extLst>
      <p:ext uri="{BB962C8B-B14F-4D97-AF65-F5344CB8AC3E}">
        <p14:creationId xmlns:p14="http://schemas.microsoft.com/office/powerpoint/2010/main" val="99074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14</a:t>
            </a:fld>
            <a:endParaRPr lang="en-US" altLang="en-US" dirty="0">
              <a:latin typeface="Calibri" pitchFamily="34" charset="0"/>
            </a:endParaRPr>
          </a:p>
        </p:txBody>
      </p:sp>
    </p:spTree>
    <p:extLst>
      <p:ext uri="{BB962C8B-B14F-4D97-AF65-F5344CB8AC3E}">
        <p14:creationId xmlns:p14="http://schemas.microsoft.com/office/powerpoint/2010/main" val="72051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15</a:t>
            </a:fld>
            <a:endParaRPr lang="en-US" altLang="en-US" dirty="0">
              <a:latin typeface="Calibri" pitchFamily="34" charset="0"/>
            </a:endParaRPr>
          </a:p>
        </p:txBody>
      </p:sp>
    </p:spTree>
    <p:extLst>
      <p:ext uri="{BB962C8B-B14F-4D97-AF65-F5344CB8AC3E}">
        <p14:creationId xmlns:p14="http://schemas.microsoft.com/office/powerpoint/2010/main" val="227894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16</a:t>
            </a:fld>
            <a:endParaRPr lang="en-US" altLang="en-US" dirty="0">
              <a:latin typeface="Calibri" pitchFamily="34" charset="0"/>
            </a:endParaRPr>
          </a:p>
        </p:txBody>
      </p:sp>
    </p:spTree>
    <p:extLst>
      <p:ext uri="{BB962C8B-B14F-4D97-AF65-F5344CB8AC3E}">
        <p14:creationId xmlns:p14="http://schemas.microsoft.com/office/powerpoint/2010/main" val="4236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17</a:t>
            </a:fld>
            <a:endParaRPr lang="en-US" altLang="en-US" dirty="0">
              <a:latin typeface="Calibri" pitchFamily="34" charset="0"/>
            </a:endParaRPr>
          </a:p>
        </p:txBody>
      </p:sp>
    </p:spTree>
    <p:extLst>
      <p:ext uri="{BB962C8B-B14F-4D97-AF65-F5344CB8AC3E}">
        <p14:creationId xmlns:p14="http://schemas.microsoft.com/office/powerpoint/2010/main" val="30633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18</a:t>
            </a:fld>
            <a:endParaRPr lang="en-US" altLang="en-US" dirty="0">
              <a:latin typeface="Calibri" pitchFamily="34" charset="0"/>
            </a:endParaRPr>
          </a:p>
        </p:txBody>
      </p:sp>
    </p:spTree>
    <p:extLst>
      <p:ext uri="{BB962C8B-B14F-4D97-AF65-F5344CB8AC3E}">
        <p14:creationId xmlns:p14="http://schemas.microsoft.com/office/powerpoint/2010/main" val="231687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90525" y="696913"/>
            <a:ext cx="6186488"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defTabSz="946678" fontAlgn="base">
              <a:spcBef>
                <a:spcPct val="0"/>
              </a:spcBef>
              <a:spcAft>
                <a:spcPct val="0"/>
              </a:spcAft>
              <a:defRPr/>
            </a:pPr>
            <a:fld id="{1B9AA05A-AF97-48F3-9643-0CE4D4F761C2}" type="slidenum">
              <a:rPr lang="en-US" altLang="en-US">
                <a:solidFill>
                  <a:prstClr val="black"/>
                </a:solidFill>
                <a:latin typeface="Calibri" pitchFamily="34" charset="0"/>
              </a:rPr>
              <a:pPr defTabSz="946678" fontAlgn="base">
                <a:spcBef>
                  <a:spcPct val="0"/>
                </a:spcBef>
                <a:spcAft>
                  <a:spcPct val="0"/>
                </a:spcAft>
                <a:defRPr/>
              </a:pPr>
              <a:t>19</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373432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9176" indent="-295837">
              <a:defRPr>
                <a:solidFill>
                  <a:schemeClr val="tx1"/>
                </a:solidFill>
                <a:latin typeface="Verdana" pitchFamily="34" charset="0"/>
              </a:defRPr>
            </a:lvl2pPr>
            <a:lvl3pPr marL="1183348" indent="-236670">
              <a:defRPr>
                <a:solidFill>
                  <a:schemeClr val="tx1"/>
                </a:solidFill>
                <a:latin typeface="Verdana" pitchFamily="34" charset="0"/>
              </a:defRPr>
            </a:lvl3pPr>
            <a:lvl4pPr marL="1656687" indent="-236670">
              <a:defRPr>
                <a:solidFill>
                  <a:schemeClr val="tx1"/>
                </a:solidFill>
                <a:latin typeface="Verdana" pitchFamily="34" charset="0"/>
              </a:defRPr>
            </a:lvl4pPr>
            <a:lvl5pPr marL="2130026" indent="-236670">
              <a:defRPr>
                <a:solidFill>
                  <a:schemeClr val="tx1"/>
                </a:solidFill>
                <a:latin typeface="Verdana" pitchFamily="34" charset="0"/>
              </a:defRPr>
            </a:lvl5pPr>
            <a:lvl6pPr marL="2603365" indent="-236670" fontAlgn="base">
              <a:spcBef>
                <a:spcPct val="0"/>
              </a:spcBef>
              <a:spcAft>
                <a:spcPct val="0"/>
              </a:spcAft>
              <a:defRPr>
                <a:solidFill>
                  <a:schemeClr val="tx1"/>
                </a:solidFill>
                <a:latin typeface="Verdana" pitchFamily="34" charset="0"/>
              </a:defRPr>
            </a:lvl6pPr>
            <a:lvl7pPr marL="3076705" indent="-236670" fontAlgn="base">
              <a:spcBef>
                <a:spcPct val="0"/>
              </a:spcBef>
              <a:spcAft>
                <a:spcPct val="0"/>
              </a:spcAft>
              <a:defRPr>
                <a:solidFill>
                  <a:schemeClr val="tx1"/>
                </a:solidFill>
                <a:latin typeface="Verdana" pitchFamily="34" charset="0"/>
              </a:defRPr>
            </a:lvl7pPr>
            <a:lvl8pPr marL="3550044" indent="-236670" fontAlgn="base">
              <a:spcBef>
                <a:spcPct val="0"/>
              </a:spcBef>
              <a:spcAft>
                <a:spcPct val="0"/>
              </a:spcAft>
              <a:defRPr>
                <a:solidFill>
                  <a:schemeClr val="tx1"/>
                </a:solidFill>
                <a:latin typeface="Verdana" pitchFamily="34" charset="0"/>
              </a:defRPr>
            </a:lvl8pPr>
            <a:lvl9pPr marL="4023383" indent="-23667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23</a:t>
            </a:fld>
            <a:endParaRPr lang="en-US" altLang="en-US" dirty="0">
              <a:latin typeface="Calibri" pitchFamily="34" charset="0"/>
            </a:endParaRPr>
          </a:p>
        </p:txBody>
      </p:sp>
    </p:spTree>
    <p:extLst>
      <p:ext uri="{BB962C8B-B14F-4D97-AF65-F5344CB8AC3E}">
        <p14:creationId xmlns:p14="http://schemas.microsoft.com/office/powerpoint/2010/main" val="253400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327025" y="728663"/>
            <a:ext cx="6467475" cy="3638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2805" indent="-293386">
              <a:defRPr>
                <a:solidFill>
                  <a:schemeClr val="tx1"/>
                </a:solidFill>
                <a:latin typeface="Verdana" pitchFamily="34" charset="0"/>
              </a:defRPr>
            </a:lvl2pPr>
            <a:lvl3pPr marL="1173546" indent="-234710">
              <a:defRPr>
                <a:solidFill>
                  <a:schemeClr val="tx1"/>
                </a:solidFill>
                <a:latin typeface="Verdana" pitchFamily="34" charset="0"/>
              </a:defRPr>
            </a:lvl3pPr>
            <a:lvl4pPr marL="1642964" indent="-234710">
              <a:defRPr>
                <a:solidFill>
                  <a:schemeClr val="tx1"/>
                </a:solidFill>
                <a:latin typeface="Verdana" pitchFamily="34" charset="0"/>
              </a:defRPr>
            </a:lvl4pPr>
            <a:lvl5pPr marL="2112383" indent="-234710">
              <a:defRPr>
                <a:solidFill>
                  <a:schemeClr val="tx1"/>
                </a:solidFill>
                <a:latin typeface="Verdana" pitchFamily="34" charset="0"/>
              </a:defRPr>
            </a:lvl5pPr>
            <a:lvl6pPr marL="2581800" indent="-234710" fontAlgn="base">
              <a:spcBef>
                <a:spcPct val="0"/>
              </a:spcBef>
              <a:spcAft>
                <a:spcPct val="0"/>
              </a:spcAft>
              <a:defRPr>
                <a:solidFill>
                  <a:schemeClr val="tx1"/>
                </a:solidFill>
                <a:latin typeface="Verdana" pitchFamily="34" charset="0"/>
              </a:defRPr>
            </a:lvl6pPr>
            <a:lvl7pPr marL="3051219" indent="-234710" fontAlgn="base">
              <a:spcBef>
                <a:spcPct val="0"/>
              </a:spcBef>
              <a:spcAft>
                <a:spcPct val="0"/>
              </a:spcAft>
              <a:defRPr>
                <a:solidFill>
                  <a:schemeClr val="tx1"/>
                </a:solidFill>
                <a:latin typeface="Verdana" pitchFamily="34" charset="0"/>
              </a:defRPr>
            </a:lvl7pPr>
            <a:lvl8pPr marL="3520638" indent="-234710" fontAlgn="base">
              <a:spcBef>
                <a:spcPct val="0"/>
              </a:spcBef>
              <a:spcAft>
                <a:spcPct val="0"/>
              </a:spcAft>
              <a:defRPr>
                <a:solidFill>
                  <a:schemeClr val="tx1"/>
                </a:solidFill>
                <a:latin typeface="Verdana" pitchFamily="34" charset="0"/>
              </a:defRPr>
            </a:lvl8pPr>
            <a:lvl9pPr marL="3990057" indent="-234710" fontAlgn="base">
              <a:spcBef>
                <a:spcPct val="0"/>
              </a:spcBef>
              <a:spcAft>
                <a:spcPct val="0"/>
              </a:spcAft>
              <a:defRPr>
                <a:solidFill>
                  <a:schemeClr val="tx1"/>
                </a:solidFill>
                <a:latin typeface="Verdana" pitchFamily="34" charset="0"/>
              </a:defRPr>
            </a:lvl9pPr>
          </a:lstStyle>
          <a:p>
            <a:pPr defTabSz="946678" fontAlgn="base">
              <a:spcBef>
                <a:spcPct val="0"/>
              </a:spcBef>
              <a:spcAft>
                <a:spcPct val="0"/>
              </a:spcAft>
              <a:defRPr/>
            </a:pPr>
            <a:fld id="{EA9F6049-84B9-488B-BB87-D9FE1912A9D2}" type="slidenum">
              <a:rPr lang="en-US" altLang="en-US">
                <a:solidFill>
                  <a:prstClr val="black"/>
                </a:solidFill>
                <a:latin typeface="Calibri" pitchFamily="34" charset="0"/>
              </a:rPr>
              <a:pPr defTabSz="946678" fontAlgn="base">
                <a:spcBef>
                  <a:spcPct val="0"/>
                </a:spcBef>
                <a:spcAft>
                  <a:spcPct val="0"/>
                </a:spcAft>
                <a:defRPr/>
              </a:pPr>
              <a:t>2</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119957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5408" indent="-294388">
              <a:defRPr>
                <a:solidFill>
                  <a:schemeClr val="tx1"/>
                </a:solidFill>
                <a:latin typeface="Verdana" pitchFamily="34" charset="0"/>
              </a:defRPr>
            </a:lvl2pPr>
            <a:lvl3pPr marL="1177549" indent="-235510">
              <a:defRPr>
                <a:solidFill>
                  <a:schemeClr val="tx1"/>
                </a:solidFill>
                <a:latin typeface="Verdana" pitchFamily="34" charset="0"/>
              </a:defRPr>
            </a:lvl3pPr>
            <a:lvl4pPr marL="1648569" indent="-235510">
              <a:defRPr>
                <a:solidFill>
                  <a:schemeClr val="tx1"/>
                </a:solidFill>
                <a:latin typeface="Verdana" pitchFamily="34" charset="0"/>
              </a:defRPr>
            </a:lvl4pPr>
            <a:lvl5pPr marL="2119589" indent="-235510">
              <a:defRPr>
                <a:solidFill>
                  <a:schemeClr val="tx1"/>
                </a:solidFill>
                <a:latin typeface="Verdana" pitchFamily="34" charset="0"/>
              </a:defRPr>
            </a:lvl5pPr>
            <a:lvl6pPr marL="2590608" indent="-235510" fontAlgn="base">
              <a:spcBef>
                <a:spcPct val="0"/>
              </a:spcBef>
              <a:spcAft>
                <a:spcPct val="0"/>
              </a:spcAft>
              <a:defRPr>
                <a:solidFill>
                  <a:schemeClr val="tx1"/>
                </a:solidFill>
                <a:latin typeface="Verdana" pitchFamily="34" charset="0"/>
              </a:defRPr>
            </a:lvl6pPr>
            <a:lvl7pPr marL="3061629" indent="-235510" fontAlgn="base">
              <a:spcBef>
                <a:spcPct val="0"/>
              </a:spcBef>
              <a:spcAft>
                <a:spcPct val="0"/>
              </a:spcAft>
              <a:defRPr>
                <a:solidFill>
                  <a:schemeClr val="tx1"/>
                </a:solidFill>
                <a:latin typeface="Verdana" pitchFamily="34" charset="0"/>
              </a:defRPr>
            </a:lvl7pPr>
            <a:lvl8pPr marL="3532649" indent="-235510" fontAlgn="base">
              <a:spcBef>
                <a:spcPct val="0"/>
              </a:spcBef>
              <a:spcAft>
                <a:spcPct val="0"/>
              </a:spcAft>
              <a:defRPr>
                <a:solidFill>
                  <a:schemeClr val="tx1"/>
                </a:solidFill>
                <a:latin typeface="Verdana" pitchFamily="34" charset="0"/>
              </a:defRPr>
            </a:lvl8pPr>
            <a:lvl9pPr marL="4003669" indent="-23551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86A4E5A-927C-49D7-803D-1A3B264FE4B9}" type="slidenum">
              <a:rPr lang="en-US" altLang="en-US" smtClean="0">
                <a:latin typeface="Calibri" pitchFamily="34" charset="0"/>
              </a:rPr>
              <a:pPr fontAlgn="base">
                <a:spcBef>
                  <a:spcPct val="0"/>
                </a:spcBef>
                <a:spcAft>
                  <a:spcPct val="0"/>
                </a:spcAft>
                <a:defRPr/>
              </a:pPr>
              <a:t>27</a:t>
            </a:fld>
            <a:endParaRPr lang="en-US" altLang="en-US" dirty="0">
              <a:latin typeface="Calibri" pitchFamily="34" charset="0"/>
            </a:endParaRPr>
          </a:p>
        </p:txBody>
      </p:sp>
    </p:spTree>
    <p:extLst>
      <p:ext uri="{BB962C8B-B14F-4D97-AF65-F5344CB8AC3E}">
        <p14:creationId xmlns:p14="http://schemas.microsoft.com/office/powerpoint/2010/main" val="611107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5408" indent="-294388">
              <a:defRPr>
                <a:solidFill>
                  <a:schemeClr val="tx1"/>
                </a:solidFill>
                <a:latin typeface="Verdana" pitchFamily="34" charset="0"/>
              </a:defRPr>
            </a:lvl2pPr>
            <a:lvl3pPr marL="1177549" indent="-235510">
              <a:defRPr>
                <a:solidFill>
                  <a:schemeClr val="tx1"/>
                </a:solidFill>
                <a:latin typeface="Verdana" pitchFamily="34" charset="0"/>
              </a:defRPr>
            </a:lvl3pPr>
            <a:lvl4pPr marL="1648569" indent="-235510">
              <a:defRPr>
                <a:solidFill>
                  <a:schemeClr val="tx1"/>
                </a:solidFill>
                <a:latin typeface="Verdana" pitchFamily="34" charset="0"/>
              </a:defRPr>
            </a:lvl4pPr>
            <a:lvl5pPr marL="2119589" indent="-235510">
              <a:defRPr>
                <a:solidFill>
                  <a:schemeClr val="tx1"/>
                </a:solidFill>
                <a:latin typeface="Verdana" pitchFamily="34" charset="0"/>
              </a:defRPr>
            </a:lvl5pPr>
            <a:lvl6pPr marL="2590608" indent="-235510" fontAlgn="base">
              <a:spcBef>
                <a:spcPct val="0"/>
              </a:spcBef>
              <a:spcAft>
                <a:spcPct val="0"/>
              </a:spcAft>
              <a:defRPr>
                <a:solidFill>
                  <a:schemeClr val="tx1"/>
                </a:solidFill>
                <a:latin typeface="Verdana" pitchFamily="34" charset="0"/>
              </a:defRPr>
            </a:lvl6pPr>
            <a:lvl7pPr marL="3061629" indent="-235510" fontAlgn="base">
              <a:spcBef>
                <a:spcPct val="0"/>
              </a:spcBef>
              <a:spcAft>
                <a:spcPct val="0"/>
              </a:spcAft>
              <a:defRPr>
                <a:solidFill>
                  <a:schemeClr val="tx1"/>
                </a:solidFill>
                <a:latin typeface="Verdana" pitchFamily="34" charset="0"/>
              </a:defRPr>
            </a:lvl7pPr>
            <a:lvl8pPr marL="3532649" indent="-235510" fontAlgn="base">
              <a:spcBef>
                <a:spcPct val="0"/>
              </a:spcBef>
              <a:spcAft>
                <a:spcPct val="0"/>
              </a:spcAft>
              <a:defRPr>
                <a:solidFill>
                  <a:schemeClr val="tx1"/>
                </a:solidFill>
                <a:latin typeface="Verdana" pitchFamily="34" charset="0"/>
              </a:defRPr>
            </a:lvl8pPr>
            <a:lvl9pPr marL="4003669" indent="-23551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86A4E5A-927C-49D7-803D-1A3B264FE4B9}" type="slidenum">
              <a:rPr lang="en-US" altLang="en-US" smtClean="0">
                <a:latin typeface="Calibri" pitchFamily="34" charset="0"/>
              </a:rPr>
              <a:pPr fontAlgn="base">
                <a:spcBef>
                  <a:spcPct val="0"/>
                </a:spcBef>
                <a:spcAft>
                  <a:spcPct val="0"/>
                </a:spcAft>
                <a:defRPr/>
              </a:pPr>
              <a:t>28</a:t>
            </a:fld>
            <a:endParaRPr lang="en-US" altLang="en-US" dirty="0">
              <a:latin typeface="Calibri" pitchFamily="34" charset="0"/>
            </a:endParaRPr>
          </a:p>
        </p:txBody>
      </p:sp>
    </p:spTree>
    <p:extLst>
      <p:ext uri="{BB962C8B-B14F-4D97-AF65-F5344CB8AC3E}">
        <p14:creationId xmlns:p14="http://schemas.microsoft.com/office/powerpoint/2010/main" val="183101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5409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this is the case, when your agency procurement policy requires you to treat sub-recipients as sub-grants, please denote this in your budget narrative.</a:t>
            </a:r>
          </a:p>
          <a:p>
            <a:endParaRPr lang="en-US" dirty="0"/>
          </a:p>
          <a:p>
            <a:pPr>
              <a:defRPr/>
            </a:pPr>
            <a:r>
              <a:rPr lang="en-US">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PHMSA we request that any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dirty="0">
                <a:latin typeface="Calibri" panose="020F0502020204030204" pitchFamily="34" charset="0"/>
                <a:ea typeface="Calibri" panose="020F0502020204030204" pitchFamily="34" charset="0"/>
                <a:cs typeface="Times New Roman" panose="02020603050405020304" pitchFamily="18" charset="0"/>
              </a:rPr>
              <a:t> costs are provided under the Other line-item, unless you’re agency’s procurement policy specifically/explicitly requests sub-awards be categorized as sub-contracts.</a:t>
            </a:r>
          </a:p>
        </p:txBody>
      </p:sp>
    </p:spTree>
    <p:extLst>
      <p:ext uri="{BB962C8B-B14F-4D97-AF65-F5344CB8AC3E}">
        <p14:creationId xmlns:p14="http://schemas.microsoft.com/office/powerpoint/2010/main" val="188249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6913"/>
            <a:ext cx="6186488" cy="3481387"/>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3</a:t>
            </a:fld>
            <a:endParaRPr lang="en-US" dirty="0"/>
          </a:p>
        </p:txBody>
      </p:sp>
    </p:spTree>
    <p:extLst>
      <p:ext uri="{BB962C8B-B14F-4D97-AF65-F5344CB8AC3E}">
        <p14:creationId xmlns:p14="http://schemas.microsoft.com/office/powerpoint/2010/main" val="76251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388938" y="695325"/>
            <a:ext cx="6189662"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0332" indent="-284743">
              <a:defRPr>
                <a:solidFill>
                  <a:schemeClr val="tx1"/>
                </a:solidFill>
                <a:latin typeface="Verdana" pitchFamily="34" charset="0"/>
              </a:defRPr>
            </a:lvl2pPr>
            <a:lvl3pPr marL="1138973" indent="-227795">
              <a:defRPr>
                <a:solidFill>
                  <a:schemeClr val="tx1"/>
                </a:solidFill>
                <a:latin typeface="Verdana" pitchFamily="34" charset="0"/>
              </a:defRPr>
            </a:lvl3pPr>
            <a:lvl4pPr marL="1594562" indent="-227795">
              <a:defRPr>
                <a:solidFill>
                  <a:schemeClr val="tx1"/>
                </a:solidFill>
                <a:latin typeface="Verdana" pitchFamily="34" charset="0"/>
              </a:defRPr>
            </a:lvl4pPr>
            <a:lvl5pPr marL="2050151" indent="-227795">
              <a:defRPr>
                <a:solidFill>
                  <a:schemeClr val="tx1"/>
                </a:solidFill>
                <a:latin typeface="Verdana" pitchFamily="34" charset="0"/>
              </a:defRPr>
            </a:lvl5pPr>
            <a:lvl6pPr marL="2505740" indent="-227795" fontAlgn="base">
              <a:spcBef>
                <a:spcPct val="0"/>
              </a:spcBef>
              <a:spcAft>
                <a:spcPct val="0"/>
              </a:spcAft>
              <a:defRPr>
                <a:solidFill>
                  <a:schemeClr val="tx1"/>
                </a:solidFill>
                <a:latin typeface="Verdana" pitchFamily="34" charset="0"/>
              </a:defRPr>
            </a:lvl6pPr>
            <a:lvl7pPr marL="2961329" indent="-227795" fontAlgn="base">
              <a:spcBef>
                <a:spcPct val="0"/>
              </a:spcBef>
              <a:spcAft>
                <a:spcPct val="0"/>
              </a:spcAft>
              <a:defRPr>
                <a:solidFill>
                  <a:schemeClr val="tx1"/>
                </a:solidFill>
                <a:latin typeface="Verdana" pitchFamily="34" charset="0"/>
              </a:defRPr>
            </a:lvl7pPr>
            <a:lvl8pPr marL="3416918" indent="-227795" fontAlgn="base">
              <a:spcBef>
                <a:spcPct val="0"/>
              </a:spcBef>
              <a:spcAft>
                <a:spcPct val="0"/>
              </a:spcAft>
              <a:defRPr>
                <a:solidFill>
                  <a:schemeClr val="tx1"/>
                </a:solidFill>
                <a:latin typeface="Verdana" pitchFamily="34" charset="0"/>
              </a:defRPr>
            </a:lvl8pPr>
            <a:lvl9pPr marL="3872507" indent="-22779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C53BF4F-58D6-49C3-93EB-ACB610722498}" type="slidenum">
              <a:rPr lang="en-US" altLang="en-US" smtClean="0">
                <a:latin typeface="Calibri" pitchFamily="34" charset="0"/>
              </a:rPr>
              <a:pPr fontAlgn="base">
                <a:spcBef>
                  <a:spcPct val="0"/>
                </a:spcBef>
                <a:spcAft>
                  <a:spcPct val="0"/>
                </a:spcAft>
                <a:defRPr/>
              </a:pPr>
              <a:t>4</a:t>
            </a:fld>
            <a:endParaRPr lang="en-US" altLang="en-US" dirty="0">
              <a:latin typeface="Calibri" pitchFamily="34" charset="0"/>
            </a:endParaRPr>
          </a:p>
        </p:txBody>
      </p:sp>
    </p:spTree>
    <p:extLst>
      <p:ext uri="{BB962C8B-B14F-4D97-AF65-F5344CB8AC3E}">
        <p14:creationId xmlns:p14="http://schemas.microsoft.com/office/powerpoint/2010/main" val="201065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9176" indent="-295837">
              <a:defRPr>
                <a:solidFill>
                  <a:schemeClr val="tx1"/>
                </a:solidFill>
                <a:latin typeface="Verdana" pitchFamily="34" charset="0"/>
              </a:defRPr>
            </a:lvl2pPr>
            <a:lvl3pPr marL="1183348" indent="-236670">
              <a:defRPr>
                <a:solidFill>
                  <a:schemeClr val="tx1"/>
                </a:solidFill>
                <a:latin typeface="Verdana" pitchFamily="34" charset="0"/>
              </a:defRPr>
            </a:lvl3pPr>
            <a:lvl4pPr marL="1656687" indent="-236670">
              <a:defRPr>
                <a:solidFill>
                  <a:schemeClr val="tx1"/>
                </a:solidFill>
                <a:latin typeface="Verdana" pitchFamily="34" charset="0"/>
              </a:defRPr>
            </a:lvl4pPr>
            <a:lvl5pPr marL="2130026" indent="-236670">
              <a:defRPr>
                <a:solidFill>
                  <a:schemeClr val="tx1"/>
                </a:solidFill>
                <a:latin typeface="Verdana" pitchFamily="34" charset="0"/>
              </a:defRPr>
            </a:lvl5pPr>
            <a:lvl6pPr marL="2603365" indent="-236670" fontAlgn="base">
              <a:spcBef>
                <a:spcPct val="0"/>
              </a:spcBef>
              <a:spcAft>
                <a:spcPct val="0"/>
              </a:spcAft>
              <a:defRPr>
                <a:solidFill>
                  <a:schemeClr val="tx1"/>
                </a:solidFill>
                <a:latin typeface="Verdana" pitchFamily="34" charset="0"/>
              </a:defRPr>
            </a:lvl6pPr>
            <a:lvl7pPr marL="3076705" indent="-236670" fontAlgn="base">
              <a:spcBef>
                <a:spcPct val="0"/>
              </a:spcBef>
              <a:spcAft>
                <a:spcPct val="0"/>
              </a:spcAft>
              <a:defRPr>
                <a:solidFill>
                  <a:schemeClr val="tx1"/>
                </a:solidFill>
                <a:latin typeface="Verdana" pitchFamily="34" charset="0"/>
              </a:defRPr>
            </a:lvl7pPr>
            <a:lvl8pPr marL="3550044" indent="-236670" fontAlgn="base">
              <a:spcBef>
                <a:spcPct val="0"/>
              </a:spcBef>
              <a:spcAft>
                <a:spcPct val="0"/>
              </a:spcAft>
              <a:defRPr>
                <a:solidFill>
                  <a:schemeClr val="tx1"/>
                </a:solidFill>
                <a:latin typeface="Verdana" pitchFamily="34" charset="0"/>
              </a:defRPr>
            </a:lvl8pPr>
            <a:lvl9pPr marL="4023383" indent="-23667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5</a:t>
            </a:fld>
            <a:endParaRPr lang="en-US" altLang="en-US" dirty="0">
              <a:latin typeface="Calibri" pitchFamily="34" charset="0"/>
            </a:endParaRPr>
          </a:p>
        </p:txBody>
      </p:sp>
    </p:spTree>
    <p:extLst>
      <p:ext uri="{BB962C8B-B14F-4D97-AF65-F5344CB8AC3E}">
        <p14:creationId xmlns:p14="http://schemas.microsoft.com/office/powerpoint/2010/main" val="70006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9176" indent="-295837">
              <a:defRPr>
                <a:solidFill>
                  <a:schemeClr val="tx1"/>
                </a:solidFill>
                <a:latin typeface="Verdana" pitchFamily="34" charset="0"/>
              </a:defRPr>
            </a:lvl2pPr>
            <a:lvl3pPr marL="1183348" indent="-236670">
              <a:defRPr>
                <a:solidFill>
                  <a:schemeClr val="tx1"/>
                </a:solidFill>
                <a:latin typeface="Verdana" pitchFamily="34" charset="0"/>
              </a:defRPr>
            </a:lvl3pPr>
            <a:lvl4pPr marL="1656687" indent="-236670">
              <a:defRPr>
                <a:solidFill>
                  <a:schemeClr val="tx1"/>
                </a:solidFill>
                <a:latin typeface="Verdana" pitchFamily="34" charset="0"/>
              </a:defRPr>
            </a:lvl4pPr>
            <a:lvl5pPr marL="2130026" indent="-236670">
              <a:defRPr>
                <a:solidFill>
                  <a:schemeClr val="tx1"/>
                </a:solidFill>
                <a:latin typeface="Verdana" pitchFamily="34" charset="0"/>
              </a:defRPr>
            </a:lvl5pPr>
            <a:lvl6pPr marL="2603365" indent="-236670" fontAlgn="base">
              <a:spcBef>
                <a:spcPct val="0"/>
              </a:spcBef>
              <a:spcAft>
                <a:spcPct val="0"/>
              </a:spcAft>
              <a:defRPr>
                <a:solidFill>
                  <a:schemeClr val="tx1"/>
                </a:solidFill>
                <a:latin typeface="Verdana" pitchFamily="34" charset="0"/>
              </a:defRPr>
            </a:lvl6pPr>
            <a:lvl7pPr marL="3076705" indent="-236670" fontAlgn="base">
              <a:spcBef>
                <a:spcPct val="0"/>
              </a:spcBef>
              <a:spcAft>
                <a:spcPct val="0"/>
              </a:spcAft>
              <a:defRPr>
                <a:solidFill>
                  <a:schemeClr val="tx1"/>
                </a:solidFill>
                <a:latin typeface="Verdana" pitchFamily="34" charset="0"/>
              </a:defRPr>
            </a:lvl7pPr>
            <a:lvl8pPr marL="3550044" indent="-236670" fontAlgn="base">
              <a:spcBef>
                <a:spcPct val="0"/>
              </a:spcBef>
              <a:spcAft>
                <a:spcPct val="0"/>
              </a:spcAft>
              <a:defRPr>
                <a:solidFill>
                  <a:schemeClr val="tx1"/>
                </a:solidFill>
                <a:latin typeface="Verdana" pitchFamily="34" charset="0"/>
              </a:defRPr>
            </a:lvl8pPr>
            <a:lvl9pPr marL="4023383" indent="-23667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6</a:t>
            </a:fld>
            <a:endParaRPr lang="en-US" altLang="en-US" dirty="0">
              <a:latin typeface="Calibri" pitchFamily="34" charset="0"/>
            </a:endParaRPr>
          </a:p>
        </p:txBody>
      </p:sp>
    </p:spTree>
    <p:extLst>
      <p:ext uri="{BB962C8B-B14F-4D97-AF65-F5344CB8AC3E}">
        <p14:creationId xmlns:p14="http://schemas.microsoft.com/office/powerpoint/2010/main" val="203817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44488" y="730250"/>
            <a:ext cx="6477000" cy="3643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69176" indent="-295837">
              <a:defRPr>
                <a:solidFill>
                  <a:schemeClr val="tx1"/>
                </a:solidFill>
                <a:latin typeface="Verdana" pitchFamily="34" charset="0"/>
              </a:defRPr>
            </a:lvl2pPr>
            <a:lvl3pPr marL="1183348" indent="-236670">
              <a:defRPr>
                <a:solidFill>
                  <a:schemeClr val="tx1"/>
                </a:solidFill>
                <a:latin typeface="Verdana" pitchFamily="34" charset="0"/>
              </a:defRPr>
            </a:lvl3pPr>
            <a:lvl4pPr marL="1656687" indent="-236670">
              <a:defRPr>
                <a:solidFill>
                  <a:schemeClr val="tx1"/>
                </a:solidFill>
                <a:latin typeface="Verdana" pitchFamily="34" charset="0"/>
              </a:defRPr>
            </a:lvl4pPr>
            <a:lvl5pPr marL="2130026" indent="-236670">
              <a:defRPr>
                <a:solidFill>
                  <a:schemeClr val="tx1"/>
                </a:solidFill>
                <a:latin typeface="Verdana" pitchFamily="34" charset="0"/>
              </a:defRPr>
            </a:lvl5pPr>
            <a:lvl6pPr marL="2603365" indent="-236670" fontAlgn="base">
              <a:spcBef>
                <a:spcPct val="0"/>
              </a:spcBef>
              <a:spcAft>
                <a:spcPct val="0"/>
              </a:spcAft>
              <a:defRPr>
                <a:solidFill>
                  <a:schemeClr val="tx1"/>
                </a:solidFill>
                <a:latin typeface="Verdana" pitchFamily="34" charset="0"/>
              </a:defRPr>
            </a:lvl6pPr>
            <a:lvl7pPr marL="3076705" indent="-236670" fontAlgn="base">
              <a:spcBef>
                <a:spcPct val="0"/>
              </a:spcBef>
              <a:spcAft>
                <a:spcPct val="0"/>
              </a:spcAft>
              <a:defRPr>
                <a:solidFill>
                  <a:schemeClr val="tx1"/>
                </a:solidFill>
                <a:latin typeface="Verdana" pitchFamily="34" charset="0"/>
              </a:defRPr>
            </a:lvl7pPr>
            <a:lvl8pPr marL="3550044" indent="-236670" fontAlgn="base">
              <a:spcBef>
                <a:spcPct val="0"/>
              </a:spcBef>
              <a:spcAft>
                <a:spcPct val="0"/>
              </a:spcAft>
              <a:defRPr>
                <a:solidFill>
                  <a:schemeClr val="tx1"/>
                </a:solidFill>
                <a:latin typeface="Verdana" pitchFamily="34" charset="0"/>
              </a:defRPr>
            </a:lvl8pPr>
            <a:lvl9pPr marL="4023383" indent="-23667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7</a:t>
            </a:fld>
            <a:endParaRPr lang="en-US" altLang="en-US" dirty="0">
              <a:latin typeface="Calibri" pitchFamily="34" charset="0"/>
            </a:endParaRPr>
          </a:p>
        </p:txBody>
      </p:sp>
    </p:spTree>
    <p:extLst>
      <p:ext uri="{BB962C8B-B14F-4D97-AF65-F5344CB8AC3E}">
        <p14:creationId xmlns:p14="http://schemas.microsoft.com/office/powerpoint/2010/main" val="154376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6913"/>
            <a:ext cx="6186488"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8</a:t>
            </a:fld>
            <a:endParaRPr lang="en-US" dirty="0"/>
          </a:p>
        </p:txBody>
      </p:sp>
    </p:spTree>
    <p:extLst>
      <p:ext uri="{BB962C8B-B14F-4D97-AF65-F5344CB8AC3E}">
        <p14:creationId xmlns:p14="http://schemas.microsoft.com/office/powerpoint/2010/main" val="282444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6913"/>
            <a:ext cx="6186488"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9</a:t>
            </a:fld>
            <a:endParaRPr lang="en-US" dirty="0"/>
          </a:p>
        </p:txBody>
      </p:sp>
    </p:spTree>
    <p:extLst>
      <p:ext uri="{BB962C8B-B14F-4D97-AF65-F5344CB8AC3E}">
        <p14:creationId xmlns:p14="http://schemas.microsoft.com/office/powerpoint/2010/main" val="96674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BCC437-E321-4B40-A2E2-4A1792D74A6A}" type="datetime1">
              <a:rPr lang="en-US" smtClean="0"/>
              <a:t>2/20/2019</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324209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003EB46-0582-432A-9D17-340C67E0AC4F}" type="datetime1">
              <a:rPr lang="en-US" smtClean="0"/>
              <a:t>2/20/2019</a:t>
            </a:fld>
            <a:endParaRPr lang="en-US" dirty="0"/>
          </a:p>
        </p:txBody>
      </p:sp>
      <p:sp>
        <p:nvSpPr>
          <p:cNvPr id="4" name="Footer Placeholder 3"/>
          <p:cNvSpPr>
            <a:spLocks noGrp="1"/>
          </p:cNvSpPr>
          <p:nvPr>
            <p:ph type="ftr" sz="quarter" idx="11"/>
          </p:nvPr>
        </p:nvSpPr>
        <p:spPr/>
        <p:txBody>
          <a:bodyPr/>
          <a:lstStyle/>
          <a:p>
            <a:pPr>
              <a:defRPr/>
            </a:pPr>
            <a:r>
              <a:rPr lang="en-US" dirty="0"/>
              <a:t>2</a:t>
            </a:r>
          </a:p>
        </p:txBody>
      </p:sp>
      <p:sp>
        <p:nvSpPr>
          <p:cNvPr id="5" name="Slide Number Placeholder 4"/>
          <p:cNvSpPr>
            <a:spLocks noGrp="1"/>
          </p:cNvSpPr>
          <p:nvPr>
            <p:ph type="sldNum" sz="quarter" idx="12"/>
          </p:nvPr>
        </p:nvSpPr>
        <p:spPr/>
        <p:txBody>
          <a:bodyPr/>
          <a:lstStyle/>
          <a:p>
            <a:pPr>
              <a:defRPr/>
            </a:pPr>
            <a:r>
              <a:rPr lang="en-US" dirty="0"/>
              <a:t>- </a:t>
            </a:r>
            <a:fld id="{22BDEE13-FBAC-4989-AA33-9B189C2CA347}" type="slidenum">
              <a:rPr lang="en-US" smtClean="0"/>
              <a:pPr>
                <a:defRPr/>
              </a:pPr>
              <a:t>‹#›</a:t>
            </a:fld>
            <a:r>
              <a:rPr lang="en-US" dirty="0"/>
              <a:t> -</a:t>
            </a:r>
          </a:p>
        </p:txBody>
      </p:sp>
    </p:spTree>
    <p:extLst>
      <p:ext uri="{BB962C8B-B14F-4D97-AF65-F5344CB8AC3E}">
        <p14:creationId xmlns:p14="http://schemas.microsoft.com/office/powerpoint/2010/main" val="2340790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dirty="0"/>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ecfr.gov/cgi-bin/text-idx?node=2:1.1.2.2.1#se2.1.200_143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gi-bin/text-idx?node=2:1.1.2.2.1#se2.1.200_1431"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ecfr.gov/cgi-bin/text-idx?node=2:1.1.2.2.1#se2.1.200_147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fr.gov/cgi-bin/text-idx?node=2:1.1.2.2.1#se2.1.200_143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ecfr.gov/cgi-bin/text-idx?node=2:1.1.2.2.1#se2.1.200_145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ecfr.gov/cgi-bin/text-idx?node=se2.1.200_1330&amp;rgn=div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cfr.gov/cgi-bin/text-idx?node=se2.1.200_1414&amp;rgn=div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fr.gov/cgi-bin/text-idx?SID=c16296aecfef71d582e0634cf6658cf1&amp;node=2:1.1.2.2.1.4.29.7&amp;rgn=div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375" y="381000"/>
            <a:ext cx="12162503" cy="2057400"/>
          </a:xfrm>
        </p:spPr>
        <p:txBody>
          <a:bodyPr>
            <a:noAutofit/>
          </a:bodyPr>
          <a:lstStyle/>
          <a:p>
            <a:pPr>
              <a:spcBef>
                <a:spcPts val="400"/>
              </a:spcBef>
              <a:spcAft>
                <a:spcPts val="400"/>
              </a:spcAft>
            </a:pPr>
            <a:r>
              <a:rPr lang="en-US" altLang="en-US" sz="3200" dirty="0">
                <a:cs typeface="Arial" charset="0"/>
              </a:rPr>
              <a:t>Pipeline &amp; Hazardous Materials Safety Administration</a:t>
            </a:r>
            <a:r>
              <a:rPr lang="en-US" altLang="en-US" sz="3600" dirty="0">
                <a:cs typeface="Arial" charset="0"/>
              </a:rPr>
              <a:t/>
            </a:r>
            <a:br>
              <a:rPr lang="en-US" altLang="en-US" sz="3600" dirty="0">
                <a:cs typeface="Arial" charset="0"/>
              </a:rPr>
            </a:br>
            <a:r>
              <a:rPr lang="en-US" altLang="en-US" sz="2800" dirty="0">
                <a:cs typeface="Arial" charset="0"/>
              </a:rPr>
              <a:t>HMEP Grant Program</a:t>
            </a:r>
            <a:br>
              <a:rPr lang="en-US" altLang="en-US" sz="2800" dirty="0">
                <a:cs typeface="Arial" charset="0"/>
              </a:rPr>
            </a:br>
            <a:r>
              <a:rPr lang="en-US" altLang="en-US" sz="2800" dirty="0">
                <a:cs typeface="Arial" charset="0"/>
              </a:rPr>
              <a:t>Federally Recognized Tribes</a:t>
            </a:r>
            <a:endParaRPr lang="en-US" altLang="en-US" sz="3600" dirty="0">
              <a:cs typeface="Arial" charset="0"/>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72326" y="1884542"/>
            <a:ext cx="6832600" cy="275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375" y="4645186"/>
            <a:ext cx="12162503" cy="1222214"/>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j-ea"/>
                <a:cs typeface="Arial" charset="0"/>
              </a:rPr>
              <a:t>Grant Application Development Webinar</a:t>
            </a:r>
            <a:r>
              <a:rPr kumimoji="0" lang="en-US" altLang="en-US" sz="2800" b="0" i="0" u="none" strike="noStrike" kern="1200" cap="none" spc="0" normalizeH="0" baseline="0" noProof="0" dirty="0">
                <a:ln>
                  <a:noFill/>
                </a:ln>
                <a:solidFill>
                  <a:prstClr val="black"/>
                </a:solidFill>
                <a:effectLst/>
                <a:uLnTx/>
                <a:uFillTx/>
                <a:latin typeface="Calibri"/>
                <a:ea typeface="+mj-ea"/>
                <a:cs typeface="Arial" charset="0"/>
              </a:rPr>
              <a:t/>
            </a:r>
            <a:br>
              <a:rPr kumimoji="0" lang="en-US" altLang="en-US" sz="2800" b="0" i="0" u="none" strike="noStrike" kern="1200" cap="none" spc="0" normalizeH="0" baseline="0" noProof="0" dirty="0">
                <a:ln>
                  <a:noFill/>
                </a:ln>
                <a:solidFill>
                  <a:prstClr val="black"/>
                </a:solidFill>
                <a:effectLst/>
                <a:uLnTx/>
                <a:uFillTx/>
                <a:latin typeface="Calibri"/>
                <a:ea typeface="+mj-ea"/>
                <a:cs typeface="Arial" charset="0"/>
              </a:rPr>
            </a:br>
            <a:r>
              <a:rPr kumimoji="0" lang="en-US" altLang="en-US" sz="2800" b="0" i="0" u="none" strike="noStrike" kern="1200" cap="none" spc="0" normalizeH="0" baseline="0" noProof="0" dirty="0">
                <a:ln>
                  <a:noFill/>
                </a:ln>
                <a:solidFill>
                  <a:prstClr val="black"/>
                </a:solidFill>
                <a:effectLst/>
                <a:uLnTx/>
                <a:uFillTx/>
                <a:latin typeface="Calibri"/>
                <a:ea typeface="+mj-ea"/>
                <a:cs typeface="Arial" charset="0"/>
              </a:rPr>
              <a:t>February 14, 2019</a:t>
            </a:r>
            <a:endParaRPr kumimoji="0" lang="en-US" altLang="en-US" sz="3200" b="0" i="0" u="none" strike="noStrike" kern="1200" cap="none" spc="0" normalizeH="0" baseline="0" noProof="0" dirty="0">
              <a:ln>
                <a:noFill/>
              </a:ln>
              <a:solidFill>
                <a:prstClr val="black"/>
              </a:solidFill>
              <a:effectLst/>
              <a:uLnTx/>
              <a:uFillTx/>
              <a:latin typeface="Calibri"/>
              <a:ea typeface="+mj-ea"/>
              <a:cs typeface="Arial" charset="0"/>
            </a:endParaRPr>
          </a:p>
        </p:txBody>
      </p:sp>
    </p:spTree>
    <p:extLst>
      <p:ext uri="{BB962C8B-B14F-4D97-AF65-F5344CB8AC3E}">
        <p14:creationId xmlns:p14="http://schemas.microsoft.com/office/powerpoint/2010/main" val="136290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2192000" cy="4921560"/>
          </a:xfrm>
        </p:spPr>
        <p:txBody>
          <a:bodyPr>
            <a:noAutofit/>
          </a:bodyPr>
          <a:lstStyle/>
          <a:p>
            <a:pPr marL="339725" lvl="1" indent="-339725">
              <a:spcBef>
                <a:spcPts val="400"/>
              </a:spcBef>
              <a:spcAft>
                <a:spcPts val="400"/>
              </a:spcAft>
              <a:buFont typeface="Wingdings" panose="05000000000000000000" pitchFamily="2" charset="2"/>
              <a:buChar char="§"/>
              <a:defRPr/>
            </a:pPr>
            <a:r>
              <a:rPr lang="en-US" altLang="en-US" sz="2000" b="1" dirty="0">
                <a:cs typeface="Times New Roman" panose="02020603050405020304" pitchFamily="18" charset="0"/>
              </a:rPr>
              <a:t>TERC Designation Letter</a:t>
            </a:r>
          </a:p>
          <a:p>
            <a:pPr marL="339725" lvl="1" indent="-339725">
              <a:spcBef>
                <a:spcPts val="400"/>
              </a:spcBef>
              <a:spcAft>
                <a:spcPts val="400"/>
              </a:spcAft>
              <a:buFont typeface="Wingdings" panose="05000000000000000000" pitchFamily="2" charset="2"/>
              <a:buChar char="§"/>
              <a:defRPr/>
            </a:pPr>
            <a:r>
              <a:rPr lang="en-US" altLang="en-US" sz="2000" b="1" dirty="0">
                <a:cs typeface="Times New Roman" panose="02020603050405020304" pitchFamily="18" charset="0"/>
              </a:rPr>
              <a:t>Standard Forms – Please have </a:t>
            </a:r>
            <a:r>
              <a:rPr lang="en-US" altLang="en-US" sz="2000" b="1" dirty="0">
                <a:solidFill>
                  <a:srgbClr val="FF0000"/>
                </a:solidFill>
                <a:cs typeface="Times New Roman" panose="02020603050405020304" pitchFamily="18" charset="0"/>
              </a:rPr>
              <a:t>authorized representative </a:t>
            </a:r>
            <a:r>
              <a:rPr lang="en-US" altLang="en-US" sz="2000" b="1" dirty="0">
                <a:cs typeface="Times New Roman" panose="02020603050405020304" pitchFamily="18" charset="0"/>
              </a:rPr>
              <a:t>sign.</a:t>
            </a:r>
          </a:p>
          <a:p>
            <a:pPr marL="739775" lvl="2" indent="-339725">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SF-424 Application for Federal Assistance </a:t>
            </a:r>
          </a:p>
          <a:p>
            <a:pPr marL="739775" lvl="2" indent="-339725">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SF-424A Budget Information - Non-Construction Programs</a:t>
            </a:r>
          </a:p>
          <a:p>
            <a:pPr marL="739775" lvl="2" indent="-339725">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ED-80-0013 Certification Regarding Lobbying</a:t>
            </a:r>
          </a:p>
          <a:p>
            <a:pPr marL="739775" lvl="2" indent="-339725">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Standard Title VI Assurance and Non-Discrimination Provisions</a:t>
            </a:r>
          </a:p>
          <a:p>
            <a:pPr marL="339725" lvl="1" indent="-339725">
              <a:spcBef>
                <a:spcPts val="400"/>
              </a:spcBef>
              <a:spcAft>
                <a:spcPts val="400"/>
              </a:spcAft>
              <a:buFont typeface="Wingdings" panose="05000000000000000000" pitchFamily="2" charset="2"/>
              <a:buChar char="§"/>
              <a:defRPr/>
            </a:pPr>
            <a:r>
              <a:rPr lang="en-US" sz="2000" b="1" dirty="0">
                <a:cs typeface="Times New Roman" panose="02020603050405020304" pitchFamily="18" charset="0"/>
              </a:rPr>
              <a:t>Application Parts</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Part A: Grantee Information</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Part B: Transportation Fees</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Part C: Statement of Work</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Part D: Budget Narrative</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Part E: Certifications</a:t>
            </a:r>
          </a:p>
        </p:txBody>
      </p:sp>
      <p:sp>
        <p:nvSpPr>
          <p:cNvPr id="5" name="Slide Number Placeholder 4"/>
          <p:cNvSpPr>
            <a:spLocks noGrp="1"/>
          </p:cNvSpPr>
          <p:nvPr>
            <p:ph type="sldNum" sz="quarter" idx="12"/>
          </p:nvPr>
        </p:nvSpPr>
        <p:spPr/>
        <p:txBody>
          <a:bodyPr/>
          <a:lstStyle/>
          <a:p>
            <a:fld id="{BE4FB471-EBB4-4D81-9EA6-902E33AD37CE}" type="slidenum">
              <a:rPr lang="en-US" smtClean="0"/>
              <a:t>10</a:t>
            </a:fld>
            <a:endParaRPr lang="en-US" dirty="0"/>
          </a:p>
        </p:txBody>
      </p:sp>
      <p:sp>
        <p:nvSpPr>
          <p:cNvPr id="6"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505200"/>
            <a:ext cx="3748505" cy="2209955"/>
          </a:xfrm>
          <a:prstGeom prst="rect">
            <a:avLst/>
          </a:prstGeom>
        </p:spPr>
      </p:pic>
    </p:spTree>
    <p:extLst>
      <p:ext uri="{BB962C8B-B14F-4D97-AF65-F5344CB8AC3E}">
        <p14:creationId xmlns:p14="http://schemas.microsoft.com/office/powerpoint/2010/main" val="304334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E4FB471-EBB4-4D81-9EA6-902E33AD37CE}" type="slidenum">
              <a:rPr lang="en-US" smtClean="0"/>
              <a:t>11</a:t>
            </a:fld>
            <a:endParaRPr lang="en-US" dirty="0"/>
          </a:p>
        </p:txBody>
      </p:sp>
      <p:pic>
        <p:nvPicPr>
          <p:cNvPr id="4" name="Picture 3"/>
          <p:cNvPicPr>
            <a:picLocks noChangeAspect="1"/>
          </p:cNvPicPr>
          <p:nvPr/>
        </p:nvPicPr>
        <p:blipFill rotWithShape="1">
          <a:blip r:embed="rId2"/>
          <a:srcRect l="10625" t="24704" r="53750" b="43101"/>
          <a:stretch/>
        </p:blipFill>
        <p:spPr>
          <a:xfrm>
            <a:off x="2896103" y="1524000"/>
            <a:ext cx="6705600" cy="3293979"/>
          </a:xfrm>
          <a:prstGeom prst="rect">
            <a:avLst/>
          </a:prstGeom>
        </p:spPr>
      </p:pic>
      <p:sp>
        <p:nvSpPr>
          <p:cNvPr id="8"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378993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3624"/>
            <a:ext cx="11963400" cy="4803775"/>
          </a:xfrm>
        </p:spPr>
        <p:txBody>
          <a:bodyPr>
            <a:noAutofit/>
          </a:bodyPr>
          <a:lstStyle/>
          <a:p>
            <a:pPr marL="0" lvl="1" indent="0">
              <a:spcBef>
                <a:spcPts val="400"/>
              </a:spcBef>
              <a:spcAft>
                <a:spcPts val="400"/>
              </a:spcAft>
              <a:buNone/>
              <a:defRPr/>
            </a:pPr>
            <a:r>
              <a:rPr lang="en-US" altLang="en-US" sz="2000" b="1" dirty="0">
                <a:cs typeface="Times New Roman" panose="02020603050405020304" pitchFamily="18" charset="0"/>
              </a:rPr>
              <a:t>Part A: Grantee Information</a:t>
            </a:r>
          </a:p>
          <a:p>
            <a:pPr marL="40005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Designated Agency Name</a:t>
            </a:r>
          </a:p>
          <a:p>
            <a:pPr marL="40005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Contact Information: Authorized Representative, Program Manager, Finance Manager</a:t>
            </a:r>
          </a:p>
          <a:p>
            <a:pPr marL="40005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Organizational Information</a:t>
            </a:r>
          </a:p>
          <a:p>
            <a:pPr marL="57150" lvl="1" indent="0">
              <a:spcBef>
                <a:spcPts val="400"/>
              </a:spcBef>
              <a:spcAft>
                <a:spcPts val="400"/>
              </a:spcAft>
              <a:buNone/>
              <a:defRPr/>
            </a:pPr>
            <a:r>
              <a:rPr lang="en-US" altLang="en-US" sz="2000" b="1" dirty="0">
                <a:cs typeface="Times New Roman" panose="02020603050405020304" pitchFamily="18" charset="0"/>
              </a:rPr>
              <a:t>Part B: Transportation Fees</a:t>
            </a:r>
          </a:p>
          <a:p>
            <a:pPr marL="40005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Are transportation fees assessed and collected?</a:t>
            </a:r>
          </a:p>
          <a:p>
            <a:pPr marL="800100" lvl="2"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If yes, answer the following:</a:t>
            </a:r>
          </a:p>
          <a:p>
            <a:pPr marL="1257300" lvl="3" indent="-342900">
              <a:spcBef>
                <a:spcPts val="400"/>
              </a:spcBef>
              <a:spcAft>
                <a:spcPts val="400"/>
              </a:spcAft>
              <a:buFont typeface="Wingdings" panose="05000000000000000000" pitchFamily="2" charset="2"/>
              <a:buChar char="§"/>
              <a:defRPr/>
            </a:pPr>
            <a:r>
              <a:rPr lang="en-US" altLang="en-US" dirty="0">
                <a:cs typeface="Times New Roman" panose="02020603050405020304" pitchFamily="18" charset="0"/>
              </a:rPr>
              <a:t>How much in transportation fees was collected in the last year?</a:t>
            </a:r>
          </a:p>
          <a:p>
            <a:pPr marL="1257300" lvl="3" indent="-342900">
              <a:spcBef>
                <a:spcPts val="400"/>
              </a:spcBef>
              <a:spcAft>
                <a:spcPts val="400"/>
              </a:spcAft>
              <a:buFont typeface="Wingdings" panose="05000000000000000000" pitchFamily="2" charset="2"/>
              <a:buChar char="§"/>
              <a:defRPr/>
            </a:pPr>
            <a:r>
              <a:rPr lang="en-US" altLang="en-US" dirty="0">
                <a:cs typeface="Times New Roman" panose="02020603050405020304" pitchFamily="18" charset="0"/>
              </a:rPr>
              <a:t>What percentage of the fees collected is used solely for the purpose related to the transportation of hazardous materials?</a:t>
            </a: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
        <p:nvSpPr>
          <p:cNvPr id="5" name="Slide Number Placeholder 4"/>
          <p:cNvSpPr>
            <a:spLocks noGrp="1"/>
          </p:cNvSpPr>
          <p:nvPr>
            <p:ph type="sldNum" sz="quarter" idx="12"/>
          </p:nvPr>
        </p:nvSpPr>
        <p:spPr/>
        <p:txBody>
          <a:bodyPr/>
          <a:lstStyle/>
          <a:p>
            <a:fld id="{BE4FB471-EBB4-4D81-9EA6-902E33AD37CE}" type="slidenum">
              <a:rPr lang="en-US" smtClean="0"/>
              <a:t>12</a:t>
            </a:fld>
            <a:endParaRPr lang="en-US" dirty="0"/>
          </a:p>
        </p:txBody>
      </p:sp>
    </p:spTree>
    <p:extLst>
      <p:ext uri="{BB962C8B-B14F-4D97-AF65-F5344CB8AC3E}">
        <p14:creationId xmlns:p14="http://schemas.microsoft.com/office/powerpoint/2010/main" val="397204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3623"/>
            <a:ext cx="12039600" cy="4343400"/>
          </a:xfrm>
        </p:spPr>
        <p:txBody>
          <a:bodyPr>
            <a:noAutofit/>
          </a:bodyPr>
          <a:lstStyle/>
          <a:p>
            <a:pPr marL="57150" lvl="1" indent="0">
              <a:spcBef>
                <a:spcPts val="400"/>
              </a:spcBef>
              <a:spcAft>
                <a:spcPts val="400"/>
              </a:spcAft>
              <a:buNone/>
              <a:defRPr/>
            </a:pPr>
            <a:r>
              <a:rPr lang="en-US" altLang="en-US" sz="2000" b="1" dirty="0">
                <a:cs typeface="Times New Roman" panose="02020603050405020304" pitchFamily="18" charset="0"/>
              </a:rPr>
              <a:t>Part C: Statement of Work – Needs Assessment</a:t>
            </a:r>
            <a:endParaRPr lang="en-US" altLang="en-US" sz="2000" dirty="0">
              <a:cs typeface="Times New Roman" panose="02020603050405020304" pitchFamily="18" charset="0"/>
            </a:endParaRPr>
          </a:p>
          <a:p>
            <a:pPr marL="40005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A systematic process to acquire an accurate, thorough picture of a community’s strengths and weaknesses, needs, resources, and readiness that can be used in identifying the right target group for the right program within the constraints of time, scope and resources.</a:t>
            </a:r>
          </a:p>
          <a:p>
            <a:pPr marL="800100" lvl="2" indent="-342900">
              <a:spcBef>
                <a:spcPts val="400"/>
              </a:spcBef>
              <a:spcAft>
                <a:spcPts val="400"/>
              </a:spcAft>
              <a:buFont typeface="Wingdings" panose="05000000000000000000" pitchFamily="2" charset="2"/>
              <a:buChar char="§"/>
              <a:defRPr/>
            </a:pPr>
            <a:r>
              <a:rPr lang="en-US" altLang="en-US" sz="2000" b="1" dirty="0">
                <a:solidFill>
                  <a:srgbClr val="FF0000"/>
                </a:solidFill>
                <a:cs typeface="Times New Roman" panose="02020603050405020304" pitchFamily="18" charset="0"/>
              </a:rPr>
              <a:t>Provides</a:t>
            </a:r>
            <a:r>
              <a:rPr lang="en-US" altLang="en-US" sz="2000" dirty="0">
                <a:cs typeface="Times New Roman" panose="02020603050405020304" pitchFamily="18" charset="0"/>
              </a:rPr>
              <a:t> supportive evidence and objective direction for programs, projects, and activities.</a:t>
            </a:r>
          </a:p>
          <a:p>
            <a:pPr marL="800100" lvl="2" indent="-342900">
              <a:spcBef>
                <a:spcPts val="400"/>
              </a:spcBef>
              <a:spcAft>
                <a:spcPts val="400"/>
              </a:spcAft>
              <a:buFont typeface="Wingdings" panose="05000000000000000000" pitchFamily="2" charset="2"/>
              <a:buChar char="§"/>
              <a:defRPr/>
            </a:pPr>
            <a:r>
              <a:rPr lang="en-US" altLang="en-US" sz="2000" b="1" dirty="0">
                <a:solidFill>
                  <a:srgbClr val="FF0000"/>
                </a:solidFill>
                <a:cs typeface="Times New Roman" panose="02020603050405020304" pitchFamily="18" charset="0"/>
              </a:rPr>
              <a:t>Allows</a:t>
            </a:r>
            <a:r>
              <a:rPr lang="en-US" altLang="en-US" sz="2000" dirty="0">
                <a:cs typeface="Times New Roman" panose="02020603050405020304" pitchFamily="18" charset="0"/>
              </a:rPr>
              <a:t> staff to determine priorities and gaps, understand barriers, and allocate resources.</a:t>
            </a:r>
          </a:p>
          <a:p>
            <a:pPr marL="800100" lvl="2" indent="-342900">
              <a:spcBef>
                <a:spcPts val="400"/>
              </a:spcBef>
              <a:spcAft>
                <a:spcPts val="400"/>
              </a:spcAft>
              <a:buFont typeface="Wingdings" panose="05000000000000000000" pitchFamily="2" charset="2"/>
              <a:buChar char="§"/>
              <a:defRPr/>
            </a:pPr>
            <a:r>
              <a:rPr lang="en-US" altLang="en-US" sz="2000" b="1" dirty="0">
                <a:solidFill>
                  <a:srgbClr val="FF0000"/>
                </a:solidFill>
                <a:cs typeface="Times New Roman" panose="02020603050405020304" pitchFamily="18" charset="0"/>
              </a:rPr>
              <a:t>Creates</a:t>
            </a:r>
            <a:r>
              <a:rPr lang="en-US" altLang="en-US" sz="2000" dirty="0">
                <a:cs typeface="Times New Roman" panose="02020603050405020304" pitchFamily="18" charset="0"/>
              </a:rPr>
              <a:t> cohesions through the alignment of goals, strategies, professional development, and desired outcomes.</a:t>
            </a:r>
          </a:p>
          <a:p>
            <a:pPr marL="800100" lvl="2" indent="-342900">
              <a:spcBef>
                <a:spcPts val="400"/>
              </a:spcBef>
              <a:spcAft>
                <a:spcPts val="400"/>
              </a:spcAft>
              <a:buFont typeface="Wingdings" panose="05000000000000000000" pitchFamily="2" charset="2"/>
              <a:buChar char="§"/>
              <a:defRPr/>
            </a:pPr>
            <a:r>
              <a:rPr lang="en-US" altLang="en-US" sz="2000" b="1" dirty="0">
                <a:solidFill>
                  <a:srgbClr val="FF0000"/>
                </a:solidFill>
                <a:cs typeface="Times New Roman" panose="02020603050405020304" pitchFamily="18" charset="0"/>
              </a:rPr>
              <a:t>Enables</a:t>
            </a:r>
            <a:r>
              <a:rPr lang="en-US" altLang="en-US" sz="2000" dirty="0">
                <a:cs typeface="Times New Roman" panose="02020603050405020304" pitchFamily="18" charset="0"/>
              </a:rPr>
              <a:t> benchmarking, transferability of best practices, and monitoring of implementation and impact.</a:t>
            </a:r>
          </a:p>
          <a:p>
            <a:pPr marL="800100" lvl="2" indent="-342900">
              <a:spcBef>
                <a:spcPts val="400"/>
              </a:spcBef>
              <a:spcAft>
                <a:spcPts val="400"/>
              </a:spcAft>
              <a:buFont typeface="Wingdings" panose="05000000000000000000" pitchFamily="2" charset="2"/>
              <a:buChar char="§"/>
              <a:defRPr/>
            </a:pPr>
            <a:r>
              <a:rPr lang="en-US" altLang="en-US" sz="2000" b="1" dirty="0">
                <a:solidFill>
                  <a:srgbClr val="FF0000"/>
                </a:solidFill>
                <a:cs typeface="Times New Roman" panose="02020603050405020304" pitchFamily="18" charset="0"/>
              </a:rPr>
              <a:t>Assists</a:t>
            </a:r>
            <a:r>
              <a:rPr lang="en-US" altLang="en-US" sz="2000" dirty="0">
                <a:cs typeface="Times New Roman" panose="02020603050405020304" pitchFamily="18" charset="0"/>
              </a:rPr>
              <a:t> with continuous improvement activities.</a:t>
            </a: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
        <p:nvSpPr>
          <p:cNvPr id="5" name="Slide Number Placeholder 4"/>
          <p:cNvSpPr>
            <a:spLocks noGrp="1"/>
          </p:cNvSpPr>
          <p:nvPr>
            <p:ph type="sldNum" sz="quarter" idx="12"/>
          </p:nvPr>
        </p:nvSpPr>
        <p:spPr/>
        <p:txBody>
          <a:bodyPr/>
          <a:lstStyle/>
          <a:p>
            <a:fld id="{BE4FB471-EBB4-4D81-9EA6-902E33AD37CE}" type="slidenum">
              <a:rPr lang="en-US" smtClean="0"/>
              <a:t>13</a:t>
            </a:fld>
            <a:endParaRPr lang="en-US" dirty="0"/>
          </a:p>
        </p:txBody>
      </p:sp>
    </p:spTree>
    <p:extLst>
      <p:ext uri="{BB962C8B-B14F-4D97-AF65-F5344CB8AC3E}">
        <p14:creationId xmlns:p14="http://schemas.microsoft.com/office/powerpoint/2010/main" val="420444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3625"/>
            <a:ext cx="11658600" cy="4803775"/>
          </a:xfrm>
        </p:spPr>
        <p:txBody>
          <a:bodyPr>
            <a:noAutofit/>
          </a:bodyPr>
          <a:lstStyle/>
          <a:p>
            <a:pPr marL="57150" lvl="1" indent="0">
              <a:spcBef>
                <a:spcPts val="400"/>
              </a:spcBef>
              <a:spcAft>
                <a:spcPts val="400"/>
              </a:spcAft>
              <a:buNone/>
              <a:defRPr/>
            </a:pPr>
            <a:r>
              <a:rPr lang="en-US" altLang="en-US" sz="2000" b="1" dirty="0">
                <a:cs typeface="Times New Roman" panose="02020603050405020304" pitchFamily="18" charset="0"/>
              </a:rPr>
              <a:t>Part C: Statement of Work – Goals and Objectives </a:t>
            </a:r>
          </a:p>
          <a:p>
            <a:pPr marL="400050" lvl="1" indent="-342900">
              <a:spcBef>
                <a:spcPts val="400"/>
              </a:spcBef>
              <a:spcAft>
                <a:spcPts val="400"/>
              </a:spcAft>
              <a:buFont typeface="Wingdings" panose="05000000000000000000" pitchFamily="2" charset="2"/>
              <a:buChar char="§"/>
              <a:defRPr/>
            </a:pPr>
            <a:r>
              <a:rPr lang="en-US" sz="2000" dirty="0">
                <a:cs typeface="Times New Roman" panose="02020603050405020304" pitchFamily="18" charset="0"/>
              </a:rPr>
              <a:t>What are you hoping to achieve from this project?</a:t>
            </a:r>
          </a:p>
          <a:p>
            <a:pPr marL="800100" lvl="2" indent="-342900">
              <a:spcBef>
                <a:spcPts val="400"/>
              </a:spcBef>
              <a:spcAft>
                <a:spcPts val="400"/>
              </a:spcAft>
              <a:buFont typeface="Wingdings" panose="05000000000000000000" pitchFamily="2" charset="2"/>
              <a:buChar char="§"/>
              <a:defRPr/>
            </a:pPr>
            <a:r>
              <a:rPr lang="en-US" sz="2000" b="1" dirty="0">
                <a:cs typeface="Times New Roman" panose="02020603050405020304" pitchFamily="18" charset="0"/>
              </a:rPr>
              <a:t> </a:t>
            </a:r>
            <a:r>
              <a:rPr lang="en-US" sz="2000" b="1" dirty="0">
                <a:solidFill>
                  <a:srgbClr val="FF0000"/>
                </a:solidFill>
                <a:cs typeface="Times New Roman" panose="02020603050405020304" pitchFamily="18" charset="0"/>
              </a:rPr>
              <a:t>Goals</a:t>
            </a:r>
            <a:r>
              <a:rPr lang="en-US" sz="2000" dirty="0">
                <a:cs typeface="Times New Roman" panose="02020603050405020304" pitchFamily="18" charset="0"/>
              </a:rPr>
              <a:t> are statements of hoped and desired change that serve the purpose of the project.</a:t>
            </a:r>
          </a:p>
          <a:p>
            <a:pPr marL="400050" lvl="1" indent="-342900">
              <a:spcBef>
                <a:spcPts val="400"/>
              </a:spcBef>
              <a:spcAft>
                <a:spcPts val="400"/>
              </a:spcAft>
              <a:buFont typeface="Wingdings" panose="05000000000000000000" pitchFamily="2" charset="2"/>
              <a:buChar char="§"/>
              <a:defRPr/>
            </a:pPr>
            <a:r>
              <a:rPr lang="en-US" sz="2000" dirty="0">
                <a:cs typeface="Times New Roman" panose="02020603050405020304" pitchFamily="18" charset="0"/>
              </a:rPr>
              <a:t>What are you expecting to do to achieve that?</a:t>
            </a:r>
          </a:p>
          <a:p>
            <a:pPr marL="800100" lvl="2" indent="-342900">
              <a:spcBef>
                <a:spcPts val="400"/>
              </a:spcBef>
              <a:spcAft>
                <a:spcPts val="400"/>
              </a:spcAft>
              <a:buFont typeface="Wingdings" panose="05000000000000000000" pitchFamily="2" charset="2"/>
              <a:buChar char="§"/>
              <a:defRPr/>
            </a:pPr>
            <a:r>
              <a:rPr lang="en-US" sz="2000" dirty="0">
                <a:cs typeface="Times New Roman" panose="02020603050405020304" pitchFamily="18" charset="0"/>
              </a:rPr>
              <a:t> </a:t>
            </a:r>
            <a:r>
              <a:rPr lang="en-US" sz="2000" b="1" dirty="0">
                <a:solidFill>
                  <a:srgbClr val="FF0000"/>
                </a:solidFill>
                <a:cs typeface="Times New Roman" panose="02020603050405020304" pitchFamily="18" charset="0"/>
              </a:rPr>
              <a:t>Objectives</a:t>
            </a:r>
            <a:r>
              <a:rPr lang="en-US" sz="2000" dirty="0">
                <a:cs typeface="Times New Roman" panose="02020603050405020304" pitchFamily="18" charset="0"/>
              </a:rPr>
              <a:t> are statements of the expected results (ends) to accomplish the goals.</a:t>
            </a: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
        <p:nvSpPr>
          <p:cNvPr id="5" name="Slide Number Placeholder 4"/>
          <p:cNvSpPr>
            <a:spLocks noGrp="1"/>
          </p:cNvSpPr>
          <p:nvPr>
            <p:ph type="sldNum" sz="quarter" idx="12"/>
          </p:nvPr>
        </p:nvSpPr>
        <p:spPr/>
        <p:txBody>
          <a:bodyPr/>
          <a:lstStyle/>
          <a:p>
            <a:fld id="{BE4FB471-EBB4-4D81-9EA6-902E33AD37CE}" type="slidenum">
              <a:rPr lang="en-US" smtClean="0"/>
              <a:t>14</a:t>
            </a:fld>
            <a:endParaRPr lang="en-US" dirty="0"/>
          </a:p>
        </p:txBody>
      </p:sp>
      <p:pic>
        <p:nvPicPr>
          <p:cNvPr id="4" name="Picture 3"/>
          <p:cNvPicPr>
            <a:picLocks noChangeAspect="1"/>
          </p:cNvPicPr>
          <p:nvPr/>
        </p:nvPicPr>
        <p:blipFill rotWithShape="1">
          <a:blip r:embed="rId3"/>
          <a:srcRect l="26875" t="45384" r="27500" b="25770"/>
          <a:stretch/>
        </p:blipFill>
        <p:spPr>
          <a:xfrm>
            <a:off x="2770494" y="3352800"/>
            <a:ext cx="6651012" cy="2277744"/>
          </a:xfrm>
          <a:prstGeom prst="rect">
            <a:avLst/>
          </a:prstGeom>
        </p:spPr>
      </p:pic>
    </p:spTree>
    <p:extLst>
      <p:ext uri="{BB962C8B-B14F-4D97-AF65-F5344CB8AC3E}">
        <p14:creationId xmlns:p14="http://schemas.microsoft.com/office/powerpoint/2010/main" val="3633682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12192000" cy="4727575"/>
          </a:xfrm>
        </p:spPr>
        <p:txBody>
          <a:bodyPr>
            <a:noAutofit/>
          </a:bodyPr>
          <a:lstStyle/>
          <a:p>
            <a:pPr marL="114300" lvl="1" indent="0">
              <a:spcBef>
                <a:spcPts val="400"/>
              </a:spcBef>
              <a:spcAft>
                <a:spcPts val="400"/>
              </a:spcAft>
              <a:buNone/>
              <a:defRPr/>
            </a:pPr>
            <a:r>
              <a:rPr lang="en-US" altLang="en-US" sz="2000" b="1" dirty="0">
                <a:cs typeface="Times New Roman" panose="02020603050405020304" pitchFamily="18" charset="0"/>
              </a:rPr>
              <a:t>Part C: Statement of Work – Activities Supporting Program Goals </a:t>
            </a:r>
          </a:p>
          <a:p>
            <a:pPr marL="857250" lvl="2"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Preparedness activities </a:t>
            </a:r>
            <a:r>
              <a:rPr lang="en-US" sz="2000" dirty="0">
                <a:cs typeface="Times New Roman" panose="02020603050405020304" pitchFamily="18" charset="0"/>
              </a:rPr>
              <a:t>under section 303 of the Emergency Planning and Community Right-To-Know Act (EPCRA). </a:t>
            </a:r>
          </a:p>
          <a:p>
            <a:pPr marL="1314450" lvl="3" indent="-342900">
              <a:spcBef>
                <a:spcPts val="400"/>
              </a:spcBef>
              <a:spcAft>
                <a:spcPts val="400"/>
              </a:spcAft>
              <a:buFont typeface="Wingdings" panose="05000000000000000000" pitchFamily="2" charset="2"/>
              <a:buChar char="§"/>
              <a:defRPr/>
            </a:pPr>
            <a:r>
              <a:rPr lang="en-US" dirty="0">
                <a:cs typeface="Times New Roman" panose="02020603050405020304" pitchFamily="18" charset="0"/>
              </a:rPr>
              <a:t>Commodity flow studies</a:t>
            </a:r>
          </a:p>
          <a:p>
            <a:pPr marL="1314450" lvl="3" indent="-342900">
              <a:spcBef>
                <a:spcPts val="400"/>
              </a:spcBef>
              <a:spcAft>
                <a:spcPts val="400"/>
              </a:spcAft>
              <a:buFont typeface="Wingdings" panose="05000000000000000000" pitchFamily="2" charset="2"/>
              <a:buChar char="§"/>
              <a:defRPr/>
            </a:pPr>
            <a:r>
              <a:rPr lang="en-US" dirty="0">
                <a:cs typeface="Times New Roman" panose="02020603050405020304" pitchFamily="18" charset="0"/>
              </a:rPr>
              <a:t>National Association of SARA Title III Program Officials (NASTTPO) conference</a:t>
            </a:r>
          </a:p>
          <a:p>
            <a:pPr marL="857250" lvl="2"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Training activities</a:t>
            </a:r>
            <a:r>
              <a:rPr lang="en-US" altLang="en-US" sz="2000" b="1" dirty="0">
                <a:cs typeface="Times New Roman" panose="02020603050405020304" pitchFamily="18" charset="0"/>
              </a:rPr>
              <a:t> </a:t>
            </a:r>
            <a:r>
              <a:rPr lang="en-US" sz="2000" dirty="0">
                <a:cs typeface="Times New Roman" panose="02020603050405020304" pitchFamily="18" charset="0"/>
              </a:rPr>
              <a:t>under the NFPA 472 core competencies or OSHA 29 CFR § 1910.120(q).</a:t>
            </a:r>
          </a:p>
          <a:p>
            <a:pPr marL="1314450" lvl="3" indent="-342900">
              <a:spcBef>
                <a:spcPts val="400"/>
              </a:spcBef>
              <a:spcAft>
                <a:spcPts val="400"/>
              </a:spcAft>
              <a:buFont typeface="Wingdings" panose="05000000000000000000" pitchFamily="2" charset="2"/>
              <a:buChar char="§"/>
              <a:defRPr/>
            </a:pPr>
            <a:r>
              <a:rPr lang="en-US" dirty="0">
                <a:cs typeface="Times New Roman" panose="02020603050405020304" pitchFamily="18" charset="0"/>
              </a:rPr>
              <a:t>Hazmat awareness, operations, technician, specialist, and refresher courses</a:t>
            </a:r>
          </a:p>
          <a:p>
            <a:pPr marL="1314450" lvl="3" indent="-342900">
              <a:spcBef>
                <a:spcPts val="400"/>
              </a:spcBef>
              <a:spcAft>
                <a:spcPts val="400"/>
              </a:spcAft>
              <a:buFont typeface="Wingdings" panose="05000000000000000000" pitchFamily="2" charset="2"/>
              <a:buChar char="§"/>
              <a:defRPr/>
            </a:pPr>
            <a:r>
              <a:rPr lang="en-US" dirty="0">
                <a:cs typeface="Times New Roman" panose="02020603050405020304" pitchFamily="18" charset="0"/>
              </a:rPr>
              <a:t>Confined space rescue courses</a:t>
            </a:r>
          </a:p>
          <a:p>
            <a:pPr marL="1314450" lvl="3" indent="-342900">
              <a:spcBef>
                <a:spcPts val="400"/>
              </a:spcBef>
              <a:spcAft>
                <a:spcPts val="400"/>
              </a:spcAft>
              <a:buFont typeface="Wingdings" panose="05000000000000000000" pitchFamily="2" charset="2"/>
              <a:buChar char="§"/>
              <a:defRPr/>
            </a:pPr>
            <a:r>
              <a:rPr lang="en-US" dirty="0">
                <a:cs typeface="Times New Roman" panose="02020603050405020304" pitchFamily="18" charset="0"/>
              </a:rPr>
              <a:t>Hazmat IQ training</a:t>
            </a:r>
          </a:p>
          <a:p>
            <a:pPr marL="1314450" lvl="3" indent="-342900">
              <a:spcBef>
                <a:spcPts val="400"/>
              </a:spcBef>
              <a:spcAft>
                <a:spcPts val="400"/>
              </a:spcAft>
              <a:buFont typeface="Wingdings" panose="05000000000000000000" pitchFamily="2" charset="2"/>
              <a:buChar char="§"/>
              <a:defRPr/>
            </a:pPr>
            <a:r>
              <a:rPr lang="en-US" dirty="0">
                <a:cs typeface="Times New Roman" panose="02020603050405020304" pitchFamily="18" charset="0"/>
              </a:rPr>
              <a:t>CAMEO training</a:t>
            </a:r>
          </a:p>
        </p:txBody>
      </p:sp>
      <p:sp>
        <p:nvSpPr>
          <p:cNvPr id="5" name="Slide Number Placeholder 4"/>
          <p:cNvSpPr>
            <a:spLocks noGrp="1"/>
          </p:cNvSpPr>
          <p:nvPr>
            <p:ph type="sldNum" sz="quarter" idx="12"/>
          </p:nvPr>
        </p:nvSpPr>
        <p:spPr/>
        <p:txBody>
          <a:bodyPr/>
          <a:lstStyle/>
          <a:p>
            <a:fld id="{BE4FB471-EBB4-4D81-9EA6-902E33AD37CE}" type="slidenum">
              <a:rPr lang="en-US" smtClean="0"/>
              <a:t>15</a:t>
            </a:fld>
            <a:endParaRPr lang="en-US" dirty="0"/>
          </a:p>
        </p:txBody>
      </p:sp>
      <p:sp>
        <p:nvSpPr>
          <p:cNvPr id="6"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102878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5" y="1063624"/>
            <a:ext cx="12177665" cy="4727575"/>
          </a:xfrm>
        </p:spPr>
        <p:txBody>
          <a:bodyPr>
            <a:noAutofit/>
          </a:bodyPr>
          <a:lstStyle/>
          <a:p>
            <a:pPr marL="57150" lvl="1" indent="0">
              <a:spcBef>
                <a:spcPts val="0"/>
              </a:spcBef>
              <a:spcAft>
                <a:spcPts val="600"/>
              </a:spcAft>
              <a:buNone/>
              <a:defRPr/>
            </a:pPr>
            <a:r>
              <a:rPr lang="en-US" altLang="en-US" sz="2000" b="1" dirty="0">
                <a:cs typeface="Times New Roman" panose="02020603050405020304" pitchFamily="18" charset="0"/>
              </a:rPr>
              <a:t>Part C: Statement of Work – Sub-Award Information</a:t>
            </a:r>
          </a:p>
          <a:p>
            <a:pPr marL="57150" lvl="1" indent="0">
              <a:spcBef>
                <a:spcPts val="0"/>
              </a:spcBef>
              <a:spcAft>
                <a:spcPts val="600"/>
              </a:spcAft>
              <a:buNone/>
              <a:defRPr/>
            </a:pPr>
            <a:r>
              <a:rPr lang="en-US" altLang="en-US" sz="2000" dirty="0">
                <a:cs typeface="Times New Roman" panose="02020603050405020304" pitchFamily="18" charset="0"/>
              </a:rPr>
              <a:t>	</a:t>
            </a:r>
          </a:p>
        </p:txBody>
      </p:sp>
      <p:sp>
        <p:nvSpPr>
          <p:cNvPr id="5" name="Slide Number Placeholder 4"/>
          <p:cNvSpPr>
            <a:spLocks noGrp="1"/>
          </p:cNvSpPr>
          <p:nvPr>
            <p:ph type="sldNum" sz="quarter" idx="12"/>
          </p:nvPr>
        </p:nvSpPr>
        <p:spPr/>
        <p:txBody>
          <a:bodyPr/>
          <a:lstStyle/>
          <a:p>
            <a:fld id="{BE4FB471-EBB4-4D81-9EA6-902E33AD37CE}" type="slidenum">
              <a:rPr lang="en-US" smtClean="0"/>
              <a:t>16</a:t>
            </a:fld>
            <a:endParaRPr lang="en-US" dirty="0"/>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pic>
        <p:nvPicPr>
          <p:cNvPr id="2" name="Picture 1"/>
          <p:cNvPicPr>
            <a:picLocks noChangeAspect="1"/>
          </p:cNvPicPr>
          <p:nvPr/>
        </p:nvPicPr>
        <p:blipFill rotWithShape="1">
          <a:blip r:embed="rId3"/>
          <a:srcRect l="29018" t="31627" r="30357" b="52276"/>
          <a:stretch/>
        </p:blipFill>
        <p:spPr>
          <a:xfrm>
            <a:off x="2209800" y="1752600"/>
            <a:ext cx="7075714" cy="1524000"/>
          </a:xfrm>
          <a:prstGeom prst="rect">
            <a:avLst/>
          </a:prstGeom>
        </p:spPr>
      </p:pic>
    </p:spTree>
    <p:extLst>
      <p:ext uri="{BB962C8B-B14F-4D97-AF65-F5344CB8AC3E}">
        <p14:creationId xmlns:p14="http://schemas.microsoft.com/office/powerpoint/2010/main" val="1028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5" y="1063624"/>
            <a:ext cx="12177665" cy="4727575"/>
          </a:xfrm>
        </p:spPr>
        <p:txBody>
          <a:bodyPr>
            <a:noAutofit/>
          </a:bodyPr>
          <a:lstStyle/>
          <a:p>
            <a:pPr marL="57150" lvl="1" indent="0">
              <a:spcBef>
                <a:spcPts val="0"/>
              </a:spcBef>
              <a:spcAft>
                <a:spcPts val="600"/>
              </a:spcAft>
              <a:buNone/>
              <a:defRPr/>
            </a:pPr>
            <a:r>
              <a:rPr lang="en-US" altLang="en-US" sz="2000" b="1" dirty="0">
                <a:cs typeface="Times New Roman" panose="02020603050405020304" pitchFamily="18" charset="0"/>
              </a:rPr>
              <a:t>Part C: Statement of Work – Sub-Grantee Activity Information</a:t>
            </a:r>
          </a:p>
          <a:p>
            <a:pPr marL="57150" lvl="1" indent="0">
              <a:spcBef>
                <a:spcPts val="0"/>
              </a:spcBef>
              <a:spcAft>
                <a:spcPts val="600"/>
              </a:spcAft>
              <a:buNone/>
              <a:defRPr/>
            </a:pPr>
            <a:r>
              <a:rPr lang="en-US" altLang="en-US" sz="2000" dirty="0">
                <a:cs typeface="Times New Roman" panose="02020603050405020304" pitchFamily="18" charset="0"/>
              </a:rPr>
              <a:t>	</a:t>
            </a:r>
          </a:p>
        </p:txBody>
      </p:sp>
      <p:sp>
        <p:nvSpPr>
          <p:cNvPr id="5" name="Slide Number Placeholder 4"/>
          <p:cNvSpPr>
            <a:spLocks noGrp="1"/>
          </p:cNvSpPr>
          <p:nvPr>
            <p:ph type="sldNum" sz="quarter" idx="12"/>
          </p:nvPr>
        </p:nvSpPr>
        <p:spPr/>
        <p:txBody>
          <a:bodyPr/>
          <a:lstStyle/>
          <a:p>
            <a:fld id="{BE4FB471-EBB4-4D81-9EA6-902E33AD37CE}" type="slidenum">
              <a:rPr lang="en-US" smtClean="0"/>
              <a:t>17</a:t>
            </a:fld>
            <a:endParaRPr lang="en-US" dirty="0"/>
          </a:p>
        </p:txBody>
      </p:sp>
      <p:pic>
        <p:nvPicPr>
          <p:cNvPr id="4" name="Picture 3"/>
          <p:cNvPicPr>
            <a:picLocks noChangeAspect="1"/>
          </p:cNvPicPr>
          <p:nvPr/>
        </p:nvPicPr>
        <p:blipFill>
          <a:blip r:embed="rId3"/>
          <a:stretch>
            <a:fillRect/>
          </a:stretch>
        </p:blipFill>
        <p:spPr>
          <a:xfrm>
            <a:off x="1676400" y="1678171"/>
            <a:ext cx="8551489" cy="1192619"/>
          </a:xfrm>
          <a:prstGeom prst="rect">
            <a:avLst/>
          </a:prstGeom>
        </p:spPr>
      </p:pic>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314631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4587" y="1336676"/>
            <a:ext cx="5943600" cy="4041774"/>
          </a:xfrm>
        </p:spPr>
        <p:txBody>
          <a:bodyPr>
            <a:noAutofit/>
          </a:bodyPr>
          <a:lstStyle/>
          <a:p>
            <a:pPr marL="114300" lvl="1" indent="0">
              <a:spcBef>
                <a:spcPts val="400"/>
              </a:spcBef>
              <a:spcAft>
                <a:spcPts val="400"/>
              </a:spcAft>
              <a:buNone/>
              <a:defRPr/>
            </a:pPr>
            <a:r>
              <a:rPr lang="en-US" altLang="en-US" sz="2000" b="1" dirty="0">
                <a:cs typeface="Times New Roman" panose="02020603050405020304" pitchFamily="18" charset="0"/>
              </a:rPr>
              <a:t>Part C: Statement of Work – HMEP Monitoring</a:t>
            </a:r>
          </a:p>
          <a:p>
            <a:pPr marL="571500" lvl="1" indent="-4572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Provide a description of the monitoring and evaluation of the activities that will be conducted to ensure that the grant activities are successfully carried out according to the activity timeline.</a:t>
            </a:r>
          </a:p>
          <a:p>
            <a:pPr marL="571500" lvl="1" indent="-4572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Include an explanation of quality control measures, including but not limited to random examinations, inspections, and audits of planning activities, to maximize the cost effectiveness and impact of the program.</a:t>
            </a:r>
          </a:p>
        </p:txBody>
      </p:sp>
      <p:sp>
        <p:nvSpPr>
          <p:cNvPr id="5" name="Slide Number Placeholder 4"/>
          <p:cNvSpPr>
            <a:spLocks noGrp="1"/>
          </p:cNvSpPr>
          <p:nvPr>
            <p:ph type="sldNum" sz="quarter" idx="12"/>
          </p:nvPr>
        </p:nvSpPr>
        <p:spPr/>
        <p:txBody>
          <a:bodyPr/>
          <a:lstStyle/>
          <a:p>
            <a:fld id="{BE4FB471-EBB4-4D81-9EA6-902E33AD37CE}" type="slidenum">
              <a:rPr lang="en-US" smtClean="0"/>
              <a:t>18</a:t>
            </a:fld>
            <a:endParaRPr lang="en-US" dirty="0"/>
          </a:p>
        </p:txBody>
      </p:sp>
      <p:sp>
        <p:nvSpPr>
          <p:cNvPr id="6"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5" y="1035050"/>
            <a:ext cx="5791200" cy="4343400"/>
          </a:xfrm>
          <a:prstGeom prst="rect">
            <a:avLst/>
          </a:prstGeom>
        </p:spPr>
      </p:pic>
    </p:spTree>
    <p:extLst>
      <p:ext uri="{BB962C8B-B14F-4D97-AF65-F5344CB8AC3E}">
        <p14:creationId xmlns:p14="http://schemas.microsoft.com/office/powerpoint/2010/main" val="312699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066800"/>
            <a:ext cx="11658600" cy="4896189"/>
          </a:xfrm>
        </p:spPr>
        <p:txBody>
          <a:bodyPr>
            <a:noAutofit/>
          </a:bodyPr>
          <a:lstStyle/>
          <a:p>
            <a:pPr marL="0" lvl="1" indent="0">
              <a:spcBef>
                <a:spcPts val="400"/>
              </a:spcBef>
              <a:spcAft>
                <a:spcPts val="400"/>
              </a:spcAft>
              <a:buNone/>
              <a:defRPr/>
            </a:pPr>
            <a:r>
              <a:rPr lang="en-US" altLang="en-US" sz="2000" b="1" dirty="0">
                <a:cs typeface="Times New Roman" panose="02020603050405020304" pitchFamily="18" charset="0"/>
              </a:rPr>
              <a:t>Part C: Statement of Work Reminders </a:t>
            </a:r>
          </a:p>
          <a:p>
            <a:pPr marL="34290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Provide activity descriptions, not just the activity’s name. Include training curriculum (if available), conference agenda, and details of the activity’s relation to transportation if not listed as an approved activity in the HMEP Expenditures Guide.</a:t>
            </a:r>
          </a:p>
          <a:p>
            <a:pPr marL="34290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Correlate activities to needs, goals, and objectives outlined in the application.</a:t>
            </a:r>
          </a:p>
          <a:p>
            <a:pPr marL="34290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Provide approximate total cost of each activity.</a:t>
            </a:r>
          </a:p>
          <a:p>
            <a:pPr marL="34290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Provide the projected start and end date for each activity.</a:t>
            </a:r>
          </a:p>
          <a:p>
            <a:pPr marL="342900" lvl="1" indent="-342900">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Do not copy and paste your project narrative from previous grant years.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General Survey &lt;strong&gt;Reminder&lt;/strong&gt;">
            <a:extLst>
              <a:ext uri="{FF2B5EF4-FFF2-40B4-BE49-F238E27FC236}">
                <a16:creationId xmlns:a16="http://schemas.microsoft.com/office/drawing/2014/main" id="{DD41462E-9304-453F-87E4-78F646B7B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4411944"/>
            <a:ext cx="2590800" cy="1165151"/>
          </a:xfrm>
          <a:prstGeom prst="rect">
            <a:avLst/>
          </a:prstGeom>
        </p:spPr>
      </p:pic>
      <p:sp>
        <p:nvSpPr>
          <p:cNvPr id="9"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133828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71" y="476557"/>
            <a:ext cx="12192000" cy="532496"/>
          </a:xfrm>
          <a:prstGeom prst="rect">
            <a:avLst/>
          </a:prstGeom>
          <a:noFill/>
          <a:ln w="9525">
            <a:noFill/>
            <a:miter lim="800000"/>
            <a:headEnd/>
            <a:tailEnd/>
          </a:ln>
        </p:spPr>
        <p:txBody>
          <a:bodyPr anchor="ctr"/>
          <a:lstStyle/>
          <a:p>
            <a:pPr algn="ctr" eaLnBrk="0" hangingPunct="0">
              <a:defRPr/>
            </a:pPr>
            <a:r>
              <a:rPr lang="en-US" sz="3200" kern="0" dirty="0">
                <a:solidFill>
                  <a:prstClr val="black"/>
                </a:solidFill>
                <a:cs typeface="Times New Roman" panose="02020603050405020304" pitchFamily="18" charset="0"/>
              </a:rPr>
              <a:t>Hazmat Grant Program Office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897" y="4358866"/>
            <a:ext cx="2581122" cy="168119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659" y="1407720"/>
            <a:ext cx="1202267" cy="56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725" y="1066800"/>
            <a:ext cx="2252133"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7527" y="3415748"/>
            <a:ext cx="2853267"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811" y="2547194"/>
            <a:ext cx="2357967"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4687" y="1745885"/>
            <a:ext cx="2072217" cy="6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99888" y="2987401"/>
            <a:ext cx="4182683"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Team Lead, Senior Grants Specialist</a:t>
            </a:r>
          </a:p>
        </p:txBody>
      </p:sp>
      <p:sp>
        <p:nvSpPr>
          <p:cNvPr id="28" name="TextBox 27"/>
          <p:cNvSpPr txBox="1"/>
          <p:nvPr/>
        </p:nvSpPr>
        <p:spPr>
          <a:xfrm>
            <a:off x="4196371" y="2225991"/>
            <a:ext cx="3475567"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Chief, Grants and Registration</a:t>
            </a:r>
          </a:p>
        </p:txBody>
      </p:sp>
      <p:sp>
        <p:nvSpPr>
          <p:cNvPr id="29" name="TextBox 28"/>
          <p:cNvSpPr txBox="1"/>
          <p:nvPr/>
        </p:nvSpPr>
        <p:spPr>
          <a:xfrm>
            <a:off x="6314433" y="3464107"/>
            <a:ext cx="29718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Matthew Hufford</a:t>
            </a:r>
          </a:p>
        </p:txBody>
      </p:sp>
      <p:sp>
        <p:nvSpPr>
          <p:cNvPr id="34" name="TextBox 33"/>
          <p:cNvSpPr txBox="1"/>
          <p:nvPr/>
        </p:nvSpPr>
        <p:spPr>
          <a:xfrm>
            <a:off x="437444" y="4208592"/>
            <a:ext cx="32004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Kenetha Hillman</a:t>
            </a:r>
          </a:p>
        </p:txBody>
      </p:sp>
      <p:sp>
        <p:nvSpPr>
          <p:cNvPr id="35" name="TextBox 34"/>
          <p:cNvSpPr txBox="1"/>
          <p:nvPr/>
        </p:nvSpPr>
        <p:spPr>
          <a:xfrm>
            <a:off x="47847" y="4561084"/>
            <a:ext cx="2695353"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Admin. Assistant (CTR)</a:t>
            </a:r>
          </a:p>
        </p:txBody>
      </p:sp>
      <p:sp>
        <p:nvSpPr>
          <p:cNvPr id="39" name="TextBox 38"/>
          <p:cNvSpPr txBox="1"/>
          <p:nvPr/>
        </p:nvSpPr>
        <p:spPr>
          <a:xfrm>
            <a:off x="6329971" y="3897201"/>
            <a:ext cx="4381014" cy="420564"/>
          </a:xfrm>
          <a:prstGeom prst="rect">
            <a:avLst/>
          </a:prstGeom>
          <a:noFill/>
        </p:spPr>
        <p:txBody>
          <a:bodyPr wrap="square" rtlCol="0">
            <a:spAutoFit/>
          </a:bodyPr>
          <a:lstStyle/>
          <a:p>
            <a:pPr>
              <a:defRPr/>
            </a:pPr>
            <a:r>
              <a:rPr lang="en-US" sz="2133" dirty="0">
                <a:solidFill>
                  <a:prstClr val="black"/>
                </a:solidFill>
                <a:cs typeface="Times New Roman" panose="02020603050405020304" pitchFamily="18" charset="0"/>
              </a:rPr>
              <a:t>Backup HMEP Tribal Grants Specialist</a:t>
            </a:r>
          </a:p>
        </p:txBody>
      </p:sp>
      <p:sp>
        <p:nvSpPr>
          <p:cNvPr id="40" name="TextBox 39"/>
          <p:cNvSpPr txBox="1"/>
          <p:nvPr/>
        </p:nvSpPr>
        <p:spPr>
          <a:xfrm>
            <a:off x="5788029" y="3430988"/>
            <a:ext cx="618677" cy="851452"/>
          </a:xfrm>
          <a:prstGeom prst="rect">
            <a:avLst/>
          </a:prstGeom>
          <a:noFill/>
        </p:spPr>
        <p:txBody>
          <a:bodyPr wrap="square" rtlCol="0">
            <a:spAutoFit/>
          </a:bodyPr>
          <a:lstStyle/>
          <a:p>
            <a:pPr>
              <a:defRPr/>
            </a:pPr>
            <a:r>
              <a:rPr lang="en-US" sz="2800" b="1" dirty="0">
                <a:solidFill>
                  <a:srgbClr val="9BBB59">
                    <a:lumMod val="50000"/>
                  </a:srgbClr>
                </a:solidFill>
                <a:cs typeface="Times New Roman" panose="02020603050405020304" pitchFamily="18" charset="0"/>
              </a:rPr>
              <a:t>––</a:t>
            </a:r>
          </a:p>
          <a:p>
            <a:pPr>
              <a:defRPr/>
            </a:pPr>
            <a:endParaRPr lang="en-US" sz="2133" dirty="0">
              <a:solidFill>
                <a:prstClr val="black"/>
              </a:solidFill>
              <a:cs typeface="Times New Roman" panose="02020603050405020304" pitchFamily="18" charset="0"/>
            </a:endParaRPr>
          </a:p>
        </p:txBody>
      </p:sp>
      <p:sp>
        <p:nvSpPr>
          <p:cNvPr id="30" name="TextBox 29"/>
          <p:cNvSpPr txBox="1"/>
          <p:nvPr/>
        </p:nvSpPr>
        <p:spPr>
          <a:xfrm>
            <a:off x="9508780" y="4290622"/>
            <a:ext cx="2971800" cy="461665"/>
          </a:xfrm>
          <a:prstGeom prst="rect">
            <a:avLst/>
          </a:prstGeom>
          <a:ln/>
        </p:spPr>
        <p:txBody>
          <a:bodyPr vert="horz" wrap="square" lIns="91440" tIns="45720" rIns="91440" bIns="45720" rtlCol="0" anchor="ctr">
            <a:spAutoFit/>
          </a:bodyPr>
          <a:lstStyle/>
          <a:p>
            <a:pPr>
              <a:defRPr/>
            </a:pPr>
            <a:r>
              <a:rPr lang="en-US" sz="2400" b="1" dirty="0">
                <a:solidFill>
                  <a:srgbClr val="9BBB59">
                    <a:lumMod val="50000"/>
                  </a:srgbClr>
                </a:solidFill>
              </a:rPr>
              <a:t>Rose Achieng</a:t>
            </a:r>
          </a:p>
        </p:txBody>
      </p:sp>
      <p:sp>
        <p:nvSpPr>
          <p:cNvPr id="31" name="TextBox 30"/>
          <p:cNvSpPr txBox="1"/>
          <p:nvPr/>
        </p:nvSpPr>
        <p:spPr>
          <a:xfrm>
            <a:off x="9514151" y="4619101"/>
            <a:ext cx="2677849" cy="420564"/>
          </a:xfrm>
          <a:prstGeom prst="rect">
            <a:avLst/>
          </a:prstGeom>
          <a:noFill/>
        </p:spPr>
        <p:txBody>
          <a:bodyPr wrap="none" rtlCol="0">
            <a:spAutoFit/>
          </a:bodyPr>
          <a:lstStyle/>
          <a:p>
            <a:pPr>
              <a:defRPr/>
            </a:pPr>
            <a:r>
              <a:rPr lang="en-US" sz="2133" dirty="0">
                <a:solidFill>
                  <a:prstClr val="black"/>
                </a:solidFill>
                <a:cs typeface="Times New Roman" panose="02020603050405020304" pitchFamily="18" charset="0"/>
              </a:rPr>
              <a:t>Business Analyst (CTR)</a:t>
            </a:r>
          </a:p>
        </p:txBody>
      </p:sp>
      <p:sp>
        <p:nvSpPr>
          <p:cNvPr id="37" name="TextBox 36"/>
          <p:cNvSpPr txBox="1"/>
          <p:nvPr/>
        </p:nvSpPr>
        <p:spPr>
          <a:xfrm>
            <a:off x="2367571" y="3897201"/>
            <a:ext cx="3507824" cy="420564"/>
          </a:xfrm>
          <a:prstGeom prst="rect">
            <a:avLst/>
          </a:prstGeom>
          <a:noFill/>
        </p:spPr>
        <p:txBody>
          <a:bodyPr wrap="square" rtlCol="0">
            <a:spAutoFit/>
          </a:bodyPr>
          <a:lstStyle/>
          <a:p>
            <a:pPr>
              <a:defRPr/>
            </a:pPr>
            <a:r>
              <a:rPr lang="en-US" sz="2133" dirty="0">
                <a:solidFill>
                  <a:prstClr val="black"/>
                </a:solidFill>
                <a:cs typeface="Times New Roman" panose="02020603050405020304" pitchFamily="18" charset="0"/>
              </a:rPr>
              <a:t>HMEP Tribal Grants Specialist</a:t>
            </a:r>
          </a:p>
        </p:txBody>
      </p:sp>
      <p:sp>
        <p:nvSpPr>
          <p:cNvPr id="20" name="Slide Number Placeholder 5"/>
          <p:cNvSpPr>
            <a:spLocks noGrp="1"/>
          </p:cNvSpPr>
          <p:nvPr>
            <p:ph type="sldNum" sz="quarter" idx="12"/>
          </p:nvPr>
        </p:nvSpPr>
        <p:spPr>
          <a:xfrm>
            <a:off x="9042400" y="6356351"/>
            <a:ext cx="2844800" cy="365125"/>
          </a:xfrm>
        </p:spPr>
        <p:txBody>
          <a:bodyPr/>
          <a:lstStyle/>
          <a:p>
            <a:fld id="{BE4FB471-EBB4-4D81-9EA6-902E33AD37CE}" type="slidenum">
              <a:rPr lang="en-US" smtClean="0"/>
              <a:t>2</a:t>
            </a:fld>
            <a:endParaRPr lang="en-US" dirty="0"/>
          </a:p>
        </p:txBody>
      </p:sp>
    </p:spTree>
    <p:extLst>
      <p:ext uri="{BB962C8B-B14F-4D97-AF65-F5344CB8AC3E}">
        <p14:creationId xmlns:p14="http://schemas.microsoft.com/office/powerpoint/2010/main" val="240622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7B69A5-BA6F-4BB5-A40A-0EC1B5725BB6}" type="slidenum">
              <a:rPr lang="en-US" smtClean="0"/>
              <a:pPr/>
              <a:t>20</a:t>
            </a:fld>
            <a:endParaRPr lang="en-US" dirty="0"/>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978189"/>
            <a:ext cx="6096000" cy="3888244"/>
          </a:xfrm>
          <a:prstGeom prst="rect">
            <a:avLst/>
          </a:prstGeom>
        </p:spPr>
        <p:txBody>
          <a:bodyPr wrap="square">
            <a:spAutoFit/>
          </a:bodyPr>
          <a:lstStyle/>
          <a:p>
            <a:pPr>
              <a:spcBef>
                <a:spcPts val="400"/>
              </a:spcBef>
              <a:spcAft>
                <a:spcPts val="400"/>
              </a:spcAft>
            </a:pPr>
            <a:r>
              <a:rPr lang="en-US" sz="2000" b="1" dirty="0">
                <a:latin typeface="Calibri" panose="020F0502020204030204" pitchFamily="34" charset="0"/>
                <a:ea typeface="Calibri" panose="020F0502020204030204" pitchFamily="34" charset="0"/>
                <a:cs typeface="Times New Roman" panose="02020603050405020304" pitchFamily="18" charset="0"/>
              </a:rPr>
              <a:t>Part D: Budget Narrative</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Applicants must include a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budget </a:t>
            </a:r>
            <a:r>
              <a:rPr lang="en-US" sz="2000" dirty="0">
                <a:latin typeface="Calibri" panose="020F0502020204030204" pitchFamily="34" charset="0"/>
                <a:ea typeface="Calibri" panose="020F0502020204030204" pitchFamily="34" charset="0"/>
                <a:cs typeface="Times New Roman" panose="02020603050405020304" pitchFamily="18" charset="0"/>
              </a:rPr>
              <a:t>and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budget narrative </a:t>
            </a:r>
            <a:r>
              <a:rPr lang="en-US" sz="2000" dirty="0">
                <a:latin typeface="Calibri" panose="020F0502020204030204" pitchFamily="34" charset="0"/>
                <a:ea typeface="Calibri" panose="020F0502020204030204" pitchFamily="34" charset="0"/>
                <a:cs typeface="Times New Roman" panose="02020603050405020304" pitchFamily="18" charset="0"/>
              </a:rPr>
              <a:t>that details the costs required during the performance of the project.</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a:t>
            </a:r>
            <a:r>
              <a:rPr lang="en-US" sz="2000" b="1" dirty="0">
                <a:latin typeface="Calibri" panose="020F0502020204030204" pitchFamily="34" charset="0"/>
                <a:ea typeface="Calibri" panose="020F0502020204030204" pitchFamily="34" charset="0"/>
                <a:cs typeface="Times New Roman" panose="02020603050405020304" pitchFamily="18" charset="0"/>
              </a:rPr>
              <a:t>budget</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provides an overview of costs organized by object class category. </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a:t>
            </a:r>
            <a:r>
              <a:rPr lang="en-US" sz="2000" b="1" dirty="0">
                <a:latin typeface="Calibri" panose="020F0502020204030204" pitchFamily="34" charset="0"/>
                <a:ea typeface="Calibri" panose="020F0502020204030204" pitchFamily="34" charset="0"/>
                <a:cs typeface="Times New Roman" panose="02020603050405020304" pitchFamily="18" charset="0"/>
              </a:rPr>
              <a:t>budget narrative </a:t>
            </a:r>
            <a:r>
              <a:rPr lang="en-US" sz="2000" dirty="0">
                <a:latin typeface="Calibri" panose="020F0502020204030204" pitchFamily="34" charset="0"/>
                <a:ea typeface="Calibri" panose="020F0502020204030204" pitchFamily="34" charset="0"/>
                <a:cs typeface="Times New Roman" panose="02020603050405020304" pitchFamily="18" charset="0"/>
              </a:rPr>
              <a:t>explains these costs in detail and how they are calculated. </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Together, the budget and budget narrative provide a </a:t>
            </a:r>
            <a:r>
              <a:rPr lang="en-US" sz="2000" b="1" dirty="0">
                <a:latin typeface="Calibri" panose="020F0502020204030204" pitchFamily="34" charset="0"/>
                <a:ea typeface="Calibri" panose="020F0502020204030204" pitchFamily="34" charset="0"/>
                <a:cs typeface="Times New Roman" panose="02020603050405020304" pitchFamily="18" charset="0"/>
              </a:rPr>
              <a:t>forecast of expenditures</a:t>
            </a:r>
            <a:r>
              <a:rPr lang="en-US" sz="2000" dirty="0">
                <a:latin typeface="Calibri" panose="020F0502020204030204" pitchFamily="34" charset="0"/>
                <a:ea typeface="Calibri" panose="020F0502020204030204" pitchFamily="34" charset="0"/>
                <a:cs typeface="Times New Roman" panose="02020603050405020304" pitchFamily="18" charset="0"/>
              </a:rPr>
              <a:t> to measure against the applicant’s actual financial operations.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t;strong&gt;budget&lt;/strong&gt; - DriverLayer Search Eng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681" y="978189"/>
            <a:ext cx="4880623" cy="4267200"/>
          </a:xfrm>
          <a:prstGeom prst="rect">
            <a:avLst/>
          </a:prstGeom>
        </p:spPr>
      </p:pic>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130088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21</a:t>
            </a:fld>
            <a:endParaRPr lang="en-US" dirty="0"/>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0999" y="978189"/>
            <a:ext cx="7772221" cy="4606389"/>
          </a:xfrm>
          <a:prstGeom prst="rect">
            <a:avLst/>
          </a:prstGeom>
        </p:spPr>
        <p:txBody>
          <a:bodyPr wrap="square">
            <a:spAutoFit/>
          </a:bodyPr>
          <a:lstStyle/>
          <a:p>
            <a:pPr>
              <a:spcBef>
                <a:spcPts val="400"/>
              </a:spcBef>
              <a:spcAft>
                <a:spcPts val="400"/>
              </a:spcAft>
            </a:pPr>
            <a:r>
              <a:rPr lang="en-US" sz="2000" b="1" dirty="0">
                <a:latin typeface="Calibri" panose="020F0502020204030204" pitchFamily="34" charset="0"/>
                <a:ea typeface="Calibri" panose="020F0502020204030204" pitchFamily="34" charset="0"/>
                <a:cs typeface="Times New Roman" panose="02020603050405020304" pitchFamily="18" charset="0"/>
              </a:rPr>
              <a:t>Part D: Budget Narrative Reminders</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At least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75%</a:t>
            </a:r>
            <a:r>
              <a:rPr lang="en-US" sz="2000" dirty="0">
                <a:latin typeface="Calibri" panose="020F0502020204030204" pitchFamily="34" charset="0"/>
                <a:ea typeface="Calibri" panose="020F0502020204030204" pitchFamily="34" charset="0"/>
                <a:cs typeface="Times New Roman" panose="02020603050405020304" pitchFamily="18" charset="0"/>
              </a:rPr>
              <a:t> of HMEP funds must be for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programmatic activities</a:t>
            </a:r>
            <a:r>
              <a:rPr lang="en-US" sz="2000" dirty="0">
                <a:latin typeface="Calibri" panose="020F0502020204030204" pitchFamily="34" charset="0"/>
                <a:ea typeface="Calibri" panose="020F0502020204030204" pitchFamily="34" charset="0"/>
                <a:cs typeface="Times New Roman" panose="02020603050405020304" pitchFamily="18" charset="0"/>
              </a:rPr>
              <a:t>. This may include: </a:t>
            </a:r>
          </a:p>
          <a:p>
            <a:pPr marL="800100" lvl="1"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Developing, improving, and implementing emergency plans.</a:t>
            </a:r>
          </a:p>
          <a:p>
            <a:pPr marL="800100" lvl="1"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Conducting commodity flow studies.</a:t>
            </a:r>
          </a:p>
          <a:p>
            <a:pPr marL="800100" lvl="1"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Conducting exercises.</a:t>
            </a:r>
          </a:p>
          <a:p>
            <a:pPr marL="800100" lvl="1"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Training public sector employees.</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Up to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25%</a:t>
            </a:r>
            <a:r>
              <a:rPr lang="en-US" sz="2000" dirty="0">
                <a:latin typeface="Calibri" panose="020F0502020204030204" pitchFamily="34" charset="0"/>
                <a:ea typeface="Calibri" panose="020F0502020204030204" pitchFamily="34" charset="0"/>
                <a:cs typeface="Times New Roman" panose="02020603050405020304" pitchFamily="18" charset="0"/>
              </a:rPr>
              <a:t> of HMEP funds may be used for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management and administration </a:t>
            </a:r>
            <a:r>
              <a:rPr lang="en-US" sz="2000" dirty="0">
                <a:latin typeface="Calibri" panose="020F0502020204030204" pitchFamily="34" charset="0"/>
                <a:ea typeface="Calibri" panose="020F0502020204030204" pitchFamily="34" charset="0"/>
                <a:cs typeface="Times New Roman" panose="02020603050405020304" pitchFamily="18" charset="0"/>
              </a:rPr>
              <a:t>(“M&amp;A”) for tribal state employees. This may include: </a:t>
            </a:r>
          </a:p>
          <a:p>
            <a:pPr marL="800100" lvl="1"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Personnel and fringe costs involved with oversight of grant, such as travel and supplies associated with monitoring sub-grantees.</a:t>
            </a:r>
          </a:p>
          <a:p>
            <a:pPr marL="800100" lvl="1"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Indirect 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221" y="1981200"/>
            <a:ext cx="3740378" cy="2157910"/>
          </a:xfrm>
          <a:prstGeom prst="rect">
            <a:avLst/>
          </a:prstGeom>
        </p:spPr>
      </p:pic>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20085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22</a:t>
            </a:fld>
            <a:endParaRPr lang="en-US" dirty="0"/>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533400" y="1092200"/>
            <a:ext cx="11277600" cy="2349361"/>
          </a:xfrm>
          <a:prstGeom prst="rect">
            <a:avLst/>
          </a:prstGeom>
        </p:spPr>
        <p:txBody>
          <a:bodyPr wrap="square">
            <a:spAutoFit/>
          </a:bodyPr>
          <a:lstStyle/>
          <a:p>
            <a:pPr>
              <a:spcBef>
                <a:spcPts val="400"/>
              </a:spcBef>
              <a:spcAft>
                <a:spcPts val="400"/>
              </a:spcAft>
            </a:pPr>
            <a:r>
              <a:rPr lang="en-US" sz="2000" b="1" dirty="0">
                <a:latin typeface="Calibri" panose="020F0502020204030204" pitchFamily="34" charset="0"/>
                <a:ea typeface="Calibri" panose="020F0502020204030204" pitchFamily="34" charset="0"/>
                <a:cs typeface="Times New Roman" panose="02020603050405020304" pitchFamily="18" charset="0"/>
              </a:rPr>
              <a:t>Part D: Budget Narrative Reminders</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Every SF-424A line-item should have a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corresponding explanation </a:t>
            </a:r>
            <a:r>
              <a:rPr lang="en-US" sz="2000" dirty="0">
                <a:latin typeface="Calibri" panose="020F0502020204030204" pitchFamily="34" charset="0"/>
                <a:ea typeface="Calibri" panose="020F0502020204030204" pitchFamily="34" charset="0"/>
                <a:cs typeface="Times New Roman" panose="02020603050405020304" pitchFamily="18" charset="0"/>
              </a:rPr>
              <a:t>as to how it was calculated in the budget narrative. Submitting a well-written budget narrative results in a faster review!</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Explain how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 matching contribution</a:t>
            </a:r>
            <a:r>
              <a:rPr lang="en-US" sz="2000" dirty="0">
                <a:latin typeface="Calibri" panose="020F0502020204030204" pitchFamily="34" charset="0"/>
                <a:ea typeface="Calibri" panose="020F0502020204030204" pitchFamily="34" charset="0"/>
                <a:cs typeface="Times New Roman" panose="02020603050405020304" pitchFamily="18" charset="0"/>
              </a:rPr>
              <a:t> will be met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 the budget narrative.</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Attach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indirect cost rate agreement </a:t>
            </a:r>
            <a:r>
              <a:rPr lang="en-US" sz="2000" dirty="0">
                <a:latin typeface="Calibri" panose="020F0502020204030204" pitchFamily="34" charset="0"/>
                <a:ea typeface="Calibri" panose="020F0502020204030204" pitchFamily="34" charset="0"/>
                <a:cs typeface="Times New Roman" panose="02020603050405020304" pitchFamily="18" charset="0"/>
              </a:rPr>
              <a:t>if claiming indirect costs.</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Double check all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computations</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3470136"/>
            <a:ext cx="8001000" cy="2361931"/>
          </a:xfrm>
          <a:prstGeom prst="rect">
            <a:avLst/>
          </a:prstGeom>
        </p:spPr>
      </p:pic>
    </p:spTree>
    <p:extLst>
      <p:ext uri="{BB962C8B-B14F-4D97-AF65-F5344CB8AC3E}">
        <p14:creationId xmlns:p14="http://schemas.microsoft.com/office/powerpoint/2010/main" val="1060726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11658600" cy="3327400"/>
          </a:xfrm>
        </p:spPr>
        <p:txBody>
          <a:bodyPr>
            <a:noAutofit/>
          </a:bodyPr>
          <a:lstStyle/>
          <a:p>
            <a:pPr marL="0" indent="0">
              <a:spcBef>
                <a:spcPts val="400"/>
              </a:spcBef>
              <a:spcAft>
                <a:spcPts val="400"/>
              </a:spcAft>
              <a:buNone/>
              <a:defRPr/>
            </a:pPr>
            <a:r>
              <a:rPr lang="en-US" sz="2000" b="1" dirty="0">
                <a:latin typeface="Calibri" panose="020F0502020204030204" pitchFamily="34" charset="0"/>
                <a:ea typeface="Calibri" panose="020F0502020204030204" pitchFamily="34" charset="0"/>
                <a:cs typeface="Times New Roman" panose="02020603050405020304" pitchFamily="18" charset="0"/>
              </a:rPr>
              <a:t>Part D: Budget Narrative Reminders</a:t>
            </a:r>
          </a:p>
          <a:p>
            <a:pPr>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An applicant’s budget request is reviewed for compliance with the governing cost principles and other requirements and policies applicable to the type of recipient and the type of award. </a:t>
            </a:r>
          </a:p>
          <a:p>
            <a:pPr>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The cost principles address four tests that PHMSA follows in determining cost eligibility. Costs must be:</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Allowable (2 CFR part 200, FOA, federal statute)</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Allocable (2 CFR § 200.405)</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Necessary(2 CFR § 200.403)</a:t>
            </a:r>
          </a:p>
          <a:p>
            <a:pPr lvl="1">
              <a:spcBef>
                <a:spcPts val="400"/>
              </a:spcBef>
              <a:spcAft>
                <a:spcPts val="400"/>
              </a:spcAft>
              <a:buFont typeface="Wingdings" panose="05000000000000000000" pitchFamily="2" charset="2"/>
              <a:buChar char="§"/>
              <a:defRPr/>
            </a:pPr>
            <a:r>
              <a:rPr lang="en-US" altLang="en-US" sz="2000" dirty="0">
                <a:cs typeface="Times New Roman" panose="02020603050405020304" pitchFamily="18" charset="0"/>
              </a:rPr>
              <a:t>Reasonable and consistently applied (2 CFR § 200.403)</a:t>
            </a:r>
          </a:p>
          <a:p>
            <a:pPr marL="609585" lvl="1" indent="0">
              <a:spcBef>
                <a:spcPts val="400"/>
              </a:spcBef>
              <a:spcAft>
                <a:spcPts val="400"/>
              </a:spcAft>
              <a:buNone/>
              <a:defRPr/>
            </a:pPr>
            <a:endParaRPr lang="en-US" altLang="en-US" sz="3200"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E4FB471-EBB4-4D81-9EA6-902E33AD37CE}" type="slidenum">
              <a:rPr lang="en-US" smtClean="0"/>
              <a:t>23</a:t>
            </a:fld>
            <a:endParaRPr lang="en-US" dirty="0"/>
          </a:p>
        </p:txBody>
      </p:sp>
      <p:sp>
        <p:nvSpPr>
          <p:cNvPr id="6"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428324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24</a:t>
            </a:fld>
            <a:endParaRPr lang="en-US" dirty="0"/>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533400" y="1371600"/>
            <a:ext cx="11277600" cy="4093428"/>
          </a:xfrm>
          <a:prstGeom prst="rect">
            <a:avLst/>
          </a:prstGeom>
        </p:spPr>
        <p:txBody>
          <a:bodyPr wrap="square">
            <a:spAutoFit/>
          </a:bodyPr>
          <a:lstStyle/>
          <a:p>
            <a:pPr>
              <a:spcBef>
                <a:spcPts val="400"/>
              </a:spcBef>
              <a:spcAft>
                <a:spcPts val="400"/>
              </a:spcAft>
            </a:pPr>
            <a:r>
              <a:rPr lang="en-US" sz="2000" b="1" dirty="0">
                <a:latin typeface="Calibri" panose="020F0502020204030204" pitchFamily="34" charset="0"/>
                <a:ea typeface="Calibri" panose="020F0502020204030204" pitchFamily="34" charset="0"/>
                <a:cs typeface="Times New Roman" panose="02020603050405020304" pitchFamily="18" charset="0"/>
              </a:rPr>
              <a:t>Part E: Certification</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Statement of aggregate expenditures</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Statement of consistency with NFPA 472 or OSHA 29 § 1910.120 competencies</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Statement of compliance with Section 301 and 303 of EPCRA (42 U.S.C. 11001, 11003)</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Statement of 75% programmatic requirement</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Statement of National Incident Management System (SIMS) compliance</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Statement of auditable accounting system</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Tribal Emergency Response Commission (TERC) review of grant application</a:t>
            </a:r>
          </a:p>
          <a:p>
            <a:pPr>
              <a:spcBef>
                <a:spcPts val="400"/>
              </a:spcBef>
              <a:spcAft>
                <a:spcPts val="400"/>
              </a:spcAft>
            </a:pPr>
            <a:r>
              <a:rPr lang="en-US" sz="2000" b="1" dirty="0">
                <a:latin typeface="Calibri" panose="020F0502020204030204" pitchFamily="34" charset="0"/>
                <a:ea typeface="Calibri" panose="020F0502020204030204" pitchFamily="34" charset="0"/>
                <a:cs typeface="Times New Roman" panose="02020603050405020304" pitchFamily="18" charset="0"/>
              </a:rPr>
              <a:t>Application Certification</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have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authorized representative </a:t>
            </a:r>
            <a:r>
              <a:rPr lang="en-US" sz="2000" dirty="0">
                <a:latin typeface="Calibri" panose="020F0502020204030204" pitchFamily="34" charset="0"/>
                <a:ea typeface="Calibri" panose="020F0502020204030204" pitchFamily="34" charset="0"/>
                <a:cs typeface="Times New Roman" panose="02020603050405020304" pitchFamily="18" charset="0"/>
              </a:rPr>
              <a:t>sign.</a:t>
            </a:r>
          </a:p>
        </p:txBody>
      </p:sp>
      <p:sp>
        <p:nvSpPr>
          <p:cNvPr id="7" name="Title 1"/>
          <p:cNvSpPr txBox="1">
            <a:spLocks/>
          </p:cNvSpPr>
          <p:nvPr/>
        </p:nvSpPr>
        <p:spPr>
          <a:xfrm>
            <a:off x="0" y="244475"/>
            <a:ext cx="12192000" cy="819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Application</a:t>
            </a:r>
          </a:p>
        </p:txBody>
      </p:sp>
    </p:spTree>
    <p:extLst>
      <p:ext uri="{BB962C8B-B14F-4D97-AF65-F5344CB8AC3E}">
        <p14:creationId xmlns:p14="http://schemas.microsoft.com/office/powerpoint/2010/main" val="18228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838200"/>
            <a:ext cx="12192000" cy="736600"/>
          </a:xfrm>
        </p:spPr>
        <p:txBody>
          <a:bodyPr>
            <a:noAutofit/>
          </a:bodyPr>
          <a:lstStyle/>
          <a:p>
            <a:pPr eaLnBrk="1" hangingPunct="1"/>
            <a:r>
              <a:rPr lang="en-US" altLang="en-US" sz="3200" dirty="0">
                <a:latin typeface="+mn-lt"/>
                <a:cs typeface="Times New Roman" panose="02020603050405020304" pitchFamily="18" charset="0"/>
              </a:rPr>
              <a:t>HMEP Grant Program Contact Information</a:t>
            </a:r>
          </a:p>
        </p:txBody>
      </p:sp>
      <p:sp>
        <p:nvSpPr>
          <p:cNvPr id="49155" name="Content Placeholder 2"/>
          <p:cNvSpPr>
            <a:spLocks noGrp="1"/>
          </p:cNvSpPr>
          <p:nvPr>
            <p:ph idx="1"/>
          </p:nvPr>
        </p:nvSpPr>
        <p:spPr>
          <a:xfrm>
            <a:off x="1981200" y="2209800"/>
            <a:ext cx="7696200" cy="2667000"/>
          </a:xfrm>
        </p:spPr>
        <p:txBody>
          <a:bodyPr>
            <a:noAutofit/>
          </a:bodyPr>
          <a:lstStyle/>
          <a:p>
            <a:pPr marL="0" indent="0" algn="ctr">
              <a:buNone/>
              <a:defRPr/>
            </a:pPr>
            <a:r>
              <a:rPr lang="en-US" sz="2800" b="1" dirty="0">
                <a:cs typeface="Times New Roman" panose="02020603050405020304" pitchFamily="18" charset="0"/>
              </a:rPr>
              <a:t>General Inquiries:</a:t>
            </a:r>
            <a:r>
              <a:rPr lang="en-US" sz="2800" dirty="0">
                <a:cs typeface="Times New Roman" panose="02020603050405020304" pitchFamily="18" charset="0"/>
              </a:rPr>
              <a:t> HMEP.Grants@dot.gov</a:t>
            </a:r>
          </a:p>
          <a:p>
            <a:pPr marL="0" indent="0" algn="ctr">
              <a:buNone/>
              <a:defRPr/>
            </a:pPr>
            <a:r>
              <a:rPr lang="en-US" sz="2800" b="1" dirty="0">
                <a:cs typeface="Times New Roman" panose="02020603050405020304" pitchFamily="18" charset="0"/>
              </a:rPr>
              <a:t>Website: </a:t>
            </a:r>
            <a:r>
              <a:rPr lang="en-US" sz="2800" dirty="0">
                <a:cs typeface="Times New Roman" panose="02020603050405020304" pitchFamily="18" charset="0"/>
              </a:rPr>
              <a:t>www.phmsa.dot.gov/hazmat/grants</a:t>
            </a:r>
          </a:p>
          <a:p>
            <a:pPr marL="0" indent="0" algn="ctr">
              <a:buNone/>
              <a:defRPr/>
            </a:pPr>
            <a:r>
              <a:rPr lang="en-US" sz="2800" b="1" dirty="0">
                <a:cs typeface="Times New Roman" panose="02020603050405020304" pitchFamily="18" charset="0"/>
              </a:rPr>
              <a:t>Phone:</a:t>
            </a:r>
            <a:r>
              <a:rPr lang="en-US" sz="2800" dirty="0">
                <a:cs typeface="Times New Roman" panose="02020603050405020304" pitchFamily="18" charset="0"/>
              </a:rPr>
              <a:t> 202-366-1109</a:t>
            </a:r>
          </a:p>
        </p:txBody>
      </p:sp>
      <p:sp>
        <p:nvSpPr>
          <p:cNvPr id="4" name="Slide Number Placeholder 5"/>
          <p:cNvSpPr>
            <a:spLocks noGrp="1"/>
          </p:cNvSpPr>
          <p:nvPr>
            <p:ph type="sldNum" sz="quarter" idx="12"/>
          </p:nvPr>
        </p:nvSpPr>
        <p:spPr>
          <a:xfrm>
            <a:off x="9042400" y="6324600"/>
            <a:ext cx="2844800" cy="365125"/>
          </a:xfrm>
        </p:spPr>
        <p:txBody>
          <a:bodyPr/>
          <a:lstStyle/>
          <a:p>
            <a:fld id="{BE4FB471-EBB4-4D81-9EA6-902E33AD37CE}" type="slidenum">
              <a:rPr lang="en-US" smtClean="0"/>
              <a:t>25</a:t>
            </a:fld>
            <a:endParaRPr lang="en-US" dirty="0"/>
          </a:p>
        </p:txBody>
      </p:sp>
    </p:spTree>
    <p:extLst>
      <p:ext uri="{BB962C8B-B14F-4D97-AF65-F5344CB8AC3E}">
        <p14:creationId xmlns:p14="http://schemas.microsoft.com/office/powerpoint/2010/main" val="338619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152400"/>
            <a:ext cx="12192000" cy="761999"/>
          </a:xfrm>
        </p:spPr>
        <p:txBody>
          <a:bodyPr>
            <a:normAutofit/>
          </a:bodyPr>
          <a:lstStyle/>
          <a:p>
            <a:r>
              <a:rPr lang="en-US" altLang="en-US" sz="3200" dirty="0">
                <a:cs typeface="Times New Roman" panose="02020603050405020304" pitchFamily="18" charset="0"/>
              </a:rPr>
              <a:t>What questions do you have for us?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399"/>
            <a:ext cx="6705600" cy="5029200"/>
          </a:xfrm>
          <a:prstGeom prst="rect">
            <a:avLst/>
          </a:prstGeom>
        </p:spPr>
      </p:pic>
      <p:sp>
        <p:nvSpPr>
          <p:cNvPr id="4" name="Slide Number Placeholder 5"/>
          <p:cNvSpPr>
            <a:spLocks noGrp="1"/>
          </p:cNvSpPr>
          <p:nvPr>
            <p:ph type="sldNum" sz="quarter" idx="12"/>
          </p:nvPr>
        </p:nvSpPr>
        <p:spPr>
          <a:xfrm>
            <a:off x="9042400" y="6356351"/>
            <a:ext cx="2844800" cy="365125"/>
          </a:xfrm>
        </p:spPr>
        <p:txBody>
          <a:bodyPr/>
          <a:lstStyle/>
          <a:p>
            <a:fld id="{BE4FB471-EBB4-4D81-9EA6-902E33AD37CE}" type="slidenum">
              <a:rPr lang="en-US" smtClean="0"/>
              <a:t>26</a:t>
            </a:fld>
            <a:endParaRPr lang="en-US" dirty="0"/>
          </a:p>
        </p:txBody>
      </p:sp>
    </p:spTree>
    <p:extLst>
      <p:ext uri="{BB962C8B-B14F-4D97-AF65-F5344CB8AC3E}">
        <p14:creationId xmlns:p14="http://schemas.microsoft.com/office/powerpoint/2010/main" val="4068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Content Placeholder 2"/>
          <p:cNvSpPr>
            <a:spLocks noGrp="1"/>
          </p:cNvSpPr>
          <p:nvPr>
            <p:ph idx="1"/>
          </p:nvPr>
        </p:nvSpPr>
        <p:spPr>
          <a:xfrm>
            <a:off x="304800" y="1473200"/>
            <a:ext cx="10972800" cy="3987800"/>
          </a:xfrm>
        </p:spPr>
        <p:txBody>
          <a:bodyPr>
            <a:noAutofit/>
          </a:bodyPr>
          <a:lstStyle/>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1) Regulations, Statutes, and Policies</a:t>
            </a:r>
          </a:p>
          <a:p>
            <a:pPr lvl="0">
              <a:spcBef>
                <a:spcPts val="400"/>
              </a:spcBef>
              <a:spcAft>
                <a:spcPts val="400"/>
              </a:spcAft>
              <a:buFont typeface="Wingdings" panose="05000000000000000000" pitchFamily="2" charset="2"/>
              <a:buChar char="§"/>
              <a:defRPr/>
            </a:pPr>
            <a:r>
              <a:rPr lang="en-US" altLang="en-US" sz="2000" dirty="0">
                <a:solidFill>
                  <a:prstClr val="black"/>
                </a:solidFill>
                <a:cs typeface="Times New Roman" panose="02020603050405020304" pitchFamily="18" charset="0"/>
              </a:rPr>
              <a:t>2) Budget &amp; Budget Narrative SF-424A</a:t>
            </a:r>
          </a:p>
          <a:p>
            <a:pPr>
              <a:spcBef>
                <a:spcPts val="400"/>
              </a:spcBef>
              <a:spcAft>
                <a:spcPts val="400"/>
              </a:spcAft>
              <a:buFont typeface="Wingdings" panose="05000000000000000000" pitchFamily="2" charset="2"/>
              <a:buChar char="§"/>
            </a:pPr>
            <a:r>
              <a:rPr lang="en-US" sz="2000" dirty="0"/>
              <a:t>3) Line Item Details</a:t>
            </a:r>
          </a:p>
          <a:p>
            <a:pPr>
              <a:spcBef>
                <a:spcPts val="400"/>
              </a:spcBef>
              <a:spcAft>
                <a:spcPts val="400"/>
              </a:spcAft>
              <a:buFont typeface="Wingdings" panose="05000000000000000000" pitchFamily="2" charset="2"/>
              <a:buChar char="§"/>
            </a:pPr>
            <a:r>
              <a:rPr lang="en-US" sz="2000" dirty="0"/>
              <a:t>4) HMEP Tribal Application Guidance Handout (Word document sent via email) </a:t>
            </a:r>
          </a:p>
          <a:p>
            <a:pPr>
              <a:spcAft>
                <a:spcPts val="1600"/>
              </a:spcAft>
              <a:buFont typeface="Wingdings" panose="05000000000000000000" pitchFamily="2" charset="2"/>
              <a:buChar char="§"/>
            </a:pPr>
            <a:endParaRPr lang="en-US" altLang="en-US" sz="2000" dirty="0">
              <a:cs typeface="Times New Roman" panose="02020603050405020304" pitchFamily="18" charset="0"/>
            </a:endParaRPr>
          </a:p>
          <a:p>
            <a:pPr>
              <a:spcAft>
                <a:spcPts val="1600"/>
              </a:spcAft>
              <a:buFont typeface="Wingdings" panose="05000000000000000000" pitchFamily="2" charset="2"/>
              <a:buChar char="§"/>
            </a:pPr>
            <a:endParaRPr lang="en-US" altLang="en-US" sz="2000" dirty="0">
              <a:solidFill>
                <a:prstClr val="black"/>
              </a:solidFill>
              <a:cs typeface="Times New Roman" panose="02020603050405020304" pitchFamily="18" charset="0"/>
            </a:endParaRPr>
          </a:p>
          <a:p>
            <a:pPr>
              <a:spcBef>
                <a:spcPts val="0"/>
              </a:spcBef>
              <a:spcAft>
                <a:spcPts val="1600"/>
              </a:spcAft>
              <a:buFont typeface="Wingdings" panose="05000000000000000000" pitchFamily="2" charset="2"/>
              <a:buChar char="§"/>
            </a:pPr>
            <a:endParaRPr lang="en-US" altLang="en-US" sz="2000" dirty="0">
              <a:cs typeface="Times New Roman" panose="02020603050405020304" pitchFamily="18" charset="0"/>
            </a:endParaRPr>
          </a:p>
        </p:txBody>
      </p:sp>
      <p:sp>
        <p:nvSpPr>
          <p:cNvPr id="147458" name="Title 1"/>
          <p:cNvSpPr>
            <a:spLocks noGrp="1"/>
          </p:cNvSpPr>
          <p:nvPr>
            <p:ph type="title"/>
          </p:nvPr>
        </p:nvSpPr>
        <p:spPr>
          <a:xfrm>
            <a:off x="914400" y="381001"/>
            <a:ext cx="10363200" cy="609599"/>
          </a:xfrm>
        </p:spPr>
        <p:txBody>
          <a:bodyPr>
            <a:normAutofit/>
          </a:bodyPr>
          <a:lstStyle/>
          <a:p>
            <a:r>
              <a:rPr lang="en-US" altLang="en-US" sz="3200" dirty="0">
                <a:cs typeface="Times New Roman" panose="02020603050405020304" pitchFamily="18" charset="0"/>
              </a:rPr>
              <a:t>References</a:t>
            </a:r>
          </a:p>
        </p:txBody>
      </p:sp>
      <p:sp>
        <p:nvSpPr>
          <p:cNvPr id="3" name="Slide Number Placeholder 2"/>
          <p:cNvSpPr>
            <a:spLocks noGrp="1"/>
          </p:cNvSpPr>
          <p:nvPr>
            <p:ph type="sldNum" sz="quarter" idx="12"/>
          </p:nvPr>
        </p:nvSpPr>
        <p:spPr/>
        <p:txBody>
          <a:bodyPr/>
          <a:lstStyle/>
          <a:p>
            <a:fld id="{BE4FB471-EBB4-4D81-9EA6-902E33AD37CE}" type="slidenum">
              <a:rPr lang="en-US" smtClean="0"/>
              <a:t>27</a:t>
            </a:fld>
            <a:endParaRPr lang="en-US" dirty="0"/>
          </a:p>
        </p:txBody>
      </p:sp>
    </p:spTree>
    <p:extLst>
      <p:ext uri="{BB962C8B-B14F-4D97-AF65-F5344CB8AC3E}">
        <p14:creationId xmlns:p14="http://schemas.microsoft.com/office/powerpoint/2010/main" val="165672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Content Placeholder 2"/>
          <p:cNvSpPr>
            <a:spLocks noGrp="1"/>
          </p:cNvSpPr>
          <p:nvPr>
            <p:ph idx="1"/>
          </p:nvPr>
        </p:nvSpPr>
        <p:spPr>
          <a:xfrm>
            <a:off x="304800" y="1473200"/>
            <a:ext cx="10972800" cy="3987800"/>
          </a:xfrm>
        </p:spPr>
        <p:txBody>
          <a:bodyPr>
            <a:noAutofit/>
          </a:bodyPr>
          <a:lstStyle/>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49 USC </a:t>
            </a:r>
            <a:r>
              <a:rPr lang="en-US" sz="2000" dirty="0">
                <a:cs typeface="Times New Roman" panose="02020603050405020304" pitchFamily="18" charset="0"/>
              </a:rPr>
              <a:t>§ 5</a:t>
            </a:r>
            <a:r>
              <a:rPr lang="en-US" altLang="en-US" sz="2000" dirty="0">
                <a:cs typeface="Times New Roman" panose="02020603050405020304" pitchFamily="18" charset="0"/>
              </a:rPr>
              <a:t>116 </a:t>
            </a:r>
          </a:p>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49 CFR </a:t>
            </a:r>
            <a:r>
              <a:rPr lang="en-US" sz="2000" dirty="0">
                <a:cs typeface="Times New Roman" panose="02020603050405020304" pitchFamily="18" charset="0"/>
              </a:rPr>
              <a:t>§ </a:t>
            </a:r>
            <a:r>
              <a:rPr lang="en-US" altLang="en-US" sz="2000" dirty="0">
                <a:cs typeface="Times New Roman" panose="02020603050405020304" pitchFamily="18" charset="0"/>
              </a:rPr>
              <a:t>110 </a:t>
            </a:r>
          </a:p>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Notice of Funding Opportunity </a:t>
            </a:r>
            <a:r>
              <a:rPr lang="en-US" altLang="en-US" sz="2000" dirty="0">
                <a:solidFill>
                  <a:srgbClr val="FF0000"/>
                </a:solidFill>
                <a:cs typeface="Times New Roman" panose="02020603050405020304" pitchFamily="18" charset="0"/>
              </a:rPr>
              <a:t>(forthcoming)</a:t>
            </a:r>
          </a:p>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NFPA Standard 472</a:t>
            </a:r>
          </a:p>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OSHA 29 CFR §1910.120(q)</a:t>
            </a:r>
          </a:p>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2 CFR part 200</a:t>
            </a:r>
          </a:p>
          <a:p>
            <a:pPr>
              <a:spcBef>
                <a:spcPts val="400"/>
              </a:spcBef>
              <a:spcAft>
                <a:spcPts val="400"/>
              </a:spcAft>
              <a:buFont typeface="Wingdings" panose="05000000000000000000" pitchFamily="2" charset="2"/>
              <a:buChar char="§"/>
            </a:pPr>
            <a:r>
              <a:rPr lang="en-US" altLang="en-US" sz="2000" dirty="0">
                <a:solidFill>
                  <a:prstClr val="black"/>
                </a:solidFill>
                <a:cs typeface="Times New Roman" panose="02020603050405020304" pitchFamily="18" charset="0"/>
              </a:rPr>
              <a:t>HMEP Grant Program Expenditure Guide for guidance for proposed activities at https://www.phmsa.dot.gov/sites/phmsa.dot.gov/files/docs/about-phmsa/grants/hazmat/2956/2017-hmep-expenditures-guide-071317.pdf</a:t>
            </a:r>
          </a:p>
          <a:p>
            <a:pPr>
              <a:spcBef>
                <a:spcPts val="400"/>
              </a:spcBef>
              <a:spcAft>
                <a:spcPts val="400"/>
              </a:spcAft>
              <a:buFont typeface="Wingdings" panose="05000000000000000000" pitchFamily="2" charset="2"/>
              <a:buChar char="§"/>
            </a:pPr>
            <a:endParaRPr lang="en-US" altLang="en-US" sz="2000" dirty="0">
              <a:cs typeface="Times New Roman" panose="02020603050405020304" pitchFamily="18" charset="0"/>
            </a:endParaRPr>
          </a:p>
        </p:txBody>
      </p:sp>
      <p:pic>
        <p:nvPicPr>
          <p:cNvPr id="1474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1675" y="1600200"/>
            <a:ext cx="398144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Title 1"/>
          <p:cNvSpPr>
            <a:spLocks noGrp="1"/>
          </p:cNvSpPr>
          <p:nvPr>
            <p:ph type="title"/>
          </p:nvPr>
        </p:nvSpPr>
        <p:spPr>
          <a:xfrm>
            <a:off x="914400" y="381001"/>
            <a:ext cx="10363200" cy="609599"/>
          </a:xfrm>
        </p:spPr>
        <p:txBody>
          <a:bodyPr>
            <a:normAutofit/>
          </a:bodyPr>
          <a:lstStyle/>
          <a:p>
            <a:r>
              <a:rPr lang="en-US" altLang="en-US" sz="3200" dirty="0">
                <a:cs typeface="Times New Roman" panose="02020603050405020304" pitchFamily="18" charset="0"/>
              </a:rPr>
              <a:t>1) Regulations, Statute, and Policies</a:t>
            </a:r>
          </a:p>
        </p:txBody>
      </p:sp>
      <p:sp>
        <p:nvSpPr>
          <p:cNvPr id="3" name="Slide Number Placeholder 2"/>
          <p:cNvSpPr>
            <a:spLocks noGrp="1"/>
          </p:cNvSpPr>
          <p:nvPr>
            <p:ph type="sldNum" sz="quarter" idx="12"/>
          </p:nvPr>
        </p:nvSpPr>
        <p:spPr/>
        <p:txBody>
          <a:bodyPr/>
          <a:lstStyle/>
          <a:p>
            <a:fld id="{BE4FB471-EBB4-4D81-9EA6-902E33AD37CE}" type="slidenum">
              <a:rPr lang="en-US" smtClean="0"/>
              <a:t>28</a:t>
            </a:fld>
            <a:endParaRPr lang="en-US" dirty="0"/>
          </a:p>
        </p:txBody>
      </p:sp>
    </p:spTree>
    <p:extLst>
      <p:ext uri="{BB962C8B-B14F-4D97-AF65-F5344CB8AC3E}">
        <p14:creationId xmlns:p14="http://schemas.microsoft.com/office/powerpoint/2010/main" val="108291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4381348" y="2160548"/>
            <a:ext cx="3505504" cy="3505504"/>
          </a:xfrm>
          <a:prstGeom prst="rect">
            <a:avLst/>
          </a:prstGeom>
        </p:spPr>
      </p:pic>
      <p:sp>
        <p:nvSpPr>
          <p:cNvPr id="5" name="TextBox 4"/>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2) Budget &amp; Budget Narrative SF-424A</a:t>
            </a:r>
          </a:p>
        </p:txBody>
      </p:sp>
    </p:spTree>
    <p:extLst>
      <p:ext uri="{BB962C8B-B14F-4D97-AF65-F5344CB8AC3E}">
        <p14:creationId xmlns:p14="http://schemas.microsoft.com/office/powerpoint/2010/main" val="213365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053" y="594121"/>
            <a:ext cx="12192000" cy="548879"/>
          </a:xfrm>
        </p:spPr>
        <p:txBody>
          <a:bodyPr>
            <a:noAutofit/>
          </a:bodyPr>
          <a:lstStyle/>
          <a:p>
            <a:r>
              <a:rPr lang="en-US" altLang="en-US" sz="3200" dirty="0">
                <a:ea typeface="Tahoma" pitchFamily="34" charset="0"/>
                <a:cs typeface="Times New Roman" panose="02020603050405020304" pitchFamily="18" charset="0"/>
              </a:rPr>
              <a:t>Agenda</a:t>
            </a:r>
          </a:p>
        </p:txBody>
      </p:sp>
      <p:sp>
        <p:nvSpPr>
          <p:cNvPr id="3" name="Content Placeholder 2"/>
          <p:cNvSpPr>
            <a:spLocks noGrp="1"/>
          </p:cNvSpPr>
          <p:nvPr>
            <p:ph idx="1"/>
          </p:nvPr>
        </p:nvSpPr>
        <p:spPr>
          <a:xfrm>
            <a:off x="685800" y="1590681"/>
            <a:ext cx="8534401" cy="3506624"/>
          </a:xfrm>
        </p:spPr>
        <p:txBody>
          <a:bodyPr>
            <a:noAutofit/>
          </a:bodyPr>
          <a:lstStyle/>
          <a:p>
            <a:pPr>
              <a:spcBef>
                <a:spcPts val="400"/>
              </a:spcBef>
              <a:spcAft>
                <a:spcPts val="400"/>
              </a:spcAft>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Grants Chief Announcements</a:t>
            </a:r>
          </a:p>
          <a:p>
            <a:pPr lvl="1">
              <a:spcBef>
                <a:spcPts val="400"/>
              </a:spcBef>
              <a:spcAft>
                <a:spcPts val="400"/>
              </a:spcAft>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Grant Management Process Changes</a:t>
            </a:r>
          </a:p>
          <a:p>
            <a:pPr lvl="1">
              <a:spcBef>
                <a:spcPts val="400"/>
              </a:spcBef>
              <a:spcAft>
                <a:spcPts val="400"/>
              </a:spcAft>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Renewed Customer Service Initiatives</a:t>
            </a:r>
          </a:p>
          <a:p>
            <a:pPr>
              <a:spcBef>
                <a:spcPts val="400"/>
              </a:spcBef>
              <a:spcAft>
                <a:spcPts val="400"/>
              </a:spcAft>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HMEP Grant Award Overview</a:t>
            </a:r>
          </a:p>
          <a:p>
            <a:pPr>
              <a:spcBef>
                <a:spcPts val="400"/>
              </a:spcBef>
              <a:spcAft>
                <a:spcPts val="400"/>
              </a:spcAft>
              <a:buFont typeface="Wingdings" panose="05000000000000000000" pitchFamily="2" charset="2"/>
              <a:buChar char="§"/>
              <a:defRPr/>
            </a:pPr>
            <a:r>
              <a:rPr lang="en-US" altLang="en-US" sz="2000" dirty="0">
                <a:latin typeface="Calibri" panose="020F0502020204030204" pitchFamily="34" charset="0"/>
                <a:cs typeface="Calibri" panose="020F0502020204030204" pitchFamily="34" charset="0"/>
              </a:rPr>
              <a:t>HMEP Grant Application</a:t>
            </a:r>
          </a:p>
          <a:p>
            <a:pPr>
              <a:spcBef>
                <a:spcPts val="400"/>
              </a:spcBef>
              <a:spcAft>
                <a:spcPts val="400"/>
              </a:spcAft>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Questions &amp; Answers</a:t>
            </a:r>
          </a:p>
          <a:p>
            <a:pPr>
              <a:spcBef>
                <a:spcPts val="400"/>
              </a:spcBef>
              <a:spcAft>
                <a:spcPts val="400"/>
              </a:spcAft>
              <a:buFont typeface="Wingdings" panose="05000000000000000000" pitchFamily="2" charset="2"/>
              <a:buChar char="§"/>
              <a:defRPr/>
            </a:pPr>
            <a:r>
              <a:rPr lang="en-US" sz="2000" dirty="0">
                <a:latin typeface="Calibri" panose="020F0502020204030204" pitchFamily="34" charset="0"/>
                <a:cs typeface="Calibri" panose="020F0502020204030204" pitchFamily="34" charset="0"/>
              </a:rPr>
              <a:t>HMEP Grant Application References</a:t>
            </a:r>
          </a:p>
        </p:txBody>
      </p:sp>
      <p:sp>
        <p:nvSpPr>
          <p:cNvPr id="6" name="Slide Number Placeholder 5"/>
          <p:cNvSpPr>
            <a:spLocks noGrp="1"/>
          </p:cNvSpPr>
          <p:nvPr>
            <p:ph type="sldNum" sz="quarter" idx="12"/>
          </p:nvPr>
        </p:nvSpPr>
        <p:spPr/>
        <p:txBody>
          <a:bodyPr/>
          <a:lstStyle/>
          <a:p>
            <a:fld id="{BE4FB471-EBB4-4D81-9EA6-902E33AD37CE}" type="slidenum">
              <a:rPr lang="en-US" smtClean="0"/>
              <a:t>3</a:t>
            </a:fld>
            <a:endParaRPr lang="en-US" dirty="0"/>
          </a:p>
        </p:txBody>
      </p:sp>
      <p:pic>
        <p:nvPicPr>
          <p:cNvPr id="2" name="Picture 1"/>
          <p:cNvPicPr>
            <a:picLocks noChangeAspect="1"/>
          </p:cNvPicPr>
          <p:nvPr/>
        </p:nvPicPr>
        <p:blipFill>
          <a:blip r:embed="rId3"/>
          <a:stretch>
            <a:fillRect/>
          </a:stretch>
        </p:blipFill>
        <p:spPr>
          <a:xfrm>
            <a:off x="8153400" y="1590681"/>
            <a:ext cx="3292125" cy="3340898"/>
          </a:xfrm>
          <a:prstGeom prst="rect">
            <a:avLst/>
          </a:prstGeom>
        </p:spPr>
      </p:pic>
    </p:spTree>
    <p:extLst>
      <p:ext uri="{BB962C8B-B14F-4D97-AF65-F5344CB8AC3E}">
        <p14:creationId xmlns:p14="http://schemas.microsoft.com/office/powerpoint/2010/main" val="2400048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30</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2) Budget &amp; Budget Narrative SF-424A Section A</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pic>
        <p:nvPicPr>
          <p:cNvPr id="6" name="Picture 5"/>
          <p:cNvPicPr>
            <a:picLocks noChangeAspect="1"/>
          </p:cNvPicPr>
          <p:nvPr/>
        </p:nvPicPr>
        <p:blipFill rotWithShape="1">
          <a:blip r:embed="rId2"/>
          <a:srcRect l="1806" t="9297" r="1580"/>
          <a:stretch/>
        </p:blipFill>
        <p:spPr>
          <a:xfrm>
            <a:off x="512011" y="1143000"/>
            <a:ext cx="10481166" cy="2667000"/>
          </a:xfrm>
          <a:prstGeom prst="rect">
            <a:avLst/>
          </a:prstGeom>
        </p:spPr>
      </p:pic>
      <p:sp>
        <p:nvSpPr>
          <p:cNvPr id="5" name="Rectangle 4"/>
          <p:cNvSpPr/>
          <p:nvPr/>
        </p:nvSpPr>
        <p:spPr>
          <a:xfrm>
            <a:off x="512011" y="4036634"/>
            <a:ext cx="11277600" cy="707886"/>
          </a:xfrm>
          <a:prstGeom prst="rect">
            <a:avLst/>
          </a:prstGeom>
        </p:spPr>
        <p:txBody>
          <a:bodyPr wrap="square">
            <a:spAutoFit/>
          </a:bodyPr>
          <a:lstStyle/>
          <a:p>
            <a:pPr marR="0" lvl="0">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federal and non-Federal </a:t>
            </a:r>
            <a:r>
              <a:rPr lang="en-US" sz="2000" dirty="0">
                <a:latin typeface="Calibri" panose="020F0502020204030204" pitchFamily="34" charset="0"/>
                <a:ea typeface="Calibri" panose="020F0502020204030204" pitchFamily="34" charset="0"/>
                <a:cs typeface="Times New Roman" panose="02020603050405020304" pitchFamily="18" charset="0"/>
              </a:rPr>
              <a:t>match amounts in their respective columns under New or Revised Budget. The Total in Column G should auto-populate.</a:t>
            </a:r>
          </a:p>
        </p:txBody>
      </p:sp>
      <p:sp>
        <p:nvSpPr>
          <p:cNvPr id="7" name="Rectangle 6"/>
          <p:cNvSpPr/>
          <p:nvPr/>
        </p:nvSpPr>
        <p:spPr>
          <a:xfrm>
            <a:off x="6477000" y="1828800"/>
            <a:ext cx="4419600" cy="1981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03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31</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2) Budget &amp; Budget Narrative SF-424A Section B</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pic>
        <p:nvPicPr>
          <p:cNvPr id="7" name="Picture 6"/>
          <p:cNvPicPr>
            <a:picLocks noChangeAspect="1"/>
          </p:cNvPicPr>
          <p:nvPr/>
        </p:nvPicPr>
        <p:blipFill rotWithShape="1">
          <a:blip r:embed="rId2"/>
          <a:srcRect l="2327" t="1986" r="981"/>
          <a:stretch/>
        </p:blipFill>
        <p:spPr>
          <a:xfrm>
            <a:off x="380999" y="1094931"/>
            <a:ext cx="7239001" cy="4298806"/>
          </a:xfrm>
          <a:prstGeom prst="rect">
            <a:avLst/>
          </a:prstGeom>
        </p:spPr>
      </p:pic>
      <p:sp>
        <p:nvSpPr>
          <p:cNvPr id="5" name="Rectangle 4"/>
          <p:cNvSpPr/>
          <p:nvPr/>
        </p:nvSpPr>
        <p:spPr>
          <a:xfrm>
            <a:off x="8001000" y="1865423"/>
            <a:ext cx="3886200" cy="2349361"/>
          </a:xfrm>
          <a:prstGeom prst="rect">
            <a:avLst/>
          </a:prstGeom>
        </p:spPr>
        <p:txBody>
          <a:bodyPr wrap="square">
            <a:spAutoFit/>
          </a:bodyPr>
          <a:lstStyle/>
          <a:p>
            <a:pPr marR="0" lvl="0">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federal costs only</a:t>
            </a:r>
            <a:r>
              <a:rPr lang="en-US" sz="2000" dirty="0">
                <a:latin typeface="Calibri" panose="020F0502020204030204" pitchFamily="34" charset="0"/>
                <a:ea typeface="Calibri" panose="020F0502020204030204" pitchFamily="34" charset="0"/>
                <a:cs typeface="Times New Roman" panose="02020603050405020304" pitchFamily="18" charset="0"/>
              </a:rPr>
              <a:t>. Please do not separate planning and training. </a:t>
            </a:r>
          </a:p>
          <a:p>
            <a:pPr marR="0" lvl="0">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Please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not </a:t>
            </a:r>
            <a:r>
              <a:rPr lang="en-US" sz="2000" dirty="0">
                <a:latin typeface="Calibri" panose="020F0502020204030204" pitchFamily="34" charset="0"/>
                <a:ea typeface="Calibri" panose="020F0502020204030204" pitchFamily="34" charset="0"/>
                <a:cs typeface="Times New Roman" panose="02020603050405020304" pitchFamily="18" charset="0"/>
              </a:rPr>
              <a:t>include matching amounts in this section. Instead, please utilize the budget narrative to explain how matching will be met (if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13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32</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2) Budget &amp; Budget Narrative SF-424A Section C</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0999" y="4017828"/>
            <a:ext cx="10659053" cy="810478"/>
          </a:xfrm>
          <a:prstGeom prst="rect">
            <a:avLst/>
          </a:prstGeom>
        </p:spPr>
        <p:txBody>
          <a:bodyPr wrap="square">
            <a:spAutoFit/>
          </a:bodyPr>
          <a:lstStyle/>
          <a:p>
            <a:pPr marR="0" lvl="0">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Enter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matching costs only</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Section D (Forecasted Cash Needs) is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required</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2099" t="3174"/>
          <a:stretch/>
        </p:blipFill>
        <p:spPr>
          <a:xfrm>
            <a:off x="381000" y="1066799"/>
            <a:ext cx="10659053" cy="2703095"/>
          </a:xfrm>
          <a:prstGeom prst="rect">
            <a:avLst/>
          </a:prstGeom>
        </p:spPr>
      </p:pic>
      <p:sp>
        <p:nvSpPr>
          <p:cNvPr id="6" name="TextBox 5"/>
          <p:cNvSpPr txBox="1"/>
          <p:nvPr/>
        </p:nvSpPr>
        <p:spPr>
          <a:xfrm>
            <a:off x="990599" y="1644134"/>
            <a:ext cx="3359089" cy="378630"/>
          </a:xfrm>
          <a:prstGeom prst="rect">
            <a:avLst/>
          </a:prstGeom>
          <a:ln/>
        </p:spPr>
        <p:txBody>
          <a:bodyPr vert="horz" wrap="square" lIns="91440" tIns="45720" rIns="91440" bIns="45720" rtlCol="0" anchor="ctr">
            <a:spAutoFit/>
          </a:bodyPr>
          <a:lstStyle/>
          <a:p>
            <a:endParaRPr lang="en-US" dirty="0"/>
          </a:p>
        </p:txBody>
      </p:sp>
    </p:spTree>
    <p:extLst>
      <p:ext uri="{BB962C8B-B14F-4D97-AF65-F5344CB8AC3E}">
        <p14:creationId xmlns:p14="http://schemas.microsoft.com/office/powerpoint/2010/main" val="989600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33</a:t>
            </a:fld>
            <a:endParaRPr lang="en-US" dirty="0"/>
          </a:p>
        </p:txBody>
      </p:sp>
      <p:sp>
        <p:nvSpPr>
          <p:cNvPr id="3" name="TextBox 2"/>
          <p:cNvSpPr txBox="1"/>
          <p:nvPr/>
        </p:nvSpPr>
        <p:spPr>
          <a:xfrm>
            <a:off x="381000" y="393414"/>
            <a:ext cx="11277600" cy="584775"/>
          </a:xfrm>
          <a:prstGeom prst="rect">
            <a:avLst/>
          </a:prstGeom>
          <a:ln/>
        </p:spPr>
        <p:txBody>
          <a:bodyPr vert="horz" wrap="square" lIns="91440" tIns="45720" rIns="91440" bIns="45720" rtlCol="0" anchor="ctr">
            <a:spAutoFit/>
          </a:bodyPr>
          <a:lstStyle/>
          <a:p>
            <a:r>
              <a:rPr lang="en-US" sz="3200" dirty="0"/>
              <a:t>2) Budget &amp; Budget Narrative SF-424A Section F</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0999" y="2594527"/>
            <a:ext cx="10659053" cy="810478"/>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Section F includes the total for direct charges and indirect charges.</a:t>
            </a:r>
          </a:p>
          <a:p>
            <a:pPr marR="0" lvl="0">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Please fill out indirect charges and attach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indirect cost rate agreement </a:t>
            </a:r>
            <a:r>
              <a:rPr lang="en-US" sz="2000" dirty="0">
                <a:latin typeface="Calibri" panose="020F0502020204030204" pitchFamily="34" charset="0"/>
                <a:ea typeface="Calibri" panose="020F0502020204030204" pitchFamily="34" charset="0"/>
                <a:cs typeface="Times New Roman" panose="02020603050405020304" pitchFamily="18" charset="0"/>
              </a:rPr>
              <a:t>if claiming indirect 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2"/>
          <a:srcRect l="21875" t="82308" r="20625" b="8038"/>
          <a:stretch/>
        </p:blipFill>
        <p:spPr>
          <a:xfrm>
            <a:off x="380999" y="1413774"/>
            <a:ext cx="10429186" cy="948426"/>
          </a:xfrm>
          <a:prstGeom prst="rect">
            <a:avLst/>
          </a:prstGeom>
        </p:spPr>
      </p:pic>
    </p:spTree>
    <p:extLst>
      <p:ext uri="{BB962C8B-B14F-4D97-AF65-F5344CB8AC3E}">
        <p14:creationId xmlns:p14="http://schemas.microsoft.com/office/powerpoint/2010/main" val="222634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34</a:t>
            </a:fld>
            <a:endParaRPr lang="en-US" dirty="0"/>
          </a:p>
        </p:txBody>
      </p:sp>
      <p:sp>
        <p:nvSpPr>
          <p:cNvPr id="3" name="TextBox 2"/>
          <p:cNvSpPr txBox="1"/>
          <p:nvPr/>
        </p:nvSpPr>
        <p:spPr>
          <a:xfrm>
            <a:off x="3962400" y="2659559"/>
            <a:ext cx="3524250" cy="584775"/>
          </a:xfrm>
          <a:prstGeom prst="rect">
            <a:avLst/>
          </a:prstGeom>
          <a:ln/>
        </p:spPr>
        <p:txBody>
          <a:bodyPr vert="horz" wrap="square" lIns="91440" tIns="45720" rIns="91440" bIns="45720" rtlCol="0" anchor="ctr">
            <a:spAutoFit/>
          </a:bodyPr>
          <a:lstStyle/>
          <a:p>
            <a:r>
              <a:rPr lang="en-US" sz="3200" dirty="0"/>
              <a:t>3) Line Item Details</a:t>
            </a: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Tree>
    <p:extLst>
      <p:ext uri="{BB962C8B-B14F-4D97-AF65-F5344CB8AC3E}">
        <p14:creationId xmlns:p14="http://schemas.microsoft.com/office/powerpoint/2010/main" val="192864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35</a:t>
            </a:fld>
            <a:endParaRPr lang="en-US" dirty="0"/>
          </a:p>
        </p:txBody>
      </p:sp>
      <p:sp>
        <p:nvSpPr>
          <p:cNvPr id="3" name="Rectangle 2"/>
          <p:cNvSpPr/>
          <p:nvPr/>
        </p:nvSpPr>
        <p:spPr>
          <a:xfrm>
            <a:off x="304800" y="304800"/>
            <a:ext cx="11277600" cy="625428"/>
          </a:xfrm>
          <a:prstGeom prst="rect">
            <a:avLst/>
          </a:prstGeom>
        </p:spPr>
        <p:txBody>
          <a:bodyPr wrap="square">
            <a:spAutoFit/>
          </a:bodyPr>
          <a:lstStyle/>
          <a:p>
            <a:pPr algn="ctr">
              <a:lnSpc>
                <a:spcPct val="115000"/>
              </a:lnSpc>
            </a:pPr>
            <a:r>
              <a:rPr lang="en-US" sz="3200" dirty="0">
                <a:latin typeface="Calibri" panose="020F0502020204030204" pitchFamily="34" charset="0"/>
                <a:ea typeface="Calibri" panose="020F0502020204030204" pitchFamily="34" charset="0"/>
                <a:cs typeface="Times New Roman" panose="02020603050405020304" pitchFamily="18" charset="0"/>
              </a:rPr>
              <a:t>3) Line Item Details</a:t>
            </a:r>
          </a:p>
        </p:txBody>
      </p:sp>
      <p:sp>
        <p:nvSpPr>
          <p:cNvPr id="4" name="TextBox 3"/>
          <p:cNvSpPr txBox="1"/>
          <p:nvPr/>
        </p:nvSpPr>
        <p:spPr>
          <a:xfrm>
            <a:off x="5334000" y="2427572"/>
            <a:ext cx="5562600" cy="1015663"/>
          </a:xfrm>
          <a:prstGeom prst="rect">
            <a:avLst/>
          </a:prstGeom>
          <a:ln/>
        </p:spPr>
        <p:txBody>
          <a:bodyPr vert="horz" wrap="square" lIns="91440" tIns="45720" rIns="91440" bIns="45720" rtlCol="0" anchor="ctr">
            <a:spAutoFit/>
          </a:bodyPr>
          <a:lstStyle/>
          <a:p>
            <a:pPr>
              <a:spcBef>
                <a:spcPts val="400"/>
              </a:spcBef>
              <a:spcAft>
                <a:spcPts val="400"/>
              </a:spcAft>
            </a:pPr>
            <a:r>
              <a:rPr lang="en-US" sz="2000" dirty="0"/>
              <a:t>This section provides a definition and tips for correctly filling out each object class category in the SF-424A and the application budget narrative.</a:t>
            </a:r>
          </a:p>
        </p:txBody>
      </p:sp>
      <p:pic>
        <p:nvPicPr>
          <p:cNvPr id="5" name="Picture 4"/>
          <p:cNvPicPr>
            <a:picLocks noChangeAspect="1"/>
          </p:cNvPicPr>
          <p:nvPr/>
        </p:nvPicPr>
        <p:blipFill rotWithShape="1">
          <a:blip r:embed="rId2"/>
          <a:srcRect l="2655" t="37590" r="72094" b="2131"/>
          <a:stretch/>
        </p:blipFill>
        <p:spPr>
          <a:xfrm>
            <a:off x="2819400" y="1993946"/>
            <a:ext cx="1828800" cy="2590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9280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36</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ea typeface="Calibri" panose="020F0502020204030204" pitchFamily="34" charset="0"/>
                <a:cs typeface="Times New Roman" panose="02020603050405020304" pitchFamily="18" charset="0"/>
              </a:rPr>
              <a:t>Line Item: Personnel Costs (</a:t>
            </a:r>
            <a:r>
              <a:rPr lang="en-US" sz="3200" u="sng" dirty="0">
                <a:solidFill>
                  <a:srgbClr val="0000FF"/>
                </a:solidFill>
                <a:ea typeface="Calibri" panose="020F0502020204030204" pitchFamily="34" charset="0"/>
                <a:cs typeface="Times New Roman" panose="02020603050405020304" pitchFamily="18" charset="0"/>
                <a:hlinkClick r:id="rId2"/>
              </a:rPr>
              <a:t>2 CFR 200.430</a:t>
            </a:r>
            <a:r>
              <a:rPr lang="en-US" sz="3200" dirty="0">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11277600" cy="2246769"/>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cost of wages and salaries paid to employees of the applicant who are directly involved in grant implementation. Generally, personnel are issued a W-2 by the applicant.</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give the position title, position description, employee status (full or part-time), hourly wage or salary, percentage of time dedicated to the grant, and total cost to the grant.</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Show your computational work and any assumptions made.</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Consultant or </a:t>
            </a:r>
            <a:r>
              <a:rPr lang="en-US" sz="2000" dirty="0" err="1">
                <a:latin typeface="Calibri" panose="020F0502020204030204" pitchFamily="34" charset="0"/>
                <a:ea typeface="Calibri" panose="020F0502020204030204" pitchFamily="34" charset="0"/>
                <a:cs typeface="Times New Roman" panose="02020603050405020304" pitchFamily="18" charset="0"/>
              </a:rPr>
              <a:t>subgrantee</a:t>
            </a:r>
            <a:r>
              <a:rPr lang="en-US" sz="2000" dirty="0">
                <a:latin typeface="Calibri" panose="020F0502020204030204" pitchFamily="34" charset="0"/>
                <a:ea typeface="Calibri" panose="020F0502020204030204" pitchFamily="34" charset="0"/>
                <a:cs typeface="Times New Roman" panose="02020603050405020304" pitchFamily="18" charset="0"/>
              </a:rPr>
              <a:t> costs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should not</a:t>
            </a:r>
            <a:r>
              <a:rPr lang="en-US" sz="2000" dirty="0">
                <a:latin typeface="Calibri" panose="020F0502020204030204" pitchFamily="34" charset="0"/>
                <a:ea typeface="Calibri" panose="020F0502020204030204" pitchFamily="34" charset="0"/>
                <a:cs typeface="Times New Roman" panose="02020603050405020304" pitchFamily="18" charset="0"/>
              </a:rPr>
              <a:t> be included in the Personnel line item.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lt;strong&gt;Staff&lt;/strong&gt; clipart project team - Pencil and in color &lt;strong&gt;staff&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250600"/>
            <a:ext cx="2743200" cy="1482234"/>
          </a:xfrm>
          <a:prstGeom prst="rect">
            <a:avLst/>
          </a:prstGeom>
        </p:spPr>
      </p:pic>
    </p:spTree>
    <p:extLst>
      <p:ext uri="{BB962C8B-B14F-4D97-AF65-F5344CB8AC3E}">
        <p14:creationId xmlns:p14="http://schemas.microsoft.com/office/powerpoint/2010/main" val="358191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1389298"/>
            <a:ext cx="8763000" cy="3477875"/>
          </a:xfrm>
          <a:prstGeom prst="rect">
            <a:avLst/>
          </a:prstGeom>
        </p:spPr>
        <p:txBody>
          <a:bodyPr wrap="square">
            <a:spAutoFit/>
          </a:bodyPr>
          <a:lstStyle/>
          <a:p>
            <a:pPr marR="0" lvl="0">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cost of benefits paid to personnel as compensation in addition to their regular salaries and wages, including the cost of the applicant’s share of FICA, health insurance, workers’ compensation, and vacation.</a:t>
            </a:r>
          </a:p>
          <a:p>
            <a:pPr marL="457200" marR="0" lvl="0" indent="-4572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include a description of specific benefits charged to the project and at what percentage. Fringe benefits are only allowable for the percentage of time devoted to the grant.</a:t>
            </a:r>
          </a:p>
          <a:p>
            <a:pPr marL="457200" marR="0" lvl="0" indent="-4572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a:t>
            </a:r>
          </a:p>
          <a:p>
            <a:pPr marL="457200" marR="0" lvl="0" indent="-4572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While personnel should have a corresponding fringe cost (and vice versa), personnel and fringe costs must be separated into their respective line-item categories.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do not combine these costs together.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Employee &lt;strong&gt;Fringe Benefits&lt;/strong&gt; FAQs | Payche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04110"/>
            <a:ext cx="1542067" cy="1323975"/>
          </a:xfrm>
          <a:prstGeom prst="rect">
            <a:avLst/>
          </a:prstGeom>
        </p:spPr>
      </p:pic>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37</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Fringe Benefits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2 CFR 200.431</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Tree>
    <p:extLst>
      <p:ext uri="{BB962C8B-B14F-4D97-AF65-F5344CB8AC3E}">
        <p14:creationId xmlns:p14="http://schemas.microsoft.com/office/powerpoint/2010/main" val="318841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38</a:t>
            </a:fld>
            <a:endParaRPr lang="en-US" dirty="0"/>
          </a:p>
        </p:txBody>
      </p:sp>
      <p:sp>
        <p:nvSpPr>
          <p:cNvPr id="3" name="TextBox 2"/>
          <p:cNvSpPr txBox="1"/>
          <p:nvPr/>
        </p:nvSpPr>
        <p:spPr>
          <a:xfrm>
            <a:off x="457200" y="408158"/>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Travel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200.474</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470979" y="1501757"/>
            <a:ext cx="8534399" cy="3462486"/>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travel costs of personnel that are reasonable and necessary to effectively manage and carry out grant activities, provide oversight, and measure program effectiveness.</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utilize the budget narrative to explain travel costs. Include the travel purpose, method of travel, number of people traveling, the number of days, and an estimated cost for each trip. Please provide an explanation of what activities the travel will cover.</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 Estimates are acceptable if you provide a basis for determining the estimated amount requested.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he Best Way from Taoyuan &lt;strong&gt;Airport&lt;/strong&gt; to Huali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884" y="642870"/>
            <a:ext cx="2826191" cy="1883684"/>
          </a:xfrm>
          <a:prstGeom prst="rect">
            <a:avLst/>
          </a:prstGeom>
        </p:spPr>
      </p:pic>
    </p:spTree>
    <p:extLst>
      <p:ext uri="{BB962C8B-B14F-4D97-AF65-F5344CB8AC3E}">
        <p14:creationId xmlns:p14="http://schemas.microsoft.com/office/powerpoint/2010/main" val="2940435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39</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Equipment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200.439</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11353800" cy="2862322"/>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non-expendable personal property having a useful life of more than one year and a per-unit cost of $5,000 or more per unit.</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include a description, quantity, and per-unit price for all equipment and how the equipment will be used on grant activities.</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Show your computational work and any assumptions made.</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the expense is under the usual threshold of $5,000 per item, it belongs under supplies. However, if the applicant’s equipment threshold is below $5,000, please utilize the budget narrative to provide an explanation and state the policy citation.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00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itle 1"/>
          <p:cNvSpPr>
            <a:spLocks noGrp="1"/>
          </p:cNvSpPr>
          <p:nvPr>
            <p:ph type="title"/>
          </p:nvPr>
        </p:nvSpPr>
        <p:spPr>
          <a:xfrm>
            <a:off x="19050" y="162468"/>
            <a:ext cx="12192000" cy="548879"/>
          </a:xfrm>
        </p:spPr>
        <p:txBody>
          <a:bodyPr>
            <a:noAutofit/>
          </a:bodyPr>
          <a:lstStyle/>
          <a:p>
            <a:r>
              <a:rPr lang="en-US" altLang="en-US" sz="3200" dirty="0">
                <a:latin typeface="+mn-lt"/>
                <a:cs typeface="Times New Roman" panose="02020603050405020304" pitchFamily="18" charset="0"/>
              </a:rPr>
              <a:t>HMEP Grant Award Overview</a:t>
            </a:r>
          </a:p>
        </p:txBody>
      </p:sp>
      <p:sp>
        <p:nvSpPr>
          <p:cNvPr id="142340" name="Content Placeholder 2"/>
          <p:cNvSpPr>
            <a:spLocks noGrp="1"/>
          </p:cNvSpPr>
          <p:nvPr>
            <p:ph idx="1"/>
          </p:nvPr>
        </p:nvSpPr>
        <p:spPr>
          <a:xfrm>
            <a:off x="685800" y="990600"/>
            <a:ext cx="10515600" cy="3614538"/>
          </a:xfrm>
        </p:spPr>
        <p:txBody>
          <a:bodyPr>
            <a:noAutofit/>
          </a:bodyPr>
          <a:lstStyle/>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The HMEP grant is funded by registration fees collected from hazardous materials (HAZMAT) shippers and carriers who offer for transportation or transport certain hazmat in intrastate, interstate, or foreign commerce in accordance with 49 CFR Part 107, Subpart G.</a:t>
            </a:r>
          </a:p>
          <a:p>
            <a:pPr>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HMEP grants support federally recognized tribes with transportation-related hazardous materials emergencies and the implementation of the Emergency Planning and Community Right-to-Know Act (EPCRA) of 1986.</a:t>
            </a:r>
          </a:p>
          <a:p>
            <a:pPr lvl="1">
              <a:spcBef>
                <a:spcPts val="400"/>
              </a:spcBef>
              <a:spcAft>
                <a:spcPts val="400"/>
              </a:spcAft>
              <a:buFont typeface="Wingdings" panose="05000000000000000000" pitchFamily="2" charset="2"/>
              <a:buChar char="§"/>
            </a:pPr>
            <a:r>
              <a:rPr lang="en-US" altLang="en-US" sz="2000" dirty="0">
                <a:cs typeface="Times New Roman" panose="02020603050405020304" pitchFamily="18" charset="0"/>
              </a:rPr>
              <a:t>Learn more about EPCRA here: https://www.epa.gov/epcra/what-epcra</a:t>
            </a:r>
          </a:p>
        </p:txBody>
      </p:sp>
      <p:sp>
        <p:nvSpPr>
          <p:cNvPr id="3" name="Slide Number Placeholder 2"/>
          <p:cNvSpPr>
            <a:spLocks noGrp="1"/>
          </p:cNvSpPr>
          <p:nvPr>
            <p:ph type="sldNum" sz="quarter" idx="12"/>
          </p:nvPr>
        </p:nvSpPr>
        <p:spPr/>
        <p:txBody>
          <a:bodyPr/>
          <a:lstStyle/>
          <a:p>
            <a:fld id="{BE4FB471-EBB4-4D81-9EA6-902E33AD37CE}" type="slidenum">
              <a:rPr lang="en-US" smtClean="0"/>
              <a:t>4</a:t>
            </a:fld>
            <a:endParaRPr lang="en-US" dirty="0"/>
          </a:p>
        </p:txBody>
      </p:sp>
      <p:pic>
        <p:nvPicPr>
          <p:cNvPr id="9" name="Picture 8">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505200"/>
            <a:ext cx="8839200" cy="2374761"/>
          </a:xfrm>
          <a:prstGeom prst="rect">
            <a:avLst/>
          </a:prstGeom>
        </p:spPr>
      </p:pic>
    </p:spTree>
    <p:extLst>
      <p:ext uri="{BB962C8B-B14F-4D97-AF65-F5344CB8AC3E}">
        <p14:creationId xmlns:p14="http://schemas.microsoft.com/office/powerpoint/2010/main" val="3039235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40</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Supplies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200.453</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1000" y="1143000"/>
            <a:ext cx="11277600" cy="1836400"/>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tangible materials costing less than $5,000 per unit, such as copy paper, pens and pencils, and computers. </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utilize the budget narrative to provide the quantity and per-unit cost for supplies and how the supplies will be used on grant activities.</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SA Updates Strategic Sourcing Tool for &lt;strong&gt;Office Supplies&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679" y="3048000"/>
            <a:ext cx="3920905" cy="2352543"/>
          </a:xfrm>
          <a:prstGeom prst="rect">
            <a:avLst/>
          </a:prstGeom>
        </p:spPr>
      </p:pic>
    </p:spTree>
    <p:extLst>
      <p:ext uri="{BB962C8B-B14F-4D97-AF65-F5344CB8AC3E}">
        <p14:creationId xmlns:p14="http://schemas.microsoft.com/office/powerpoint/2010/main" val="1782164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41</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Contractual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200.330</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733800" y="1143000"/>
            <a:ext cx="7924800" cy="4196020"/>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the cost of any contract or sub-award agreement.</a:t>
            </a:r>
          </a:p>
          <a:p>
            <a:pPr marL="34290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sub-award</a:t>
            </a:r>
            <a:r>
              <a:rPr lang="en-US" sz="2000" dirty="0">
                <a:latin typeface="Calibri" panose="020F0502020204030204" pitchFamily="34" charset="0"/>
                <a:ea typeface="Calibri" panose="020F0502020204030204" pitchFamily="34" charset="0"/>
                <a:cs typeface="Times New Roman" panose="02020603050405020304" pitchFamily="18" charset="0"/>
              </a:rPr>
              <a:t> is provided by a pass-through entity to a sub-recipient in order to carry out part of the pass-through entity’s federal award. Sub-recipients are responsible for programmatic decision-making.</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contract </a:t>
            </a:r>
            <a:r>
              <a:rPr lang="en-US" sz="2000" dirty="0">
                <a:latin typeface="Calibri" panose="020F0502020204030204" pitchFamily="34" charset="0"/>
                <a:ea typeface="Calibri" panose="020F0502020204030204" pitchFamily="34" charset="0"/>
                <a:cs typeface="Times New Roman" panose="02020603050405020304" pitchFamily="18" charset="0"/>
              </a:rPr>
              <a:t>is a legal instrument implemented by grant recipients to purchase property or acquire services in order to carry out a project. The property or services acquired are not directly involved in programmatic activities.</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Utilize the budget narrative to identify your sub-awards and contracts and explain how contractual costs were derived for each.</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Show your computational work, any assumptions made, and how each contract or sub-award relates to grant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t;strong&gt;Contract&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47" y="1226558"/>
            <a:ext cx="3048000" cy="2017776"/>
          </a:xfrm>
          <a:prstGeom prst="rect">
            <a:avLst/>
          </a:prstGeom>
        </p:spPr>
      </p:pic>
    </p:spTree>
    <p:extLst>
      <p:ext uri="{BB962C8B-B14F-4D97-AF65-F5344CB8AC3E}">
        <p14:creationId xmlns:p14="http://schemas.microsoft.com/office/powerpoint/2010/main" val="350773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42</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Other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34739"/>
            <a:ext cx="6172200" cy="3375283"/>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direct costs that do not fit any of the aforementioned categories, such as rent for buildings used to conduct grant activities, utilities, leased equipment, child care, transportation expenses, employee training, tuition, etc.</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utilize the budget narrative to itemize “other” direct costs and provide a reasonable explanation. </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any assumptions made, and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“other” direct costs relate to grant activities.</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968507" y="1134739"/>
            <a:ext cx="4537693" cy="3023429"/>
          </a:xfrm>
          <a:prstGeom prst="rect">
            <a:avLst/>
          </a:prstGeom>
        </p:spPr>
      </p:pic>
    </p:spTree>
    <p:extLst>
      <p:ext uri="{BB962C8B-B14F-4D97-AF65-F5344CB8AC3E}">
        <p14:creationId xmlns:p14="http://schemas.microsoft.com/office/powerpoint/2010/main" val="367776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43</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Indirect Costs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200.416</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505325" y="1151021"/>
            <a:ext cx="8537075" cy="2759730"/>
          </a:xfrm>
          <a:prstGeom prst="rect">
            <a:avLst/>
          </a:prstGeom>
        </p:spPr>
        <p:txBody>
          <a:bodyPr wrap="square">
            <a:spAutoFit/>
          </a:bodyPr>
          <a:lstStyle/>
          <a:p>
            <a:pPr>
              <a:spcBef>
                <a:spcPts val="400"/>
              </a:spcBef>
              <a:spcAft>
                <a:spcPts val="40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costs incurred for common or joint objectives that benefit more than one project.</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the applicant has a current and fully executed indirect cost rate, a copy of the indirect cost agreement signed by the cognizant Federal agency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 be included with the application</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the indirect cost rate agreement is in the renewal process and will not be approved by the continuing application due date,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attach the letter of renewal or letter of request</a:t>
            </a:r>
            <a:r>
              <a:rPr lang="en-US" sz="2000" dirty="0">
                <a:latin typeface="Calibri" panose="020F0502020204030204" pitchFamily="34" charset="0"/>
                <a:ea typeface="Calibri" panose="020F0502020204030204" pitchFamily="34" charset="0"/>
                <a:cs typeface="Times New Roman" panose="02020603050405020304" pitchFamily="18" charset="0"/>
              </a:rPr>
              <a:t> sent to your cognizant agency.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astle Hills, TX - Official Website | Official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475" y="1688331"/>
            <a:ext cx="3136919" cy="2508604"/>
          </a:xfrm>
          <a:prstGeom prst="rect">
            <a:avLst/>
          </a:prstGeom>
        </p:spPr>
      </p:pic>
    </p:spTree>
    <p:extLst>
      <p:ext uri="{BB962C8B-B14F-4D97-AF65-F5344CB8AC3E}">
        <p14:creationId xmlns:p14="http://schemas.microsoft.com/office/powerpoint/2010/main" val="261955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44</a:t>
            </a:fld>
            <a:endParaRPr lang="en-US" dirty="0"/>
          </a:p>
        </p:txBody>
      </p:sp>
      <p:sp>
        <p:nvSpPr>
          <p:cNvPr id="3" name="TextBox 2"/>
          <p:cNvSpPr txBox="1"/>
          <p:nvPr/>
        </p:nvSpPr>
        <p:spPr>
          <a:xfrm>
            <a:off x="381000" y="356481"/>
            <a:ext cx="11277600" cy="658642"/>
          </a:xfrm>
          <a:prstGeom prst="rect">
            <a:avLst/>
          </a:prstGeom>
          <a:ln/>
        </p:spPr>
        <p:txBody>
          <a:bodyPr vert="horz" wrap="square" lIns="91440" tIns="45720" rIns="91440" bIns="45720" rtlCol="0" anchor="ctr">
            <a:spAutoFit/>
          </a:bodyPr>
          <a:lstStyle/>
          <a:p>
            <a:pPr>
              <a:lnSpc>
                <a:spcPct val="115000"/>
              </a:lnSpc>
              <a:spcAft>
                <a:spcPts val="1000"/>
              </a:spcAft>
            </a:pPr>
            <a:r>
              <a:rPr lang="en-US" sz="3200" dirty="0"/>
              <a:t>3) </a:t>
            </a:r>
            <a:r>
              <a:rPr lang="en-US" sz="3200" dirty="0">
                <a:latin typeface="Calibri" panose="020F0502020204030204" pitchFamily="34" charset="0"/>
                <a:ea typeface="Calibri" panose="020F0502020204030204" pitchFamily="34" charset="0"/>
                <a:cs typeface="Times New Roman" panose="02020603050405020304" pitchFamily="18" charset="0"/>
              </a:rPr>
              <a:t>Line Item: Matching (</a:t>
            </a:r>
            <a:r>
              <a:rPr lang="en-US" sz="3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2 CFR 200.306</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33400" y="3244334"/>
            <a:ext cx="10972800" cy="369332"/>
          </a:xfrm>
          <a:prstGeom prst="rect">
            <a:avLst/>
          </a:prstGeom>
          <a:ln/>
        </p:spPr>
        <p:txBody>
          <a:bodyPr vert="horz" wrap="square" lIns="91440" tIns="45720" rIns="91440" bIns="45720" rtlCol="0" anchor="ctr">
            <a:spAutoFit/>
          </a:bodyPr>
          <a:lstStyle/>
          <a:p>
            <a:endParaRPr lang="en-US" dirty="0"/>
          </a:p>
        </p:txBody>
      </p:sp>
      <p:sp>
        <p:nvSpPr>
          <p:cNvPr id="5" name="Rectangle 4"/>
          <p:cNvSpPr/>
          <p:nvPr/>
        </p:nvSpPr>
        <p:spPr>
          <a:xfrm>
            <a:off x="381000" y="1143000"/>
            <a:ext cx="11277600" cy="3416320"/>
          </a:xfrm>
          <a:prstGeom prst="rect">
            <a:avLst/>
          </a:prstGeom>
        </p:spPr>
        <p:txBody>
          <a:bodyPr wrap="square">
            <a:spAutoFit/>
          </a:bodyPr>
          <a:lstStyle/>
          <a:p>
            <a:pPr marR="0" lvl="0">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This line item refers to costs not paid by Federal funds. This amount is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20% for HMEP grants </a:t>
            </a:r>
            <a:r>
              <a:rPr lang="en-US" sz="2000" dirty="0">
                <a:latin typeface="Calibri" panose="020F0502020204030204" pitchFamily="34" charset="0"/>
                <a:ea typeface="Calibri" panose="020F0502020204030204" pitchFamily="34" charset="0"/>
                <a:cs typeface="Times New Roman" panose="02020603050405020304" pitchFamily="18" charset="0"/>
              </a:rPr>
              <a:t>(although some exclusions apply).</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On the SF-424A line-item budget please enter match in </a:t>
            </a:r>
            <a:r>
              <a:rPr lang="en-US" sz="2000" u="sng" dirty="0">
                <a:latin typeface="Calibri" panose="020F0502020204030204" pitchFamily="34" charset="0"/>
                <a:ea typeface="Calibri" panose="020F0502020204030204" pitchFamily="34" charset="0"/>
                <a:cs typeface="Times New Roman" panose="02020603050405020304" pitchFamily="18" charset="0"/>
              </a:rPr>
              <a:t>Section A and Section C only</a:t>
            </a:r>
            <a:r>
              <a:rPr lang="en-US" sz="2000" dirty="0">
                <a:latin typeface="Calibri" panose="020F0502020204030204" pitchFamily="34" charset="0"/>
                <a:ea typeface="Calibri" panose="020F0502020204030204" pitchFamily="34" charset="0"/>
                <a:cs typeface="Times New Roman" panose="02020603050405020304" pitchFamily="18" charset="0"/>
              </a:rPr>
              <a:t>. The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application will be returned </a:t>
            </a:r>
            <a:r>
              <a:rPr lang="en-US" sz="2000" dirty="0">
                <a:latin typeface="Calibri" panose="020F0502020204030204" pitchFamily="34" charset="0"/>
                <a:ea typeface="Calibri" panose="020F0502020204030204" pitchFamily="34" charset="0"/>
                <a:cs typeface="Times New Roman" panose="02020603050405020304" pitchFamily="18" charset="0"/>
              </a:rPr>
              <a:t>if match is listed in Section B.</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utilize the budget narrative to clearly explain how matching costs will be met.</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Identify the type of match, explain the amount to be matched, and how this amount was determined.</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Matching should be described in the same level of detail as Federal dollars, including a breakdown by object class category.</a:t>
            </a:r>
          </a:p>
          <a:p>
            <a:pPr marL="342900" marR="0" lvl="0" indent="-342900">
              <a:spcBef>
                <a:spcPts val="400"/>
              </a:spcBef>
              <a:spcAft>
                <a:spcPts val="4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Please show your computational work and any assumptions made.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08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4800600" cy="4035423"/>
          </a:xfrm>
        </p:spPr>
        <p:txBody>
          <a:bodyPr>
            <a:noAutofit/>
          </a:bodyPr>
          <a:lstStyle/>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Diversity among American Indians and Alaska Natives is wide and expansive so the need for each federally-recognized tribe is different. </a:t>
            </a:r>
          </a:p>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That’s where you come in:</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What is that need?</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How is it determined?</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Has there been a recent incident?</a:t>
            </a:r>
          </a:p>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This grant supports HAZMAT in transportation needs. Since that need varies, this grant is flexible. </a:t>
            </a:r>
          </a:p>
        </p:txBody>
      </p:sp>
      <p:sp>
        <p:nvSpPr>
          <p:cNvPr id="7" name="Title 1"/>
          <p:cNvSpPr txBox="1">
            <a:spLocks/>
          </p:cNvSpPr>
          <p:nvPr/>
        </p:nvSpPr>
        <p:spPr>
          <a:xfrm>
            <a:off x="0" y="457200"/>
            <a:ext cx="12192000" cy="9144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Award Overview</a:t>
            </a:r>
          </a:p>
        </p:txBody>
      </p:sp>
      <p:sp>
        <p:nvSpPr>
          <p:cNvPr id="5" name="Slide Number Placeholder 4"/>
          <p:cNvSpPr>
            <a:spLocks noGrp="1"/>
          </p:cNvSpPr>
          <p:nvPr>
            <p:ph type="sldNum" sz="quarter" idx="12"/>
          </p:nvPr>
        </p:nvSpPr>
        <p:spPr/>
        <p:txBody>
          <a:bodyPr/>
          <a:lstStyle/>
          <a:p>
            <a:fld id="{BE4FB471-EBB4-4D81-9EA6-902E33AD37CE}" type="slidenum">
              <a:rPr lang="en-US" smtClean="0"/>
              <a:t>5</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6324600" cy="3021126"/>
          </a:xfrm>
          <a:prstGeom prst="rect">
            <a:avLst/>
          </a:prstGeom>
        </p:spPr>
      </p:pic>
    </p:spTree>
    <p:extLst>
      <p:ext uri="{BB962C8B-B14F-4D97-AF65-F5344CB8AC3E}">
        <p14:creationId xmlns:p14="http://schemas.microsoft.com/office/powerpoint/2010/main" val="104135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58" y="1000854"/>
            <a:ext cx="5867400" cy="4104546"/>
          </a:xfrm>
        </p:spPr>
        <p:txBody>
          <a:bodyPr>
            <a:noAutofit/>
          </a:bodyPr>
          <a:lstStyle/>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Eligible activities include (but are not limited to):</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Commodity Flow Studies (what HAZMAT is flowing through your community?)</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HAZMAT Awareness Training (provides foundation on how to respond to an incident involving HAZMAT)</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Table Top Exercises </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Purchase of Training Props</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Grants Management Training </a:t>
            </a:r>
          </a:p>
          <a:p>
            <a:pPr lvl="1">
              <a:spcBef>
                <a:spcPts val="400"/>
              </a:spcBef>
              <a:spcAft>
                <a:spcPts val="400"/>
              </a:spcAft>
              <a:buFont typeface="Wingdings" panose="05000000000000000000" pitchFamily="2" charset="2"/>
              <a:buChar char="§"/>
            </a:pPr>
            <a:r>
              <a:rPr lang="en-US" sz="2000" dirty="0">
                <a:cs typeface="Times New Roman" panose="02020603050405020304" pitchFamily="18" charset="0"/>
              </a:rPr>
              <a:t>HAZMAT Conference Attendance (pre-approval required)</a:t>
            </a:r>
          </a:p>
        </p:txBody>
      </p:sp>
      <p:sp>
        <p:nvSpPr>
          <p:cNvPr id="7" name="Title 1"/>
          <p:cNvSpPr txBox="1">
            <a:spLocks/>
          </p:cNvSpPr>
          <p:nvPr/>
        </p:nvSpPr>
        <p:spPr>
          <a:xfrm>
            <a:off x="0" y="-152400"/>
            <a:ext cx="12192000" cy="9144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Award Overview</a:t>
            </a:r>
          </a:p>
        </p:txBody>
      </p:sp>
      <p:sp>
        <p:nvSpPr>
          <p:cNvPr id="5" name="Slide Number Placeholder 4"/>
          <p:cNvSpPr>
            <a:spLocks noGrp="1"/>
          </p:cNvSpPr>
          <p:nvPr>
            <p:ph type="sldNum" sz="quarter" idx="12"/>
          </p:nvPr>
        </p:nvSpPr>
        <p:spPr/>
        <p:txBody>
          <a:bodyPr/>
          <a:lstStyle/>
          <a:p>
            <a:fld id="{BE4FB471-EBB4-4D81-9EA6-902E33AD37CE}" type="slidenum">
              <a:rPr lang="en-US" smtClean="0"/>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442" y="822131"/>
            <a:ext cx="5485115" cy="4114993"/>
          </a:xfrm>
          <a:prstGeom prst="rect">
            <a:avLst/>
          </a:prstGeom>
        </p:spPr>
      </p:pic>
      <p:sp>
        <p:nvSpPr>
          <p:cNvPr id="6" name="Content Placeholder 2"/>
          <p:cNvSpPr txBox="1">
            <a:spLocks/>
          </p:cNvSpPr>
          <p:nvPr/>
        </p:nvSpPr>
        <p:spPr>
          <a:xfrm>
            <a:off x="228598" y="5072669"/>
            <a:ext cx="11963402" cy="121920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HMEP Expenditures Guide: https://www.phmsa.dot.gov/sites/phmsa.dot.gov/files/docs/about-phmsa/grants/hazmat/2956/2017-hmep-expenditures-guide-071317.pdf</a:t>
            </a:r>
          </a:p>
        </p:txBody>
      </p:sp>
    </p:spTree>
    <p:extLst>
      <p:ext uri="{BB962C8B-B14F-4D97-AF65-F5344CB8AC3E}">
        <p14:creationId xmlns:p14="http://schemas.microsoft.com/office/powerpoint/2010/main" val="224876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600200"/>
            <a:ext cx="5029200" cy="3860800"/>
          </a:xfrm>
        </p:spPr>
        <p:txBody>
          <a:bodyPr>
            <a:noAutofit/>
          </a:bodyPr>
          <a:lstStyle/>
          <a:p>
            <a:pPr marL="0" indent="0">
              <a:spcBef>
                <a:spcPts val="400"/>
              </a:spcBef>
              <a:spcAft>
                <a:spcPts val="400"/>
              </a:spcAft>
              <a:buNone/>
            </a:pPr>
            <a:r>
              <a:rPr lang="en-US" sz="2000" b="1" dirty="0">
                <a:cs typeface="Times New Roman" panose="02020603050405020304" pitchFamily="18" charset="0"/>
              </a:rPr>
              <a:t>Eligibility</a:t>
            </a:r>
          </a:p>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Applicants are limited to federally recognized tribal governments and intertribal consortiums.</a:t>
            </a:r>
          </a:p>
          <a:p>
            <a:pPr>
              <a:spcBef>
                <a:spcPts val="400"/>
              </a:spcBef>
              <a:spcAft>
                <a:spcPts val="400"/>
              </a:spcAft>
              <a:buFont typeface="Wingdings" panose="05000000000000000000" pitchFamily="2" charset="2"/>
              <a:buChar char="§"/>
            </a:pPr>
            <a:r>
              <a:rPr lang="en-US" sz="2000" dirty="0">
                <a:cs typeface="Times New Roman" panose="02020603050405020304" pitchFamily="18" charset="0"/>
              </a:rPr>
              <a:t>Verify that your tribe is federally recognized at the link below: https://www.bia.gov/sites/bia.gov/libraries/maps/tld_map.html</a:t>
            </a:r>
          </a:p>
        </p:txBody>
      </p:sp>
      <p:sp>
        <p:nvSpPr>
          <p:cNvPr id="7" name="Title 1"/>
          <p:cNvSpPr txBox="1">
            <a:spLocks/>
          </p:cNvSpPr>
          <p:nvPr/>
        </p:nvSpPr>
        <p:spPr>
          <a:xfrm>
            <a:off x="0" y="381000"/>
            <a:ext cx="12192000" cy="9144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cs typeface="Times New Roman" panose="02020603050405020304" pitchFamily="18" charset="0"/>
              </a:rPr>
              <a:t>HMEP Grant Award Overview</a:t>
            </a:r>
          </a:p>
        </p:txBody>
      </p:sp>
      <p:sp>
        <p:nvSpPr>
          <p:cNvPr id="5" name="Slide Number Placeholder 4"/>
          <p:cNvSpPr>
            <a:spLocks noGrp="1"/>
          </p:cNvSpPr>
          <p:nvPr>
            <p:ph type="sldNum" sz="quarter" idx="12"/>
          </p:nvPr>
        </p:nvSpPr>
        <p:spPr/>
        <p:txBody>
          <a:bodyPr/>
          <a:lstStyle/>
          <a:p>
            <a:fld id="{BE4FB471-EBB4-4D81-9EA6-902E33AD37CE}" type="slidenum">
              <a:rPr lang="en-US" smtClean="0"/>
              <a:t>7</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600200"/>
            <a:ext cx="4267200" cy="3200400"/>
          </a:xfrm>
          <a:prstGeom prst="rect">
            <a:avLst/>
          </a:prstGeom>
        </p:spPr>
      </p:pic>
    </p:spTree>
    <p:extLst>
      <p:ext uri="{BB962C8B-B14F-4D97-AF65-F5344CB8AC3E}">
        <p14:creationId xmlns:p14="http://schemas.microsoft.com/office/powerpoint/2010/main" val="272284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1258"/>
            <a:ext cx="9601200" cy="691742"/>
          </a:xfrm>
        </p:spPr>
        <p:txBody>
          <a:bodyPr>
            <a:noAutofit/>
          </a:bodyPr>
          <a:lstStyle/>
          <a:p>
            <a:r>
              <a:rPr lang="en-US" sz="3200" dirty="0">
                <a:cs typeface="Times New Roman" panose="02020603050405020304" pitchFamily="18" charset="0"/>
              </a:rPr>
              <a:t>HMEP Grant Award Overview</a:t>
            </a:r>
          </a:p>
        </p:txBody>
      </p:sp>
      <p:sp>
        <p:nvSpPr>
          <p:cNvPr id="3" name="Content Placeholder 2"/>
          <p:cNvSpPr>
            <a:spLocks noGrp="1"/>
          </p:cNvSpPr>
          <p:nvPr>
            <p:ph idx="1"/>
          </p:nvPr>
        </p:nvSpPr>
        <p:spPr>
          <a:xfrm>
            <a:off x="533400" y="1600200"/>
            <a:ext cx="10896600" cy="3429000"/>
          </a:xfrm>
        </p:spPr>
        <p:txBody>
          <a:bodyPr>
            <a:normAutofit/>
          </a:bodyPr>
          <a:lstStyle/>
          <a:p>
            <a:pPr marL="57150" indent="0">
              <a:spcBef>
                <a:spcPts val="400"/>
              </a:spcBef>
              <a:spcAft>
                <a:spcPts val="400"/>
              </a:spcAft>
              <a:buNone/>
            </a:pPr>
            <a:r>
              <a:rPr lang="en-US" sz="2000" b="1" dirty="0">
                <a:cs typeface="Times New Roman" panose="02020603050405020304" pitchFamily="18" charset="0"/>
              </a:rPr>
              <a:t>Tentative FY19 HMEP Application Timeline</a:t>
            </a:r>
          </a:p>
          <a:p>
            <a:pPr marL="400050">
              <a:spcBef>
                <a:spcPts val="400"/>
              </a:spcBef>
              <a:spcAft>
                <a:spcPts val="400"/>
              </a:spcAft>
              <a:buFont typeface="Wingdings" panose="05000000000000000000" pitchFamily="2" charset="2"/>
              <a:buChar char="§"/>
            </a:pPr>
            <a:r>
              <a:rPr lang="en-US" sz="2000" b="1" dirty="0">
                <a:cs typeface="Times New Roman" panose="02020603050405020304" pitchFamily="18" charset="0"/>
              </a:rPr>
              <a:t>March </a:t>
            </a:r>
            <a:r>
              <a:rPr lang="en-US" sz="2000" b="1" dirty="0" smtClean="0">
                <a:cs typeface="Times New Roman" panose="02020603050405020304" pitchFamily="18" charset="0"/>
              </a:rPr>
              <a:t>1, 2019 (</a:t>
            </a:r>
            <a:r>
              <a:rPr lang="en-US" sz="2000" b="1" dirty="0" smtClean="0">
                <a:solidFill>
                  <a:srgbClr val="C00000"/>
                </a:solidFill>
                <a:cs typeface="Times New Roman" panose="02020603050405020304" pitchFamily="18" charset="0"/>
              </a:rPr>
              <a:t>tentatively</a:t>
            </a:r>
            <a:r>
              <a:rPr lang="en-US" sz="2000" b="1" dirty="0" smtClean="0">
                <a:cs typeface="Times New Roman" panose="02020603050405020304" pitchFamily="18" charset="0"/>
              </a:rPr>
              <a:t>) </a:t>
            </a:r>
            <a:r>
              <a:rPr lang="en-US" sz="2000" dirty="0">
                <a:cs typeface="Times New Roman" panose="02020603050405020304" pitchFamily="18" charset="0"/>
              </a:rPr>
              <a:t>– Notice of Funding Opportunity (NOFO) posts to Grants.gov and notice sent to potential applicants via email. </a:t>
            </a:r>
          </a:p>
          <a:p>
            <a:pPr marL="400050">
              <a:spcBef>
                <a:spcPts val="400"/>
              </a:spcBef>
              <a:spcAft>
                <a:spcPts val="400"/>
              </a:spcAft>
              <a:buFont typeface="Wingdings" panose="05000000000000000000" pitchFamily="2" charset="2"/>
              <a:buChar char="§"/>
            </a:pPr>
            <a:r>
              <a:rPr lang="en-US" sz="2000" b="1" dirty="0" smtClean="0">
                <a:cs typeface="Times New Roman" panose="02020603050405020304" pitchFamily="18" charset="0"/>
              </a:rPr>
              <a:t>April 30, 2019 (</a:t>
            </a:r>
            <a:r>
              <a:rPr lang="en-US" sz="2000" b="1" dirty="0" smtClean="0">
                <a:solidFill>
                  <a:srgbClr val="C00000"/>
                </a:solidFill>
                <a:cs typeface="Times New Roman" panose="02020603050405020304" pitchFamily="18" charset="0"/>
              </a:rPr>
              <a:t>tentatively</a:t>
            </a:r>
            <a:r>
              <a:rPr lang="en-US" sz="2000" b="1" dirty="0" smtClean="0">
                <a:cs typeface="Times New Roman" panose="02020603050405020304" pitchFamily="18" charset="0"/>
              </a:rPr>
              <a:t>) </a:t>
            </a:r>
            <a:r>
              <a:rPr lang="en-US" sz="2000" dirty="0">
                <a:cs typeface="Times New Roman" panose="02020603050405020304" pitchFamily="18" charset="0"/>
              </a:rPr>
              <a:t>–</a:t>
            </a:r>
            <a:r>
              <a:rPr lang="en-US" sz="2000" b="1" dirty="0">
                <a:solidFill>
                  <a:srgbClr val="C00000"/>
                </a:solidFill>
                <a:cs typeface="Times New Roman" panose="02020603050405020304" pitchFamily="18" charset="0"/>
              </a:rPr>
              <a:t> </a:t>
            </a:r>
            <a:r>
              <a:rPr lang="en-US" sz="2000" dirty="0">
                <a:cs typeface="Times New Roman" panose="02020603050405020304" pitchFamily="18" charset="0"/>
              </a:rPr>
              <a:t>Grant application deadline.</a:t>
            </a:r>
          </a:p>
          <a:p>
            <a:pPr marL="400050">
              <a:spcBef>
                <a:spcPts val="400"/>
              </a:spcBef>
              <a:spcAft>
                <a:spcPts val="400"/>
              </a:spcAft>
              <a:buFont typeface="Wingdings" panose="05000000000000000000" pitchFamily="2" charset="2"/>
              <a:buChar char="§"/>
            </a:pPr>
            <a:r>
              <a:rPr lang="en-US" sz="2000" b="1" dirty="0">
                <a:cs typeface="Times New Roman" panose="02020603050405020304" pitchFamily="18" charset="0"/>
              </a:rPr>
              <a:t>June 2019 </a:t>
            </a:r>
            <a:r>
              <a:rPr lang="en-US" sz="2000" dirty="0">
                <a:cs typeface="Times New Roman" panose="02020603050405020304" pitchFamily="18" charset="0"/>
              </a:rPr>
              <a:t>– PHMSA completes review of applications. </a:t>
            </a:r>
          </a:p>
          <a:p>
            <a:pPr marL="400050">
              <a:spcBef>
                <a:spcPts val="400"/>
              </a:spcBef>
              <a:spcAft>
                <a:spcPts val="400"/>
              </a:spcAft>
              <a:buFont typeface="Wingdings" panose="05000000000000000000" pitchFamily="2" charset="2"/>
              <a:buChar char="§"/>
            </a:pPr>
            <a:r>
              <a:rPr lang="en-US" sz="2000" b="1" dirty="0">
                <a:cs typeface="Times New Roman" panose="02020603050405020304" pitchFamily="18" charset="0"/>
              </a:rPr>
              <a:t>September </a:t>
            </a:r>
            <a:r>
              <a:rPr lang="en-US" sz="2000" b="1" dirty="0" smtClean="0">
                <a:cs typeface="Times New Roman" panose="02020603050405020304" pitchFamily="18" charset="0"/>
              </a:rPr>
              <a:t>30, 2019 </a:t>
            </a:r>
            <a:r>
              <a:rPr lang="en-US" sz="2000" dirty="0">
                <a:cs typeface="Times New Roman" panose="02020603050405020304" pitchFamily="18" charset="0"/>
              </a:rPr>
              <a:t>– Notice of Grant Agreement (NGA) issued to grantees. Period of performance from 09/30/2019 </a:t>
            </a:r>
            <a:r>
              <a:rPr lang="en-US" sz="2000" dirty="0"/>
              <a:t>to 09/30/2020.</a:t>
            </a:r>
            <a:endParaRPr lang="en-US" sz="2000" dirty="0">
              <a:cs typeface="Times New Roman" panose="02020603050405020304" pitchFamily="18" charset="0"/>
            </a:endParaRPr>
          </a:p>
          <a:p>
            <a:pPr marL="57150" indent="0">
              <a:spcBef>
                <a:spcPts val="400"/>
              </a:spcBef>
              <a:spcAft>
                <a:spcPts val="400"/>
              </a:spcAft>
              <a:buNone/>
            </a:pPr>
            <a:r>
              <a:rPr lang="en-US" sz="2000" dirty="0">
                <a:cs typeface="Times New Roman" panose="02020603050405020304" pitchFamily="18" charset="0"/>
              </a:rPr>
              <a:t>Any questions concerning your application should be submitted to hmep.grants@dot.gov.</a:t>
            </a:r>
            <a:endParaRPr lang="en-US" sz="2000" dirty="0"/>
          </a:p>
        </p:txBody>
      </p:sp>
      <p:sp>
        <p:nvSpPr>
          <p:cNvPr id="6" name="Slide Number Placeholder 5"/>
          <p:cNvSpPr>
            <a:spLocks noGrp="1"/>
          </p:cNvSpPr>
          <p:nvPr>
            <p:ph type="sldNum" sz="quarter" idx="12"/>
          </p:nvPr>
        </p:nvSpPr>
        <p:spPr/>
        <p:txBody>
          <a:bodyPr/>
          <a:lstStyle/>
          <a:p>
            <a:fld id="{BE4FB471-EBB4-4D81-9EA6-902E33AD37CE}" type="slidenum">
              <a:rPr lang="en-US" smtClean="0"/>
              <a:t>8</a:t>
            </a:fld>
            <a:endParaRPr lang="en-US" dirty="0"/>
          </a:p>
        </p:txBody>
      </p:sp>
    </p:spTree>
    <p:extLst>
      <p:ext uri="{BB962C8B-B14F-4D97-AF65-F5344CB8AC3E}">
        <p14:creationId xmlns:p14="http://schemas.microsoft.com/office/powerpoint/2010/main" val="130939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1258"/>
            <a:ext cx="9601200" cy="767942"/>
          </a:xfrm>
        </p:spPr>
        <p:txBody>
          <a:bodyPr>
            <a:noAutofit/>
          </a:bodyPr>
          <a:lstStyle/>
          <a:p>
            <a:r>
              <a:rPr lang="en-US" sz="3200" dirty="0">
                <a:cs typeface="Times New Roman" panose="02020603050405020304" pitchFamily="18" charset="0"/>
              </a:rPr>
              <a:t>HMEP Grant Award Overview</a:t>
            </a:r>
          </a:p>
        </p:txBody>
      </p:sp>
      <p:sp>
        <p:nvSpPr>
          <p:cNvPr id="3" name="Content Placeholder 2"/>
          <p:cNvSpPr>
            <a:spLocks noGrp="1"/>
          </p:cNvSpPr>
          <p:nvPr>
            <p:ph idx="1"/>
          </p:nvPr>
        </p:nvSpPr>
        <p:spPr>
          <a:xfrm>
            <a:off x="533400" y="1524000"/>
            <a:ext cx="6629400" cy="4038600"/>
          </a:xfrm>
        </p:spPr>
        <p:txBody>
          <a:bodyPr>
            <a:normAutofit/>
          </a:bodyPr>
          <a:lstStyle/>
          <a:p>
            <a:pPr marL="57150" indent="0">
              <a:spcBef>
                <a:spcPts val="400"/>
              </a:spcBef>
              <a:spcAft>
                <a:spcPts val="400"/>
              </a:spcAft>
              <a:buNone/>
            </a:pPr>
            <a:r>
              <a:rPr lang="en-US" sz="2000" b="1" dirty="0"/>
              <a:t>Submitting a Grant Application</a:t>
            </a:r>
          </a:p>
          <a:p>
            <a:pPr marL="400050">
              <a:spcBef>
                <a:spcPts val="400"/>
              </a:spcBef>
              <a:spcAft>
                <a:spcPts val="400"/>
              </a:spcAft>
              <a:buFont typeface="Wingdings" panose="05000000000000000000" pitchFamily="2" charset="2"/>
              <a:buChar char="§"/>
            </a:pPr>
            <a:r>
              <a:rPr lang="en-US" sz="2000" dirty="0"/>
              <a:t>The HMEP grant program </a:t>
            </a:r>
            <a:r>
              <a:rPr lang="en-US" sz="2000" b="1" dirty="0">
                <a:solidFill>
                  <a:srgbClr val="FF0000"/>
                </a:solidFill>
              </a:rPr>
              <a:t>no longer utilizes </a:t>
            </a:r>
            <a:r>
              <a:rPr lang="en-US" sz="2000" dirty="0"/>
              <a:t>Grant Solutions.</a:t>
            </a:r>
          </a:p>
          <a:p>
            <a:pPr marL="400050">
              <a:spcBef>
                <a:spcPts val="400"/>
              </a:spcBef>
              <a:spcAft>
                <a:spcPts val="400"/>
              </a:spcAft>
              <a:buFont typeface="Wingdings" panose="05000000000000000000" pitchFamily="2" charset="2"/>
              <a:buChar char="§"/>
            </a:pPr>
            <a:r>
              <a:rPr lang="en-US" sz="2000" dirty="0"/>
              <a:t>Applications will be submitted via grants.gov.</a:t>
            </a:r>
          </a:p>
          <a:p>
            <a:pPr marL="400050">
              <a:spcBef>
                <a:spcPts val="400"/>
              </a:spcBef>
              <a:spcAft>
                <a:spcPts val="400"/>
              </a:spcAft>
              <a:buFont typeface="Wingdings" panose="05000000000000000000" pitchFamily="2" charset="2"/>
              <a:buChar char="§"/>
            </a:pPr>
            <a:r>
              <a:rPr lang="en-US" sz="2000" dirty="0"/>
              <a:t>Search by CFDA number and enter 20.703 to locate the HMEP grant application.</a:t>
            </a:r>
          </a:p>
          <a:p>
            <a:pPr marL="400050">
              <a:spcBef>
                <a:spcPts val="400"/>
              </a:spcBef>
              <a:spcAft>
                <a:spcPts val="400"/>
              </a:spcAft>
              <a:buFont typeface="Wingdings" panose="05000000000000000000" pitchFamily="2" charset="2"/>
              <a:buChar char="§"/>
            </a:pPr>
            <a:r>
              <a:rPr lang="en-US" sz="2000" dirty="0">
                <a:cs typeface="Times New Roman" panose="02020603050405020304" pitchFamily="18" charset="0"/>
              </a:rPr>
              <a:t>Applicants must register with </a:t>
            </a:r>
            <a:r>
              <a:rPr lang="en-US" sz="2000" dirty="0" err="1">
                <a:cs typeface="Times New Roman" panose="02020603050405020304" pitchFamily="18" charset="0"/>
              </a:rPr>
              <a:t>FedConnect</a:t>
            </a:r>
            <a:r>
              <a:rPr lang="en-US" sz="2000" dirty="0">
                <a:cs typeface="Times New Roman" panose="02020603050405020304" pitchFamily="18" charset="0"/>
              </a:rPr>
              <a:t> prior to submitting an application.</a:t>
            </a:r>
          </a:p>
          <a:p>
            <a:pPr marL="400050">
              <a:spcBef>
                <a:spcPts val="400"/>
              </a:spcBef>
              <a:spcAft>
                <a:spcPts val="400"/>
              </a:spcAft>
              <a:buFont typeface="Wingdings" panose="05000000000000000000" pitchFamily="2" charset="2"/>
              <a:buChar char="§"/>
            </a:pPr>
            <a:r>
              <a:rPr lang="en-US" sz="2000" dirty="0" err="1">
                <a:cs typeface="Times New Roman" panose="02020603050405020304" pitchFamily="18" charset="0"/>
              </a:rPr>
              <a:t>FedConnect</a:t>
            </a:r>
            <a:r>
              <a:rPr lang="en-US" sz="2000" dirty="0">
                <a:cs typeface="Times New Roman" panose="02020603050405020304" pitchFamily="18" charset="0"/>
              </a:rPr>
              <a:t> instructions are available here: https://www.fedconnect.net/FedConnect/Marketing/Documents/FedConnect_Ready_Set_Go.pdf</a:t>
            </a:r>
          </a:p>
        </p:txBody>
      </p:sp>
      <p:sp>
        <p:nvSpPr>
          <p:cNvPr id="6" name="Slide Number Placeholder 5"/>
          <p:cNvSpPr>
            <a:spLocks noGrp="1"/>
          </p:cNvSpPr>
          <p:nvPr>
            <p:ph type="sldNum" sz="quarter" idx="12"/>
          </p:nvPr>
        </p:nvSpPr>
        <p:spPr/>
        <p:txBody>
          <a:bodyPr/>
          <a:lstStyle/>
          <a:p>
            <a:fld id="{BE4FB471-EBB4-4D81-9EA6-902E33AD37CE}" type="slidenum">
              <a:rPr lang="en-US" smtClean="0"/>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527048"/>
            <a:ext cx="4495800" cy="3371850"/>
          </a:xfrm>
          <a:prstGeom prst="rect">
            <a:avLst/>
          </a:prstGeom>
        </p:spPr>
      </p:pic>
    </p:spTree>
    <p:extLst>
      <p:ext uri="{BB962C8B-B14F-4D97-AF65-F5344CB8AC3E}">
        <p14:creationId xmlns:p14="http://schemas.microsoft.com/office/powerpoint/2010/main" val="1623417156"/>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F6CB814EC1F14F9022E7B0C2C2B464" ma:contentTypeVersion="0" ma:contentTypeDescription="Create a new document." ma:contentTypeScope="" ma:versionID="30b4bb81b05301de184f4f4b9c2e24a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5CEF2-8A8D-4459-8C77-0481BD36A747}">
  <ds:schemaRef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C2021FE6-F6B0-41E9-9C40-7C7801A44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C6A2AC-9363-4976-99DC-4FBEC6458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5536</TotalTime>
  <Words>3071</Words>
  <Application>Microsoft Office PowerPoint</Application>
  <PresentationFormat>Widescreen</PresentationFormat>
  <Paragraphs>389</Paragraphs>
  <Slides>44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Tahoma</vt:lpstr>
      <vt:lpstr>Times New Roman</vt:lpstr>
      <vt:lpstr>Wingdings</vt:lpstr>
      <vt:lpstr>PCHELPS PHMSA Presentation Template</vt:lpstr>
      <vt:lpstr>Pipeline &amp; Hazardous Materials Safety Administration HMEP Grant Program Federally Recognized Tribes</vt:lpstr>
      <vt:lpstr>PowerPoint Presentation</vt:lpstr>
      <vt:lpstr>Agenda</vt:lpstr>
      <vt:lpstr>HMEP Grant Award Overview</vt:lpstr>
      <vt:lpstr>PowerPoint Presentation</vt:lpstr>
      <vt:lpstr>PowerPoint Presentation</vt:lpstr>
      <vt:lpstr>PowerPoint Presentation</vt:lpstr>
      <vt:lpstr>HMEP Grant Award Overview</vt:lpstr>
      <vt:lpstr>HMEP Grant Award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HMEP Grant Program Contact Information</vt:lpstr>
      <vt:lpstr>What questions do you have for us? </vt:lpstr>
      <vt:lpstr>References</vt:lpstr>
      <vt:lpstr>1) Regulations, Statute, and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445</cp:revision>
  <cp:lastPrinted>2019-02-13T17:29:04Z</cp:lastPrinted>
  <dcterms:created xsi:type="dcterms:W3CDTF">2014-09-23T12:58:53Z</dcterms:created>
  <dcterms:modified xsi:type="dcterms:W3CDTF">2019-02-20T21:19:03Z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0x01010066F6CB814EC1F14F9022E7B0C2C2B464</vt:lpwstr>
  </property>
</Properties>
</file>