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63"/>
  </p:notesMasterIdLst>
  <p:handoutMasterIdLst>
    <p:handoutMasterId r:id="rId64"/>
  </p:handoutMasterIdLst>
  <p:sldIdLst>
    <p:sldId id="282" r:id="rId5"/>
    <p:sldId id="356" r:id="rId6"/>
    <p:sldId id="425" r:id="rId7"/>
    <p:sldId id="431" r:id="rId8"/>
    <p:sldId id="413" r:id="rId9"/>
    <p:sldId id="414" r:id="rId10"/>
    <p:sldId id="416" r:id="rId11"/>
    <p:sldId id="294" r:id="rId12"/>
    <p:sldId id="433" r:id="rId13"/>
    <p:sldId id="312" r:id="rId14"/>
    <p:sldId id="400" r:id="rId15"/>
    <p:sldId id="401" r:id="rId16"/>
    <p:sldId id="402" r:id="rId17"/>
    <p:sldId id="411" r:id="rId18"/>
    <p:sldId id="333" r:id="rId19"/>
    <p:sldId id="297" r:id="rId20"/>
    <p:sldId id="432" r:id="rId21"/>
    <p:sldId id="315" r:id="rId22"/>
    <p:sldId id="308" r:id="rId23"/>
    <p:sldId id="306" r:id="rId24"/>
    <p:sldId id="418" r:id="rId25"/>
    <p:sldId id="350" r:id="rId26"/>
    <p:sldId id="354" r:id="rId27"/>
    <p:sldId id="317" r:id="rId28"/>
    <p:sldId id="322" r:id="rId29"/>
    <p:sldId id="398" r:id="rId30"/>
    <p:sldId id="427" r:id="rId31"/>
    <p:sldId id="428" r:id="rId32"/>
    <p:sldId id="429" r:id="rId33"/>
    <p:sldId id="434" r:id="rId34"/>
    <p:sldId id="430" r:id="rId35"/>
    <p:sldId id="352" r:id="rId36"/>
    <p:sldId id="360" r:id="rId37"/>
    <p:sldId id="342" r:id="rId38"/>
    <p:sldId id="344" r:id="rId39"/>
    <p:sldId id="346" r:id="rId40"/>
    <p:sldId id="338" r:id="rId41"/>
    <p:sldId id="339" r:id="rId42"/>
    <p:sldId id="349" r:id="rId43"/>
    <p:sldId id="358" r:id="rId44"/>
    <p:sldId id="361" r:id="rId45"/>
    <p:sldId id="340" r:id="rId46"/>
    <p:sldId id="382" r:id="rId47"/>
    <p:sldId id="377" r:id="rId48"/>
    <p:sldId id="419" r:id="rId49"/>
    <p:sldId id="421" r:id="rId50"/>
    <p:sldId id="422" r:id="rId51"/>
    <p:sldId id="423" r:id="rId52"/>
    <p:sldId id="424" r:id="rId53"/>
    <p:sldId id="420" r:id="rId54"/>
    <p:sldId id="410" r:id="rId55"/>
    <p:sldId id="279" r:id="rId56"/>
    <p:sldId id="426" r:id="rId57"/>
    <p:sldId id="280" r:id="rId58"/>
    <p:sldId id="281" r:id="rId59"/>
    <p:sldId id="436" r:id="rId60"/>
    <p:sldId id="435" r:id="rId61"/>
    <p:sldId id="437" r:id="rId6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e, Andre (PHMSA)" initials="Andre" lastIdx="7" clrIdx="0"/>
  <p:cmAuthor id="1" name="Lisa K. O'Donnell" initials="LKO" lastIdx="1" clrIdx="1"/>
  <p:cmAuthor id="2" name="Jones, Matthew (PHMSA)" initials="JM(" lastIdx="5" clrIdx="2"/>
  <p:cmAuthor id="3" name="White, Andre (PHMSA)" initials="WA(" lastIdx="10" clrIdx="3">
    <p:extLst>
      <p:ext uri="{19B8F6BF-5375-455C-9EA6-DF929625EA0E}">
        <p15:presenceInfo xmlns:p15="http://schemas.microsoft.com/office/powerpoint/2012/main" userId="S-1-5-21-982035342-1880134254-310265210-183881" providerId="AD"/>
      </p:ext>
    </p:extLst>
  </p:cmAuthor>
  <p:cmAuthor id="4" name="Brown, Bonita (PHMSA)" initials="BB(" lastIdx="7" clrIdx="4">
    <p:extLst>
      <p:ext uri="{19B8F6BF-5375-455C-9EA6-DF929625EA0E}">
        <p15:presenceInfo xmlns:p15="http://schemas.microsoft.com/office/powerpoint/2012/main" userId="S-1-5-21-982035342-1880134254-310265210-279091" providerId="AD"/>
      </p:ext>
    </p:extLst>
  </p:cmAuthor>
  <p:cmAuthor id="5" name="Sheppard, Carla (PHMSA)" initials="SC(" lastIdx="11" clrIdx="5">
    <p:extLst>
      <p:ext uri="{19B8F6BF-5375-455C-9EA6-DF929625EA0E}">
        <p15:presenceInfo xmlns:p15="http://schemas.microsoft.com/office/powerpoint/2012/main" userId="S-1-5-21-982035342-1880134254-310265210-149553" providerId="AD"/>
      </p:ext>
    </p:extLst>
  </p:cmAuthor>
  <p:cmAuthor id="6" name="Mack, Shakira (PHMSA)" initials="MS(" lastIdx="10" clrIdx="6">
    <p:extLst>
      <p:ext uri="{19B8F6BF-5375-455C-9EA6-DF929625EA0E}">
        <p15:presenceInfo xmlns:p15="http://schemas.microsoft.com/office/powerpoint/2012/main" userId="S-1-5-21-982035342-1880134254-310265210-287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8" autoAdjust="0"/>
    <p:restoredTop sz="88278" autoAdjust="0"/>
  </p:normalViewPr>
  <p:slideViewPr>
    <p:cSldViewPr>
      <p:cViewPr varScale="1">
        <p:scale>
          <a:sx n="119" d="100"/>
          <a:sy n="119" d="100"/>
        </p:scale>
        <p:origin x="355"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5"/>
    </p:cViewPr>
  </p:sorterViewPr>
  <p:notesViewPr>
    <p:cSldViewPr>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9-02-13T15:19:30.640" idx="11">
    <p:pos x="10" y="10"/>
    <p:text>Made edits to this slide.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3_3" csCatId="accent3"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dirty="0"/>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100" dirty="0"/>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r>
            <a:rPr lang="en-US" b="1" dirty="0"/>
            <a:t>Chief</a:t>
          </a:r>
        </a:p>
        <a:p>
          <a:r>
            <a:rPr lang="en-US" dirty="0"/>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dirty="0"/>
            <a:t>Senior Grants Management Specialist</a:t>
          </a:r>
        </a:p>
        <a:p>
          <a:r>
            <a:rPr lang="en-US" dirty="0"/>
            <a:t>Carla Sheppard	</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4355040B-28D6-4D0D-A14C-A17C5B8FCA46}">
      <dgm:prSet/>
      <dgm:spPr/>
      <dgm:t>
        <a:bodyPr/>
        <a:lstStyle/>
        <a:p>
          <a:r>
            <a:rPr lang="en-US" b="1" dirty="0"/>
            <a:t>Acting Senior Program Analyst</a:t>
          </a:r>
        </a:p>
        <a:p>
          <a:r>
            <a:rPr lang="en-US" dirty="0"/>
            <a:t>Andre White</a:t>
          </a:r>
        </a:p>
      </dgm:t>
    </dgm:pt>
    <dgm:pt modelId="{B454814D-E485-412B-9B3C-B3DF69D3690B}" type="parTrans" cxnId="{89D3808F-9800-462F-B8FF-0D374A248D13}">
      <dgm:prSet/>
      <dgm:spPr/>
      <dgm:t>
        <a:bodyPr/>
        <a:lstStyle/>
        <a:p>
          <a:endParaRPr lang="en-US"/>
        </a:p>
      </dgm:t>
    </dgm:pt>
    <dgm:pt modelId="{52E95E45-8A85-4B25-8C07-7D662E89DC46}" type="sibTrans" cxnId="{89D3808F-9800-462F-B8FF-0D374A248D13}">
      <dgm:prSet/>
      <dgm:spPr/>
      <dgm:t>
        <a:bodyPr/>
        <a:lstStyle/>
        <a:p>
          <a:endParaRPr lang="en-US"/>
        </a:p>
      </dgm:t>
    </dgm:pt>
    <dgm:pt modelId="{DA0267D6-5994-4CA3-9503-E5581A0A446D}">
      <dgm:prSet/>
      <dgm:spPr/>
      <dgm:t>
        <a:bodyPr/>
        <a:lstStyle/>
        <a:p>
          <a:r>
            <a:rPr lang="en-US" b="1" dirty="0"/>
            <a:t>Grants Management Specialists</a:t>
          </a:r>
        </a:p>
        <a:p>
          <a:r>
            <a:rPr lang="en-US" dirty="0"/>
            <a:t>Bonita Brown, Flor Valencia, Lisa Reichenbacher, Matthew Hufford, Nalita Viney, </a:t>
          </a:r>
          <a:r>
            <a:rPr lang="en-US" dirty="0" err="1"/>
            <a:t>Suezett</a:t>
          </a:r>
          <a:r>
            <a:rPr lang="en-US" dirty="0"/>
            <a:t> Edwards</a:t>
          </a: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dgm:spPr/>
      <dgm:t>
        <a:bodyPr/>
        <a:lstStyle/>
        <a:p>
          <a:r>
            <a:rPr lang="en-US" b="1" dirty="0"/>
            <a:t>Program Support</a:t>
          </a:r>
        </a:p>
        <a:p>
          <a:r>
            <a:rPr lang="en-US" b="0" dirty="0"/>
            <a:t>Rose Achieng – Business Analyst </a:t>
          </a:r>
        </a:p>
        <a:p>
          <a:r>
            <a:rPr lang="en-US" b="0" dirty="0"/>
            <a:t>Kenetha Hillman – Administrative Assistant  </a:t>
          </a: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t>
        <a:bodyPr/>
        <a:lstStyle/>
        <a:p>
          <a:endParaRPr lang="en-US"/>
        </a:p>
      </dgm:t>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6">
        <dgm:presLayoutVars>
          <dgm:chMax val="1"/>
          <dgm:bulletEnabled val="1"/>
        </dgm:presLayoutVars>
      </dgm:prSet>
      <dgm:spPr/>
      <dgm:t>
        <a:bodyPr/>
        <a:lstStyle/>
        <a:p>
          <a:endParaRPr lang="en-US"/>
        </a:p>
      </dgm:t>
    </dgm:pt>
    <dgm:pt modelId="{B24988C5-891B-4B77-B4A1-CD870978E755}" type="pres">
      <dgm:prSet presAssocID="{F5E27837-DC99-4C01-935D-586B9FDDC3B6}" presName="levelTx" presStyleLbl="revTx" presStyleIdx="0" presStyleCnt="0">
        <dgm:presLayoutVars>
          <dgm:chMax val="1"/>
          <dgm:bulletEnabled val="1"/>
        </dgm:presLayoutVars>
      </dgm:prSet>
      <dgm:spPr/>
      <dgm:t>
        <a:bodyPr/>
        <a:lstStyle/>
        <a:p>
          <a:endParaRPr lang="en-US"/>
        </a:p>
      </dgm:t>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6">
        <dgm:presLayoutVars>
          <dgm:chMax val="1"/>
          <dgm:bulletEnabled val="1"/>
        </dgm:presLayoutVars>
      </dgm:prSet>
      <dgm:spPr/>
      <dgm:t>
        <a:bodyPr/>
        <a:lstStyle/>
        <a:p>
          <a:endParaRPr lang="en-US"/>
        </a:p>
      </dgm:t>
    </dgm:pt>
    <dgm:pt modelId="{D0F7F635-1275-43AF-8574-BFB0EF958E62}" type="pres">
      <dgm:prSet presAssocID="{8DDA553B-0E70-4707-98CB-2D27C329F8A7}" presName="levelTx" presStyleLbl="revTx" presStyleIdx="0" presStyleCnt="0">
        <dgm:presLayoutVars>
          <dgm:chMax val="1"/>
          <dgm:bulletEnabled val="1"/>
        </dgm:presLayoutVars>
      </dgm:prSet>
      <dgm:spPr/>
      <dgm:t>
        <a:bodyPr/>
        <a:lstStyle/>
        <a:p>
          <a:endParaRPr lang="en-US"/>
        </a:p>
      </dgm:t>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6">
        <dgm:presLayoutVars>
          <dgm:chMax val="1"/>
          <dgm:bulletEnabled val="1"/>
        </dgm:presLayoutVars>
      </dgm:prSet>
      <dgm:spPr/>
      <dgm:t>
        <a:bodyPr/>
        <a:lstStyle/>
        <a:p>
          <a:endParaRPr lang="en-US"/>
        </a:p>
      </dgm:t>
    </dgm:pt>
    <dgm:pt modelId="{F297AEC7-4F29-40B0-8432-07144A4A5CE0}" type="pres">
      <dgm:prSet presAssocID="{0F2D54DC-E15C-48B3-99F4-D82AC8F4AFAF}" presName="levelTx" presStyleLbl="revTx" presStyleIdx="0" presStyleCnt="0">
        <dgm:presLayoutVars>
          <dgm:chMax val="1"/>
          <dgm:bulletEnabled val="1"/>
        </dgm:presLayoutVars>
      </dgm:prSet>
      <dgm:spPr/>
      <dgm:t>
        <a:bodyPr/>
        <a:lstStyle/>
        <a:p>
          <a:endParaRPr lang="en-US"/>
        </a:p>
      </dgm:t>
    </dgm:pt>
    <dgm:pt modelId="{726BB889-962D-42D1-BDF9-CABF2D2BA49B}" type="pres">
      <dgm:prSet presAssocID="{4355040B-28D6-4D0D-A14C-A17C5B8FCA46}" presName="Name8" presStyleCnt="0"/>
      <dgm:spPr/>
    </dgm:pt>
    <dgm:pt modelId="{F0F5D9BB-C370-47C5-8F46-EBED7E0F773B}" type="pres">
      <dgm:prSet presAssocID="{4355040B-28D6-4D0D-A14C-A17C5B8FCA46}" presName="level" presStyleLbl="node1" presStyleIdx="3" presStyleCnt="6">
        <dgm:presLayoutVars>
          <dgm:chMax val="1"/>
          <dgm:bulletEnabled val="1"/>
        </dgm:presLayoutVars>
      </dgm:prSet>
      <dgm:spPr/>
      <dgm:t>
        <a:bodyPr/>
        <a:lstStyle/>
        <a:p>
          <a:endParaRPr lang="en-US"/>
        </a:p>
      </dgm:t>
    </dgm:pt>
    <dgm:pt modelId="{7779D02A-DAD8-458E-BD05-1300C3AC1A81}" type="pres">
      <dgm:prSet presAssocID="{4355040B-28D6-4D0D-A14C-A17C5B8FCA46}" presName="levelTx" presStyleLbl="revTx" presStyleIdx="0" presStyleCnt="0">
        <dgm:presLayoutVars>
          <dgm:chMax val="1"/>
          <dgm:bulletEnabled val="1"/>
        </dgm:presLayoutVars>
      </dgm:prSet>
      <dgm:spPr/>
      <dgm:t>
        <a:bodyPr/>
        <a:lstStyle/>
        <a:p>
          <a:endParaRPr lang="en-US"/>
        </a:p>
      </dgm:t>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4" presStyleCnt="6" custLinFactNeighborX="-189" custLinFactNeighborY="1250">
        <dgm:presLayoutVars>
          <dgm:chMax val="1"/>
          <dgm:bulletEnabled val="1"/>
        </dgm:presLayoutVars>
      </dgm:prSet>
      <dgm:spPr/>
      <dgm:t>
        <a:bodyPr/>
        <a:lstStyle/>
        <a:p>
          <a:endParaRPr lang="en-US"/>
        </a:p>
      </dgm:t>
    </dgm:pt>
    <dgm:pt modelId="{CA2FA4B5-831F-492E-8803-89CC506798E3}" type="pres">
      <dgm:prSet presAssocID="{DA0267D6-5994-4CA3-9503-E5581A0A446D}" presName="levelTx" presStyleLbl="revTx" presStyleIdx="0" presStyleCnt="0">
        <dgm:presLayoutVars>
          <dgm:chMax val="1"/>
          <dgm:bulletEnabled val="1"/>
        </dgm:presLayoutVars>
      </dgm:prSet>
      <dgm:spPr/>
      <dgm:t>
        <a:bodyPr/>
        <a:lstStyle/>
        <a:p>
          <a:endParaRPr lang="en-US"/>
        </a:p>
      </dgm:t>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5" presStyleCnt="6">
        <dgm:presLayoutVars>
          <dgm:chMax val="1"/>
          <dgm:bulletEnabled val="1"/>
        </dgm:presLayoutVars>
      </dgm:prSet>
      <dgm:spPr/>
      <dgm:t>
        <a:bodyPr/>
        <a:lstStyle/>
        <a:p>
          <a:endParaRPr lang="en-US"/>
        </a:p>
      </dgm:t>
    </dgm:pt>
    <dgm:pt modelId="{F98E1D13-955C-4417-B22A-4A234DE2B38A}" type="pres">
      <dgm:prSet presAssocID="{050BC8A1-451E-449F-AA79-CB87D9069736}" presName="levelTx" presStyleLbl="revTx" presStyleIdx="0" presStyleCnt="0">
        <dgm:presLayoutVars>
          <dgm:chMax val="1"/>
          <dgm:bulletEnabled val="1"/>
        </dgm:presLayoutVars>
      </dgm:prSet>
      <dgm:spPr/>
      <dgm:t>
        <a:bodyPr/>
        <a:lstStyle/>
        <a:p>
          <a:endParaRPr lang="en-US"/>
        </a:p>
      </dgm:t>
    </dgm:pt>
  </dgm:ptLst>
  <dgm:cxnLst>
    <dgm:cxn modelId="{983481BF-0F85-412D-87C2-BC72BF736325}" type="presOf" srcId="{4355040B-28D6-4D0D-A14C-A17C5B8FCA46}" destId="{F0F5D9BB-C370-47C5-8F46-EBED7E0F773B}" srcOrd="0" destOrd="0" presId="urn:microsoft.com/office/officeart/2005/8/layout/pyramid1"/>
    <dgm:cxn modelId="{6FF77BEE-84B8-4A94-85BD-B3F2595AA878}" type="presOf" srcId="{8DDA553B-0E70-4707-98CB-2D27C329F8A7}" destId="{D0F7F635-1275-43AF-8574-BFB0EF958E62}" srcOrd="1" destOrd="0" presId="urn:microsoft.com/office/officeart/2005/8/layout/pyramid1"/>
    <dgm:cxn modelId="{8A1D3C55-DB69-4A41-97F1-4D3E2990711E}" type="presOf" srcId="{050BC8A1-451E-449F-AA79-CB87D9069736}" destId="{F98E1D13-955C-4417-B22A-4A234DE2B38A}" srcOrd="1" destOrd="0" presId="urn:microsoft.com/office/officeart/2005/8/layout/pyramid1"/>
    <dgm:cxn modelId="{3250E01A-E02D-431B-BF07-94A1173A14A6}" type="presOf" srcId="{F5E27837-DC99-4C01-935D-586B9FDDC3B6}" destId="{B24988C5-891B-4B77-B4A1-CD870978E755}" srcOrd="1" destOrd="0" presId="urn:microsoft.com/office/officeart/2005/8/layout/pyramid1"/>
    <dgm:cxn modelId="{AFD8E264-3C83-41B3-A15B-45EABE9726BB}" srcId="{7C0D2BBC-C9E5-4323-B8C3-72D08814C9BA}" destId="{050BC8A1-451E-449F-AA79-CB87D9069736}" srcOrd="5" destOrd="0" parTransId="{7A87D695-9BF2-451B-A69A-2D344193BFC3}" sibTransId="{C405A7A4-5DB9-4411-94A0-0B17E1CF52BE}"/>
    <dgm:cxn modelId="{4121A2D7-82FC-4C15-8518-62623441E8BF}" srcId="{7C0D2BBC-C9E5-4323-B8C3-72D08814C9BA}" destId="{F5E27837-DC99-4C01-935D-586B9FDDC3B6}" srcOrd="0" destOrd="0" parTransId="{A48224F3-9F7E-4111-A2B4-E1C0C13D375C}" sibTransId="{B97344C3-DDB9-45C8-9294-FC3F9479967F}"/>
    <dgm:cxn modelId="{51FBB36D-6CEF-4431-8883-752B58846EF6}" srcId="{7C0D2BBC-C9E5-4323-B8C3-72D08814C9BA}" destId="{0F2D54DC-E15C-48B3-99F4-D82AC8F4AFAF}" srcOrd="2" destOrd="0" parTransId="{EA79D3E3-11C4-4D0E-83F7-C34E78FE38A1}" sibTransId="{CA746F93-B070-43EA-89B4-B66B9BE521BA}"/>
    <dgm:cxn modelId="{04C366FB-E708-4903-B1E0-69E963BF96C7}" srcId="{7C0D2BBC-C9E5-4323-B8C3-72D08814C9BA}" destId="{DA0267D6-5994-4CA3-9503-E5581A0A446D}" srcOrd="4" destOrd="0" parTransId="{91226B3B-9D62-435C-8FBC-410A9AD96979}" sibTransId="{78927F88-B6AF-481C-8E87-A3F61C331BDA}"/>
    <dgm:cxn modelId="{89D3808F-9800-462F-B8FF-0D374A248D13}" srcId="{7C0D2BBC-C9E5-4323-B8C3-72D08814C9BA}" destId="{4355040B-28D6-4D0D-A14C-A17C5B8FCA46}" srcOrd="3" destOrd="0" parTransId="{B454814D-E485-412B-9B3C-B3DF69D3690B}" sibTransId="{52E95E45-8A85-4B25-8C07-7D662E89DC46}"/>
    <dgm:cxn modelId="{513FFB93-5FCB-48DD-97F2-E1E6BA6EC530}" type="presOf" srcId="{DA0267D6-5994-4CA3-9503-E5581A0A446D}" destId="{CA2FA4B5-831F-492E-8803-89CC506798E3}" srcOrd="1"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55948CDC-FC6B-49A4-88BE-8F357E766735}" type="presOf" srcId="{0F2D54DC-E15C-48B3-99F4-D82AC8F4AFAF}" destId="{F297AEC7-4F29-40B0-8432-07144A4A5CE0}" srcOrd="1"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BE3E8569-C2FE-44D5-B799-94B1E42A3DA1}" type="presOf" srcId="{DA0267D6-5994-4CA3-9503-E5581A0A446D}" destId="{ACD163D8-F720-4A6B-A022-4B77AEB0E1B8}" srcOrd="0" destOrd="0" presId="urn:microsoft.com/office/officeart/2005/8/layout/pyramid1"/>
    <dgm:cxn modelId="{E436EC84-B2E4-4284-8327-5F5D4E06BD66}" type="presOf" srcId="{050BC8A1-451E-449F-AA79-CB87D9069736}" destId="{81C70475-03BF-4B12-B23D-FF24B9B12A34}" srcOrd="0"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406105A7-A4B9-496D-A012-3A04E0C7AA33}" type="presOf" srcId="{4355040B-28D6-4D0D-A14C-A17C5B8FCA46}" destId="{7779D02A-DAD8-458E-BD05-1300C3AC1A81}" srcOrd="1"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FE0EFC32-8F58-4FA6-BDC1-C7911C174B6E}" type="presParOf" srcId="{2D3DE748-1990-4A62-A34D-88DA88AC1EEC}" destId="{726BB889-962D-42D1-BDF9-CABF2D2BA49B}" srcOrd="3" destOrd="0" presId="urn:microsoft.com/office/officeart/2005/8/layout/pyramid1"/>
    <dgm:cxn modelId="{99D16DA5-0E68-4383-829F-63344A41BA06}" type="presParOf" srcId="{726BB889-962D-42D1-BDF9-CABF2D2BA49B}" destId="{F0F5D9BB-C370-47C5-8F46-EBED7E0F773B}" srcOrd="0" destOrd="0" presId="urn:microsoft.com/office/officeart/2005/8/layout/pyramid1"/>
    <dgm:cxn modelId="{A4E42A28-A84B-408D-9884-7B48110A9134}" type="presParOf" srcId="{726BB889-962D-42D1-BDF9-CABF2D2BA49B}" destId="{7779D02A-DAD8-458E-BD05-1300C3AC1A81}" srcOrd="1" destOrd="0" presId="urn:microsoft.com/office/officeart/2005/8/layout/pyramid1"/>
    <dgm:cxn modelId="{9DF3FAA4-9EA2-4919-B057-CE02E316CF5E}" type="presParOf" srcId="{2D3DE748-1990-4A62-A34D-88DA88AC1EEC}" destId="{58DC7C48-B220-4B20-B598-8F67234130B3}" srcOrd="4"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5"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365500" y="0"/>
          <a:ext cx="1346200" cy="649544"/>
        </a:xfrm>
        <a:prstGeom prst="trapezoid">
          <a:avLst>
            <a:gd name="adj" fmla="val 103626"/>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00" b="1" kern="1200" dirty="0"/>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t>Aaron Mitchell</a:t>
          </a:r>
        </a:p>
      </dsp:txBody>
      <dsp:txXfrm>
        <a:off x="3365500" y="0"/>
        <a:ext cx="1346200" cy="649544"/>
      </dsp:txXfrm>
    </dsp:sp>
    <dsp:sp modelId="{AA411E4C-AB49-4C3A-8690-DC81619A4D16}">
      <dsp:nvSpPr>
        <dsp:cNvPr id="0" name=""/>
        <dsp:cNvSpPr/>
      </dsp:nvSpPr>
      <dsp:spPr>
        <a:xfrm>
          <a:off x="2692400" y="649544"/>
          <a:ext cx="2692400" cy="649544"/>
        </a:xfrm>
        <a:prstGeom prst="trapezoid">
          <a:avLst>
            <a:gd name="adj" fmla="val 103626"/>
          </a:avLst>
        </a:prstGeom>
        <a:solidFill>
          <a:schemeClr val="accent3">
            <a:shade val="80000"/>
            <a:hueOff val="43781"/>
            <a:satOff val="-286"/>
            <a:lumOff val="49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Chief</a:t>
          </a:r>
        </a:p>
        <a:p>
          <a:pPr lvl="0" algn="ctr" defTabSz="488950">
            <a:lnSpc>
              <a:spcPct val="90000"/>
            </a:lnSpc>
            <a:spcBef>
              <a:spcPct val="0"/>
            </a:spcBef>
            <a:spcAft>
              <a:spcPct val="35000"/>
            </a:spcAft>
          </a:pPr>
          <a:r>
            <a:rPr lang="en-US" sz="1100" kern="1200" dirty="0"/>
            <a:t>Shakira Mack</a:t>
          </a:r>
        </a:p>
      </dsp:txBody>
      <dsp:txXfrm>
        <a:off x="3163569" y="649544"/>
        <a:ext cx="1750060" cy="649544"/>
      </dsp:txXfrm>
    </dsp:sp>
    <dsp:sp modelId="{EBF6C7AF-DE44-42AF-9348-2F9648C2F0A2}">
      <dsp:nvSpPr>
        <dsp:cNvPr id="0" name=""/>
        <dsp:cNvSpPr/>
      </dsp:nvSpPr>
      <dsp:spPr>
        <a:xfrm>
          <a:off x="2019299" y="1299089"/>
          <a:ext cx="4038600" cy="649544"/>
        </a:xfrm>
        <a:prstGeom prst="trapezoid">
          <a:avLst>
            <a:gd name="adj" fmla="val 103626"/>
          </a:avLst>
        </a:prstGeom>
        <a:solidFill>
          <a:schemeClr val="accent3">
            <a:shade val="80000"/>
            <a:hueOff val="87563"/>
            <a:satOff val="-572"/>
            <a:lumOff val="98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Senior Grants Management Specialist</a:t>
          </a:r>
        </a:p>
        <a:p>
          <a:pPr lvl="0" algn="ctr" defTabSz="488950">
            <a:lnSpc>
              <a:spcPct val="90000"/>
            </a:lnSpc>
            <a:spcBef>
              <a:spcPct val="0"/>
            </a:spcBef>
            <a:spcAft>
              <a:spcPct val="35000"/>
            </a:spcAft>
          </a:pPr>
          <a:r>
            <a:rPr lang="en-US" sz="1100" kern="1200" dirty="0"/>
            <a:t>Carla Sheppard	</a:t>
          </a:r>
        </a:p>
      </dsp:txBody>
      <dsp:txXfrm>
        <a:off x="2726055" y="1299089"/>
        <a:ext cx="2625090" cy="649544"/>
      </dsp:txXfrm>
    </dsp:sp>
    <dsp:sp modelId="{F0F5D9BB-C370-47C5-8F46-EBED7E0F773B}">
      <dsp:nvSpPr>
        <dsp:cNvPr id="0" name=""/>
        <dsp:cNvSpPr/>
      </dsp:nvSpPr>
      <dsp:spPr>
        <a:xfrm>
          <a:off x="1346199" y="1948634"/>
          <a:ext cx="5384800" cy="649544"/>
        </a:xfrm>
        <a:prstGeom prst="trapezoid">
          <a:avLst>
            <a:gd name="adj" fmla="val 103626"/>
          </a:avLst>
        </a:prstGeom>
        <a:solidFill>
          <a:schemeClr val="accent3">
            <a:shade val="80000"/>
            <a:hueOff val="131344"/>
            <a:satOff val="-859"/>
            <a:lumOff val="147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Acting Senior Program Analyst</a:t>
          </a:r>
        </a:p>
        <a:p>
          <a:pPr lvl="0" algn="ctr" defTabSz="488950">
            <a:lnSpc>
              <a:spcPct val="90000"/>
            </a:lnSpc>
            <a:spcBef>
              <a:spcPct val="0"/>
            </a:spcBef>
            <a:spcAft>
              <a:spcPct val="35000"/>
            </a:spcAft>
          </a:pPr>
          <a:r>
            <a:rPr lang="en-US" sz="1100" kern="1200" dirty="0"/>
            <a:t>Andre White</a:t>
          </a:r>
        </a:p>
      </dsp:txBody>
      <dsp:txXfrm>
        <a:off x="2288539" y="1948634"/>
        <a:ext cx="3500120" cy="649544"/>
      </dsp:txXfrm>
    </dsp:sp>
    <dsp:sp modelId="{ACD163D8-F720-4A6B-A022-4B77AEB0E1B8}">
      <dsp:nvSpPr>
        <dsp:cNvPr id="0" name=""/>
        <dsp:cNvSpPr/>
      </dsp:nvSpPr>
      <dsp:spPr>
        <a:xfrm>
          <a:off x="660378" y="2606298"/>
          <a:ext cx="6731000" cy="649544"/>
        </a:xfrm>
        <a:prstGeom prst="trapezoid">
          <a:avLst>
            <a:gd name="adj" fmla="val 103626"/>
          </a:avLst>
        </a:prstGeom>
        <a:solidFill>
          <a:schemeClr val="accent3">
            <a:shade val="80000"/>
            <a:hueOff val="175126"/>
            <a:satOff val="-1145"/>
            <a:lumOff val="19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Grants Management Specialists</a:t>
          </a:r>
        </a:p>
        <a:p>
          <a:pPr lvl="0" algn="ctr" defTabSz="488950">
            <a:lnSpc>
              <a:spcPct val="90000"/>
            </a:lnSpc>
            <a:spcBef>
              <a:spcPct val="0"/>
            </a:spcBef>
            <a:spcAft>
              <a:spcPct val="35000"/>
            </a:spcAft>
          </a:pPr>
          <a:r>
            <a:rPr lang="en-US" sz="1100" kern="1200" dirty="0"/>
            <a:t>Bonita Brown, Flor Valencia, Lisa Reichenbacher, Matthew Hufford, Nalita Viney, </a:t>
          </a:r>
          <a:r>
            <a:rPr lang="en-US" sz="1100" kern="1200" dirty="0" err="1"/>
            <a:t>Suezett</a:t>
          </a:r>
          <a:r>
            <a:rPr lang="en-US" sz="1100" kern="1200" dirty="0"/>
            <a:t> Edwards</a:t>
          </a:r>
        </a:p>
      </dsp:txBody>
      <dsp:txXfrm>
        <a:off x="1838303" y="2606298"/>
        <a:ext cx="4375150" cy="649544"/>
      </dsp:txXfrm>
    </dsp:sp>
    <dsp:sp modelId="{81C70475-03BF-4B12-B23D-FF24B9B12A34}">
      <dsp:nvSpPr>
        <dsp:cNvPr id="0" name=""/>
        <dsp:cNvSpPr/>
      </dsp:nvSpPr>
      <dsp:spPr>
        <a:xfrm>
          <a:off x="0" y="3247724"/>
          <a:ext cx="8077200" cy="649544"/>
        </a:xfrm>
        <a:prstGeom prst="trapezoid">
          <a:avLst>
            <a:gd name="adj" fmla="val 103626"/>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Program Support</a:t>
          </a:r>
        </a:p>
        <a:p>
          <a:pPr lvl="0" algn="ctr" defTabSz="488950">
            <a:lnSpc>
              <a:spcPct val="90000"/>
            </a:lnSpc>
            <a:spcBef>
              <a:spcPct val="0"/>
            </a:spcBef>
            <a:spcAft>
              <a:spcPct val="35000"/>
            </a:spcAft>
          </a:pPr>
          <a:r>
            <a:rPr lang="en-US" sz="1100" b="0" kern="1200" dirty="0"/>
            <a:t>Rose Achieng – Business Analyst </a:t>
          </a:r>
        </a:p>
        <a:p>
          <a:pPr lvl="0" algn="ctr" defTabSz="488950">
            <a:lnSpc>
              <a:spcPct val="90000"/>
            </a:lnSpc>
            <a:spcBef>
              <a:spcPct val="0"/>
            </a:spcBef>
            <a:spcAft>
              <a:spcPct val="35000"/>
            </a:spcAft>
          </a:pPr>
          <a:r>
            <a:rPr lang="en-US" sz="1100" b="0" kern="1200" dirty="0"/>
            <a:t>Kenetha Hillman – Administrative Assistant  </a:t>
          </a:r>
        </a:p>
      </dsp:txBody>
      <dsp:txXfrm>
        <a:off x="1413509" y="3247724"/>
        <a:ext cx="5250180" cy="6495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0992" tIns="45496" rIns="90992" bIns="45496" rtlCol="0"/>
          <a:lstStyle>
            <a:lvl1pPr algn="r">
              <a:defRPr sz="1200"/>
            </a:lvl1pPr>
          </a:lstStyle>
          <a:p>
            <a:fld id="{A287493D-AE51-4418-9E71-36B23C2388DE}" type="datetimeFigureOut">
              <a:rPr lang="en-US" smtClean="0"/>
              <a:t>2/20/2019</a:t>
            </a:fld>
            <a:endParaRPr lang="en-US"/>
          </a:p>
        </p:txBody>
      </p:sp>
      <p:sp>
        <p:nvSpPr>
          <p:cNvPr id="4" name="Footer Placeholder 3"/>
          <p:cNvSpPr>
            <a:spLocks noGrp="1"/>
          </p:cNvSpPr>
          <p:nvPr>
            <p:ph type="ftr" sz="quarter" idx="2"/>
          </p:nvPr>
        </p:nvSpPr>
        <p:spPr>
          <a:xfrm>
            <a:off x="1" y="8830153"/>
            <a:ext cx="3037523" cy="464662"/>
          </a:xfrm>
          <a:prstGeom prst="rect">
            <a:avLst/>
          </a:prstGeom>
        </p:spPr>
        <p:txBody>
          <a:bodyPr vert="horz" lIns="90992" tIns="45496" rIns="90992" bIns="45496"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0992" tIns="45496" rIns="90992" bIns="45496"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0982" tIns="45491" rIns="90982" bIns="45491"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0982" tIns="45491" rIns="90982" bIns="45491" rtlCol="0"/>
          <a:lstStyle>
            <a:lvl1pPr algn="r">
              <a:defRPr sz="1200"/>
            </a:lvl1pPr>
          </a:lstStyle>
          <a:p>
            <a:fld id="{6AA549CA-EEC1-486A-B810-B82C7E5C1304}" type="datetimeFigureOut">
              <a:rPr lang="en-US" smtClean="0"/>
              <a:t>2/20/2019</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0982" tIns="45491" rIns="90982" bIns="45491" rtlCol="0" anchor="ctr"/>
          <a:lstStyle/>
          <a:p>
            <a:endParaRPr lang="en-US"/>
          </a:p>
        </p:txBody>
      </p:sp>
      <p:sp>
        <p:nvSpPr>
          <p:cNvPr id="5" name="Notes Placeholder 4"/>
          <p:cNvSpPr>
            <a:spLocks noGrp="1"/>
          </p:cNvSpPr>
          <p:nvPr>
            <p:ph type="body" sz="quarter" idx="3"/>
          </p:nvPr>
        </p:nvSpPr>
        <p:spPr>
          <a:xfrm>
            <a:off x="700723" y="4415078"/>
            <a:ext cx="5608954" cy="4183538"/>
          </a:xfrm>
          <a:prstGeom prst="rect">
            <a:avLst/>
          </a:prstGeom>
        </p:spPr>
        <p:txBody>
          <a:bodyPr vert="horz" lIns="90982" tIns="45491" rIns="90982" bIns="454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3"/>
            <a:ext cx="3037523" cy="464662"/>
          </a:xfrm>
          <a:prstGeom prst="rect">
            <a:avLst/>
          </a:prstGeom>
        </p:spPr>
        <p:txBody>
          <a:bodyPr vert="horz" lIns="90982" tIns="45491" rIns="90982" bIns="45491"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0982" tIns="45491" rIns="90982" bIns="45491"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22</a:t>
            </a:fld>
            <a:endParaRPr lang="en-US" dirty="0"/>
          </a:p>
        </p:txBody>
      </p:sp>
    </p:spTree>
    <p:extLst>
      <p:ext uri="{BB962C8B-B14F-4D97-AF65-F5344CB8AC3E}">
        <p14:creationId xmlns:p14="http://schemas.microsoft.com/office/powerpoint/2010/main" val="65632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AF24AB3-4C1F-46CC-99E3-5D4AB09C2F8E}" type="slidenum">
              <a:rPr lang="en-US" altLang="en-US" smtClean="0">
                <a:latin typeface="Calibri" pitchFamily="34" charset="0"/>
              </a:rPr>
              <a:pPr fontAlgn="base">
                <a:spcBef>
                  <a:spcPct val="0"/>
                </a:spcBef>
                <a:spcAft>
                  <a:spcPct val="0"/>
                </a:spcAft>
                <a:defRPr/>
              </a:pPr>
              <a:t>24</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41</a:t>
            </a:fld>
            <a:endParaRPr lang="en-US"/>
          </a:p>
        </p:txBody>
      </p:sp>
    </p:spTree>
    <p:extLst>
      <p:ext uri="{BB962C8B-B14F-4D97-AF65-F5344CB8AC3E}">
        <p14:creationId xmlns:p14="http://schemas.microsoft.com/office/powerpoint/2010/main" val="141895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43</a:t>
            </a:fld>
            <a:endParaRPr lang="en-US" dirty="0"/>
          </a:p>
        </p:txBody>
      </p:sp>
    </p:spTree>
    <p:extLst>
      <p:ext uri="{BB962C8B-B14F-4D97-AF65-F5344CB8AC3E}">
        <p14:creationId xmlns:p14="http://schemas.microsoft.com/office/powerpoint/2010/main" val="289873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51</a:t>
            </a:fld>
            <a:endParaRPr lang="en-US" dirty="0"/>
          </a:p>
        </p:txBody>
      </p:sp>
    </p:spTree>
    <p:extLst>
      <p:ext uri="{BB962C8B-B14F-4D97-AF65-F5344CB8AC3E}">
        <p14:creationId xmlns:p14="http://schemas.microsoft.com/office/powerpoint/2010/main" val="319802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4425" cy="3484563"/>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098" eaLnBrk="0" hangingPunct="0">
              <a:defRPr>
                <a:solidFill>
                  <a:schemeClr val="tx1"/>
                </a:solidFill>
                <a:latin typeface="Arial" charset="0"/>
              </a:defRPr>
            </a:lvl1pPr>
            <a:lvl2pPr marL="713434" indent="-274398" defTabSz="942098" eaLnBrk="0" hangingPunct="0">
              <a:defRPr>
                <a:solidFill>
                  <a:schemeClr val="tx1"/>
                </a:solidFill>
                <a:latin typeface="Arial" charset="0"/>
              </a:defRPr>
            </a:lvl2pPr>
            <a:lvl3pPr marL="1097590" indent="-219518" defTabSz="942098" eaLnBrk="0" hangingPunct="0">
              <a:defRPr>
                <a:solidFill>
                  <a:schemeClr val="tx1"/>
                </a:solidFill>
                <a:latin typeface="Arial" charset="0"/>
              </a:defRPr>
            </a:lvl3pPr>
            <a:lvl4pPr marL="1536626" indent="-219518" defTabSz="942098" eaLnBrk="0" hangingPunct="0">
              <a:defRPr>
                <a:solidFill>
                  <a:schemeClr val="tx1"/>
                </a:solidFill>
                <a:latin typeface="Arial" charset="0"/>
              </a:defRPr>
            </a:lvl4pPr>
            <a:lvl5pPr marL="1975663" indent="-219518" defTabSz="942098" eaLnBrk="0" hangingPunct="0">
              <a:defRPr>
                <a:solidFill>
                  <a:schemeClr val="tx1"/>
                </a:solidFill>
                <a:latin typeface="Arial" charset="0"/>
              </a:defRPr>
            </a:lvl5pPr>
            <a:lvl6pPr marL="2414699" indent="-219518" defTabSz="942098" eaLnBrk="0" fontAlgn="base" hangingPunct="0">
              <a:spcBef>
                <a:spcPct val="0"/>
              </a:spcBef>
              <a:spcAft>
                <a:spcPct val="0"/>
              </a:spcAft>
              <a:defRPr>
                <a:solidFill>
                  <a:schemeClr val="tx1"/>
                </a:solidFill>
                <a:latin typeface="Arial" charset="0"/>
              </a:defRPr>
            </a:lvl6pPr>
            <a:lvl7pPr marL="2853735" indent="-219518" defTabSz="942098" eaLnBrk="0" fontAlgn="base" hangingPunct="0">
              <a:spcBef>
                <a:spcPct val="0"/>
              </a:spcBef>
              <a:spcAft>
                <a:spcPct val="0"/>
              </a:spcAft>
              <a:defRPr>
                <a:solidFill>
                  <a:schemeClr val="tx1"/>
                </a:solidFill>
                <a:latin typeface="Arial" charset="0"/>
              </a:defRPr>
            </a:lvl7pPr>
            <a:lvl8pPr marL="3292771" indent="-219518" defTabSz="942098" eaLnBrk="0" fontAlgn="base" hangingPunct="0">
              <a:spcBef>
                <a:spcPct val="0"/>
              </a:spcBef>
              <a:spcAft>
                <a:spcPct val="0"/>
              </a:spcAft>
              <a:defRPr>
                <a:solidFill>
                  <a:schemeClr val="tx1"/>
                </a:solidFill>
                <a:latin typeface="Arial" charset="0"/>
              </a:defRPr>
            </a:lvl8pPr>
            <a:lvl9pPr marL="3731807" indent="-219518" defTabSz="942098" eaLnBrk="0" fontAlgn="base" hangingPunct="0">
              <a:spcBef>
                <a:spcPct val="0"/>
              </a:spcBef>
              <a:spcAft>
                <a:spcPct val="0"/>
              </a:spcAft>
              <a:defRPr>
                <a:solidFill>
                  <a:schemeClr val="tx1"/>
                </a:solidFill>
                <a:latin typeface="Arial" charset="0"/>
              </a:defRPr>
            </a:lvl9pPr>
          </a:lstStyle>
          <a:p>
            <a:pPr eaLnBrk="1" hangingPunct="1"/>
            <a:fld id="{BC6B0EC7-9E68-4A6F-8D3F-2E001DC4660F}" type="slidenum">
              <a:rPr lang="en-US" altLang="en-US" smtClean="0"/>
              <a:pPr eaLnBrk="1" hangingPunct="1"/>
              <a:t>52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2</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3</a:t>
            </a:fld>
            <a:endParaRPr lang="en-US" altLang="en-US" dirty="0">
              <a:latin typeface="Calibri" pitchFamily="34" charset="0"/>
            </a:endParaRPr>
          </a:p>
        </p:txBody>
      </p:sp>
    </p:spTree>
    <p:extLst>
      <p:ext uri="{BB962C8B-B14F-4D97-AF65-F5344CB8AC3E}">
        <p14:creationId xmlns:p14="http://schemas.microsoft.com/office/powerpoint/2010/main" val="190623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8</a:t>
            </a:fld>
            <a:endParaRPr lang="en-US" dirty="0"/>
          </a:p>
        </p:txBody>
      </p:sp>
    </p:spTree>
    <p:extLst>
      <p:ext uri="{BB962C8B-B14F-4D97-AF65-F5344CB8AC3E}">
        <p14:creationId xmlns:p14="http://schemas.microsoft.com/office/powerpoint/2010/main" val="269284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7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BED1F236-6CDC-4C67-B50A-E88FB6D622B7}" type="slidenum">
              <a:rPr lang="en-US" altLang="en-US" smtClean="0">
                <a:latin typeface="Calibri" pitchFamily="34" charset="0"/>
              </a:rPr>
              <a:pPr fontAlgn="base">
                <a:spcBef>
                  <a:spcPct val="0"/>
                </a:spcBef>
                <a:spcAft>
                  <a:spcPct val="0"/>
                </a:spcAft>
                <a:defRPr/>
              </a:pPr>
              <a:t>10</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15</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1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0A91AD4-1E3C-4529-9A71-1C925F6B7910}" type="slidenum">
              <a:rPr lang="en-US" altLang="en-US" smtClean="0">
                <a:latin typeface="Calibri" pitchFamily="34" charset="0"/>
              </a:rPr>
              <a:pPr fontAlgn="base">
                <a:spcBef>
                  <a:spcPct val="0"/>
                </a:spcBef>
                <a:spcAft>
                  <a:spcPct val="0"/>
                </a:spcAft>
                <a:defRPr/>
              </a:pPr>
              <a:t>16</a:t>
            </a:fld>
            <a:endParaRPr lang="en-US" alt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1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05A76259-BBC3-4D02-909F-74419DBDB656}" type="slidenum">
              <a:rPr lang="en-US" altLang="en-US" smtClean="0">
                <a:latin typeface="Calibri" pitchFamily="34" charset="0"/>
              </a:rPr>
              <a:pPr fontAlgn="base">
                <a:spcBef>
                  <a:spcPct val="0"/>
                </a:spcBef>
                <a:spcAft>
                  <a:spcPct val="0"/>
                </a:spcAft>
                <a:defRPr/>
              </a:pPr>
              <a:t>17</a:t>
            </a:fld>
            <a:endParaRPr lang="en-US" altLang="en-US" dirty="0">
              <a:latin typeface="Calibri" pitchFamily="34" charset="0"/>
            </a:endParaRPr>
          </a:p>
        </p:txBody>
      </p:sp>
    </p:spTree>
    <p:extLst>
      <p:ext uri="{BB962C8B-B14F-4D97-AF65-F5344CB8AC3E}">
        <p14:creationId xmlns:p14="http://schemas.microsoft.com/office/powerpoint/2010/main" val="331707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2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ED627A0-E931-4CC8-B2AD-324C9A1DAE07}" type="slidenum">
              <a:rPr lang="en-US" altLang="en-US" smtClean="0">
                <a:latin typeface="Calibri" pitchFamily="34" charset="0"/>
              </a:rPr>
              <a:pPr fontAlgn="base">
                <a:spcBef>
                  <a:spcPct val="0"/>
                </a:spcBef>
                <a:spcAft>
                  <a:spcPct val="0"/>
                </a:spcAft>
                <a:defRPr/>
              </a:pPr>
              <a:t>18</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2F6EB8-3B81-4878-8888-EB54DA950B53}" type="datetime1">
              <a:rPr lang="en-US" smtClean="0"/>
              <a:t>2/20/2019</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4" y="-3062"/>
            <a:ext cx="9149443" cy="5146562"/>
          </a:xfrm>
          <a:prstGeom prst="rect">
            <a:avLst/>
          </a:prstGeom>
        </p:spPr>
      </p:pic>
      <p:cxnSp>
        <p:nvCxnSpPr>
          <p:cNvPr id="8" name="Straight Connector 7"/>
          <p:cNvCxnSpPr/>
          <p:nvPr userDrawn="1"/>
        </p:nvCxnSpPr>
        <p:spPr>
          <a:xfrm>
            <a:off x="76200" y="5715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OT_PHMSA_LONG signature_bb_jpg.jpg"/>
          <p:cNvPicPr/>
          <p:nvPr userDrawn="1"/>
        </p:nvPicPr>
        <p:blipFill>
          <a:blip r:embed="rId3" cstate="print"/>
          <a:srcRect/>
          <a:stretch>
            <a:fillRect/>
          </a:stretch>
        </p:blipFill>
        <p:spPr bwMode="auto">
          <a:xfrm>
            <a:off x="102718" y="57150"/>
            <a:ext cx="1421283" cy="457200"/>
          </a:xfrm>
          <a:prstGeom prst="rect">
            <a:avLst/>
          </a:prstGeom>
          <a:noFill/>
        </p:spPr>
      </p:pic>
    </p:spTree>
    <p:extLst>
      <p:ext uri="{BB962C8B-B14F-4D97-AF65-F5344CB8AC3E}">
        <p14:creationId xmlns:p14="http://schemas.microsoft.com/office/powerpoint/2010/main" val="149878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2C66F1-CE48-42F4-BAB2-326717C0C332}" type="datetime1">
              <a:rPr lang="en-US" smtClean="0"/>
              <a:t>2/20/2019</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74243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CEA014-D103-4FDA-B217-06C6E68E35BC}" type="datetime1">
              <a:rPr lang="en-US" smtClean="0"/>
              <a:t>2/20/2019</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738261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8"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719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4767264"/>
            <a:ext cx="2133600" cy="273844"/>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423127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74A09A-7678-4D14-80AC-7AC0031679A6}" type="datetime1">
              <a:rPr lang="en-US" smtClean="0"/>
              <a:t>2/20/2019</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2824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74542-5468-4473-84E5-68C465BE8236}" type="datetime1">
              <a:rPr lang="en-US" smtClean="0"/>
              <a:t>2/20/2019</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2807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F4B9E-5BC0-4B48-A38B-2C4F2ADB340C}" type="datetime1">
              <a:rPr lang="en-US" smtClean="0"/>
              <a:t>2/20/2019</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50683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C421E7-BFD0-4332-AE06-321B044D5B64}" type="datetime1">
              <a:rPr lang="en-US" smtClean="0"/>
              <a:t>2/20/2019</a:t>
            </a:fld>
            <a:endParaRPr lang="en-US"/>
          </a:p>
        </p:txBody>
      </p:sp>
      <p:sp>
        <p:nvSpPr>
          <p:cNvPr id="8" name="Footer Placeholder 7"/>
          <p:cNvSpPr>
            <a:spLocks noGrp="1"/>
          </p:cNvSpPr>
          <p:nvPr>
            <p:ph type="ftr" sz="quarter" idx="11"/>
          </p:nvPr>
        </p:nvSpPr>
        <p:spPr/>
        <p:txBody>
          <a:bodyPr/>
          <a:lstStyle/>
          <a:p>
            <a:r>
              <a:rPr lang="en-US"/>
              <a:t>2</a:t>
            </a:r>
          </a:p>
        </p:txBody>
      </p:sp>
      <p:sp>
        <p:nvSpPr>
          <p:cNvPr id="9" name="Slide Number Placeholder 8"/>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58211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4CB2B5F-8EC3-4FDC-B536-B31994549068}" type="datetime1">
              <a:rPr lang="en-US" smtClean="0"/>
              <a:t>2/20/2019</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29284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8CA4-DC2E-4D73-A490-A2363EED91DB}" type="datetime1">
              <a:rPr lang="en-US" smtClean="0"/>
              <a:t>2/20/2019</a:t>
            </a:fld>
            <a:endParaRPr lang="en-US"/>
          </a:p>
        </p:txBody>
      </p:sp>
      <p:sp>
        <p:nvSpPr>
          <p:cNvPr id="3" name="Footer Placeholder 2"/>
          <p:cNvSpPr>
            <a:spLocks noGrp="1"/>
          </p:cNvSpPr>
          <p:nvPr>
            <p:ph type="ftr" sz="quarter" idx="11"/>
          </p:nvPr>
        </p:nvSpPr>
        <p:spPr/>
        <p:txBody>
          <a:bodyPr/>
          <a:lstStyle/>
          <a:p>
            <a:r>
              <a:rPr lang="en-US"/>
              <a:t>2</a:t>
            </a:r>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35361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0CF63D-02FD-4568-BA14-D0EBAC01A17B}" type="datetime1">
              <a:rPr lang="en-US" smtClean="0"/>
              <a:t>2/20/2019</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78510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2458C-5BF9-4779-9106-F4BE2ED6B315}" type="datetime1">
              <a:rPr lang="en-US" smtClean="0"/>
              <a:t>2/20/2019</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66657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091CCF-5305-4E65-868F-19C7013EE164}" type="datetime1">
              <a:rPr lang="en-US" smtClean="0"/>
              <a:t>2/20/2019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4FB471-EBB4-4D81-9EA6-902E33AD37CE}" type="slidenum">
              <a:rPr lang="en-US" smtClean="0"/>
              <a:t>‹#›</a:t>
            </a:fld>
            <a:endParaRPr lang="en-US"/>
          </a:p>
        </p:txBody>
      </p:sp>
    </p:spTree>
    <p:extLst>
      <p:ext uri="{BB962C8B-B14F-4D97-AF65-F5344CB8AC3E}">
        <p14:creationId xmlns:p14="http://schemas.microsoft.com/office/powerpoint/2010/main" val="38727212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6" r:id="rId12"/>
    <p:sldLayoutId id="214748370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hmsa.dot.gov/hazmat-program-management-data-and-statistics/data-operations/incident-statistics"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hyperlink" Target="https://www.fedconnect.net/" TargetMode="External"/><Relationship Id="rId2" Type="http://schemas.openxmlformats.org/officeDocument/2006/relationships/hyperlink" Target="https://www.fedconnect.net/FedConnect/Marketing/Documents/FedConnect_Ready_Set_Go.pdf"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sam.gov/SA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651271"/>
            <a:ext cx="8991600" cy="548879"/>
          </a:xfrm>
        </p:spPr>
        <p:txBody>
          <a:bodyPr>
            <a:noAutofit/>
          </a:bodyPr>
          <a:lstStyle/>
          <a:p>
            <a:r>
              <a:rPr lang="en-US" altLang="en-US" sz="2800" b="1" dirty="0">
                <a:latin typeface="Bell MT" panose="02020503060305020303" pitchFamily="18" charset="0"/>
                <a:cs typeface="Arial" charset="0"/>
              </a:rPr>
              <a:t/>
            </a:r>
            <a:br>
              <a:rPr lang="en-US" altLang="en-US" sz="2800" b="1" dirty="0">
                <a:latin typeface="Bell MT" panose="02020503060305020303" pitchFamily="18" charset="0"/>
                <a:cs typeface="Arial" charset="0"/>
              </a:rPr>
            </a:br>
            <a:r>
              <a:rPr lang="en-US" altLang="en-US" sz="2800" b="1" dirty="0">
                <a:solidFill>
                  <a:schemeClr val="accent3">
                    <a:lumMod val="75000"/>
                  </a:schemeClr>
                </a:solidFill>
                <a:latin typeface="Bell MT" panose="02020503060305020303" pitchFamily="18" charset="0"/>
                <a:cs typeface="Arial" charset="0"/>
              </a:rPr>
              <a:t>Hazardous Materials Emergency Preparedness</a:t>
            </a:r>
            <a:r>
              <a:rPr lang="en-US" altLang="en-US" sz="2800" b="1" dirty="0">
                <a:latin typeface="Bell MT" panose="02020503060305020303" pitchFamily="18" charset="0"/>
                <a:cs typeface="Arial" charset="0"/>
              </a:rPr>
              <a:t> </a:t>
            </a:r>
            <a:br>
              <a:rPr lang="en-US" altLang="en-US" sz="2800" b="1" dirty="0">
                <a:latin typeface="Bell MT" panose="02020503060305020303" pitchFamily="18" charset="0"/>
                <a:cs typeface="Arial" charset="0"/>
              </a:rPr>
            </a:br>
            <a:r>
              <a:rPr lang="en-US" altLang="en-US" sz="2800" b="1" dirty="0">
                <a:latin typeface="Bell MT" panose="02020503060305020303" pitchFamily="18" charset="0"/>
                <a:cs typeface="Arial" charset="0"/>
              </a:rPr>
              <a:t>Grant Program</a:t>
            </a:r>
            <a:br>
              <a:rPr lang="en-US" altLang="en-US" sz="2800" b="1" dirty="0">
                <a:latin typeface="Bell MT" panose="02020503060305020303" pitchFamily="18" charset="0"/>
                <a:cs typeface="Arial" charset="0"/>
              </a:rPr>
            </a:br>
            <a:r>
              <a:rPr lang="en-US" altLang="en-US" sz="4000" b="1" dirty="0">
                <a:solidFill>
                  <a:schemeClr val="accent6">
                    <a:lumMod val="75000"/>
                  </a:schemeClr>
                </a:solidFill>
                <a:effectLst>
                  <a:outerShdw blurRad="38100" dist="38100" dir="2700000" algn="tl">
                    <a:srgbClr val="000000">
                      <a:alpha val="43137"/>
                    </a:srgbClr>
                  </a:outerShdw>
                </a:effectLst>
                <a:latin typeface="Bell MT" panose="02020503060305020303" pitchFamily="18" charset="0"/>
                <a:cs typeface="Kartika" panose="02020503030404060203" pitchFamily="18" charset="0"/>
              </a:rPr>
              <a:t>States &amp; Territories  </a:t>
            </a: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53F7C345-A35A-4E77-80E5-60E5433A9D1C}" type="slidenum">
              <a:rPr lang="en-US" smtClean="0"/>
              <a:pPr>
                <a:defRPr/>
              </a:pPr>
              <a:t>1</a:t>
            </a:fld>
            <a:r>
              <a:rPr lang="en-US" dirty="0"/>
              <a:t> -</a:t>
            </a:r>
          </a:p>
        </p:txBody>
      </p:sp>
      <p:pic>
        <p:nvPicPr>
          <p:cNvPr id="5" name="Picture 4"/>
          <p:cNvPicPr>
            <a:picLocks noChangeAspect="1"/>
          </p:cNvPicPr>
          <p:nvPr/>
        </p:nvPicPr>
        <p:blipFill>
          <a:blip r:embed="rId3"/>
          <a:stretch>
            <a:fillRect/>
          </a:stretch>
        </p:blipFill>
        <p:spPr>
          <a:xfrm>
            <a:off x="4395465" y="1733550"/>
            <a:ext cx="3565967" cy="2470983"/>
          </a:xfrm>
          <a:prstGeom prst="rect">
            <a:avLst/>
          </a:prstGeom>
          <a:ln>
            <a:noFill/>
          </a:ln>
          <a:effectLst>
            <a:outerShdw blurRad="292100" dist="139700" dir="2700000" algn="tl" rotWithShape="0">
              <a:srgbClr val="333333">
                <a:alpha val="65000"/>
              </a:srgbClr>
            </a:outerShdw>
            <a:softEdge rad="635000"/>
          </a:effec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57400" y="2027115"/>
            <a:ext cx="4676130" cy="188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1371600" y="3790950"/>
            <a:ext cx="6400800" cy="8382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en-US" dirty="0"/>
          </a:p>
          <a:p>
            <a:pPr marL="0" indent="0" algn="ctr">
              <a:buNone/>
            </a:pPr>
            <a:r>
              <a:rPr lang="en-US" altLang="en-US" sz="5500" b="1" dirty="0">
                <a:latin typeface="Bell MT" panose="02020503060305020303" pitchFamily="18" charset="0"/>
              </a:rPr>
              <a:t>Grant Application Development Webinar </a:t>
            </a:r>
          </a:p>
          <a:p>
            <a:pPr marL="0" indent="0" algn="ctr">
              <a:buNone/>
            </a:pPr>
            <a:r>
              <a:rPr lang="en-US" altLang="en-US" sz="5500" b="1" dirty="0">
                <a:latin typeface="Bell MT" panose="02020503060305020303" pitchFamily="18" charset="0"/>
              </a:rPr>
              <a:t>Performance Period: 2019 - 2022</a:t>
            </a:r>
          </a:p>
        </p:txBody>
      </p:sp>
    </p:spTree>
    <p:extLst>
      <p:ext uri="{BB962C8B-B14F-4D97-AF65-F5344CB8AC3E}">
        <p14:creationId xmlns:p14="http://schemas.microsoft.com/office/powerpoint/2010/main" val="1071352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47750"/>
            <a:ext cx="8763000" cy="3165872"/>
          </a:xfrm>
        </p:spPr>
        <p:txBody>
          <a:bodyPr>
            <a:normAutofit/>
          </a:bodyPr>
          <a:lstStyle/>
          <a:p>
            <a:pPr marL="0" indent="0" algn="l">
              <a:spcBef>
                <a:spcPts val="0"/>
              </a:spcBef>
              <a:spcAft>
                <a:spcPts val="1200"/>
              </a:spcAft>
              <a:buFontTx/>
              <a:buNone/>
              <a:defRPr/>
            </a:pPr>
            <a:r>
              <a:rPr lang="en-US" sz="2000" b="1" dirty="0">
                <a:latin typeface="Times New Roman" panose="02020603050405020304" pitchFamily="18" charset="0"/>
                <a:cs typeface="Times New Roman" panose="02020603050405020304" pitchFamily="18" charset="0"/>
              </a:rPr>
              <a:t>Things to consider</a:t>
            </a:r>
          </a:p>
          <a:p>
            <a:pPr>
              <a:spcBef>
                <a:spcPts val="0"/>
              </a:spcBef>
              <a:spcAft>
                <a:spcPts val="12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Allow sufficient time to perform the needs assessment</a:t>
            </a:r>
          </a:p>
          <a:p>
            <a:pPr algn="l">
              <a:spcBef>
                <a:spcPts val="0"/>
              </a:spcBef>
              <a:spcAft>
                <a:spcPts val="12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Involve all parties </a:t>
            </a:r>
            <a:r>
              <a:rPr lang="en-US" sz="2000" dirty="0" smtClean="0">
                <a:latin typeface="Times New Roman" panose="02020603050405020304" pitchFamily="18" charset="0"/>
                <a:cs typeface="Times New Roman" panose="02020603050405020304" pitchFamily="18" charset="0"/>
              </a:rPr>
              <a:t>needed</a:t>
            </a:r>
            <a:endParaRPr lang="en-US" sz="2000" dirty="0">
              <a:latin typeface="Times New Roman" panose="02020603050405020304" pitchFamily="18" charset="0"/>
              <a:cs typeface="Times New Roman" panose="02020603050405020304" pitchFamily="18" charset="0"/>
            </a:endParaRPr>
          </a:p>
          <a:p>
            <a:pPr algn="l">
              <a:spcBef>
                <a:spcPts val="0"/>
              </a:spcBef>
              <a:spcAft>
                <a:spcPts val="12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Determine if needs are feasible</a:t>
            </a:r>
          </a:p>
          <a:p>
            <a:pPr algn="l">
              <a:spcBef>
                <a:spcPts val="0"/>
              </a:spcBef>
              <a:spcAft>
                <a:spcPts val="12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Determine if needs coincide with the goals for your agency </a:t>
            </a:r>
          </a:p>
          <a:p>
            <a:pPr algn="l">
              <a:spcBef>
                <a:spcPts val="0"/>
              </a:spcBef>
              <a:spcAft>
                <a:spcPts val="12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Prioritize needs according to level of importance</a:t>
            </a:r>
          </a:p>
          <a:p>
            <a:pPr marL="0" indent="0" algn="l">
              <a:buFontTx/>
              <a:buNone/>
              <a:defRPr/>
            </a:pPr>
            <a:endParaRPr lang="en-US" altLang="en-US" sz="2200" dirty="0"/>
          </a:p>
          <a:p>
            <a:pPr marL="0" indent="0" algn="l">
              <a:buFontTx/>
              <a:buNone/>
              <a:defRPr/>
            </a:pPr>
            <a:endParaRPr lang="en-US" sz="2200" dirty="0"/>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66E0F89B-B722-4697-9AC6-38E2C6681BCC}" type="slidenum">
              <a:rPr lang="en-US" smtClean="0"/>
              <a:pPr>
                <a:defRPr/>
              </a:pPr>
              <a:t>10</a:t>
            </a:fld>
            <a:r>
              <a:rPr lang="en-US" dirty="0"/>
              <a:t> -</a:t>
            </a:r>
          </a:p>
        </p:txBody>
      </p:sp>
      <p:sp>
        <p:nvSpPr>
          <p:cNvPr id="5" name="Title 1"/>
          <p:cNvSpPr>
            <a:spLocks noGrp="1"/>
          </p:cNvSpPr>
          <p:nvPr>
            <p:ph type="title"/>
          </p:nvPr>
        </p:nvSpPr>
        <p:spPr>
          <a:xfrm>
            <a:off x="609600" y="132755"/>
            <a:ext cx="8229600" cy="857250"/>
          </a:xfrm>
        </p:spPr>
        <p:txBody>
          <a:bodyPr>
            <a:noAutofit/>
          </a:bodyPr>
          <a:lstStyle/>
          <a:p>
            <a:r>
              <a:rPr lang="en-US" sz="3200" b="1" dirty="0">
                <a:latin typeface="Times New Roman" panose="02020603050405020304" pitchFamily="18" charset="0"/>
                <a:cs typeface="Times New Roman" panose="02020603050405020304" pitchFamily="18" charset="0"/>
              </a:rPr>
              <a:t>Planning &amp; Preparation</a:t>
            </a:r>
            <a:r>
              <a:rPr lang="en-US" altLang="en-US" sz="3200" b="1" dirty="0">
                <a:latin typeface="Times New Roman" panose="02020603050405020304" pitchFamily="18" charset="0"/>
                <a:cs typeface="Times New Roman" panose="02020603050405020304" pitchFamily="18" charset="0"/>
              </a:rPr>
              <a:t/>
            </a:r>
            <a:br>
              <a:rPr lang="en-US" altLang="en-US" sz="32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Hazmat Transport Needs Assessment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4FB471-EBB4-4D81-9EA6-902E33AD37CE}" type="slidenum">
              <a:rPr lang="en-US" smtClean="0"/>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971550"/>
            <a:ext cx="87153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119911"/>
            <a:ext cx="8229600" cy="857250"/>
          </a:xfrm>
        </p:spPr>
        <p:txBody>
          <a:bodyPr>
            <a:noAutofit/>
          </a:bodyPr>
          <a:lstStyle/>
          <a:p>
            <a:r>
              <a:rPr lang="en-US" sz="3200" b="1" dirty="0">
                <a:latin typeface="Times New Roman" panose="02020603050405020304" pitchFamily="18" charset="0"/>
                <a:cs typeface="Times New Roman" panose="02020603050405020304" pitchFamily="18" charset="0"/>
              </a:rPr>
              <a:t>Planning &amp; Preparation</a:t>
            </a:r>
            <a:r>
              <a:rPr lang="en-US" altLang="en-US" sz="3200" b="1" dirty="0">
                <a:latin typeface="Times New Roman" panose="02020603050405020304" pitchFamily="18" charset="0"/>
                <a:cs typeface="Times New Roman" panose="02020603050405020304" pitchFamily="18" charset="0"/>
              </a:rPr>
              <a:t/>
            </a:r>
            <a:br>
              <a:rPr lang="en-US" altLang="en-US" sz="32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Hazmat Transport Needs Assessment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856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19150"/>
            <a:ext cx="8686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E4FB471-EBB4-4D81-9EA6-902E33AD37CE}" type="slidenum">
              <a:rPr lang="en-US" smtClean="0"/>
              <a:t>12</a:t>
            </a:fld>
            <a:endParaRPr lang="en-US" dirty="0"/>
          </a:p>
        </p:txBody>
      </p:sp>
      <p:sp>
        <p:nvSpPr>
          <p:cNvPr id="8" name="Title 1"/>
          <p:cNvSpPr>
            <a:spLocks noGrp="1"/>
          </p:cNvSpPr>
          <p:nvPr>
            <p:ph type="title"/>
          </p:nvPr>
        </p:nvSpPr>
        <p:spPr>
          <a:xfrm>
            <a:off x="381000" y="57527"/>
            <a:ext cx="8229600" cy="857250"/>
          </a:xfrm>
        </p:spPr>
        <p:txBody>
          <a:bodyPr>
            <a:noAutofit/>
          </a:bodyPr>
          <a:lstStyle/>
          <a:p>
            <a:r>
              <a:rPr lang="en-US" sz="3200" b="1" dirty="0">
                <a:latin typeface="Times New Roman" panose="02020603050405020304" pitchFamily="18" charset="0"/>
                <a:cs typeface="Times New Roman" panose="02020603050405020304" pitchFamily="18" charset="0"/>
              </a:rPr>
              <a:t>Planning &amp; Preparation</a:t>
            </a:r>
            <a:r>
              <a:rPr lang="en-US" altLang="en-US" sz="3200" b="1" dirty="0">
                <a:latin typeface="Times New Roman" panose="02020603050405020304" pitchFamily="18" charset="0"/>
                <a:cs typeface="Times New Roman" panose="02020603050405020304" pitchFamily="18" charset="0"/>
              </a:rPr>
              <a:t/>
            </a:r>
            <a:br>
              <a:rPr lang="en-US" altLang="en-US" sz="32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Hazmat Transport Needs Assessment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43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4FB471-EBB4-4D81-9EA6-902E33AD37CE}" type="slidenum">
              <a:rPr lang="en-US" smtClean="0"/>
              <a:t>13</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399" y="819150"/>
            <a:ext cx="79248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133350"/>
            <a:ext cx="8229600" cy="84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Planning &amp; Preparation</a:t>
            </a:r>
            <a:r>
              <a:rPr lang="en-US" altLang="en-US" sz="3200" b="1" dirty="0">
                <a:latin typeface="Times New Roman" panose="02020603050405020304" pitchFamily="18" charset="0"/>
                <a:cs typeface="Times New Roman" panose="02020603050405020304" pitchFamily="18" charset="0"/>
              </a:rPr>
              <a:t/>
            </a:r>
            <a:br>
              <a:rPr lang="en-US" altLang="en-US" sz="32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Hazmat Transport Needs Assessment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34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394472"/>
          </a:xfrm>
        </p:spPr>
        <p:txBody>
          <a:bodyPr/>
          <a:lstStyle/>
          <a:p>
            <a:pPr marL="0" indent="0" algn="ctr">
              <a:buNone/>
            </a:pP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Components of the HMEP Grant Application</a:t>
            </a:r>
          </a:p>
          <a:p>
            <a:pPr marL="0" indent="0" algn="ctr">
              <a:buNone/>
            </a:pPr>
            <a:r>
              <a:rPr lang="en-US" b="1" dirty="0">
                <a:latin typeface="Times New Roman" panose="02020603050405020304" pitchFamily="18" charset="0"/>
                <a:cs typeface="Times New Roman" panose="02020603050405020304" pitchFamily="18" charset="0"/>
              </a:rPr>
              <a:t>Project Plan</a:t>
            </a:r>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14</a:t>
            </a:fld>
            <a:endParaRPr lang="en-US"/>
          </a:p>
        </p:txBody>
      </p:sp>
    </p:spTree>
    <p:extLst>
      <p:ext uri="{BB962C8B-B14F-4D97-AF65-F5344CB8AC3E}">
        <p14:creationId xmlns:p14="http://schemas.microsoft.com/office/powerpoint/2010/main" val="126490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74" y="971550"/>
            <a:ext cx="8229600" cy="3352800"/>
          </a:xfrm>
        </p:spPr>
        <p:txBody>
          <a:bodyPr>
            <a:noAutofit/>
          </a:bodyPr>
          <a:lstStyle/>
          <a:p>
            <a:pPr marL="0" indent="0">
              <a:spcBef>
                <a:spcPts val="0"/>
              </a:spcBef>
              <a:spcAft>
                <a:spcPts val="600"/>
              </a:spcAft>
              <a:buNone/>
              <a:defRPr/>
            </a:pPr>
            <a:r>
              <a:rPr lang="en-US" sz="2000" b="1" dirty="0">
                <a:latin typeface="Times New Roman" panose="02020603050405020304" pitchFamily="18" charset="0"/>
                <a:cs typeface="Times New Roman" panose="02020603050405020304" pitchFamily="18" charset="0"/>
              </a:rPr>
              <a:t>There are 3 components to the HMEP Application</a:t>
            </a:r>
            <a:r>
              <a:rPr lang="en-US" sz="2000" dirty="0">
                <a:latin typeface="Times New Roman" panose="02020603050405020304" pitchFamily="18" charset="0"/>
                <a:cs typeface="Times New Roman" panose="02020603050405020304" pitchFamily="18" charset="0"/>
              </a:rPr>
              <a:t>:</a:t>
            </a:r>
          </a:p>
          <a:p>
            <a:pPr>
              <a:spcBef>
                <a:spcPts val="0"/>
              </a:spcBef>
              <a:spcAft>
                <a:spcPts val="600"/>
              </a:spcAft>
              <a:buFont typeface="Wingdings" panose="05000000000000000000" pitchFamily="2" charset="2"/>
              <a:buChar char="§"/>
              <a:defRPr/>
            </a:pPr>
            <a:r>
              <a:rPr lang="en-US" sz="2000" b="1" dirty="0">
                <a:latin typeface="Times New Roman" panose="02020603050405020304" pitchFamily="18" charset="0"/>
                <a:cs typeface="Times New Roman" panose="02020603050405020304" pitchFamily="18" charset="0"/>
              </a:rPr>
              <a:t>Standard Forms </a:t>
            </a:r>
          </a:p>
          <a:p>
            <a:pPr lvl="1">
              <a:spcBef>
                <a:spcPts val="0"/>
              </a:spcBef>
              <a:spcAft>
                <a:spcPts val="600"/>
              </a:spcAft>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Application forms (</a:t>
            </a:r>
            <a:r>
              <a:rPr lang="en-US" sz="1800" dirty="0">
                <a:latin typeface="Times New Roman" panose="02020603050405020304" pitchFamily="18" charset="0"/>
                <a:cs typeface="Times New Roman" panose="02020603050405020304" pitchFamily="18" charset="0"/>
              </a:rPr>
              <a:t>SF-424</a:t>
            </a:r>
            <a:r>
              <a:rPr lang="en-US" alt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SF-424A </a:t>
            </a:r>
            <a:r>
              <a:rPr lang="en-US" altLang="en-US" sz="1800" dirty="0">
                <a:latin typeface="Times New Roman" panose="02020603050405020304" pitchFamily="18" charset="0"/>
                <a:cs typeface="Times New Roman" panose="02020603050405020304" pitchFamily="18" charset="0"/>
              </a:rPr>
              <a:t>and Assurances)</a:t>
            </a:r>
            <a:endParaRPr lang="en-US" altLang="en-US" sz="1800" b="1"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defRPr/>
            </a:pPr>
            <a:r>
              <a:rPr lang="en-US" altLang="en-US" sz="2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 Narrative (Project Plan) </a:t>
            </a:r>
          </a:p>
          <a:p>
            <a:pPr lvl="1">
              <a:spcBef>
                <a:spcPts val="0"/>
              </a:spcBef>
              <a:spcAft>
                <a:spcPts val="600"/>
              </a:spcAft>
              <a:buFont typeface="Arial" panose="020B0604020202020204" pitchFamily="34" charset="0"/>
              <a:buChar char="•"/>
              <a:defRPr/>
            </a:pPr>
            <a:r>
              <a:rPr lang="en-US" altLang="en-US" sz="1800" dirty="0">
                <a:solidFill>
                  <a:srgbClr val="FF0000"/>
                </a:solidFill>
                <a:latin typeface="Times New Roman" panose="02020603050405020304" pitchFamily="18" charset="0"/>
                <a:cs typeface="Times New Roman" panose="02020603050405020304" pitchFamily="18" charset="0"/>
              </a:rPr>
              <a:t>Organization information (key contacts), needs assessment, goals and objectives, proposed activities to include the projected output and outcome of each, performance period timeline and a monitoring plan.</a:t>
            </a:r>
          </a:p>
          <a:p>
            <a:pPr>
              <a:spcBef>
                <a:spcPts val="0"/>
              </a:spcBef>
              <a:spcAft>
                <a:spcPts val="600"/>
              </a:spcAft>
              <a:buFont typeface="Wingdings" panose="05000000000000000000" pitchFamily="2" charset="2"/>
              <a:buChar char="§"/>
              <a:defRPr/>
            </a:pPr>
            <a:r>
              <a:rPr lang="en-US" altLang="en-US" sz="2000" b="1" dirty="0">
                <a:latin typeface="Times New Roman" panose="02020603050405020304" pitchFamily="18" charset="0"/>
                <a:cs typeface="Times New Roman" panose="02020603050405020304" pitchFamily="18" charset="0"/>
              </a:rPr>
              <a:t>Budget Narrative</a:t>
            </a:r>
            <a:endParaRPr lang="en-US" altLang="en-US" sz="2000" b="1" strike="sngStrike" dirty="0">
              <a:latin typeface="Times New Roman" panose="02020603050405020304" pitchFamily="18" charset="0"/>
              <a:cs typeface="Times New Roman" panose="02020603050405020304" pitchFamily="18" charset="0"/>
            </a:endParaRPr>
          </a:p>
          <a:p>
            <a:pPr lvl="1">
              <a:spcBef>
                <a:spcPts val="0"/>
              </a:spcBef>
              <a:spcAft>
                <a:spcPts val="600"/>
              </a:spcAft>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Describes and explains the costs listed in the SF-424A, and demonstrates how match will be met.</a:t>
            </a: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7D81466A-F712-45D0-8D42-EAB902A15607}" type="slidenum">
              <a:rPr lang="en-US" smtClean="0"/>
              <a:pPr>
                <a:defRPr/>
              </a:pPr>
              <a:t>15</a:t>
            </a:fld>
            <a:r>
              <a:rPr lang="en-US" dirty="0"/>
              <a:t> -</a:t>
            </a:r>
          </a:p>
        </p:txBody>
      </p:sp>
      <p:sp>
        <p:nvSpPr>
          <p:cNvPr id="7" name="Title 1"/>
          <p:cNvSpPr txBox="1">
            <a:spLocks/>
          </p:cNvSpPr>
          <p:nvPr/>
        </p:nvSpPr>
        <p:spPr>
          <a:xfrm>
            <a:off x="152400" y="159544"/>
            <a:ext cx="8809074" cy="81200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900" b="1" dirty="0">
                <a:latin typeface="Times New Roman" panose="02020603050405020304" pitchFamily="18" charset="0"/>
                <a:cs typeface="Times New Roman" panose="02020603050405020304" pitchFamily="18" charset="0"/>
              </a:rPr>
              <a:t>Components of the Grant Application</a:t>
            </a:r>
          </a:p>
          <a:p>
            <a:r>
              <a:rPr lang="en-US" altLang="en-US" sz="2900" b="1" dirty="0">
                <a:latin typeface="Times New Roman" panose="02020603050405020304" pitchFamily="18" charset="0"/>
                <a:cs typeface="Times New Roman" panose="02020603050405020304" pitchFamily="18" charset="0"/>
              </a:rPr>
              <a:t>Overview</a:t>
            </a:r>
          </a:p>
        </p:txBody>
      </p:sp>
    </p:spTree>
    <p:extLst>
      <p:ext uri="{BB962C8B-B14F-4D97-AF65-F5344CB8AC3E}">
        <p14:creationId xmlns:p14="http://schemas.microsoft.com/office/powerpoint/2010/main" val="2417702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228600" y="47532"/>
            <a:ext cx="8763000" cy="514350"/>
          </a:xfrm>
        </p:spPr>
        <p:txBody>
          <a:bodyPr>
            <a:noAutofit/>
          </a:body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3" name="Content Placeholder 2"/>
          <p:cNvSpPr>
            <a:spLocks noGrp="1"/>
          </p:cNvSpPr>
          <p:nvPr>
            <p:ph idx="1"/>
          </p:nvPr>
        </p:nvSpPr>
        <p:spPr>
          <a:xfrm>
            <a:off x="152400" y="666750"/>
            <a:ext cx="8763000" cy="3378993"/>
          </a:xfrm>
        </p:spPr>
        <p:txBody>
          <a:bodyPr>
            <a:noAutofit/>
          </a:bodyPr>
          <a:lstStyle/>
          <a:p>
            <a:pPr marL="0" indent="0" algn="l">
              <a:spcBef>
                <a:spcPts val="0"/>
              </a:spcBef>
              <a:spcAft>
                <a:spcPts val="1200"/>
              </a:spcAft>
              <a:buNone/>
            </a:pPr>
            <a:r>
              <a:rPr lang="en-US" sz="1700" b="1" dirty="0">
                <a:solidFill>
                  <a:schemeClr val="tx1"/>
                </a:solidFill>
                <a:latin typeface="Times New Roman" panose="02020603050405020304" pitchFamily="18" charset="0"/>
                <a:cs typeface="Times New Roman" panose="02020603050405020304" pitchFamily="18" charset="0"/>
              </a:rPr>
              <a:t>Projecting Goals, </a:t>
            </a:r>
            <a:r>
              <a:rPr lang="en-US" sz="1700" b="1" dirty="0">
                <a:latin typeface="Times New Roman" panose="02020603050405020304" pitchFamily="18" charset="0"/>
                <a:cs typeface="Times New Roman" panose="02020603050405020304" pitchFamily="18" charset="0"/>
              </a:rPr>
              <a:t>Outputs &amp;</a:t>
            </a:r>
            <a:r>
              <a:rPr lang="en-US" sz="1700" b="1" dirty="0">
                <a:solidFill>
                  <a:schemeClr val="tx1"/>
                </a:solidFill>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Outcomes</a:t>
            </a:r>
            <a:endParaRPr lang="en-US" sz="1700" b="1" dirty="0">
              <a:solidFill>
                <a:schemeClr val="tx1"/>
              </a:solidFill>
              <a:latin typeface="Times New Roman" panose="02020603050405020304" pitchFamily="18" charset="0"/>
              <a:cs typeface="Times New Roman" panose="02020603050405020304" pitchFamily="18" charset="0"/>
            </a:endParaRPr>
          </a:p>
          <a:p>
            <a:pPr>
              <a:spcBef>
                <a:spcPts val="0"/>
              </a:spcBef>
              <a:spcAft>
                <a:spcPts val="1200"/>
              </a:spcAft>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An objective goal is an overarching principle that guides decision making for the organization.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Specific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Measurable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Achievable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Realistic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Timely</a:t>
            </a:r>
          </a:p>
          <a:p>
            <a:pPr>
              <a:defRPr/>
            </a:pPr>
            <a:r>
              <a:rPr lang="en-US" sz="1700" dirty="0">
                <a:latin typeface="Times New Roman" panose="02020603050405020304" pitchFamily="18" charset="0"/>
                <a:cs typeface="Times New Roman" panose="02020603050405020304" pitchFamily="18" charset="0"/>
              </a:rPr>
              <a:t>An output is the specific, measurable activity that will take place in the grant project. For example – completed 2 commodity flow studies. </a:t>
            </a:r>
          </a:p>
          <a:p>
            <a:pPr>
              <a:defRPr/>
            </a:pPr>
            <a:r>
              <a:rPr lang="en-US" sz="1700" dirty="0">
                <a:latin typeface="Times New Roman" panose="02020603050405020304" pitchFamily="18" charset="0"/>
                <a:cs typeface="Times New Roman" panose="02020603050405020304" pitchFamily="18" charset="0"/>
              </a:rPr>
              <a:t>An outcome is a measurement and evaluation of an activity’s result against its intended or projected result. An example would be: the completion of 2 commodity flow studies identified several vulnerabilities in transport routes near a local college.  </a:t>
            </a:r>
          </a:p>
          <a:p>
            <a:pPr algn="l">
              <a:defRPr/>
            </a:pPr>
            <a:endParaRPr lang="en-US" sz="1700" dirty="0"/>
          </a:p>
          <a:p>
            <a:pPr>
              <a:defRPr/>
            </a:pPr>
            <a:endParaRPr lang="en-US" altLang="en-US" sz="1700" dirty="0"/>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C81B65A4-23C4-4AEA-B1BB-F35C0DB6BD5D}" type="slidenum">
              <a:rPr lang="en-US" smtClean="0"/>
              <a:pPr>
                <a:defRPr/>
              </a:pPr>
              <a:t>16</a:t>
            </a:fld>
            <a:r>
              <a:rPr lang="en-US"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428750"/>
            <a:ext cx="1299103" cy="1307976"/>
          </a:xfrm>
          <a:prstGeom prst="rect">
            <a:avLst/>
          </a:prstGeom>
        </p:spPr>
      </p:pic>
    </p:spTree>
    <p:extLst>
      <p:ext uri="{BB962C8B-B14F-4D97-AF65-F5344CB8AC3E}">
        <p14:creationId xmlns:p14="http://schemas.microsoft.com/office/powerpoint/2010/main" val="3579310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012" y="1123950"/>
            <a:ext cx="7086600" cy="3263304"/>
          </a:xfrm>
        </p:spPr>
        <p:txBody>
          <a:bodyPr>
            <a:normAutofit fontScale="92500" lnSpcReduction="20000"/>
          </a:bodyPr>
          <a:lstStyle/>
          <a:p>
            <a:pPr marL="114300" indent="0" algn="l">
              <a:buFontTx/>
              <a:buNone/>
              <a:defRPr/>
            </a:pPr>
            <a:r>
              <a:rPr lang="en-US" altLang="en-US" sz="2000" b="1" dirty="0">
                <a:solidFill>
                  <a:schemeClr val="tx1"/>
                </a:solidFill>
                <a:latin typeface="Times New Roman" panose="02020603050405020304" pitchFamily="18" charset="0"/>
                <a:cs typeface="Times New Roman" panose="02020603050405020304" pitchFamily="18" charset="0"/>
              </a:rPr>
              <a:t>Listing Activities</a:t>
            </a:r>
          </a:p>
          <a:p>
            <a:pPr marL="114300" indent="0" algn="l">
              <a:buFontTx/>
              <a:buNone/>
              <a:defRPr/>
            </a:pPr>
            <a:r>
              <a:rPr lang="en-US" altLang="en-US" sz="2000" dirty="0">
                <a:solidFill>
                  <a:schemeClr val="tx1"/>
                </a:solidFill>
                <a:latin typeface="Times New Roman" panose="02020603050405020304" pitchFamily="18" charset="0"/>
                <a:cs typeface="Times New Roman" panose="02020603050405020304" pitchFamily="18" charset="0"/>
              </a:rPr>
              <a:t>When listing activities in your project narrative, it is very important to remember the:</a:t>
            </a:r>
          </a:p>
          <a:p>
            <a:pPr marL="114300" indent="0" algn="l">
              <a:buFontTx/>
              <a:buNone/>
              <a:defRPr/>
            </a:pPr>
            <a:r>
              <a:rPr lang="en-US" altLang="en-US" sz="2000" dirty="0">
                <a:solidFill>
                  <a:schemeClr val="tx1"/>
                </a:solidFill>
                <a:latin typeface="Times New Roman" panose="02020603050405020304" pitchFamily="18" charset="0"/>
                <a:cs typeface="Times New Roman" panose="02020603050405020304" pitchFamily="18" charset="0"/>
              </a:rPr>
              <a:t> </a:t>
            </a:r>
            <a:r>
              <a:rPr lang="en-US" alt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a:t>
            </a:r>
            <a:r>
              <a:rPr lang="en-US" altLang="en-US"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000" dirty="0">
                <a:solidFill>
                  <a:schemeClr val="tx1"/>
                </a:solidFill>
                <a:latin typeface="Times New Roman" panose="02020603050405020304" pitchFamily="18" charset="0"/>
                <a:cs typeface="Times New Roman" panose="02020603050405020304" pitchFamily="18" charset="0"/>
              </a:rPr>
              <a:t>–Who will be performing the task or activity? </a:t>
            </a:r>
          </a:p>
          <a:p>
            <a:pPr marL="114300" indent="0" algn="l">
              <a:buFontTx/>
              <a:buNone/>
              <a:defRPr/>
            </a:pPr>
            <a:r>
              <a:rPr lang="en-US" altLang="en-US" sz="20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t>
            </a:r>
            <a:r>
              <a:rPr lang="en-US" altLang="en-US" sz="2000" dirty="0">
                <a:solidFill>
                  <a:schemeClr val="tx1"/>
                </a:solidFill>
                <a:latin typeface="Times New Roman" panose="02020603050405020304" pitchFamily="18" charset="0"/>
                <a:cs typeface="Times New Roman" panose="02020603050405020304" pitchFamily="18" charset="0"/>
              </a:rPr>
              <a:t>–What task or activity is </a:t>
            </a:r>
            <a:r>
              <a:rPr lang="en-US" altLang="en-US" sz="2000" dirty="0">
                <a:latin typeface="Times New Roman" panose="02020603050405020304" pitchFamily="18" charset="0"/>
                <a:cs typeface="Times New Roman" panose="02020603050405020304" pitchFamily="18" charset="0"/>
              </a:rPr>
              <a:t>being</a:t>
            </a:r>
            <a:r>
              <a:rPr lang="en-US" altLang="en-US" sz="2000" dirty="0">
                <a:solidFill>
                  <a:schemeClr val="tx1"/>
                </a:solidFill>
                <a:latin typeface="Times New Roman" panose="02020603050405020304" pitchFamily="18" charset="0"/>
                <a:cs typeface="Times New Roman" panose="02020603050405020304" pitchFamily="18" charset="0"/>
              </a:rPr>
              <a:t> performed? </a:t>
            </a:r>
          </a:p>
          <a:p>
            <a:pPr marL="114300" indent="0" algn="l">
              <a:buFontTx/>
              <a:buNone/>
              <a:defRPr/>
            </a:pPr>
            <a:r>
              <a:rPr lang="en-US" altLang="en-US" sz="20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t>
            </a:r>
            <a:r>
              <a:rPr lang="en-US" altLang="en-US" sz="2000" dirty="0">
                <a:solidFill>
                  <a:schemeClr val="tx1"/>
                </a:solidFill>
                <a:latin typeface="Times New Roman" panose="02020603050405020304" pitchFamily="18" charset="0"/>
                <a:cs typeface="Times New Roman" panose="02020603050405020304" pitchFamily="18" charset="0"/>
              </a:rPr>
              <a:t>–Why is the task or activity being performed?</a:t>
            </a:r>
            <a:endParaRPr lang="en-US" altLang="en-US"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indent="0" algn="l">
              <a:buFontTx/>
              <a:buNone/>
              <a:defRPr/>
            </a:pPr>
            <a:r>
              <a:rPr lang="en-US" altLang="en-US" sz="2000" b="1" i="1"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a:t>
            </a:r>
            <a:r>
              <a:rPr lang="en-US" altLang="en-US" sz="2000" dirty="0">
                <a:solidFill>
                  <a:schemeClr val="tx1"/>
                </a:solidFill>
                <a:latin typeface="Times New Roman" panose="02020603050405020304" pitchFamily="18" charset="0"/>
                <a:cs typeface="Times New Roman" panose="02020603050405020304" pitchFamily="18" charset="0"/>
              </a:rPr>
              <a:t> –Where will the task or activity take place? </a:t>
            </a:r>
          </a:p>
          <a:p>
            <a:pPr marL="114300" indent="0" algn="l">
              <a:buFontTx/>
              <a:buNone/>
              <a:defRPr/>
            </a:pPr>
            <a:r>
              <a:rPr lang="en-US" altLang="en-US" sz="2000"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a:t>
            </a:r>
            <a:r>
              <a:rPr lang="en-US" altLang="en-US"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000" dirty="0">
                <a:solidFill>
                  <a:schemeClr val="tx1"/>
                </a:solidFill>
                <a:latin typeface="Times New Roman" panose="02020603050405020304" pitchFamily="18" charset="0"/>
                <a:cs typeface="Times New Roman" panose="02020603050405020304" pitchFamily="18" charset="0"/>
              </a:rPr>
              <a:t>–When is the task or activity projected to be performed?</a:t>
            </a:r>
            <a:endParaRPr lang="en-US" altLang="en-US"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indent="0" algn="l">
              <a:buFontTx/>
              <a:buNone/>
              <a:defRPr/>
            </a:pPr>
            <a:r>
              <a:rPr lang="en-US" sz="20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Many </a:t>
            </a:r>
            <a:r>
              <a:rPr lang="en-US" sz="2000" dirty="0">
                <a:solidFill>
                  <a:schemeClr val="tx1"/>
                </a:solidFill>
                <a:latin typeface="Times New Roman" panose="02020603050405020304" pitchFamily="18" charset="0"/>
                <a:cs typeface="Times New Roman" panose="02020603050405020304" pitchFamily="18" charset="0"/>
              </a:rPr>
              <a:t>– What is the projected number participants involved in the task or activity?</a:t>
            </a:r>
          </a:p>
          <a:p>
            <a:pPr marL="114300" indent="0" algn="l">
              <a:buFontTx/>
              <a:buNone/>
              <a:defRPr/>
            </a:pPr>
            <a:r>
              <a:rPr lang="en-US" sz="2000" b="1"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Much </a:t>
            </a:r>
            <a:r>
              <a:rPr lang="en-US" sz="2000" dirty="0">
                <a:solidFill>
                  <a:schemeClr val="tx1"/>
                </a:solidFill>
                <a:latin typeface="Times New Roman" panose="02020603050405020304" pitchFamily="18" charset="0"/>
                <a:cs typeface="Times New Roman" panose="02020603050405020304" pitchFamily="18" charset="0"/>
              </a:rPr>
              <a:t>– What is the projected cost of the task or activity? </a:t>
            </a:r>
            <a:endParaRPr lang="en-US"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12EA13AE-4EAE-4E05-B602-2AFA1908F07F}" type="slidenum">
              <a:rPr lang="en-US" smtClean="0"/>
              <a:pPr>
                <a:defRPr/>
              </a:pPr>
              <a:t>17</a:t>
            </a:fld>
            <a:r>
              <a:rPr lang="en-US" dirty="0"/>
              <a:t> -</a:t>
            </a:r>
          </a:p>
        </p:txBody>
      </p:sp>
      <p:sp>
        <p:nvSpPr>
          <p:cNvPr id="5" name="Title 1"/>
          <p:cNvSpPr txBox="1">
            <a:spLocks/>
          </p:cNvSpPr>
          <p:nvPr/>
        </p:nvSpPr>
        <p:spPr>
          <a:xfrm>
            <a:off x="152400" y="43854"/>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23" t="2347" b="1"/>
          <a:stretch/>
        </p:blipFill>
        <p:spPr>
          <a:xfrm>
            <a:off x="6899495" y="1733550"/>
            <a:ext cx="2209800" cy="1817166"/>
          </a:xfrm>
          <a:prstGeom prst="rect">
            <a:avLst/>
          </a:prstGeom>
        </p:spPr>
      </p:pic>
    </p:spTree>
    <p:extLst>
      <p:ext uri="{BB962C8B-B14F-4D97-AF65-F5344CB8AC3E}">
        <p14:creationId xmlns:p14="http://schemas.microsoft.com/office/powerpoint/2010/main" val="3855827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71550"/>
            <a:ext cx="8646814" cy="3581400"/>
          </a:xfrm>
        </p:spPr>
        <p:txBody>
          <a:bodyPr>
            <a:normAutofit fontScale="85000" lnSpcReduction="10000"/>
          </a:bodyPr>
          <a:lstStyle/>
          <a:p>
            <a:pPr marL="114300" indent="0">
              <a:buNone/>
              <a:defRPr/>
            </a:pPr>
            <a:r>
              <a:rPr lang="en-US" altLang="en-US" sz="2000" b="1" dirty="0">
                <a:latin typeface="Times New Roman" panose="02020603050405020304" pitchFamily="18" charset="0"/>
                <a:cs typeface="Times New Roman" panose="02020603050405020304" pitchFamily="18" charset="0"/>
              </a:rPr>
              <a:t>Project Plan Activities</a:t>
            </a:r>
          </a:p>
          <a:p>
            <a:pPr marL="114300" indent="0">
              <a:buNone/>
              <a:defRPr/>
            </a:pPr>
            <a:r>
              <a:rPr lang="en-US" altLang="en-US" sz="2000" dirty="0">
                <a:latin typeface="Times New Roman" panose="02020603050405020304" pitchFamily="18" charset="0"/>
                <a:cs typeface="Times New Roman" panose="02020603050405020304" pitchFamily="18" charset="0"/>
              </a:rPr>
              <a:t>The activities listed in the project plan speaks to the goals for the performance period and how you plan to implement and achieve them. </a:t>
            </a:r>
          </a:p>
          <a:p>
            <a:pPr marL="114300" indent="0">
              <a:buNone/>
              <a:defRPr/>
            </a:pPr>
            <a:r>
              <a:rPr lang="en-US" altLang="en-US" sz="2000" b="1" dirty="0">
                <a:solidFill>
                  <a:srgbClr val="FF0000"/>
                </a:solidFill>
                <a:latin typeface="Times New Roman" panose="02020603050405020304" pitchFamily="18" charset="0"/>
                <a:cs typeface="Times New Roman" panose="02020603050405020304" pitchFamily="18" charset="0"/>
              </a:rPr>
              <a:t>Example: </a:t>
            </a:r>
          </a:p>
          <a:p>
            <a:pPr algn="l">
              <a:lnSpc>
                <a:spcPct val="110000"/>
              </a:lnSpc>
              <a:spcBef>
                <a:spcPts val="0"/>
              </a:spcBef>
              <a:spcAft>
                <a:spcPts val="1200"/>
              </a:spcAft>
              <a:buClr>
                <a:schemeClr val="tx1"/>
              </a:buClr>
              <a:buFont typeface="Wingdings" panose="05000000000000000000" pitchFamily="2" charset="2"/>
              <a:buChar char="§"/>
              <a:defRPr/>
            </a:pPr>
            <a:r>
              <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Tula County</a:t>
            </a:r>
            <a:r>
              <a:rPr lang="en-US" sz="2000" b="1" dirty="0">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 Sub-applicant of the State of Calisota is proposing to conduct a</a:t>
            </a:r>
            <a:r>
              <a:rPr lang="en-US" sz="2000" dirty="0">
                <a:latin typeface="Times New Roman" panose="02020603050405020304" pitchFamily="18" charset="0"/>
                <a:cs typeface="Times New Roman" panose="02020603050405020304" pitchFamily="18" charset="0"/>
              </a:rPr>
              <a:t> </a:t>
            </a:r>
            <a:r>
              <a:rPr lang="en-US" sz="2000" i="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Hazmat Refresher </a:t>
            </a:r>
            <a:r>
              <a:rPr lang="en-US" sz="2000" dirty="0">
                <a:solidFill>
                  <a:schemeClr val="tx1"/>
                </a:solidFill>
                <a:latin typeface="Times New Roman" panose="02020603050405020304" pitchFamily="18" charset="0"/>
                <a:cs typeface="Times New Roman" panose="02020603050405020304" pitchFamily="18" charset="0"/>
              </a:rPr>
              <a:t>course as</a:t>
            </a:r>
            <a:r>
              <a:rPr lang="en-US" sz="2000" dirty="0">
                <a:latin typeface="Times New Roman" panose="02020603050405020304" pitchFamily="18" charset="0"/>
                <a:cs typeface="Times New Roman" panose="02020603050405020304" pitchFamily="18" charset="0"/>
              </a:rPr>
              <a:t> </a:t>
            </a:r>
            <a:r>
              <a:rPr lang="en-US" sz="2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number of responders are now due for training</a:t>
            </a:r>
            <a:r>
              <a:rPr lang="en-US" sz="2000" dirty="0">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Training will be conducted at </a:t>
            </a:r>
            <a:r>
              <a:rPr lang="en-US"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Tula Hazardous Materials College in Tula County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Tula County is projecting to conduct a Hazmat Refresher course during the </a:t>
            </a:r>
            <a:r>
              <a:rPr lang="en-US" sz="2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 quarter of the first year </a:t>
            </a:r>
            <a:r>
              <a:rPr lang="en-US" sz="2000" dirty="0">
                <a:solidFill>
                  <a:schemeClr val="tx1"/>
                </a:solidFill>
                <a:latin typeface="Times New Roman" panose="02020603050405020304" pitchFamily="18" charset="0"/>
                <a:cs typeface="Times New Roman" panose="02020603050405020304" pitchFamily="18" charset="0"/>
              </a:rPr>
              <a:t>for maximum participation. </a:t>
            </a:r>
            <a:r>
              <a:rPr lang="en-US"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Clr>
                <a:schemeClr val="tx1"/>
              </a:buClr>
              <a:buFont typeface="Wingdings" panose="05000000000000000000" pitchFamily="2" charset="2"/>
              <a:buChar char="§"/>
              <a:defRPr/>
            </a:pPr>
            <a:r>
              <a:rPr lang="en-US" sz="2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participants are projected to attend this training course.  The projected cost for this training course, to include travel, supplies, facility rental, and registration costs is </a:t>
            </a:r>
            <a:r>
              <a:rPr lang="en-US" sz="20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$27,571.00</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99E6DC4C-C87A-44EE-8E1B-34CA459FE380}" type="slidenum">
              <a:rPr lang="en-US" smtClean="0"/>
              <a:pPr>
                <a:defRPr/>
              </a:pPr>
              <a:t>18</a:t>
            </a:fld>
            <a:r>
              <a:rPr lang="en-US" dirty="0"/>
              <a:t> -</a:t>
            </a:r>
          </a:p>
        </p:txBody>
      </p:sp>
      <p:sp>
        <p:nvSpPr>
          <p:cNvPr id="6" name="Title 1"/>
          <p:cNvSpPr txBox="1">
            <a:spLocks/>
          </p:cNvSpPr>
          <p:nvPr/>
        </p:nvSpPr>
        <p:spPr>
          <a:xfrm>
            <a:off x="112414" y="133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222030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5944" y="819150"/>
            <a:ext cx="8839200" cy="2514600"/>
          </a:xfrm>
        </p:spPr>
        <p:txBody>
          <a:bodyPr>
            <a:normAutofit/>
          </a:bodyPr>
          <a:lstStyle/>
          <a:p>
            <a:pPr marL="0" indent="0" algn="l">
              <a:spcBef>
                <a:spcPts val="0"/>
              </a:spcBef>
              <a:spcAft>
                <a:spcPts val="1200"/>
              </a:spcAft>
              <a:buNone/>
            </a:pPr>
            <a:r>
              <a:rPr lang="en-US" sz="2000" b="1" dirty="0">
                <a:latin typeface="Times New Roman" panose="02020603050405020304" pitchFamily="18" charset="0"/>
                <a:cs typeface="Times New Roman" panose="02020603050405020304" pitchFamily="18" charset="0"/>
              </a:rPr>
              <a:t>Project Narrative – Timeline </a:t>
            </a:r>
          </a:p>
          <a:p>
            <a:pPr marL="347472" lvl="1" indent="-342900">
              <a:spcBef>
                <a:spcPts val="0"/>
              </a:spcBef>
              <a:spcAft>
                <a:spcPts val="12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 timeline is a metric which uses milestones upon which the grantee can monitor themselves for progress, as well as monitoring from PHMSA. </a:t>
            </a:r>
          </a:p>
          <a:p>
            <a:pPr marL="347472" lvl="1" indent="-342900">
              <a:spcBef>
                <a:spcPts val="0"/>
              </a:spcBef>
              <a:spcAft>
                <a:spcPts val="12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Project narratives must have timelines that indicate when activities will take place. </a:t>
            </a: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1200"/>
              </a:spcAft>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5944" y="3619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a:p>
            <a:r>
              <a:rPr lang="en-US" sz="32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893218"/>
            <a:ext cx="2133600" cy="1157288"/>
          </a:xfrm>
          <a:prstGeom prst="rect">
            <a:avLst/>
          </a:prstGeom>
          <a:effectLst>
            <a:softEdge rad="317500"/>
          </a:effectLst>
        </p:spPr>
      </p:pic>
      <p:sp>
        <p:nvSpPr>
          <p:cNvPr id="2" name="Slide Number Placeholder 1"/>
          <p:cNvSpPr>
            <a:spLocks noGrp="1"/>
          </p:cNvSpPr>
          <p:nvPr>
            <p:ph type="sldNum" sz="quarter" idx="12"/>
          </p:nvPr>
        </p:nvSpPr>
        <p:spPr/>
        <p:txBody>
          <a:bodyPr/>
          <a:lstStyle/>
          <a:p>
            <a:fld id="{BE4FB471-EBB4-4D81-9EA6-902E33AD37CE}" type="slidenum">
              <a:rPr lang="en-US" smtClean="0"/>
              <a:t>19</a:t>
            </a:fld>
            <a:endParaRPr lang="en-US" dirty="0"/>
          </a:p>
        </p:txBody>
      </p:sp>
    </p:spTree>
    <p:extLst>
      <p:ext uri="{BB962C8B-B14F-4D97-AF65-F5344CB8AC3E}">
        <p14:creationId xmlns:p14="http://schemas.microsoft.com/office/powerpoint/2010/main" val="3779799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555" y="81161"/>
            <a:ext cx="8229600" cy="548879"/>
          </a:xfrm>
        </p:spPr>
        <p:txBody>
          <a:bodyPr>
            <a:noAutofit/>
          </a:bodyPr>
          <a:lstStyle/>
          <a:p>
            <a:r>
              <a:rPr lang="en-US" altLang="en-US" sz="3200" b="1" dirty="0">
                <a:latin typeface="Times New Roman" panose="02020603050405020304" pitchFamily="18" charset="0"/>
                <a:ea typeface="Tahoma" pitchFamily="34" charset="0"/>
                <a:cs typeface="Times New Roman" panose="02020603050405020304" pitchFamily="18" charset="0"/>
              </a:rPr>
              <a:t>Agenda</a:t>
            </a:r>
          </a:p>
        </p:txBody>
      </p:sp>
      <p:sp>
        <p:nvSpPr>
          <p:cNvPr id="3" name="Content Placeholder 2"/>
          <p:cNvSpPr>
            <a:spLocks noGrp="1"/>
          </p:cNvSpPr>
          <p:nvPr>
            <p:ph idx="1"/>
          </p:nvPr>
        </p:nvSpPr>
        <p:spPr>
          <a:xfrm>
            <a:off x="304800" y="1047750"/>
            <a:ext cx="7810500" cy="1853804"/>
          </a:xfrm>
        </p:spPr>
        <p:txBody>
          <a:bodyPr>
            <a:noAutofit/>
          </a:bodyPr>
          <a:lstStyle/>
          <a:p>
            <a:pPr marL="0" indent="0" algn="l">
              <a:spcBef>
                <a:spcPts val="0"/>
              </a:spcBef>
              <a:spcAft>
                <a:spcPts val="600"/>
              </a:spcAft>
              <a:buNone/>
              <a:defRPr/>
            </a:pPr>
            <a:endParaRPr lang="en-US" alt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6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Grants Chief Welcome </a:t>
            </a:r>
          </a:p>
          <a:p>
            <a:pPr algn="l">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HMEP Application Form </a:t>
            </a:r>
          </a:p>
          <a:p>
            <a:pPr>
              <a:spcBef>
                <a:spcPts val="0"/>
              </a:spcBef>
              <a:spcAft>
                <a:spcPts val="6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Common Application Errors </a:t>
            </a:r>
          </a:p>
          <a:p>
            <a:pPr>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HMEP Grant Milestones </a:t>
            </a:r>
            <a:endParaRPr lang="en-US" alt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6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Questions/Comments</a:t>
            </a:r>
            <a:endParaRPr lang="en-US" sz="2000" strike="sngStrike"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53F7C345-A35A-4E77-80E5-60E5433A9D1C}" type="slidenum">
              <a:rPr lang="en-US" smtClean="0"/>
              <a:pPr>
                <a:defRPr/>
              </a:pPr>
              <a:t>2</a:t>
            </a:fld>
            <a:r>
              <a:rPr lang="en-US" dirty="0"/>
              <a:t> -</a:t>
            </a:r>
          </a:p>
        </p:txBody>
      </p:sp>
      <p:pic>
        <p:nvPicPr>
          <p:cNvPr id="5" name="Picture 4"/>
          <p:cNvPicPr>
            <a:picLocks noChangeAspect="1"/>
          </p:cNvPicPr>
          <p:nvPr/>
        </p:nvPicPr>
        <p:blipFill>
          <a:blip r:embed="rId3"/>
          <a:stretch>
            <a:fillRect/>
          </a:stretch>
        </p:blipFill>
        <p:spPr>
          <a:xfrm>
            <a:off x="5171955" y="1352550"/>
            <a:ext cx="3505200" cy="2428875"/>
          </a:xfrm>
          <a:prstGeom prst="rect">
            <a:avLst/>
          </a:prstGeom>
          <a:ln>
            <a:noFill/>
          </a:ln>
          <a:effectLst>
            <a:outerShdw blurRad="292100" dist="139700" dir="2700000" algn="tl" rotWithShape="0">
              <a:srgbClr val="333333">
                <a:alpha val="65000"/>
              </a:srgbClr>
            </a:outerShdw>
            <a:softEdge rad="635000"/>
          </a:effectLst>
        </p:spPr>
      </p:pic>
    </p:spTree>
    <p:extLst>
      <p:ext uri="{BB962C8B-B14F-4D97-AF65-F5344CB8AC3E}">
        <p14:creationId xmlns:p14="http://schemas.microsoft.com/office/powerpoint/2010/main" val="2429167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75659" y="971550"/>
            <a:ext cx="8844516" cy="3505200"/>
          </a:xfrm>
        </p:spPr>
        <p:txBody>
          <a:bodyPr>
            <a:normAutofit fontScale="47500" lnSpcReduction="20000"/>
          </a:bodyPr>
          <a:lstStyle/>
          <a:p>
            <a:pPr marL="0" indent="0" algn="l">
              <a:lnSpc>
                <a:spcPct val="120000"/>
              </a:lnSpc>
              <a:spcBef>
                <a:spcPts val="0"/>
              </a:spcBef>
              <a:spcAft>
                <a:spcPts val="600"/>
              </a:spcAft>
              <a:buNone/>
            </a:pPr>
            <a:r>
              <a:rPr lang="en-US" sz="2900" b="1" dirty="0">
                <a:latin typeface="Times New Roman" panose="02020603050405020304" pitchFamily="18" charset="0"/>
                <a:cs typeface="Times New Roman" panose="02020603050405020304" pitchFamily="18" charset="0"/>
              </a:rPr>
              <a:t>Project Narrative: Guidance and Reminders</a:t>
            </a:r>
          </a:p>
          <a:p>
            <a:pPr marL="0" indent="0" algn="l">
              <a:lnSpc>
                <a:spcPct val="120000"/>
              </a:lnSpc>
              <a:spcBef>
                <a:spcPts val="0"/>
              </a:spcBef>
              <a:spcAft>
                <a:spcPts val="600"/>
              </a:spcAft>
              <a:buNone/>
            </a:pPr>
            <a:endParaRPr lang="en-US" sz="2900" b="1"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r>
              <a:rPr lang="en-US" sz="3400" dirty="0">
                <a:latin typeface="Times New Roman" panose="02020603050405020304" pitchFamily="18" charset="0"/>
                <a:cs typeface="Times New Roman" panose="02020603050405020304" pitchFamily="18" charset="0"/>
              </a:rPr>
              <a:t>Review the HMEP funding announcement. </a:t>
            </a:r>
            <a:endParaRPr lang="en-US" sz="3400" dirty="0" smtClean="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r>
              <a:rPr lang="en-US" sz="3400" dirty="0" smtClean="0">
                <a:latin typeface="Times New Roman" panose="02020603050405020304" pitchFamily="18" charset="0"/>
                <a:cs typeface="Times New Roman" panose="02020603050405020304" pitchFamily="18" charset="0"/>
              </a:rPr>
              <a:t>Do </a:t>
            </a:r>
            <a:r>
              <a:rPr lang="en-US" sz="3400" dirty="0">
                <a:latin typeface="Times New Roman" panose="02020603050405020304" pitchFamily="18" charset="0"/>
                <a:cs typeface="Times New Roman" panose="02020603050405020304" pitchFamily="18" charset="0"/>
              </a:rPr>
              <a:t>not copy and paste your project narrative from previous grant </a:t>
            </a:r>
            <a:r>
              <a:rPr lang="en-US" sz="3400" dirty="0" smtClean="0">
                <a:latin typeface="Times New Roman" panose="02020603050405020304" pitchFamily="18" charset="0"/>
                <a:cs typeface="Times New Roman" panose="02020603050405020304" pitchFamily="18" charset="0"/>
              </a:rPr>
              <a:t>applications.</a:t>
            </a:r>
            <a:endParaRPr lang="en-US" sz="3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r>
              <a:rPr lang="en-US" sz="3400" dirty="0">
                <a:latin typeface="Times New Roman" panose="02020603050405020304" pitchFamily="18" charset="0"/>
                <a:cs typeface="Times New Roman" panose="02020603050405020304" pitchFamily="18" charset="0"/>
              </a:rPr>
              <a:t>The project narrative must fully describe the proposed activities.  “Subgrant process, TBD” is no longer valid. Applications that cannot describe how funds will be spent will </a:t>
            </a:r>
            <a:r>
              <a:rPr lang="en-US" sz="3400" dirty="0" smtClean="0">
                <a:latin typeface="Times New Roman" panose="02020603050405020304" pitchFamily="18" charset="0"/>
                <a:cs typeface="Times New Roman" panose="02020603050405020304" pitchFamily="18" charset="0"/>
              </a:rPr>
              <a:t>be subject to </a:t>
            </a:r>
            <a:r>
              <a:rPr lang="en-US" sz="3400" b="1" dirty="0">
                <a:solidFill>
                  <a:srgbClr val="FF0000"/>
                </a:solidFill>
                <a:latin typeface="Times New Roman" panose="02020603050405020304" pitchFamily="18" charset="0"/>
                <a:cs typeface="Times New Roman" panose="02020603050405020304" pitchFamily="18" charset="0"/>
              </a:rPr>
              <a:t>Special Terms and Conditions. </a:t>
            </a:r>
            <a:endParaRPr lang="en-US" sz="3400" b="1" dirty="0" smtClean="0">
              <a:solidFill>
                <a:srgbClr val="FF0000"/>
              </a:solidFill>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r>
              <a:rPr lang="en-US" sz="3400" dirty="0" smtClean="0">
                <a:latin typeface="Times New Roman" panose="02020603050405020304" pitchFamily="18" charset="0"/>
                <a:cs typeface="Times New Roman" panose="02020603050405020304" pitchFamily="18" charset="0"/>
              </a:rPr>
              <a:t>Initial </a:t>
            </a:r>
            <a:r>
              <a:rPr lang="en-US" sz="3400" dirty="0">
                <a:latin typeface="Times New Roman" panose="02020603050405020304" pitchFamily="18" charset="0"/>
                <a:cs typeface="Times New Roman" panose="02020603050405020304" pitchFamily="18" charset="0"/>
              </a:rPr>
              <a:t>application should contain </a:t>
            </a:r>
            <a:r>
              <a:rPr lang="en-US" sz="3400" dirty="0" smtClean="0">
                <a:latin typeface="Times New Roman" panose="02020603050405020304" pitchFamily="18" charset="0"/>
                <a:cs typeface="Times New Roman" panose="02020603050405020304" pitchFamily="18" charset="0"/>
              </a:rPr>
              <a:t>projections </a:t>
            </a:r>
            <a:r>
              <a:rPr lang="en-US" sz="3400" dirty="0">
                <a:latin typeface="Times New Roman" panose="02020603050405020304" pitchFamily="18" charset="0"/>
                <a:cs typeface="Times New Roman" panose="02020603050405020304" pitchFamily="18" charset="0"/>
              </a:rPr>
              <a:t>covering the </a:t>
            </a:r>
            <a:r>
              <a:rPr lang="en-US" sz="3400" dirty="0" smtClean="0">
                <a:latin typeface="Times New Roman" panose="02020603050405020304" pitchFamily="18" charset="0"/>
                <a:cs typeface="Times New Roman" panose="02020603050405020304" pitchFamily="18" charset="0"/>
              </a:rPr>
              <a:t>3-year </a:t>
            </a:r>
            <a:r>
              <a:rPr lang="en-US" sz="3400" dirty="0">
                <a:latin typeface="Times New Roman" panose="02020603050405020304" pitchFamily="18" charset="0"/>
                <a:cs typeface="Times New Roman" panose="02020603050405020304" pitchFamily="18" charset="0"/>
              </a:rPr>
              <a:t>performance period.  </a:t>
            </a:r>
          </a:p>
          <a:p>
            <a:pPr>
              <a:lnSpc>
                <a:spcPct val="120000"/>
              </a:lnSpc>
              <a:spcBef>
                <a:spcPts val="0"/>
              </a:spcBef>
              <a:spcAft>
                <a:spcPts val="1200"/>
              </a:spcAft>
              <a:buFont typeface="Wingdings" panose="05000000000000000000" pitchFamily="2" charset="2"/>
              <a:buChar char="§"/>
            </a:pPr>
            <a:r>
              <a:rPr lang="en-US" sz="3400" dirty="0">
                <a:latin typeface="Times New Roman" panose="02020603050405020304" pitchFamily="18" charset="0"/>
                <a:cs typeface="Times New Roman" panose="02020603050405020304" pitchFamily="18" charset="0"/>
              </a:rPr>
              <a:t>Any revisions to the initial application can be made via a post award modification (activity request) or during the </a:t>
            </a:r>
            <a:r>
              <a:rPr lang="en-US" sz="3400" dirty="0" smtClean="0">
                <a:latin typeface="Times New Roman" panose="02020603050405020304" pitchFamily="18" charset="0"/>
                <a:cs typeface="Times New Roman" panose="02020603050405020304" pitchFamily="18" charset="0"/>
              </a:rPr>
              <a:t>continuing </a:t>
            </a:r>
            <a:r>
              <a:rPr lang="en-US" sz="3400" dirty="0">
                <a:latin typeface="Times New Roman" panose="02020603050405020304" pitchFamily="18" charset="0"/>
                <a:cs typeface="Times New Roman" panose="02020603050405020304" pitchFamily="18" charset="0"/>
              </a:rPr>
              <a:t>application period. </a:t>
            </a:r>
          </a:p>
          <a:p>
            <a:pPr>
              <a:lnSpc>
                <a:spcPct val="120000"/>
              </a:lnSpc>
              <a:spcBef>
                <a:spcPts val="0"/>
              </a:spcBef>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75659" y="285750"/>
            <a:ext cx="8763000" cy="5143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2" name="Slide Number Placeholder 1"/>
          <p:cNvSpPr>
            <a:spLocks noGrp="1"/>
          </p:cNvSpPr>
          <p:nvPr>
            <p:ph type="sldNum" sz="quarter" idx="12"/>
          </p:nvPr>
        </p:nvSpPr>
        <p:spPr/>
        <p:txBody>
          <a:bodyPr/>
          <a:lstStyle/>
          <a:p>
            <a:fld id="{BE4FB471-EBB4-4D81-9EA6-902E33AD37CE}" type="slidenum">
              <a:rPr lang="en-US" smtClean="0"/>
              <a:t>20</a:t>
            </a:fld>
            <a:endParaRPr lang="en-US" dirty="0"/>
          </a:p>
        </p:txBody>
      </p:sp>
    </p:spTree>
    <p:extLst>
      <p:ext uri="{BB962C8B-B14F-4D97-AF65-F5344CB8AC3E}">
        <p14:creationId xmlns:p14="http://schemas.microsoft.com/office/powerpoint/2010/main" val="155735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394472"/>
          </a:xfrm>
        </p:spPr>
        <p:txBody>
          <a:bodyPr/>
          <a:lstStyle/>
          <a:p>
            <a:pPr marL="0" indent="0" algn="ctr">
              <a:buNone/>
            </a:pP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Components of the HMEP Grant Application</a:t>
            </a:r>
          </a:p>
          <a:p>
            <a:pPr marL="0" indent="0" algn="ctr">
              <a:buNone/>
            </a:pPr>
            <a:r>
              <a:rPr lang="en-US" b="1" dirty="0">
                <a:latin typeface="Times New Roman" panose="02020603050405020304" pitchFamily="18" charset="0"/>
                <a:cs typeface="Times New Roman" panose="02020603050405020304" pitchFamily="18" charset="0"/>
              </a:rPr>
              <a:t>Budget &amp; Budget Narrative</a:t>
            </a:r>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21</a:t>
            </a:fld>
            <a:endParaRPr lang="en-US"/>
          </a:p>
        </p:txBody>
      </p:sp>
    </p:spTree>
    <p:extLst>
      <p:ext uri="{BB962C8B-B14F-4D97-AF65-F5344CB8AC3E}">
        <p14:creationId xmlns:p14="http://schemas.microsoft.com/office/powerpoint/2010/main" val="814334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1" y="2095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5" name="Content Placeholder 2"/>
          <p:cNvSpPr txBox="1">
            <a:spLocks/>
          </p:cNvSpPr>
          <p:nvPr/>
        </p:nvSpPr>
        <p:spPr>
          <a:xfrm>
            <a:off x="167928" y="1087099"/>
            <a:ext cx="8810847" cy="3409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1200"/>
              </a:spcAft>
              <a:buFontTx/>
              <a:buNone/>
              <a:defRPr/>
            </a:pPr>
            <a:r>
              <a:rPr lang="en-US" sz="2000" b="1" dirty="0">
                <a:solidFill>
                  <a:schemeClr val="tx1"/>
                </a:solidFill>
                <a:latin typeface="Times New Roman" panose="02020603050405020304" pitchFamily="18" charset="0"/>
                <a:cs typeface="Times New Roman" panose="02020603050405020304" pitchFamily="18" charset="0"/>
              </a:rPr>
              <a:t>Application Budget (SF-424A)</a:t>
            </a:r>
          </a:p>
          <a:p>
            <a:pPr marL="342900" indent="-342900" algn="l" fontAlgn="base">
              <a:spcBef>
                <a:spcPts val="0"/>
              </a:spcBef>
              <a:spcAft>
                <a:spcPts val="12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 grant application must include a budget that details the costs required during the performance of the project.  </a:t>
            </a:r>
          </a:p>
          <a:p>
            <a:pPr marL="342900" indent="-342900" algn="l">
              <a:spcBef>
                <a:spcPts val="0"/>
              </a:spcBef>
              <a:spcAft>
                <a:spcPts val="12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The purpose of the line-item budget and budget narrative is to provide a forecast of expenditures and enable the actual financial operation of the organization to be measured against the forecast.</a:t>
            </a:r>
          </a:p>
          <a:p>
            <a:pPr marL="457200" indent="-457200" algn="l">
              <a:buFont typeface="+mj-lt"/>
              <a:buAutoNum type="arabicPeriod"/>
              <a:defRPr/>
            </a:pPr>
            <a:endParaRPr lang="en-US" sz="2300" dirty="0">
              <a:solidFill>
                <a:schemeClr val="tx1"/>
              </a:solidFill>
              <a:latin typeface="Times New Roman" panose="02020603050405020304" pitchFamily="18" charset="0"/>
              <a:cs typeface="Times New Roman" panose="02020603050405020304" pitchFamily="18" charset="0"/>
            </a:endParaRPr>
          </a:p>
          <a:p>
            <a:pPr algn="l" fontAlgn="base"/>
            <a:endParaRPr lang="en-US" sz="2000" dirty="0">
              <a:solidFill>
                <a:schemeClr val="tx1"/>
              </a:solidFill>
            </a:endParaRPr>
          </a:p>
        </p:txBody>
      </p:sp>
      <p:sp>
        <p:nvSpPr>
          <p:cNvPr id="2" name="Slide Number Placeholder 1"/>
          <p:cNvSpPr>
            <a:spLocks noGrp="1"/>
          </p:cNvSpPr>
          <p:nvPr>
            <p:ph type="sldNum" sz="quarter" idx="12"/>
          </p:nvPr>
        </p:nvSpPr>
        <p:spPr/>
        <p:txBody>
          <a:bodyPr/>
          <a:lstStyle/>
          <a:p>
            <a:fld id="{BE4FB471-EBB4-4D81-9EA6-902E33AD37CE}" type="slidenum">
              <a:rPr lang="en-US" smtClean="0"/>
              <a:t>22</a:t>
            </a:fld>
            <a:endParaRPr lang="en-US" dirty="0"/>
          </a:p>
        </p:txBody>
      </p:sp>
    </p:spTree>
    <p:extLst>
      <p:ext uri="{BB962C8B-B14F-4D97-AF65-F5344CB8AC3E}">
        <p14:creationId xmlns:p14="http://schemas.microsoft.com/office/powerpoint/2010/main" val="294751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3343" y="971550"/>
            <a:ext cx="8839200" cy="3333750"/>
          </a:xfrm>
        </p:spPr>
        <p:txBody>
          <a:bodyPr>
            <a:noAutofit/>
          </a:bodyPr>
          <a:lstStyle/>
          <a:p>
            <a:pPr marL="0" indent="0" algn="l">
              <a:spcBef>
                <a:spcPts val="0"/>
              </a:spcBef>
              <a:spcAft>
                <a:spcPts val="1200"/>
              </a:spcAft>
              <a:buNone/>
            </a:pPr>
            <a:r>
              <a:rPr lang="en-US" altLang="en-US" sz="1800" b="1" dirty="0">
                <a:solidFill>
                  <a:schemeClr val="tx1"/>
                </a:solidFill>
                <a:latin typeface="Times New Roman" panose="02020603050405020304" pitchFamily="18" charset="0"/>
                <a:cs typeface="Times New Roman" panose="02020603050405020304" pitchFamily="18" charset="0"/>
              </a:rPr>
              <a:t>Testing Your</a:t>
            </a:r>
            <a:r>
              <a:rPr lang="en-US" altLang="en-US" sz="1800" b="1" dirty="0">
                <a:latin typeface="Times New Roman" panose="02020603050405020304" pitchFamily="18" charset="0"/>
                <a:cs typeface="Times New Roman" panose="02020603050405020304" pitchFamily="18" charset="0"/>
              </a:rPr>
              <a:t> Budget</a:t>
            </a:r>
          </a:p>
          <a:p>
            <a:pPr marL="0" indent="0" algn="l">
              <a:spcBef>
                <a:spcPts val="0"/>
              </a:spcBef>
              <a:spcAft>
                <a:spcPts val="1200"/>
              </a:spcAft>
              <a:buNone/>
            </a:pPr>
            <a:r>
              <a:rPr lang="en-US" altLang="en-US" sz="1800" dirty="0">
                <a:solidFill>
                  <a:schemeClr val="tx1"/>
                </a:solidFill>
                <a:latin typeface="Times New Roman" panose="02020603050405020304" pitchFamily="18" charset="0"/>
                <a:cs typeface="Times New Roman" panose="02020603050405020304" pitchFamily="18" charset="0"/>
              </a:rPr>
              <a:t>An applicant’s budget request is reviewed for compliance with the governing </a:t>
            </a:r>
            <a:r>
              <a:rPr lang="en-US" altLang="en-US" sz="1800">
                <a:solidFill>
                  <a:schemeClr val="tx1"/>
                </a:solidFill>
                <a:latin typeface="Times New Roman" panose="02020603050405020304" pitchFamily="18" charset="0"/>
                <a:cs typeface="Times New Roman" panose="02020603050405020304" pitchFamily="18" charset="0"/>
              </a:rPr>
              <a:t>cost principles</a:t>
            </a:r>
            <a:r>
              <a:rPr lang="en-US" altLang="en-US" sz="1800">
                <a:latin typeface="Times New Roman" panose="02020603050405020304" pitchFamily="18" charset="0"/>
                <a:cs typeface="Times New Roman" panose="02020603050405020304" pitchFamily="18" charset="0"/>
              </a:rPr>
              <a:t>,</a:t>
            </a:r>
            <a:r>
              <a:rPr lang="en-US" altLang="en-US" sz="1800">
                <a:solidFill>
                  <a:schemeClr val="tx1"/>
                </a:solidFill>
                <a:latin typeface="Times New Roman" panose="02020603050405020304" pitchFamily="18" charset="0"/>
                <a:cs typeface="Times New Roman" panose="02020603050405020304" pitchFamily="18" charset="0"/>
              </a:rPr>
              <a:t> </a:t>
            </a:r>
            <a:r>
              <a:rPr lang="en-US" altLang="en-US" sz="1800" dirty="0">
                <a:solidFill>
                  <a:schemeClr val="tx1"/>
                </a:solidFill>
                <a:latin typeface="Times New Roman" panose="02020603050405020304" pitchFamily="18" charset="0"/>
                <a:cs typeface="Times New Roman" panose="02020603050405020304" pitchFamily="18" charset="0"/>
              </a:rPr>
              <a:t>other requirements and policies applicable to the type of recipient and the type of award. </a:t>
            </a:r>
          </a:p>
          <a:p>
            <a:pPr marL="0" indent="0" algn="l">
              <a:spcBef>
                <a:spcPts val="0"/>
              </a:spcBef>
              <a:spcAft>
                <a:spcPts val="1200"/>
              </a:spcAft>
              <a:buNone/>
            </a:pPr>
            <a:r>
              <a:rPr lang="en-US" altLang="en-US" sz="1800" dirty="0">
                <a:solidFill>
                  <a:schemeClr val="tx1"/>
                </a:solidFill>
                <a:latin typeface="Times New Roman" panose="02020603050405020304" pitchFamily="18" charset="0"/>
                <a:cs typeface="Times New Roman" panose="02020603050405020304" pitchFamily="18" charset="0"/>
              </a:rPr>
              <a:t>The cost principles address </a:t>
            </a:r>
            <a:r>
              <a:rPr lang="en-US" altLang="en-US" sz="1800" b="1" dirty="0">
                <a:solidFill>
                  <a:schemeClr val="tx1"/>
                </a:solidFill>
                <a:latin typeface="Times New Roman" panose="02020603050405020304" pitchFamily="18" charset="0"/>
                <a:cs typeface="Times New Roman" panose="02020603050405020304" pitchFamily="18" charset="0"/>
              </a:rPr>
              <a:t>four tests </a:t>
            </a:r>
            <a:r>
              <a:rPr lang="en-US" altLang="en-US" sz="1800" dirty="0">
                <a:solidFill>
                  <a:schemeClr val="tx1"/>
                </a:solidFill>
                <a:latin typeface="Times New Roman" panose="02020603050405020304" pitchFamily="18" charset="0"/>
                <a:cs typeface="Times New Roman" panose="02020603050405020304" pitchFamily="18" charset="0"/>
              </a:rPr>
              <a:t>that PHMSA follows in determining cost eligibility. Costs charged to awards must be:</a:t>
            </a:r>
          </a:p>
          <a:p>
            <a:pPr>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Allowable </a:t>
            </a:r>
            <a:r>
              <a:rPr lang="en-US" altLang="en-US" sz="1800" i="1" dirty="0">
                <a:solidFill>
                  <a:schemeClr val="tx1"/>
                </a:solidFill>
                <a:latin typeface="Times New Roman" panose="02020603050405020304" pitchFamily="18" charset="0"/>
                <a:cs typeface="Times New Roman" panose="02020603050405020304" pitchFamily="18" charset="0"/>
              </a:rPr>
              <a:t>(2 CFR part 200, FOA, federal statute)</a:t>
            </a:r>
          </a:p>
          <a:p>
            <a:pPr>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Allocable </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200.405)</a:t>
            </a:r>
          </a:p>
          <a:p>
            <a:pPr>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Necessary</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200.403)</a:t>
            </a:r>
          </a:p>
          <a:p>
            <a:pPr>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Reasonable and consistently applied </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200.403)</a:t>
            </a:r>
          </a:p>
          <a:p>
            <a:pPr algn="l"/>
            <a:endParaRPr lang="en-US" sz="1800" b="1" dirty="0">
              <a:solidFill>
                <a:schemeClr val="tx1"/>
              </a:solidFill>
              <a:latin typeface="Bell MT" panose="02020503060305020303" pitchFamily="18" charset="0"/>
            </a:endParaRPr>
          </a:p>
        </p:txBody>
      </p:sp>
      <p:sp>
        <p:nvSpPr>
          <p:cNvPr id="4" name="Title 1"/>
          <p:cNvSpPr txBox="1">
            <a:spLocks/>
          </p:cNvSpPr>
          <p:nvPr/>
        </p:nvSpPr>
        <p:spPr>
          <a:xfrm>
            <a:off x="153343" y="223837"/>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2" name="Slide Number Placeholder 1"/>
          <p:cNvSpPr>
            <a:spLocks noGrp="1"/>
          </p:cNvSpPr>
          <p:nvPr>
            <p:ph type="sldNum" sz="quarter" idx="12"/>
          </p:nvPr>
        </p:nvSpPr>
        <p:spPr/>
        <p:txBody>
          <a:bodyPr/>
          <a:lstStyle/>
          <a:p>
            <a:fld id="{BE4FB471-EBB4-4D81-9EA6-902E33AD37CE}" type="slidenum">
              <a:rPr lang="en-US" smtClean="0"/>
              <a:t>23</a:t>
            </a:fld>
            <a:endParaRPr lang="en-US" dirty="0"/>
          </a:p>
        </p:txBody>
      </p:sp>
    </p:spTree>
    <p:extLst>
      <p:ext uri="{BB962C8B-B14F-4D97-AF65-F5344CB8AC3E}">
        <p14:creationId xmlns:p14="http://schemas.microsoft.com/office/powerpoint/2010/main" val="3838841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Content Placeholder 2"/>
          <p:cNvSpPr>
            <a:spLocks noGrp="1"/>
          </p:cNvSpPr>
          <p:nvPr>
            <p:ph idx="1"/>
          </p:nvPr>
        </p:nvSpPr>
        <p:spPr>
          <a:xfrm>
            <a:off x="161925" y="1123950"/>
            <a:ext cx="8839200" cy="3193256"/>
          </a:xfrm>
        </p:spPr>
        <p:txBody>
          <a:bodyPr>
            <a:normAutofit fontScale="85000" lnSpcReduction="10000"/>
          </a:bodyPr>
          <a:lstStyle/>
          <a:p>
            <a:pPr marL="0" indent="0" algn="l">
              <a:lnSpc>
                <a:spcPct val="110000"/>
              </a:lnSpc>
              <a:spcBef>
                <a:spcPts val="0"/>
              </a:spcBef>
              <a:spcAft>
                <a:spcPts val="1200"/>
              </a:spcAft>
              <a:buFontTx/>
              <a:buNone/>
              <a:defRPr/>
            </a:pPr>
            <a:r>
              <a:rPr lang="en-US" altLang="en-US" sz="2400" b="1" dirty="0">
                <a:latin typeface="Times New Roman" panose="02020603050405020304" pitchFamily="18" charset="0"/>
                <a:cs typeface="Times New Roman" panose="02020603050405020304" pitchFamily="18" charset="0"/>
              </a:rPr>
              <a:t>Budget Narrative, In-depth…</a:t>
            </a:r>
          </a:p>
          <a:p>
            <a:pPr marL="0" indent="0" algn="l">
              <a:lnSpc>
                <a:spcPct val="120000"/>
              </a:lnSpc>
              <a:spcBef>
                <a:spcPts val="0"/>
              </a:spcBef>
              <a:spcAft>
                <a:spcPts val="1800"/>
              </a:spcAft>
              <a:buNone/>
              <a:defRPr/>
            </a:pPr>
            <a:r>
              <a:rPr lang="en-US" altLang="en-US" sz="2000" dirty="0">
                <a:solidFill>
                  <a:schemeClr val="tx1"/>
                </a:solidFill>
                <a:latin typeface="Times New Roman" panose="02020603050405020304" pitchFamily="18" charset="0"/>
                <a:cs typeface="Times New Roman" panose="02020603050405020304" pitchFamily="18" charset="0"/>
              </a:rPr>
              <a:t>The </a:t>
            </a:r>
            <a:r>
              <a:rPr lang="en-US" altLang="en-US" sz="2000" b="1" u="sng" dirty="0">
                <a:solidFill>
                  <a:srgbClr val="FF0000"/>
                </a:solidFill>
                <a:latin typeface="Times New Roman" panose="02020603050405020304" pitchFamily="18" charset="0"/>
                <a:cs typeface="Times New Roman" panose="02020603050405020304" pitchFamily="18" charset="0"/>
              </a:rPr>
              <a:t>budget</a:t>
            </a:r>
            <a:r>
              <a:rPr lang="en-US" altLang="en-US" sz="2000" dirty="0">
                <a:solidFill>
                  <a:schemeClr val="tx1"/>
                </a:solidFill>
                <a:latin typeface="Times New Roman" panose="02020603050405020304" pitchFamily="18" charset="0"/>
                <a:cs typeface="Times New Roman" panose="02020603050405020304" pitchFamily="18" charset="0"/>
              </a:rPr>
              <a:t> provides an overview of costs. The </a:t>
            </a:r>
            <a:r>
              <a:rPr lang="en-US" altLang="en-US" sz="2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budget narrative </a:t>
            </a:r>
            <a:r>
              <a:rPr lang="en-US" altLang="en-US" sz="2000" dirty="0">
                <a:solidFill>
                  <a:schemeClr val="tx1"/>
                </a:solidFill>
                <a:latin typeface="Times New Roman" panose="02020603050405020304" pitchFamily="18" charset="0"/>
                <a:cs typeface="Times New Roman" panose="02020603050405020304" pitchFamily="18" charset="0"/>
              </a:rPr>
              <a:t>is written to give a fuller explanation of the cost, and how it was calculated.</a:t>
            </a:r>
          </a:p>
          <a:p>
            <a:pPr marL="0" indent="0" algn="l">
              <a:lnSpc>
                <a:spcPct val="110000"/>
              </a:lnSpc>
              <a:spcBef>
                <a:spcPts val="0"/>
              </a:spcBef>
              <a:spcAft>
                <a:spcPts val="1200"/>
              </a:spcAft>
              <a:buNone/>
              <a:defRPr/>
            </a:pPr>
            <a:r>
              <a:rPr lang="en-US" altLang="en-US" sz="2000" dirty="0">
                <a:solidFill>
                  <a:schemeClr val="tx1"/>
                </a:solidFill>
                <a:latin typeface="Times New Roman" panose="02020603050405020304" pitchFamily="18" charset="0"/>
                <a:cs typeface="Times New Roman" panose="02020603050405020304" pitchFamily="18" charset="0"/>
              </a:rPr>
              <a:t>The budget narrative of a grant proposal is important, as it provides: </a:t>
            </a:r>
          </a:p>
          <a:p>
            <a:pPr algn="l">
              <a:lnSpc>
                <a:spcPct val="110000"/>
              </a:lnSpc>
              <a:spcBef>
                <a:spcPts val="0"/>
              </a:spcBef>
              <a:spcAft>
                <a:spcPts val="12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Transparency for proposed costs listed in the </a:t>
            </a:r>
            <a:r>
              <a:rPr lang="en-US" altLang="en-US" sz="2000" dirty="0">
                <a:latin typeface="Times New Roman" panose="02020603050405020304" pitchFamily="18" charset="0"/>
                <a:cs typeface="Times New Roman" panose="02020603050405020304" pitchFamily="18" charset="0"/>
              </a:rPr>
              <a:t>SF-424A </a:t>
            </a:r>
            <a:r>
              <a:rPr lang="en-US" altLang="en-US" sz="2000" dirty="0">
                <a:solidFill>
                  <a:schemeClr val="tx1"/>
                </a:solidFill>
                <a:latin typeface="Times New Roman" panose="02020603050405020304" pitchFamily="18" charset="0"/>
                <a:cs typeface="Times New Roman" panose="02020603050405020304" pitchFamily="18" charset="0"/>
              </a:rPr>
              <a:t>Budget.</a:t>
            </a:r>
          </a:p>
          <a:p>
            <a:pPr algn="l">
              <a:lnSpc>
                <a:spcPct val="110000"/>
              </a:lnSpc>
              <a:spcBef>
                <a:spcPts val="0"/>
              </a:spcBef>
              <a:spcAft>
                <a:spcPts val="12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Justification for proposed costs that may appear questionable to the granting agency.</a:t>
            </a:r>
          </a:p>
          <a:p>
            <a:pPr algn="l">
              <a:lnSpc>
                <a:spcPct val="110000"/>
              </a:lnSpc>
              <a:spcBef>
                <a:spcPts val="0"/>
              </a:spcBef>
              <a:spcAft>
                <a:spcPts val="12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Details how and where the applicant will satisfy cost-sharing requirements (matching).</a:t>
            </a:r>
          </a:p>
          <a:p>
            <a:pPr marL="0" indent="0">
              <a:buFontTx/>
              <a:buNone/>
              <a:defRPr/>
            </a:pPr>
            <a:endParaRPr lang="en-US" altLang="en-US" sz="2000" dirty="0"/>
          </a:p>
          <a:p>
            <a:pPr marL="0" indent="0">
              <a:buFontTx/>
              <a:buNone/>
              <a:defRPr/>
            </a:pPr>
            <a:endParaRPr lang="en-US" altLang="en-US" sz="1800" dirty="0"/>
          </a:p>
          <a:p>
            <a:pPr marL="0" indent="0">
              <a:buFontTx/>
              <a:buNone/>
              <a:defRPr/>
            </a:pPr>
            <a:endParaRPr lang="en-US" altLang="en-US" sz="1800" dirty="0"/>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E5A9DC18-6C48-40F2-9A7B-55539AFE20C9}" type="slidenum">
              <a:rPr lang="en-US" smtClean="0"/>
              <a:pPr>
                <a:defRPr/>
              </a:pPr>
              <a:t>24</a:t>
            </a:fld>
            <a:r>
              <a:rPr lang="en-US" dirty="0"/>
              <a:t> -</a:t>
            </a:r>
          </a:p>
        </p:txBody>
      </p:sp>
      <p:sp>
        <p:nvSpPr>
          <p:cNvPr id="6" name="Title 1"/>
          <p:cNvSpPr txBox="1">
            <a:spLocks/>
          </p:cNvSpPr>
          <p:nvPr/>
        </p:nvSpPr>
        <p:spPr>
          <a:xfrm>
            <a:off x="138537" y="140494"/>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345148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095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5" name="Content Placeholder 2"/>
          <p:cNvSpPr txBox="1">
            <a:spLocks/>
          </p:cNvSpPr>
          <p:nvPr/>
        </p:nvSpPr>
        <p:spPr>
          <a:xfrm>
            <a:off x="187859" y="971550"/>
            <a:ext cx="8839200" cy="3086101"/>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1200"/>
              </a:spcAft>
              <a:defRPr/>
            </a:pPr>
            <a:r>
              <a:rPr lang="en-US" sz="2000" b="1" dirty="0">
                <a:solidFill>
                  <a:schemeClr val="tx1"/>
                </a:solidFill>
                <a:latin typeface="Times New Roman" panose="02020603050405020304" pitchFamily="18" charset="0"/>
                <a:cs typeface="Times New Roman" panose="02020603050405020304" pitchFamily="18" charset="0"/>
              </a:rPr>
              <a:t>Budget and Budget Narrative Guidance and Reminders</a:t>
            </a:r>
          </a:p>
          <a:p>
            <a:pPr algn="l">
              <a:spcBef>
                <a:spcPts val="0"/>
              </a:spcBef>
              <a:spcAft>
                <a:spcPts val="1200"/>
              </a:spcAft>
              <a:buFontTx/>
              <a:buNone/>
              <a:defRPr/>
            </a:pPr>
            <a:r>
              <a:rPr lang="en-US" sz="1700" dirty="0">
                <a:solidFill>
                  <a:schemeClr val="tx1"/>
                </a:solidFill>
                <a:latin typeface="Times New Roman" panose="02020603050405020304" pitchFamily="18" charset="0"/>
                <a:cs typeface="Times New Roman" panose="02020603050405020304" pitchFamily="18" charset="0"/>
              </a:rPr>
              <a:t>There is no 75% “pass-through” requirement, however, there remains a 75% programmatic requirement. At least 75% of the funds must be for  programmatic activities, this includes: </a:t>
            </a:r>
          </a:p>
          <a:p>
            <a:pPr marL="342900" indent="-342900" algn="l">
              <a:spcBef>
                <a:spcPts val="0"/>
              </a:spcBef>
              <a:spcAft>
                <a:spcPts val="1200"/>
              </a:spcAft>
              <a:buFont typeface="Wingdings" panose="05000000000000000000" pitchFamily="2" charset="2"/>
              <a:buChar char="§"/>
              <a:defRPr/>
            </a:pPr>
            <a:r>
              <a:rPr lang="en-US" sz="1700" dirty="0">
                <a:solidFill>
                  <a:schemeClr val="tx1"/>
                </a:solidFill>
                <a:latin typeface="Times New Roman" panose="02020603050405020304" pitchFamily="18" charset="0"/>
                <a:cs typeface="Times New Roman" panose="02020603050405020304" pitchFamily="18" charset="0"/>
              </a:rPr>
              <a:t>Developing, improving, and implementing emergency plans</a:t>
            </a:r>
          </a:p>
          <a:p>
            <a:pPr marL="342900" indent="-342900" algn="l">
              <a:spcBef>
                <a:spcPts val="0"/>
              </a:spcBef>
              <a:spcAft>
                <a:spcPts val="1200"/>
              </a:spcAft>
              <a:buFont typeface="Wingdings" panose="05000000000000000000" pitchFamily="2" charset="2"/>
              <a:buChar char="§"/>
              <a:defRPr/>
            </a:pPr>
            <a:r>
              <a:rPr lang="en-US" sz="1700" dirty="0">
                <a:solidFill>
                  <a:schemeClr val="tx1"/>
                </a:solidFill>
                <a:latin typeface="Times New Roman" panose="02020603050405020304" pitchFamily="18" charset="0"/>
                <a:cs typeface="Times New Roman" panose="02020603050405020304" pitchFamily="18" charset="0"/>
              </a:rPr>
              <a:t>Conducting commodity flow studies</a:t>
            </a:r>
          </a:p>
          <a:p>
            <a:pPr marL="342900" indent="-342900" algn="l">
              <a:spcBef>
                <a:spcPts val="0"/>
              </a:spcBef>
              <a:spcAft>
                <a:spcPts val="1200"/>
              </a:spcAft>
              <a:buFont typeface="Wingdings" panose="05000000000000000000" pitchFamily="2" charset="2"/>
              <a:buChar char="§"/>
              <a:defRPr/>
            </a:pPr>
            <a:r>
              <a:rPr lang="en-US" sz="1700" dirty="0">
                <a:solidFill>
                  <a:schemeClr val="tx1"/>
                </a:solidFill>
                <a:latin typeface="Times New Roman" panose="02020603050405020304" pitchFamily="18" charset="0"/>
                <a:cs typeface="Times New Roman" panose="02020603050405020304" pitchFamily="18" charset="0"/>
              </a:rPr>
              <a:t>Conducting exercises</a:t>
            </a:r>
          </a:p>
          <a:p>
            <a:pPr marL="342900" indent="-342900" algn="l">
              <a:spcBef>
                <a:spcPts val="0"/>
              </a:spcBef>
              <a:spcAft>
                <a:spcPts val="1200"/>
              </a:spcAft>
              <a:buFont typeface="Wingdings" panose="05000000000000000000" pitchFamily="2" charset="2"/>
              <a:buChar char="§"/>
              <a:defRPr/>
            </a:pPr>
            <a:r>
              <a:rPr lang="en-US" sz="1700" dirty="0">
                <a:solidFill>
                  <a:schemeClr val="tx1"/>
                </a:solidFill>
                <a:latin typeface="Times New Roman" panose="02020603050405020304" pitchFamily="18" charset="0"/>
                <a:cs typeface="Times New Roman" panose="02020603050405020304" pitchFamily="18" charset="0"/>
              </a:rPr>
              <a:t>Training public sector employees</a:t>
            </a:r>
          </a:p>
          <a:p>
            <a:pPr algn="l">
              <a:defRPr/>
            </a:pPr>
            <a:endParaRPr lang="en-US" sz="2000" b="1" dirty="0">
              <a:solidFill>
                <a:schemeClr val="tx1"/>
              </a:solidFill>
            </a:endParaRPr>
          </a:p>
          <a:p>
            <a:pPr>
              <a:defRPr/>
            </a:pPr>
            <a:endParaRPr lang="en-US" dirty="0"/>
          </a:p>
        </p:txBody>
      </p:sp>
      <p:sp>
        <p:nvSpPr>
          <p:cNvPr id="2" name="Slide Number Placeholder 1"/>
          <p:cNvSpPr>
            <a:spLocks noGrp="1"/>
          </p:cNvSpPr>
          <p:nvPr>
            <p:ph type="sldNum" sz="quarter" idx="12"/>
          </p:nvPr>
        </p:nvSpPr>
        <p:spPr/>
        <p:txBody>
          <a:bodyPr/>
          <a:lstStyle/>
          <a:p>
            <a:fld id="{BE4FB471-EBB4-4D81-9EA6-902E33AD37CE}" type="slidenum">
              <a:rPr lang="en-US" smtClean="0"/>
              <a:t>25</a:t>
            </a:fld>
            <a:endParaRPr lang="en-US" dirty="0"/>
          </a:p>
        </p:txBody>
      </p:sp>
    </p:spTree>
    <p:extLst>
      <p:ext uri="{BB962C8B-B14F-4D97-AF65-F5344CB8AC3E}">
        <p14:creationId xmlns:p14="http://schemas.microsoft.com/office/powerpoint/2010/main" val="3183783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619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Proposal Budget and Budget Narrative </a:t>
            </a:r>
            <a:endParaRPr lang="en-US" sz="32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52400" y="1047750"/>
            <a:ext cx="8839200" cy="3467101"/>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600"/>
              </a:spcBef>
              <a:spcAft>
                <a:spcPts val="1200"/>
              </a:spcAft>
              <a:buFont typeface="Arial" panose="020B0604020202020204" pitchFamily="34" charset="0"/>
              <a:buChar char="•"/>
              <a:defRPr/>
            </a:pPr>
            <a:r>
              <a:rPr lang="en-US" sz="1800" dirty="0" smtClean="0">
                <a:solidFill>
                  <a:schemeClr val="tx1"/>
                </a:solidFill>
                <a:latin typeface="Times New Roman" panose="02020603050405020304" pitchFamily="18" charset="0"/>
                <a:cs typeface="Times New Roman" panose="02020603050405020304" pitchFamily="18" charset="0"/>
              </a:rPr>
              <a:t>Up to 25% may be used for management and administration (“M&amp;A”) of the HMEP grant such as monitoring and evaluating the program. </a:t>
            </a:r>
          </a:p>
          <a:p>
            <a:pPr marL="342900" indent="-342900" algn="l">
              <a:spcBef>
                <a:spcPts val="0"/>
              </a:spcBef>
              <a:spcAft>
                <a:spcPts val="1200"/>
              </a:spcAft>
              <a:buFont typeface="Arial" panose="020B0604020202020204" pitchFamily="34" charset="0"/>
              <a:buChar char="•"/>
              <a:defRPr/>
            </a:pPr>
            <a:r>
              <a:rPr lang="en-US" sz="1800" dirty="0" smtClean="0">
                <a:solidFill>
                  <a:schemeClr val="tx1"/>
                </a:solidFill>
                <a:latin typeface="Times New Roman" panose="02020603050405020304" pitchFamily="18" charset="0"/>
                <a:cs typeface="Times New Roman" panose="02020603050405020304" pitchFamily="18" charset="0"/>
              </a:rPr>
              <a:t>Other examples include: personnel and fringe costs for state employees involved with oversight of the grant, travel and supplies costs associated with monitoring the grant, and indirect costs.</a:t>
            </a:r>
          </a:p>
          <a:p>
            <a:pPr algn="l">
              <a:spcBef>
                <a:spcPts val="0"/>
              </a:spcBef>
              <a:spcAft>
                <a:spcPts val="600"/>
              </a:spcAft>
              <a:defRPr/>
            </a:pPr>
            <a:endParaRPr lang="en-US" sz="2000" b="1" dirty="0">
              <a:solidFill>
                <a:srgbClr val="FF0000"/>
              </a:solidFill>
              <a:latin typeface="Times New Roman" panose="02020603050405020304" pitchFamily="18" charset="0"/>
              <a:cs typeface="Times New Roman" panose="02020603050405020304" pitchFamily="18" charset="0"/>
            </a:endParaRPr>
          </a:p>
          <a:p>
            <a:pPr algn="l">
              <a:defRPr/>
            </a:pPr>
            <a:endParaRPr lang="en-US" sz="2000" b="1" dirty="0">
              <a:solidFill>
                <a:schemeClr val="tx1"/>
              </a:solidFill>
            </a:endParaRPr>
          </a:p>
          <a:p>
            <a:pPr>
              <a:defRPr/>
            </a:pPr>
            <a:endParaRPr lang="en-US" dirty="0"/>
          </a:p>
        </p:txBody>
      </p:sp>
      <p:sp>
        <p:nvSpPr>
          <p:cNvPr id="2" name="Slide Number Placeholder 1"/>
          <p:cNvSpPr>
            <a:spLocks noGrp="1"/>
          </p:cNvSpPr>
          <p:nvPr>
            <p:ph type="sldNum" sz="quarter" idx="12"/>
          </p:nvPr>
        </p:nvSpPr>
        <p:spPr/>
        <p:txBody>
          <a:bodyPr/>
          <a:lstStyle/>
          <a:p>
            <a:fld id="{BE4FB471-EBB4-4D81-9EA6-902E33AD37CE}" type="slidenum">
              <a:rPr lang="en-US" smtClean="0"/>
              <a:t>26</a:t>
            </a:fld>
            <a:endParaRPr lang="en-US" dirty="0"/>
          </a:p>
        </p:txBody>
      </p:sp>
    </p:spTree>
    <p:extLst>
      <p:ext uri="{BB962C8B-B14F-4D97-AF65-F5344CB8AC3E}">
        <p14:creationId xmlns:p14="http://schemas.microsoft.com/office/powerpoint/2010/main" val="1164711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27</a:t>
            </a:fld>
            <a:endParaRPr lang="en-US" dirty="0"/>
          </a:p>
        </p:txBody>
      </p:sp>
      <p:sp>
        <p:nvSpPr>
          <p:cNvPr id="3" name="TextBox 2"/>
          <p:cNvSpPr txBox="1"/>
          <p:nvPr/>
        </p:nvSpPr>
        <p:spPr>
          <a:xfrm>
            <a:off x="285750" y="110397"/>
            <a:ext cx="8458200" cy="807913"/>
          </a:xfrm>
          <a:prstGeom prst="rect">
            <a:avLst/>
          </a:prstGeom>
          <a:ln/>
        </p:spPr>
        <p:txBody>
          <a:bodyPr vert="horz" wrap="square" lIns="68580" tIns="34290" rIns="68580" bIns="34290" rtlCol="0" anchor="ctr">
            <a:spAutoFit/>
          </a:bodyPr>
          <a:lstStyle/>
          <a:p>
            <a:pPr algn="ctr"/>
            <a:endParaRPr lang="en-US" sz="2400" dirty="0"/>
          </a:p>
          <a:p>
            <a:pPr algn="ctr"/>
            <a:r>
              <a:rPr lang="en-US" sz="2400" dirty="0">
                <a:latin typeface="Times New Roman" panose="02020603050405020304" pitchFamily="18" charset="0"/>
                <a:cs typeface="Times New Roman" panose="02020603050405020304" pitchFamily="18" charset="0"/>
              </a:rPr>
              <a:t>Budget &amp; Budget Narrative SF-424A Section A</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6" name="Picture 5"/>
          <p:cNvPicPr>
            <a:picLocks noChangeAspect="1"/>
          </p:cNvPicPr>
          <p:nvPr/>
        </p:nvPicPr>
        <p:blipFill rotWithShape="1">
          <a:blip r:embed="rId2"/>
          <a:srcRect l="1806" t="9297" r="1580"/>
          <a:stretch/>
        </p:blipFill>
        <p:spPr>
          <a:xfrm>
            <a:off x="400050" y="1438403"/>
            <a:ext cx="7860875" cy="2000250"/>
          </a:xfrm>
          <a:prstGeom prst="rect">
            <a:avLst/>
          </a:prstGeom>
        </p:spPr>
      </p:pic>
      <p:sp>
        <p:nvSpPr>
          <p:cNvPr id="5" name="Rectangle 4"/>
          <p:cNvSpPr/>
          <p:nvPr/>
        </p:nvSpPr>
        <p:spPr>
          <a:xfrm>
            <a:off x="371475" y="3438653"/>
            <a:ext cx="8458200" cy="800219"/>
          </a:xfrm>
          <a:prstGeom prst="rect">
            <a:avLst/>
          </a:prstGeom>
        </p:spPr>
        <p:txBody>
          <a:bodyPr wrap="square">
            <a:spAutoFit/>
          </a:bodyPr>
          <a:lstStyle/>
          <a:p>
            <a:pPr>
              <a:lnSpc>
                <a:spcPct val="115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Enter the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Federal and Non-Federal </a:t>
            </a:r>
            <a:r>
              <a:rPr lang="en-US" sz="2000" dirty="0">
                <a:latin typeface="Times New Roman" panose="02020603050405020304" pitchFamily="18" charset="0"/>
                <a:ea typeface="Calibri" panose="020F0502020204030204" pitchFamily="34" charset="0"/>
                <a:cs typeface="Times New Roman" panose="02020603050405020304" pitchFamily="18" charset="0"/>
              </a:rPr>
              <a:t>match amounts in their respective columns under New or Revised Budget. Column G should auto-populate.</a:t>
            </a:r>
          </a:p>
        </p:txBody>
      </p:sp>
      <p:sp>
        <p:nvSpPr>
          <p:cNvPr id="7" name="Title 1"/>
          <p:cNvSpPr txBox="1">
            <a:spLocks/>
          </p:cNvSpPr>
          <p:nvPr/>
        </p:nvSpPr>
        <p:spPr>
          <a:xfrm>
            <a:off x="5316" y="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Budget Narrative</a:t>
            </a:r>
          </a:p>
        </p:txBody>
      </p:sp>
    </p:spTree>
    <p:extLst>
      <p:ext uri="{BB962C8B-B14F-4D97-AF65-F5344CB8AC3E}">
        <p14:creationId xmlns:p14="http://schemas.microsoft.com/office/powerpoint/2010/main" val="1342903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28</a:t>
            </a:fld>
            <a:endParaRPr lang="en-US" dirty="0"/>
          </a:p>
        </p:txBody>
      </p:sp>
      <p:sp>
        <p:nvSpPr>
          <p:cNvPr id="3" name="TextBox 2"/>
          <p:cNvSpPr txBox="1"/>
          <p:nvPr/>
        </p:nvSpPr>
        <p:spPr>
          <a:xfrm>
            <a:off x="285750" y="48841"/>
            <a:ext cx="8458200" cy="931024"/>
          </a:xfrm>
          <a:prstGeom prst="rect">
            <a:avLst/>
          </a:prstGeom>
          <a:ln/>
        </p:spPr>
        <p:txBody>
          <a:bodyPr vert="horz" wrap="square" lIns="68580" tIns="34290" rIns="68580" bIns="34290" rtlCol="0" anchor="ctr">
            <a:spAutoFit/>
          </a:bodyPr>
          <a:lstStyle/>
          <a:p>
            <a:pPr algn="ctr"/>
            <a:r>
              <a:rPr lang="en-US" sz="3200" b="1" dirty="0">
                <a:latin typeface="Times New Roman" panose="02020603050405020304" pitchFamily="18" charset="0"/>
                <a:cs typeface="Times New Roman" panose="02020603050405020304" pitchFamily="18" charset="0"/>
              </a:rPr>
              <a:t>Components of the Budget Narrative</a:t>
            </a:r>
          </a:p>
          <a:p>
            <a:pPr algn="ctr"/>
            <a:r>
              <a:rPr lang="en-US" sz="2400" dirty="0">
                <a:latin typeface="Times New Roman" panose="02020603050405020304" pitchFamily="18" charset="0"/>
                <a:cs typeface="Times New Roman" panose="02020603050405020304" pitchFamily="18" charset="0"/>
              </a:rPr>
              <a:t>Budget &amp; Budget Narrative SF-424A Section B</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7" name="Picture 6"/>
          <p:cNvPicPr>
            <a:picLocks noChangeAspect="1"/>
          </p:cNvPicPr>
          <p:nvPr/>
        </p:nvPicPr>
        <p:blipFill rotWithShape="1">
          <a:blip r:embed="rId2"/>
          <a:srcRect l="2327" t="1986" r="981"/>
          <a:stretch/>
        </p:blipFill>
        <p:spPr>
          <a:xfrm>
            <a:off x="409575" y="1200150"/>
            <a:ext cx="5429251" cy="3224105"/>
          </a:xfrm>
          <a:prstGeom prst="rect">
            <a:avLst/>
          </a:prstGeom>
        </p:spPr>
      </p:pic>
      <p:sp>
        <p:nvSpPr>
          <p:cNvPr id="5" name="Rectangle 4"/>
          <p:cNvSpPr/>
          <p:nvPr/>
        </p:nvSpPr>
        <p:spPr>
          <a:xfrm>
            <a:off x="6000750" y="979865"/>
            <a:ext cx="2914650" cy="3631763"/>
          </a:xfrm>
          <a:prstGeom prst="rect">
            <a:avLst/>
          </a:prstGeom>
        </p:spPr>
        <p:txBody>
          <a:bodyPr wrap="square">
            <a:spAutoFit/>
          </a:bodyPr>
          <a:lstStyle/>
          <a:p>
            <a:pPr>
              <a:lnSpc>
                <a:spcPct val="115000"/>
              </a:lnSpc>
              <a:spcAft>
                <a:spcPts val="75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Enter the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federal costs only</a:t>
            </a:r>
            <a:r>
              <a:rPr lang="en-US" sz="2000" dirty="0">
                <a:latin typeface="Times New Roman" panose="02020603050405020304" pitchFamily="18" charset="0"/>
                <a:ea typeface="Calibri" panose="020F0502020204030204" pitchFamily="34" charset="0"/>
                <a:cs typeface="Times New Roman" panose="02020603050405020304" pitchFamily="18" charset="0"/>
              </a:rPr>
              <a:t>. Planning and training should not be separated. Include matching amounts in this section (unless exempt). The budget narrative should be used to explain how matching will be met (if applicable).</a:t>
            </a:r>
          </a:p>
        </p:txBody>
      </p:sp>
    </p:spTree>
    <p:extLst>
      <p:ext uri="{BB962C8B-B14F-4D97-AF65-F5344CB8AC3E}">
        <p14:creationId xmlns:p14="http://schemas.microsoft.com/office/powerpoint/2010/main" val="4021195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29</a:t>
            </a:fld>
            <a:endParaRPr lang="en-US" dirty="0"/>
          </a:p>
        </p:txBody>
      </p:sp>
      <p:sp>
        <p:nvSpPr>
          <p:cNvPr id="3" name="TextBox 2"/>
          <p:cNvSpPr txBox="1"/>
          <p:nvPr/>
        </p:nvSpPr>
        <p:spPr>
          <a:xfrm>
            <a:off x="285750" y="48841"/>
            <a:ext cx="8458200" cy="931024"/>
          </a:xfrm>
          <a:prstGeom prst="rect">
            <a:avLst/>
          </a:prstGeom>
          <a:ln/>
        </p:spPr>
        <p:txBody>
          <a:bodyPr vert="horz" wrap="square" lIns="68580" tIns="34290" rIns="68580" bIns="34290" rtlCol="0" anchor="ctr">
            <a:spAutoFit/>
          </a:bodyPr>
          <a:lstStyle/>
          <a:p>
            <a:pPr algn="ctr"/>
            <a:r>
              <a:rPr lang="en-US" sz="3200" b="1" dirty="0">
                <a:latin typeface="Times New Roman" panose="02020603050405020304" pitchFamily="18" charset="0"/>
                <a:cs typeface="Times New Roman" panose="02020603050405020304" pitchFamily="18" charset="0"/>
              </a:rPr>
              <a:t>Components of the Budget Narrative</a:t>
            </a:r>
          </a:p>
          <a:p>
            <a:pPr algn="ctr"/>
            <a:r>
              <a:rPr lang="en-US" sz="2400" dirty="0">
                <a:latin typeface="Times New Roman" panose="02020603050405020304" pitchFamily="18" charset="0"/>
                <a:cs typeface="Times New Roman" panose="02020603050405020304" pitchFamily="18" charset="0"/>
              </a:rPr>
              <a:t>Budget &amp; Budget Narrative SF-424A Section C</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50" y="3237938"/>
            <a:ext cx="7994290" cy="417871"/>
          </a:xfrm>
          <a:prstGeom prst="rect">
            <a:avLst/>
          </a:prstGeom>
        </p:spPr>
        <p:txBody>
          <a:bodyPr wrap="square">
            <a:spAutoFit/>
          </a:bodyPr>
          <a:lstStyle/>
          <a:p>
            <a:pPr>
              <a:lnSpc>
                <a:spcPct val="115000"/>
              </a:lnSpc>
              <a:spcAft>
                <a:spcPts val="75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Enter the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matching costs </a:t>
            </a:r>
            <a:r>
              <a:rPr lang="en-US" sz="2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only</a:t>
            </a:r>
            <a:r>
              <a:rPr lang="en-US" sz="200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2099" t="3174"/>
          <a:stretch/>
        </p:blipFill>
        <p:spPr>
          <a:xfrm>
            <a:off x="276225" y="1210617"/>
            <a:ext cx="7994290" cy="2027321"/>
          </a:xfrm>
          <a:prstGeom prst="rect">
            <a:avLst/>
          </a:prstGeom>
        </p:spPr>
      </p:pic>
    </p:spTree>
    <p:extLst>
      <p:ext uri="{BB962C8B-B14F-4D97-AF65-F5344CB8AC3E}">
        <p14:creationId xmlns:p14="http://schemas.microsoft.com/office/powerpoint/2010/main" val="1922932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fld id="{B978BCB2-2B0C-4BD2-AA9C-E008ED3024C6}" type="slidenum">
              <a:rPr lang="en-US" smtClean="0"/>
              <a:pPr>
                <a:defRPr/>
              </a:pPr>
              <a:t>3</a:t>
            </a:fld>
            <a:r>
              <a:rPr lang="en-US" dirty="0"/>
              <a:t> -</a:t>
            </a:r>
          </a:p>
        </p:txBody>
      </p:sp>
      <p:sp>
        <p:nvSpPr>
          <p:cNvPr id="4" name="Title 1"/>
          <p:cNvSpPr txBox="1">
            <a:spLocks/>
          </p:cNvSpPr>
          <p:nvPr/>
        </p:nvSpPr>
        <p:spPr bwMode="auto">
          <a:xfrm>
            <a:off x="457200" y="169562"/>
            <a:ext cx="8229600" cy="39937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3200" b="1" kern="0" dirty="0">
                <a:latin typeface="Times New Roman" panose="02020603050405020304" pitchFamily="18" charset="0"/>
                <a:ea typeface="+mj-ea"/>
                <a:cs typeface="Times New Roman" panose="02020603050405020304" pitchFamily="18" charset="0"/>
              </a:rPr>
              <a:t>Hazmat Grants Team  </a:t>
            </a:r>
          </a:p>
        </p:txBody>
      </p:sp>
      <p:sp>
        <p:nvSpPr>
          <p:cNvPr id="140292" name="Slide Number Placeholder 2"/>
          <p:cNvSpPr txBox="1">
            <a:spLocks/>
          </p:cNvSpPr>
          <p:nvPr/>
        </p:nvSpPr>
        <p:spPr bwMode="auto">
          <a:xfrm>
            <a:off x="7924800" y="4729162"/>
            <a:ext cx="990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buClr>
                <a:srgbClr val="000099"/>
              </a:buClr>
              <a:buChar char="•"/>
              <a:defRPr sz="2000">
                <a:solidFill>
                  <a:schemeClr val="tx1"/>
                </a:solidFill>
                <a:latin typeface="Verdana" pitchFamily="34" charset="0"/>
              </a:defRPr>
            </a:lvl1pPr>
            <a:lvl2pPr marL="742950" indent="-285750" eaLnBrk="0" hangingPunct="0">
              <a:spcBef>
                <a:spcPct val="50000"/>
              </a:spcBef>
              <a:buClr>
                <a:srgbClr val="000099"/>
              </a:buClr>
              <a:buChar char="–"/>
              <a:defRPr sz="2000">
                <a:solidFill>
                  <a:schemeClr val="tx1"/>
                </a:solidFill>
                <a:latin typeface="Verdana" pitchFamily="34" charset="0"/>
              </a:defRPr>
            </a:lvl2pPr>
            <a:lvl3pPr marL="1143000" indent="-228600" eaLnBrk="0" hangingPunct="0">
              <a:spcBef>
                <a:spcPct val="50000"/>
              </a:spcBef>
              <a:buClr>
                <a:srgbClr val="000099"/>
              </a:buClr>
              <a:buChar char="•"/>
              <a:defRPr sz="2000">
                <a:solidFill>
                  <a:schemeClr val="tx1"/>
                </a:solidFill>
                <a:latin typeface="Verdana" pitchFamily="34" charset="0"/>
              </a:defRPr>
            </a:lvl3pPr>
            <a:lvl4pPr marL="1600200" indent="-228600" eaLnBrk="0" hangingPunct="0">
              <a:spcBef>
                <a:spcPct val="50000"/>
              </a:spcBef>
              <a:buClr>
                <a:srgbClr val="000099"/>
              </a:buClr>
              <a:buChar char="–"/>
              <a:defRPr sz="2000">
                <a:solidFill>
                  <a:schemeClr val="tx1"/>
                </a:solidFill>
                <a:latin typeface="Verdana" pitchFamily="34" charset="0"/>
              </a:defRPr>
            </a:lvl4pPr>
            <a:lvl5pPr marL="2057400" indent="-228600" eaLnBrk="0" hangingPunct="0">
              <a:spcBef>
                <a:spcPct val="50000"/>
              </a:spcBef>
              <a:buClr>
                <a:srgbClr val="000099"/>
              </a:buClr>
              <a:buChar char="»"/>
              <a:defRPr sz="2000">
                <a:solidFill>
                  <a:schemeClr val="tx1"/>
                </a:solidFill>
                <a:latin typeface="Verdana" pitchFamily="34" charset="0"/>
              </a:defRPr>
            </a:lvl5pPr>
            <a:lvl6pPr marL="2514600" indent="-228600" eaLnBrk="0" fontAlgn="base" hangingPunct="0">
              <a:spcBef>
                <a:spcPct val="50000"/>
              </a:spcBef>
              <a:spcAft>
                <a:spcPct val="0"/>
              </a:spcAft>
              <a:buClr>
                <a:srgbClr val="000099"/>
              </a:buClr>
              <a:buChar char="»"/>
              <a:defRPr sz="2000">
                <a:solidFill>
                  <a:schemeClr val="tx1"/>
                </a:solidFill>
                <a:latin typeface="Verdana" pitchFamily="34" charset="0"/>
              </a:defRPr>
            </a:lvl6pPr>
            <a:lvl7pPr marL="2971800" indent="-228600" eaLnBrk="0" fontAlgn="base" hangingPunct="0">
              <a:spcBef>
                <a:spcPct val="50000"/>
              </a:spcBef>
              <a:spcAft>
                <a:spcPct val="0"/>
              </a:spcAft>
              <a:buClr>
                <a:srgbClr val="000099"/>
              </a:buClr>
              <a:buChar char="»"/>
              <a:defRPr sz="2000">
                <a:solidFill>
                  <a:schemeClr val="tx1"/>
                </a:solidFill>
                <a:latin typeface="Verdana" pitchFamily="34" charset="0"/>
              </a:defRPr>
            </a:lvl7pPr>
            <a:lvl8pPr marL="3429000" indent="-228600" eaLnBrk="0" fontAlgn="base" hangingPunct="0">
              <a:spcBef>
                <a:spcPct val="50000"/>
              </a:spcBef>
              <a:spcAft>
                <a:spcPct val="0"/>
              </a:spcAft>
              <a:buClr>
                <a:srgbClr val="000099"/>
              </a:buClr>
              <a:buChar char="»"/>
              <a:defRPr sz="2000">
                <a:solidFill>
                  <a:schemeClr val="tx1"/>
                </a:solidFill>
                <a:latin typeface="Verdana" pitchFamily="34" charset="0"/>
              </a:defRPr>
            </a:lvl8pPr>
            <a:lvl9pPr marL="3886200" indent="-228600" eaLnBrk="0" fontAlgn="base" hangingPunct="0">
              <a:spcBef>
                <a:spcPct val="50000"/>
              </a:spcBef>
              <a:spcAft>
                <a:spcPct val="0"/>
              </a:spcAft>
              <a:buClr>
                <a:srgbClr val="000099"/>
              </a:buClr>
              <a:buChar char="»"/>
              <a:defRPr sz="2000">
                <a:solidFill>
                  <a:schemeClr val="tx1"/>
                </a:solidFill>
                <a:latin typeface="Verdana" pitchFamily="34" charset="0"/>
              </a:defRPr>
            </a:lvl9pPr>
          </a:lstStyle>
          <a:p>
            <a:pPr algn="r" eaLnBrk="1" hangingPunct="1">
              <a:spcBef>
                <a:spcPct val="0"/>
              </a:spcBef>
              <a:buClrTx/>
              <a:buFontTx/>
              <a:buNone/>
            </a:pPr>
            <a:r>
              <a:rPr lang="en-US" altLang="en-US" sz="1200" dirty="0">
                <a:solidFill>
                  <a:srgbClr val="000000"/>
                </a:solidFill>
                <a:latin typeface="Tahoma" pitchFamily="34" charset="0"/>
              </a:rPr>
              <a:t>- </a:t>
            </a:r>
            <a:fld id="{92BE5D46-6249-4671-9DFE-51DF6248A1C1}" type="slidenum">
              <a:rPr lang="en-US" altLang="en-US" sz="1200">
                <a:solidFill>
                  <a:srgbClr val="000000"/>
                </a:solidFill>
                <a:latin typeface="Tahoma" pitchFamily="34" charset="0"/>
              </a:rPr>
              <a:pPr algn="r" eaLnBrk="1" hangingPunct="1">
                <a:spcBef>
                  <a:spcPct val="0"/>
                </a:spcBef>
                <a:buClrTx/>
                <a:buFontTx/>
                <a:buNone/>
              </a:pPr>
              <a:t>3</a:t>
            </a:fld>
            <a:r>
              <a:rPr lang="en-US" altLang="en-US" sz="1200" dirty="0">
                <a:solidFill>
                  <a:srgbClr val="000000"/>
                </a:solidFill>
                <a:latin typeface="Tahoma" pitchFamily="34" charset="0"/>
              </a:rPr>
              <a:t> -</a:t>
            </a:r>
          </a:p>
        </p:txBody>
      </p:sp>
      <p:graphicFrame>
        <p:nvGraphicFramePr>
          <p:cNvPr id="14" name="Diagram 13"/>
          <p:cNvGraphicFramePr/>
          <p:nvPr>
            <p:extLst>
              <p:ext uri="{D42A27DB-BD31-4B8C-83A1-F6EECF244321}">
                <p14:modId xmlns:p14="http://schemas.microsoft.com/office/powerpoint/2010/main" val="2500554458"/>
              </p:ext>
            </p:extLst>
          </p:nvPr>
        </p:nvGraphicFramePr>
        <p:xfrm>
          <a:off x="457200" y="607035"/>
          <a:ext cx="8077200" cy="3897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035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30</a:t>
            </a:fld>
            <a:endParaRPr lang="en-US" dirty="0"/>
          </a:p>
        </p:txBody>
      </p:sp>
      <p:sp>
        <p:nvSpPr>
          <p:cNvPr id="3" name="TextBox 2"/>
          <p:cNvSpPr txBox="1"/>
          <p:nvPr/>
        </p:nvSpPr>
        <p:spPr>
          <a:xfrm>
            <a:off x="285750" y="48841"/>
            <a:ext cx="8458200" cy="931024"/>
          </a:xfrm>
          <a:prstGeom prst="rect">
            <a:avLst/>
          </a:prstGeom>
          <a:ln/>
        </p:spPr>
        <p:txBody>
          <a:bodyPr vert="horz" wrap="square" lIns="68580" tIns="34290" rIns="68580" bIns="34290" rtlCol="0" anchor="ctr">
            <a:spAutoFit/>
          </a:bodyPr>
          <a:lstStyle/>
          <a:p>
            <a:pPr algn="ctr"/>
            <a:r>
              <a:rPr lang="en-US" sz="3200" b="1" dirty="0">
                <a:latin typeface="Times New Roman" panose="02020603050405020304" pitchFamily="18" charset="0"/>
                <a:cs typeface="Times New Roman" panose="02020603050405020304" pitchFamily="18" charset="0"/>
              </a:rPr>
              <a:t>Components of the Budget Narrative</a:t>
            </a:r>
          </a:p>
          <a:p>
            <a:pPr algn="ctr"/>
            <a:r>
              <a:rPr lang="en-US" sz="2400" dirty="0">
                <a:latin typeface="Times New Roman" panose="02020603050405020304" pitchFamily="18" charset="0"/>
                <a:cs typeface="Times New Roman" panose="02020603050405020304" pitchFamily="18" charset="0"/>
              </a:rPr>
              <a:t>Budget &amp; Budget Narrative SF-424A Section D &amp; E</a:t>
            </a:r>
          </a:p>
        </p:txBody>
      </p:sp>
      <p:pic>
        <p:nvPicPr>
          <p:cNvPr id="4" name="Picture 3"/>
          <p:cNvPicPr>
            <a:picLocks noChangeAspect="1"/>
          </p:cNvPicPr>
          <p:nvPr/>
        </p:nvPicPr>
        <p:blipFill>
          <a:blip r:embed="rId2"/>
          <a:stretch>
            <a:fillRect/>
          </a:stretch>
        </p:blipFill>
        <p:spPr>
          <a:xfrm>
            <a:off x="685800" y="3061353"/>
            <a:ext cx="7228088" cy="1435186"/>
          </a:xfrm>
          <a:prstGeom prst="rect">
            <a:avLst/>
          </a:prstGeom>
        </p:spPr>
      </p:pic>
      <p:pic>
        <p:nvPicPr>
          <p:cNvPr id="5" name="Picture 4"/>
          <p:cNvPicPr>
            <a:picLocks noChangeAspect="1"/>
          </p:cNvPicPr>
          <p:nvPr/>
        </p:nvPicPr>
        <p:blipFill>
          <a:blip r:embed="rId3"/>
          <a:stretch>
            <a:fillRect/>
          </a:stretch>
        </p:blipFill>
        <p:spPr>
          <a:xfrm>
            <a:off x="685800" y="1435393"/>
            <a:ext cx="7228088" cy="1170432"/>
          </a:xfrm>
          <a:prstGeom prst="rect">
            <a:avLst/>
          </a:prstGeom>
        </p:spPr>
      </p:pic>
      <p:sp>
        <p:nvSpPr>
          <p:cNvPr id="6" name="Rectangle 5"/>
          <p:cNvSpPr/>
          <p:nvPr/>
        </p:nvSpPr>
        <p:spPr>
          <a:xfrm>
            <a:off x="676060" y="1066061"/>
            <a:ext cx="6943940" cy="369332"/>
          </a:xfrm>
          <a:prstGeom prst="rect">
            <a:avLst/>
          </a:prstGeom>
        </p:spPr>
        <p:txBody>
          <a:bodyPr wrap="square">
            <a:spAutoFit/>
          </a:bodyPr>
          <a:lstStyle/>
          <a:p>
            <a:r>
              <a:rPr lang="en-US" dirty="0" smtClean="0">
                <a:latin typeface="Times New Roman" panose="02020603050405020304" pitchFamily="18" charset="0"/>
                <a:ea typeface="Calibri" panose="020F0502020204030204" pitchFamily="34" charset="0"/>
                <a:cs typeface="Times New Roman" panose="02020603050405020304" pitchFamily="18" charset="0"/>
              </a:rPr>
              <a:t>We </a:t>
            </a:r>
            <a:r>
              <a:rPr lang="en-US" dirty="0">
                <a:latin typeface="Times New Roman" panose="02020603050405020304" pitchFamily="18" charset="0"/>
                <a:ea typeface="Calibri" panose="020F0502020204030204" pitchFamily="34" charset="0"/>
                <a:cs typeface="Times New Roman" panose="02020603050405020304" pitchFamily="18" charset="0"/>
              </a:rPr>
              <a:t>encourage you to complete section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D and E.</a:t>
            </a:r>
            <a:endParaRPr lang="en-US" dirty="0"/>
          </a:p>
        </p:txBody>
      </p:sp>
    </p:spTree>
    <p:extLst>
      <p:ext uri="{BB962C8B-B14F-4D97-AF65-F5344CB8AC3E}">
        <p14:creationId xmlns:p14="http://schemas.microsoft.com/office/powerpoint/2010/main" val="1686492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7B69A5-BA6F-4BB5-A40A-0EC1B5725BB6}" type="slidenum">
              <a:rPr lang="en-US" smtClean="0"/>
              <a:pPr>
                <a:defRPr/>
              </a:pPr>
              <a:t>31</a:t>
            </a:fld>
            <a:endParaRPr lang="en-US" dirty="0"/>
          </a:p>
        </p:txBody>
      </p:sp>
      <p:sp>
        <p:nvSpPr>
          <p:cNvPr id="3" name="TextBox 2"/>
          <p:cNvSpPr txBox="1"/>
          <p:nvPr/>
        </p:nvSpPr>
        <p:spPr>
          <a:xfrm>
            <a:off x="285750" y="48841"/>
            <a:ext cx="8458200" cy="931024"/>
          </a:xfrm>
          <a:prstGeom prst="rect">
            <a:avLst/>
          </a:prstGeom>
          <a:ln/>
        </p:spPr>
        <p:txBody>
          <a:bodyPr vert="horz" wrap="square" lIns="68580" tIns="34290" rIns="68580" bIns="34290" rtlCol="0" anchor="ctr">
            <a:spAutoFit/>
          </a:bodyPr>
          <a:lstStyle/>
          <a:p>
            <a:pPr algn="ctr"/>
            <a:r>
              <a:rPr lang="en-US" sz="3200" b="1" dirty="0">
                <a:latin typeface="Times New Roman" panose="02020603050405020304" pitchFamily="18" charset="0"/>
                <a:cs typeface="Times New Roman" panose="02020603050405020304" pitchFamily="18" charset="0"/>
              </a:rPr>
              <a:t>Components of the Budget Narrative </a:t>
            </a:r>
          </a:p>
          <a:p>
            <a:pPr algn="ctr"/>
            <a:r>
              <a:rPr lang="en-US" sz="2400" dirty="0">
                <a:latin typeface="Times New Roman" panose="02020603050405020304" pitchFamily="18" charset="0"/>
                <a:cs typeface="Times New Roman" panose="02020603050405020304" pitchFamily="18" charset="0"/>
              </a:rPr>
              <a:t>Budget &amp; Budget Narrative SF-424A Section F</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49" y="2448063"/>
            <a:ext cx="7994290" cy="425501"/>
          </a:xfrm>
          <a:prstGeom prst="rect">
            <a:avLst/>
          </a:prstGeom>
        </p:spPr>
        <p:txBody>
          <a:bodyPr wrap="square">
            <a:spAutoFit/>
          </a:bodyPr>
          <a:lstStyle/>
          <a:p>
            <a:pPr>
              <a:lnSpc>
                <a:spcPct val="115000"/>
              </a:lnSpc>
              <a:spcAft>
                <a:spcPts val="75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Section F is required if requesting indirect costs.</a:t>
            </a:r>
          </a:p>
        </p:txBody>
      </p:sp>
      <p:pic>
        <p:nvPicPr>
          <p:cNvPr id="6" name="Picture 5"/>
          <p:cNvPicPr>
            <a:picLocks noChangeAspect="1"/>
          </p:cNvPicPr>
          <p:nvPr/>
        </p:nvPicPr>
        <p:blipFill rotWithShape="1">
          <a:blip r:embed="rId2"/>
          <a:srcRect l="21875" t="82308" r="20625" b="8038"/>
          <a:stretch/>
        </p:blipFill>
        <p:spPr>
          <a:xfrm>
            <a:off x="276224" y="1744796"/>
            <a:ext cx="7821890" cy="711320"/>
          </a:xfrm>
          <a:prstGeom prst="rect">
            <a:avLst/>
          </a:prstGeom>
        </p:spPr>
      </p:pic>
    </p:spTree>
    <p:extLst>
      <p:ext uri="{BB962C8B-B14F-4D97-AF65-F5344CB8AC3E}">
        <p14:creationId xmlns:p14="http://schemas.microsoft.com/office/powerpoint/2010/main" val="756161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773" y="2095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167019" y="1132345"/>
            <a:ext cx="8504273" cy="3908762"/>
          </a:xfrm>
          <a:prstGeom prst="rect">
            <a:avLst/>
          </a:prstGeom>
        </p:spPr>
        <p:txBody>
          <a:bodyPr wrap="square">
            <a:spAutoFit/>
          </a:bodyPr>
          <a:lstStyle/>
          <a:p>
            <a:pPr>
              <a:spcAft>
                <a:spcPts val="1200"/>
              </a:spcAft>
            </a:pPr>
            <a:r>
              <a:rPr lang="en-US" sz="2000" b="1" dirty="0">
                <a:latin typeface="Times New Roman" panose="02020603050405020304" pitchFamily="18" charset="0"/>
                <a:cs typeface="Times New Roman" panose="02020603050405020304" pitchFamily="18" charset="0"/>
              </a:rPr>
              <a:t>Budget Line Items Explained</a:t>
            </a:r>
          </a:p>
          <a:p>
            <a:pPr>
              <a:spcAft>
                <a:spcPts val="1200"/>
              </a:spcAft>
            </a:pPr>
            <a:r>
              <a:rPr lang="en-US" sz="2000" b="1" u="sng" dirty="0">
                <a:latin typeface="Times New Roman" panose="02020603050405020304" pitchFamily="18" charset="0"/>
                <a:cs typeface="Times New Roman" panose="02020603050405020304" pitchFamily="18" charset="0"/>
              </a:rPr>
              <a:t>Personnel</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 CFR § 200.430)   </a:t>
            </a:r>
          </a:p>
          <a:p>
            <a:pPr>
              <a:spcAft>
                <a:spcPts val="1200"/>
              </a:spcAft>
            </a:pPr>
            <a:r>
              <a:rPr lang="en-US" sz="2000" dirty="0">
                <a:latin typeface="Times New Roman" panose="02020603050405020304" pitchFamily="18" charset="0"/>
                <a:cs typeface="Times New Roman" panose="02020603050405020304" pitchFamily="18" charset="0"/>
              </a:rPr>
              <a:t>Employee salaries working directly on the grant project.  Include the number, type of personnel, the percentage of time dedicated to the project, hourly wage, and total cost. </a:t>
            </a:r>
          </a:p>
          <a:p>
            <a:pPr marL="342900" indent="-342900">
              <a:spcAft>
                <a:spcPts val="12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This category is limited to </a:t>
            </a:r>
            <a:r>
              <a:rPr lang="en-US" sz="2000" b="1" u="sng" dirty="0">
                <a:latin typeface="Times New Roman" panose="02020603050405020304" pitchFamily="18" charset="0"/>
                <a:cs typeface="Times New Roman" panose="02020603050405020304" pitchFamily="18" charset="0"/>
              </a:rPr>
              <a:t>ONLY</a:t>
            </a:r>
            <a:r>
              <a:rPr lang="en-US" sz="2000" dirty="0">
                <a:latin typeface="Times New Roman" panose="02020603050405020304" pitchFamily="18" charset="0"/>
                <a:cs typeface="Times New Roman" panose="02020603050405020304" pitchFamily="18" charset="0"/>
              </a:rPr>
              <a:t> persons employed by your organization.  Contractual and consultant costs should not be listed in the Personnel line item.</a:t>
            </a:r>
          </a:p>
          <a:p>
            <a:pPr>
              <a:spcAft>
                <a:spcPts val="1200"/>
              </a:spcAft>
            </a:pPr>
            <a:r>
              <a:rPr lang="en-US" sz="2000" dirty="0">
                <a:latin typeface="Times New Roman" panose="02020603050405020304" pitchFamily="18" charset="0"/>
                <a:cs typeface="Times New Roman" panose="02020603050405020304" pitchFamily="18" charset="0"/>
              </a:rPr>
              <a:t> </a:t>
            </a:r>
          </a:p>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32</a:t>
            </a:fld>
            <a:endParaRPr lang="en-US" dirty="0"/>
          </a:p>
        </p:txBody>
      </p:sp>
    </p:spTree>
    <p:extLst>
      <p:ext uri="{BB962C8B-B14F-4D97-AF65-F5344CB8AC3E}">
        <p14:creationId xmlns:p14="http://schemas.microsoft.com/office/powerpoint/2010/main" val="2427437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857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238125" y="1123950"/>
            <a:ext cx="8504273" cy="3447098"/>
          </a:xfrm>
          <a:prstGeom prst="rect">
            <a:avLst/>
          </a:prstGeom>
        </p:spPr>
        <p:txBody>
          <a:bodyPr wrap="square">
            <a:spAutoFit/>
          </a:bodyPr>
          <a:lstStyle/>
          <a:p>
            <a:pPr>
              <a:spcAft>
                <a:spcPts val="1200"/>
              </a:spcAft>
            </a:pPr>
            <a:r>
              <a:rPr lang="en-US" sz="2000" b="1" dirty="0">
                <a:latin typeface="Times New Roman" panose="02020603050405020304" pitchFamily="18" charset="0"/>
                <a:cs typeface="Times New Roman" panose="02020603050405020304" pitchFamily="18" charset="0"/>
              </a:rPr>
              <a:t>Budget Line Items Explained</a:t>
            </a:r>
            <a:endParaRPr lang="en-US" sz="2000" b="1" u="sng" dirty="0">
              <a:latin typeface="Times New Roman" panose="02020603050405020304" pitchFamily="18" charset="0"/>
              <a:cs typeface="Times New Roman" panose="02020603050405020304" pitchFamily="18" charset="0"/>
            </a:endParaRPr>
          </a:p>
          <a:p>
            <a:pPr>
              <a:spcAft>
                <a:spcPts val="1200"/>
              </a:spcAft>
            </a:pPr>
            <a:r>
              <a:rPr lang="en-US" sz="2000" b="1" u="sng" dirty="0">
                <a:latin typeface="Times New Roman" panose="02020603050405020304" pitchFamily="18" charset="0"/>
                <a:cs typeface="Times New Roman" panose="02020603050405020304" pitchFamily="18" charset="0"/>
              </a:rPr>
              <a:t>Fringe Benefits </a:t>
            </a:r>
            <a:r>
              <a:rPr lang="en-US" sz="2000" dirty="0">
                <a:latin typeface="Times New Roman" panose="02020603050405020304" pitchFamily="18" charset="0"/>
                <a:cs typeface="Times New Roman" panose="02020603050405020304" pitchFamily="18" charset="0"/>
              </a:rPr>
              <a:t>(2 CFR § 200.431)</a:t>
            </a:r>
          </a:p>
          <a:p>
            <a:pPr>
              <a:spcAft>
                <a:spcPts val="1200"/>
              </a:spcAft>
            </a:pPr>
            <a:r>
              <a:rPr lang="en-US" sz="2000" dirty="0">
                <a:latin typeface="Times New Roman" panose="02020603050405020304" pitchFamily="18" charset="0"/>
                <a:cs typeface="Times New Roman" panose="02020603050405020304" pitchFamily="18" charset="0"/>
              </a:rPr>
              <a:t>The allowances and services provided to employees as compensation in addition to regular salaries and wages. Include how the fringe benefit amount is calculated, a description of specific benefits charged to a project, and the benefit percentage.</a:t>
            </a:r>
          </a:p>
          <a:p>
            <a:pPr marL="285750" indent="-285750">
              <a:spcAft>
                <a:spcPts val="12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Personnel and Fringe costs must be separated into their respective line-item categories. </a:t>
            </a:r>
            <a:r>
              <a:rPr lang="en-US" sz="2000" b="1" dirty="0">
                <a:solidFill>
                  <a:srgbClr val="FF0000"/>
                </a:solidFill>
                <a:latin typeface="Times New Roman" panose="02020603050405020304" pitchFamily="18" charset="0"/>
                <a:cs typeface="Times New Roman" panose="02020603050405020304" pitchFamily="18" charset="0"/>
              </a:rPr>
              <a:t>Do not combine these costs together!</a:t>
            </a:r>
          </a:p>
          <a:p>
            <a:pPr>
              <a:spcAft>
                <a:spcPts val="1200"/>
              </a:spcAft>
            </a:pPr>
            <a:r>
              <a:rPr lang="en-US"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BE4FB471-EBB4-4D81-9EA6-902E33AD37CE}" type="slidenum">
              <a:rPr lang="en-US" smtClean="0"/>
              <a:t>33</a:t>
            </a:fld>
            <a:endParaRPr lang="en-US" dirty="0"/>
          </a:p>
        </p:txBody>
      </p:sp>
    </p:spTree>
    <p:extLst>
      <p:ext uri="{BB962C8B-B14F-4D97-AF65-F5344CB8AC3E}">
        <p14:creationId xmlns:p14="http://schemas.microsoft.com/office/powerpoint/2010/main" val="661368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684" y="26972"/>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166684" y="742950"/>
            <a:ext cx="8712502" cy="5047536"/>
          </a:xfrm>
          <a:prstGeom prst="rect">
            <a:avLst/>
          </a:prstGeom>
        </p:spPr>
        <p:txBody>
          <a:bodyPr wrap="square">
            <a:spAutoFit/>
          </a:bodyPr>
          <a:lstStyle/>
          <a:p>
            <a:pPr>
              <a:spcAft>
                <a:spcPts val="1200"/>
              </a:spcAft>
            </a:pPr>
            <a:r>
              <a:rPr lang="en-US" b="1" dirty="0">
                <a:latin typeface="Times New Roman" panose="02020603050405020304" pitchFamily="18" charset="0"/>
                <a:cs typeface="Times New Roman" panose="02020603050405020304" pitchFamily="18" charset="0"/>
              </a:rPr>
              <a:t>Budget Line Items Explained</a:t>
            </a:r>
            <a:endParaRPr lang="en-US" b="1" u="sng" dirty="0">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Travel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200.474)</a:t>
            </a:r>
          </a:p>
          <a:p>
            <a:pPr>
              <a:spcAft>
                <a:spcPts val="1200"/>
              </a:spcAft>
            </a:pPr>
            <a:r>
              <a:rPr lang="en-US" dirty="0">
                <a:latin typeface="Times New Roman" panose="02020603050405020304" pitchFamily="18" charset="0"/>
                <a:cs typeface="Times New Roman" panose="02020603050405020304" pitchFamily="18" charset="0"/>
              </a:rPr>
              <a:t>Those costs requested for field work or for travel to professional meetings.  Provide the purpose, method of travel, number of persons traveling, number of days, and estimated cost for each trip.  </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If details of each trip are not known at the time of application submission, provide the basis for determining the amount requested.</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 sure not to exceed the Federal standard for rates of travel.  Exceptions will be considered by PHMSA grant staff on the basis reasonableness and necessity.  Federal rates of travel can be found on </a:t>
            </a:r>
            <a:r>
              <a:rPr lang="en-US" dirty="0">
                <a:latin typeface="Times New Roman" panose="02020603050405020304" pitchFamily="18" charset="0"/>
                <a:cs typeface="Times New Roman" panose="02020603050405020304" pitchFamily="18" charset="0"/>
                <a:hlinkClick r:id="rId2"/>
              </a:rPr>
              <a:t>https://www.gsa.gov/travel/plan-book/per-diem-rates</a:t>
            </a:r>
            <a:endParaRPr lang="en-US"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spcAft>
                <a:spcPts val="1200"/>
              </a:spcAft>
            </a:pPr>
            <a:r>
              <a:rPr lang="en-US" dirty="0"/>
              <a:t> </a:t>
            </a:r>
          </a:p>
          <a:p>
            <a:endParaRPr lang="en-US" dirty="0"/>
          </a:p>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34</a:t>
            </a:fld>
            <a:endParaRPr lang="en-US" dirty="0"/>
          </a:p>
        </p:txBody>
      </p:sp>
    </p:spTree>
    <p:extLst>
      <p:ext uri="{BB962C8B-B14F-4D97-AF65-F5344CB8AC3E}">
        <p14:creationId xmlns:p14="http://schemas.microsoft.com/office/powerpoint/2010/main" val="278414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228600" y="646953"/>
            <a:ext cx="8686799" cy="5370701"/>
          </a:xfrm>
          <a:prstGeom prst="rect">
            <a:avLst/>
          </a:prstGeom>
        </p:spPr>
        <p:txBody>
          <a:bodyPr wrap="square">
            <a:spAutoFit/>
          </a:bodyPr>
          <a:lstStyle/>
          <a:p>
            <a:pPr>
              <a:spcAft>
                <a:spcPts val="1200"/>
              </a:spcAft>
            </a:pPr>
            <a:r>
              <a:rPr lang="en-US" sz="1600" b="1" dirty="0">
                <a:latin typeface="Times New Roman" panose="02020603050405020304" pitchFamily="18" charset="0"/>
                <a:cs typeface="Times New Roman" panose="02020603050405020304" pitchFamily="18" charset="0"/>
              </a:rPr>
              <a:t>Budget Line Items Explained</a:t>
            </a:r>
            <a:endParaRPr lang="en-US" sz="1750" b="1" u="sng" dirty="0">
              <a:latin typeface="Times New Roman" panose="02020603050405020304" pitchFamily="18" charset="0"/>
              <a:cs typeface="Times New Roman" panose="02020603050405020304" pitchFamily="18" charset="0"/>
            </a:endParaRPr>
          </a:p>
          <a:p>
            <a:pPr>
              <a:spcAft>
                <a:spcPts val="1200"/>
              </a:spcAft>
            </a:pPr>
            <a:r>
              <a:rPr lang="en-US" sz="1750" b="1" u="sng" dirty="0">
                <a:latin typeface="Times New Roman" panose="02020603050405020304" pitchFamily="18" charset="0"/>
                <a:cs typeface="Times New Roman" panose="02020603050405020304" pitchFamily="18" charset="0"/>
              </a:rPr>
              <a:t>Equipment </a:t>
            </a:r>
            <a:r>
              <a:rPr lang="en-US" sz="1750" dirty="0">
                <a:latin typeface="Times New Roman" panose="02020603050405020304" pitchFamily="18" charset="0"/>
                <a:cs typeface="Times New Roman" panose="02020603050405020304" pitchFamily="18" charset="0"/>
              </a:rPr>
              <a:t>(2 CFR § 200.439)</a:t>
            </a:r>
            <a:endParaRPr lang="en-US" sz="1750" b="1" u="sng" dirty="0">
              <a:latin typeface="Times New Roman" panose="02020603050405020304" pitchFamily="18" charset="0"/>
              <a:cs typeface="Times New Roman" panose="02020603050405020304" pitchFamily="18" charset="0"/>
            </a:endParaRPr>
          </a:p>
          <a:p>
            <a:pPr lvl="0">
              <a:spcAft>
                <a:spcPts val="1200"/>
              </a:spcAft>
            </a:pPr>
            <a:r>
              <a:rPr lang="en-US" sz="1750" dirty="0">
                <a:latin typeface="Times New Roman" panose="02020603050405020304" pitchFamily="18" charset="0"/>
                <a:cs typeface="Times New Roman" panose="02020603050405020304" pitchFamily="18" charset="0"/>
              </a:rPr>
              <a:t>Includes those items which are tangible, nonexpendable, personal property having a useful life of more than one year and an acquisition cost of $5,000 or more per unit (unless the state threshold is lower).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Include a description, quantity and unit price for all equipment.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If the expense is under the usual threshold of $5,000 per item, it belongs under “Supplies.” However, if your equipment threshold is below $5,000, provide an explanation and state policy citation.</a:t>
            </a:r>
          </a:p>
          <a:p>
            <a:pPr marL="28575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PHMSA recommends applicants have a plan in place to track and dispose equipment items acquired using HMEP grant funding in accordance with § 200.313 (d)(e).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   </a:t>
            </a:r>
          </a:p>
          <a:p>
            <a:pPr>
              <a:spcAft>
                <a:spcPts val="1200"/>
              </a:spcAft>
            </a:pPr>
            <a:r>
              <a:rPr lang="en-US" dirty="0"/>
              <a:t> </a:t>
            </a:r>
          </a:p>
          <a:p>
            <a:endParaRPr lang="en-US" dirty="0"/>
          </a:p>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35</a:t>
            </a:fld>
            <a:endParaRPr lang="en-US" dirty="0"/>
          </a:p>
        </p:txBody>
      </p:sp>
    </p:spTree>
    <p:extLst>
      <p:ext uri="{BB962C8B-B14F-4D97-AF65-F5344CB8AC3E}">
        <p14:creationId xmlns:p14="http://schemas.microsoft.com/office/powerpoint/2010/main" val="2551026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527" y="942577"/>
            <a:ext cx="8504273" cy="3939540"/>
          </a:xfrm>
          <a:prstGeom prst="rect">
            <a:avLst/>
          </a:prstGeom>
        </p:spPr>
        <p:txBody>
          <a:bodyPr wrap="square">
            <a:spAutoFit/>
          </a:bodyPr>
          <a:lstStyle/>
          <a:p>
            <a:pPr>
              <a:spcAft>
                <a:spcPts val="1200"/>
              </a:spcAft>
            </a:pPr>
            <a:r>
              <a:rPr lang="en-US" sz="2000" b="1" dirty="0">
                <a:latin typeface="Times New Roman" panose="02020603050405020304" pitchFamily="18" charset="0"/>
                <a:cs typeface="Times New Roman" panose="02020603050405020304" pitchFamily="18" charset="0"/>
              </a:rPr>
              <a:t>Budget Line Items Explained</a:t>
            </a:r>
            <a:endParaRPr lang="en-US" sz="2000" b="1" u="sng" dirty="0">
              <a:latin typeface="Times New Roman" panose="02020603050405020304" pitchFamily="18" charset="0"/>
              <a:cs typeface="Times New Roman" panose="02020603050405020304" pitchFamily="18" charset="0"/>
            </a:endParaRPr>
          </a:p>
          <a:p>
            <a:pPr>
              <a:spcAft>
                <a:spcPts val="1200"/>
              </a:spcAft>
            </a:pPr>
            <a:r>
              <a:rPr lang="en-US" sz="2000" b="1" u="sng" dirty="0">
                <a:latin typeface="Times New Roman" panose="02020603050405020304" pitchFamily="18" charset="0"/>
                <a:cs typeface="Times New Roman" panose="02020603050405020304" pitchFamily="18" charset="0"/>
              </a:rPr>
              <a:t>Supplies </a:t>
            </a:r>
            <a:r>
              <a:rPr lang="en-US" sz="2000" dirty="0">
                <a:latin typeface="Times New Roman" panose="02020603050405020304" pitchFamily="18" charset="0"/>
                <a:cs typeface="Times New Roman" panose="02020603050405020304" pitchFamily="18" charset="0"/>
              </a:rPr>
              <a:t>(2 CFR § 200.453)</a:t>
            </a:r>
            <a:endParaRPr lang="en-US" sz="2000" b="1" u="sng" dirty="0">
              <a:latin typeface="Times New Roman" panose="02020603050405020304" pitchFamily="18" charset="0"/>
              <a:cs typeface="Times New Roman" panose="02020603050405020304" pitchFamily="18" charset="0"/>
            </a:endParaRPr>
          </a:p>
          <a:p>
            <a:pPr>
              <a:spcAft>
                <a:spcPts val="1200"/>
              </a:spcAft>
            </a:pPr>
            <a:r>
              <a:rPr lang="en-US" sz="2000" dirty="0">
                <a:latin typeface="Times New Roman" panose="02020603050405020304" pitchFamily="18" charset="0"/>
                <a:cs typeface="Times New Roman" panose="02020603050405020304" pitchFamily="18" charset="0"/>
              </a:rPr>
              <a:t>Tangible property other than equipment.  Include the type of supply item in general terms.  </a:t>
            </a:r>
            <a:endParaRPr lang="en-US" sz="1600" dirty="0">
              <a:latin typeface="Times New Roman" panose="02020603050405020304" pitchFamily="18" charset="0"/>
              <a:cs typeface="Times New Roman" panose="02020603050405020304" pitchFamily="18" charset="0"/>
            </a:endParaRPr>
          </a:p>
          <a:p>
            <a:pPr marL="285750" indent="-285750">
              <a:spcAft>
                <a:spcPts val="1200"/>
              </a:spcAf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It is not necessary to document office supplies in great detail (for example: reams of paper, boxes of paperclips, etc.).   A good way to document office supplies is to indicate the approximate expenditure of the unit as a whole.  </a:t>
            </a:r>
          </a:p>
          <a:p>
            <a:pPr marL="285750" indent="-285750">
              <a:spcAft>
                <a:spcPts val="1200"/>
              </a:spcAft>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However, applicants </a:t>
            </a:r>
            <a:r>
              <a:rPr lang="en-US" sz="1600" b="1" i="1" dirty="0">
                <a:latin typeface="Times New Roman" panose="02020603050405020304" pitchFamily="18" charset="0"/>
                <a:cs typeface="Times New Roman" panose="02020603050405020304" pitchFamily="18" charset="0"/>
              </a:rPr>
              <a:t>should</a:t>
            </a:r>
            <a:r>
              <a:rPr lang="en-US" sz="1600" dirty="0">
                <a:latin typeface="Times New Roman" panose="02020603050405020304" pitchFamily="18" charset="0"/>
                <a:cs typeface="Times New Roman" panose="02020603050405020304" pitchFamily="18" charset="0"/>
              </a:rPr>
              <a:t> include a quantity and unit cost for larger cost supply items such as computers and printers</a:t>
            </a:r>
            <a:r>
              <a:rPr lang="en-US" sz="2000" dirty="0">
                <a:latin typeface="Times New Roman" panose="02020603050405020304" pitchFamily="18" charset="0"/>
                <a:cs typeface="Times New Roman" panose="02020603050405020304" pitchFamily="18" charset="0"/>
              </a:rPr>
              <a:t> </a:t>
            </a:r>
          </a:p>
          <a:p>
            <a:endParaRPr lang="en-US" dirty="0"/>
          </a:p>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36</a:t>
            </a:fld>
            <a:endParaRPr lang="en-US" dirty="0"/>
          </a:p>
        </p:txBody>
      </p:sp>
      <p:sp>
        <p:nvSpPr>
          <p:cNvPr id="5"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593900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895350"/>
            <a:ext cx="8839200" cy="2971800"/>
          </a:xfrm>
        </p:spPr>
        <p:txBody>
          <a:bodyPr>
            <a:normAutofit fontScale="25000" lnSpcReduction="20000"/>
          </a:bodyPr>
          <a:lstStyle/>
          <a:p>
            <a:pPr marL="0" indent="0">
              <a:buNone/>
            </a:pPr>
            <a:r>
              <a:rPr lang="en-US" sz="8000" b="1" dirty="0">
                <a:latin typeface="Times New Roman" panose="02020603050405020304" pitchFamily="18" charset="0"/>
                <a:cs typeface="Times New Roman" panose="02020603050405020304" pitchFamily="18" charset="0"/>
              </a:rPr>
              <a:t>Budget Line Items Explained</a:t>
            </a:r>
            <a:endParaRPr lang="en-US" sz="8000" b="1" u="sng" dirty="0">
              <a:latin typeface="Times New Roman" panose="02020603050405020304" pitchFamily="18" charset="0"/>
              <a:cs typeface="Times New Roman" panose="02020603050405020304" pitchFamily="18" charset="0"/>
            </a:endParaRPr>
          </a:p>
          <a:p>
            <a:pPr marL="0" indent="0">
              <a:buNone/>
            </a:pPr>
            <a:endParaRPr lang="en-US" sz="8000" b="1" u="sng" dirty="0">
              <a:latin typeface="Times New Roman" panose="02020603050405020304" pitchFamily="18" charset="0"/>
              <a:cs typeface="Times New Roman" panose="02020603050405020304" pitchFamily="18" charset="0"/>
            </a:endParaRPr>
          </a:p>
          <a:p>
            <a:pPr marL="0" indent="0">
              <a:buNone/>
            </a:pPr>
            <a:r>
              <a:rPr lang="en-US" sz="8000" b="1" u="sng" dirty="0">
                <a:solidFill>
                  <a:schemeClr val="tx1"/>
                </a:solidFill>
                <a:latin typeface="Times New Roman" panose="02020603050405020304" pitchFamily="18" charset="0"/>
                <a:cs typeface="Times New Roman" panose="02020603050405020304" pitchFamily="18" charset="0"/>
              </a:rPr>
              <a:t>Contractual </a:t>
            </a:r>
            <a:r>
              <a:rPr lang="en-US" sz="8000" dirty="0">
                <a:solidFill>
                  <a:schemeClr val="tx1"/>
                </a:solidFill>
                <a:latin typeface="Times New Roman" panose="02020603050405020304" pitchFamily="18" charset="0"/>
                <a:cs typeface="Times New Roman" panose="02020603050405020304" pitchFamily="18" charset="0"/>
              </a:rPr>
              <a:t>(2 CFR </a:t>
            </a:r>
            <a:r>
              <a:rPr lang="en-US" sz="8000" dirty="0">
                <a:latin typeface="Times New Roman" panose="02020603050405020304" pitchFamily="18" charset="0"/>
                <a:cs typeface="Times New Roman" panose="02020603050405020304" pitchFamily="18" charset="0"/>
              </a:rPr>
              <a:t>§ </a:t>
            </a:r>
            <a:r>
              <a:rPr lang="en-US" sz="8000" dirty="0">
                <a:solidFill>
                  <a:schemeClr val="tx1"/>
                </a:solidFill>
                <a:latin typeface="Times New Roman" panose="02020603050405020304" pitchFamily="18" charset="0"/>
                <a:cs typeface="Times New Roman" panose="02020603050405020304" pitchFamily="18" charset="0"/>
              </a:rPr>
              <a:t>200.22)</a:t>
            </a:r>
          </a:p>
          <a:p>
            <a:pPr marL="0" indent="0" algn="l">
              <a:buNone/>
            </a:pPr>
            <a:r>
              <a:rPr lang="en-US" sz="7200" dirty="0">
                <a:solidFill>
                  <a:schemeClr val="tx1"/>
                </a:solidFill>
                <a:latin typeface="Times New Roman" panose="02020603050405020304" pitchFamily="18" charset="0"/>
                <a:cs typeface="Times New Roman" panose="02020603050405020304" pitchFamily="18" charset="0"/>
              </a:rPr>
              <a:t>Contractual costs are those services carried out by an individual or organization, other than the applicant, in the form of a procurement relationship.  There are two ways to capture costs in this category: </a:t>
            </a:r>
            <a:r>
              <a:rPr lang="en-US" sz="7200" b="1" dirty="0">
                <a:solidFill>
                  <a:schemeClr val="tx1"/>
                </a:solidFill>
                <a:latin typeface="Times New Roman" panose="02020603050405020304" pitchFamily="18" charset="0"/>
                <a:cs typeface="Times New Roman" panose="02020603050405020304" pitchFamily="18" charset="0"/>
              </a:rPr>
              <a:t>subgrants</a:t>
            </a:r>
            <a:r>
              <a:rPr lang="en-US" sz="7200" dirty="0">
                <a:solidFill>
                  <a:schemeClr val="tx1"/>
                </a:solidFill>
                <a:latin typeface="Times New Roman" panose="02020603050405020304" pitchFamily="18" charset="0"/>
                <a:cs typeface="Times New Roman" panose="02020603050405020304" pitchFamily="18" charset="0"/>
              </a:rPr>
              <a:t> and </a:t>
            </a:r>
            <a:r>
              <a:rPr lang="en-US" sz="7200" b="1" dirty="0">
                <a:solidFill>
                  <a:schemeClr val="tx1"/>
                </a:solidFill>
                <a:latin typeface="Times New Roman" panose="02020603050405020304" pitchFamily="18" charset="0"/>
                <a:cs typeface="Times New Roman" panose="02020603050405020304" pitchFamily="18" charset="0"/>
              </a:rPr>
              <a:t>contracts</a:t>
            </a:r>
            <a:r>
              <a:rPr lang="en-US" sz="7200" dirty="0">
                <a:solidFill>
                  <a:schemeClr val="tx1"/>
                </a:solidFill>
                <a:latin typeface="Times New Roman" panose="02020603050405020304" pitchFamily="18" charset="0"/>
                <a:cs typeface="Times New Roman" panose="02020603050405020304" pitchFamily="18" charset="0"/>
              </a:rPr>
              <a:t>.</a:t>
            </a:r>
          </a:p>
          <a:p>
            <a:pPr marL="0" indent="0" algn="l">
              <a:buNone/>
            </a:pPr>
            <a:endParaRPr lang="en-US" sz="8000" dirty="0">
              <a:solidFill>
                <a:schemeClr val="tx1"/>
              </a:solidFill>
              <a:latin typeface="Times New Roman" panose="02020603050405020304" pitchFamily="18" charset="0"/>
              <a:cs typeface="Times New Roman" panose="02020603050405020304" pitchFamily="18" charset="0"/>
            </a:endParaRPr>
          </a:p>
          <a:p>
            <a:pPr marL="0" indent="0">
              <a:buNone/>
            </a:pPr>
            <a:r>
              <a:rPr lang="en-US" sz="8000" b="1" i="1" dirty="0">
                <a:solidFill>
                  <a:schemeClr val="tx1"/>
                </a:solidFill>
                <a:latin typeface="Times New Roman" panose="02020603050405020304" pitchFamily="18" charset="0"/>
                <a:cs typeface="Times New Roman" panose="02020603050405020304" pitchFamily="18" charset="0"/>
              </a:rPr>
              <a:t>What is a subgrant?  </a:t>
            </a:r>
            <a:r>
              <a:rPr lang="en-US" sz="8000" i="1" dirty="0">
                <a:solidFill>
                  <a:schemeClr val="tx1"/>
                </a:solidFill>
                <a:latin typeface="Times New Roman" panose="02020603050405020304" pitchFamily="18" charset="0"/>
                <a:cs typeface="Times New Roman" panose="02020603050405020304" pitchFamily="18" charset="0"/>
              </a:rPr>
              <a:t>(</a:t>
            </a:r>
            <a:r>
              <a:rPr lang="en-US" sz="8000" dirty="0">
                <a:solidFill>
                  <a:schemeClr val="tx1"/>
                </a:solidFill>
                <a:latin typeface="Times New Roman" panose="02020603050405020304" pitchFamily="18" charset="0"/>
                <a:cs typeface="Times New Roman" panose="02020603050405020304" pitchFamily="18" charset="0"/>
              </a:rPr>
              <a:t>2 CFR </a:t>
            </a:r>
            <a:r>
              <a:rPr lang="en-US" sz="8000" dirty="0">
                <a:latin typeface="Times New Roman" panose="02020603050405020304" pitchFamily="18" charset="0"/>
                <a:cs typeface="Times New Roman" panose="02020603050405020304" pitchFamily="18" charset="0"/>
              </a:rPr>
              <a:t>§ </a:t>
            </a:r>
            <a:r>
              <a:rPr lang="en-US" sz="8000" dirty="0">
                <a:solidFill>
                  <a:schemeClr val="tx1"/>
                </a:solidFill>
                <a:latin typeface="Times New Roman" panose="02020603050405020304" pitchFamily="18" charset="0"/>
                <a:cs typeface="Times New Roman" panose="02020603050405020304" pitchFamily="18" charset="0"/>
              </a:rPr>
              <a:t>200.92; 2 CFR </a:t>
            </a:r>
            <a:r>
              <a:rPr lang="en-US" sz="8000" dirty="0">
                <a:latin typeface="Times New Roman" panose="02020603050405020304" pitchFamily="18" charset="0"/>
                <a:cs typeface="Times New Roman" panose="02020603050405020304" pitchFamily="18" charset="0"/>
              </a:rPr>
              <a:t>§ </a:t>
            </a:r>
            <a:r>
              <a:rPr lang="en-US" sz="8000" dirty="0">
                <a:solidFill>
                  <a:schemeClr val="tx1"/>
                </a:solidFill>
                <a:latin typeface="Times New Roman" panose="02020603050405020304" pitchFamily="18" charset="0"/>
                <a:cs typeface="Times New Roman" panose="02020603050405020304" pitchFamily="18" charset="0"/>
              </a:rPr>
              <a:t>200.330)</a:t>
            </a:r>
          </a:p>
          <a:p>
            <a:pPr marL="0" indent="0">
              <a:buNone/>
            </a:pPr>
            <a:r>
              <a:rPr lang="en-US" sz="7200" dirty="0">
                <a:solidFill>
                  <a:schemeClr val="tx1"/>
                </a:solidFill>
                <a:latin typeface="Times New Roman" panose="02020603050405020304" pitchFamily="18" charset="0"/>
                <a:cs typeface="Times New Roman" panose="02020603050405020304" pitchFamily="18" charset="0"/>
              </a:rPr>
              <a:t>An award provided by a pass-through entity to a subrecipient to carry out part of a Federal award received by the pass-through entity.  </a:t>
            </a:r>
          </a:p>
          <a:p>
            <a:pPr lvl="1">
              <a:buFont typeface="Wingdings" panose="05000000000000000000" pitchFamily="2" charset="2"/>
              <a:buChar char="§"/>
            </a:pPr>
            <a:r>
              <a:rPr lang="en-US" sz="6800" dirty="0">
                <a:latin typeface="Times New Roman" panose="02020603050405020304" pitchFamily="18" charset="0"/>
                <a:cs typeface="Times New Roman" panose="02020603050405020304" pitchFamily="18" charset="0"/>
              </a:rPr>
              <a:t>1.  Has its performance measured in relation to whether objectives of a Federal program were met.</a:t>
            </a:r>
          </a:p>
          <a:p>
            <a:pPr lvl="1">
              <a:buFont typeface="Wingdings" panose="05000000000000000000" pitchFamily="2" charset="2"/>
              <a:buChar char="§"/>
            </a:pPr>
            <a:r>
              <a:rPr lang="en-US" sz="6800" dirty="0">
                <a:latin typeface="Times New Roman" panose="02020603050405020304" pitchFamily="18" charset="0"/>
                <a:cs typeface="Times New Roman" panose="02020603050405020304" pitchFamily="18" charset="0"/>
              </a:rPr>
              <a:t>2. Responsibility for programmatic decision-making.</a:t>
            </a:r>
          </a:p>
          <a:p>
            <a:pPr marL="0" indent="0" algn="l">
              <a:buNone/>
            </a:pPr>
            <a:r>
              <a:rPr lang="en-US" sz="6400" dirty="0">
                <a:solidFill>
                  <a:schemeClr val="tx1"/>
                </a:solidFill>
              </a:rPr>
              <a:t> </a:t>
            </a:r>
          </a:p>
          <a:p>
            <a:pPr marL="457200" indent="-457200" algn="l">
              <a:buFont typeface="Arial" panose="020B0604020202020204" pitchFamily="34" charset="0"/>
              <a:buChar char="•"/>
            </a:pPr>
            <a:endParaRPr lang="en-US" sz="2900" dirty="0">
              <a:solidFill>
                <a:schemeClr val="tx1"/>
              </a:solidFill>
            </a:endParaRPr>
          </a:p>
          <a:p>
            <a:endParaRPr lang="en-US" dirty="0"/>
          </a:p>
        </p:txBody>
      </p:sp>
      <p:sp>
        <p:nvSpPr>
          <p:cNvPr id="2" name="Slide Number Placeholder 1"/>
          <p:cNvSpPr>
            <a:spLocks noGrp="1"/>
          </p:cNvSpPr>
          <p:nvPr>
            <p:ph type="sldNum" sz="quarter" idx="12"/>
          </p:nvPr>
        </p:nvSpPr>
        <p:spPr/>
        <p:txBody>
          <a:bodyPr/>
          <a:lstStyle/>
          <a:p>
            <a:fld id="{BE4FB471-EBB4-4D81-9EA6-902E33AD37CE}" type="slidenum">
              <a:rPr lang="en-US" smtClean="0"/>
              <a:t>37</a:t>
            </a:fld>
            <a:endParaRPr lang="en-US" dirty="0"/>
          </a:p>
        </p:txBody>
      </p:sp>
      <p:sp>
        <p:nvSpPr>
          <p:cNvPr id="5"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1361972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200150"/>
            <a:ext cx="8763000" cy="2277547"/>
          </a:xfrm>
          <a:prstGeom prst="rect">
            <a:avLst/>
          </a:prstGeom>
        </p:spPr>
        <p:txBody>
          <a:bodyPr wrap="square">
            <a:spAutoFit/>
          </a:bodyPr>
          <a:lstStyle/>
          <a:p>
            <a:pPr>
              <a:spcAft>
                <a:spcPts val="1200"/>
              </a:spcAft>
            </a:pPr>
            <a:r>
              <a:rPr lang="en-US" sz="2000" b="1" dirty="0">
                <a:latin typeface="Times New Roman" panose="02020603050405020304" pitchFamily="18" charset="0"/>
                <a:cs typeface="Times New Roman" panose="02020603050405020304" pitchFamily="18" charset="0"/>
              </a:rPr>
              <a:t>Budget Line Items Explained</a:t>
            </a:r>
            <a:endParaRPr lang="en-US" sz="2000" b="1" i="1" dirty="0">
              <a:latin typeface="Times New Roman" panose="02020603050405020304" pitchFamily="18" charset="0"/>
              <a:cs typeface="Times New Roman" panose="02020603050405020304" pitchFamily="18" charset="0"/>
            </a:endParaRPr>
          </a:p>
          <a:p>
            <a:pPr>
              <a:spcAft>
                <a:spcPts val="1200"/>
              </a:spcAft>
            </a:pPr>
            <a:r>
              <a:rPr lang="en-US" sz="2000" b="1" i="1" dirty="0">
                <a:latin typeface="Times New Roman" panose="02020603050405020304" pitchFamily="18" charset="0"/>
                <a:cs typeface="Times New Roman" panose="02020603050405020304" pitchFamily="18" charset="0"/>
              </a:rPr>
              <a:t>What is a contract?</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 CFR § 200.22)</a:t>
            </a:r>
            <a:endParaRPr lang="en-US" sz="2000" b="1"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A contract is a legal instrument by which a Prime Grantee Recipient purchases property or services needed to carry out the project or program under an award.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Sub-awards and Contracts </a:t>
            </a:r>
            <a:r>
              <a:rPr lang="en-US" b="1" i="1" u="sng" dirty="0">
                <a:latin typeface="Times New Roman" panose="02020603050405020304" pitchFamily="18" charset="0"/>
                <a:cs typeface="Times New Roman" panose="02020603050405020304" pitchFamily="18" charset="0"/>
              </a:rPr>
              <a:t>must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listed in the Contractual line-item category.  In the budget narrative, they must be correctly identified as a sub-award or a contract.</a:t>
            </a:r>
          </a:p>
        </p:txBody>
      </p:sp>
      <p:sp>
        <p:nvSpPr>
          <p:cNvPr id="7" name="Rectangle 6"/>
          <p:cNvSpPr/>
          <p:nvPr/>
        </p:nvSpPr>
        <p:spPr>
          <a:xfrm>
            <a:off x="212651" y="2628900"/>
            <a:ext cx="8686800" cy="923330"/>
          </a:xfrm>
          <a:prstGeom prst="rect">
            <a:avLst/>
          </a:prstGeom>
        </p:spPr>
        <p:txBody>
          <a:bodyPr wrap="square">
            <a:spAutoFit/>
          </a:bodyPr>
          <a:lstStyle/>
          <a:p>
            <a:endParaRPr lang="en-US" b="1" u="sng" dirty="0"/>
          </a:p>
          <a:p>
            <a:endParaRPr lang="en-US" b="1" u="sng" dirty="0"/>
          </a:p>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38</a:t>
            </a:fld>
            <a:endParaRPr lang="en-US"/>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747170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047750"/>
            <a:ext cx="8763000" cy="2985433"/>
          </a:xfrm>
          <a:prstGeom prst="rect">
            <a:avLst/>
          </a:prstGeom>
        </p:spPr>
        <p:txBody>
          <a:bodyPr wrap="square">
            <a:spAutoFit/>
          </a:bodyPr>
          <a:lstStyle/>
          <a:p>
            <a:pPr>
              <a:spcAft>
                <a:spcPts val="1200"/>
              </a:spcAft>
            </a:pPr>
            <a:r>
              <a:rPr lang="en-US" sz="2000" b="1" dirty="0">
                <a:latin typeface="Times New Roman" panose="02020603050405020304" pitchFamily="18" charset="0"/>
                <a:cs typeface="Times New Roman" panose="02020603050405020304" pitchFamily="18" charset="0"/>
              </a:rPr>
              <a:t>Budget Line Items Explained</a:t>
            </a:r>
            <a:endParaRPr lang="en-US" sz="2000" b="1" u="sng" dirty="0">
              <a:latin typeface="Times New Roman" panose="02020603050405020304" pitchFamily="18" charset="0"/>
              <a:cs typeface="Times New Roman" panose="02020603050405020304" pitchFamily="18" charset="0"/>
            </a:endParaRPr>
          </a:p>
          <a:p>
            <a:pPr>
              <a:spcAft>
                <a:spcPts val="1200"/>
              </a:spcAft>
            </a:pPr>
            <a:r>
              <a:rPr lang="en-US" sz="2000" b="1" u="sng" dirty="0">
                <a:latin typeface="Times New Roman" panose="02020603050405020304" pitchFamily="18" charset="0"/>
                <a:cs typeface="Times New Roman" panose="02020603050405020304" pitchFamily="18" charset="0"/>
              </a:rPr>
              <a:t>Other</a:t>
            </a:r>
            <a:r>
              <a:rPr lang="en-US" sz="2000" b="1"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“Other” direct costs do not fit any of the aforementioned categories, such as rent for buildings used to conduct project activities, printing, utilities and/or leased equipment, employee  training, tuition, etc.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 direct costs should be itemized and the methodology explained in the budget narrative. </a:t>
            </a:r>
          </a:p>
          <a:p>
            <a:endParaRPr lang="en-US" b="1" dirty="0"/>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39</a:t>
            </a:fld>
            <a:endParaRPr lang="en-US"/>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417638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a:t>- </a:t>
            </a:r>
            <a:fld id="{22BDEE13-FBAC-4989-AA33-9B189C2CA347}" type="slidenum">
              <a:rPr lang="en-US" smtClean="0"/>
              <a:pPr>
                <a:defRPr/>
              </a:pPr>
              <a:t>4</a:t>
            </a:fld>
            <a:r>
              <a:rPr lang="en-US"/>
              <a:t> -</a:t>
            </a:r>
          </a:p>
        </p:txBody>
      </p:sp>
      <p:sp>
        <p:nvSpPr>
          <p:cNvPr id="5" name="Title 1"/>
          <p:cNvSpPr>
            <a:spLocks noGrp="1"/>
          </p:cNvSpPr>
          <p:nvPr>
            <p:ph type="title"/>
          </p:nvPr>
        </p:nvSpPr>
        <p:spPr>
          <a:xfrm>
            <a:off x="457200" y="133350"/>
            <a:ext cx="8229600" cy="548879"/>
          </a:xfrm>
        </p:spPr>
        <p:txBody>
          <a:bodyPr>
            <a:noAutofit/>
          </a:bodyPr>
          <a:lstStyle/>
          <a:p>
            <a:r>
              <a:rPr lang="en-US" altLang="en-US" sz="3200" b="1" dirty="0">
                <a:latin typeface="Times New Roman" panose="02020603050405020304" pitchFamily="18" charset="0"/>
                <a:ea typeface="Tahoma" pitchFamily="34" charset="0"/>
                <a:cs typeface="Times New Roman" panose="02020603050405020304" pitchFamily="18" charset="0"/>
              </a:rPr>
              <a:t>HMEP Formula Allocation Updates</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63355" y="971550"/>
            <a:ext cx="7285245" cy="34242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800" dirty="0">
                <a:latin typeface="Times New Roman" panose="02020603050405020304" pitchFamily="18" charset="0"/>
                <a:cs typeface="Times New Roman" panose="02020603050405020304" pitchFamily="18" charset="0"/>
              </a:rPr>
              <a:t>New allocations will be based on updated risk-based data from PHMSA’s Incident database (2014-2017). Grantees should expect to receive allocations for Year 1 as well as estimates for Year 2 and 3 during the week of February 18.</a:t>
            </a:r>
          </a:p>
          <a:p>
            <a:pPr>
              <a:spcBef>
                <a:spcPts val="0"/>
              </a:spcBef>
              <a:spcAft>
                <a:spcPts val="1200"/>
              </a:spcAft>
            </a:pPr>
            <a:r>
              <a:rPr lang="en-US" sz="1800" dirty="0">
                <a:latin typeface="Times New Roman" panose="02020603050405020304" pitchFamily="18" charset="0"/>
                <a:cs typeface="Times New Roman" panose="02020603050405020304" pitchFamily="18" charset="0"/>
              </a:rPr>
              <a:t>Allocation factors include (1) Incident frequency; (2) Average cost of incidents by transport mode (rail, water, air, highway); and (3) 2010 US Census state-level population density data.</a:t>
            </a:r>
          </a:p>
          <a:p>
            <a:pPr>
              <a:spcBef>
                <a:spcPts val="0"/>
              </a:spcBef>
              <a:spcAft>
                <a:spcPts val="1200"/>
              </a:spcAft>
            </a:pPr>
            <a:r>
              <a:rPr lang="en-US" sz="1800" dirty="0">
                <a:latin typeface="Times New Roman" panose="02020603050405020304" pitchFamily="18" charset="0"/>
                <a:cs typeface="Times New Roman" panose="02020603050405020304" pitchFamily="18" charset="0"/>
              </a:rPr>
              <a:t>To learn more about PHMSA’s Incident Data collection, please visit: </a:t>
            </a:r>
            <a:r>
              <a:rPr lang="en-US" sz="1800" dirty="0">
                <a:latin typeface="Times New Roman" panose="02020603050405020304" pitchFamily="18" charset="0"/>
                <a:cs typeface="Times New Roman" panose="02020603050405020304" pitchFamily="18" charset="0"/>
                <a:hlinkClick r:id="rId2"/>
              </a:rPr>
              <a:t>https://www.phmsa.dot.gov/hazmat-program-management-data-and-statistics/data-operations/incident-statistics</a:t>
            </a: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4802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1123950"/>
            <a:ext cx="8763000" cy="3847207"/>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Budget Line Items Explained</a:t>
            </a:r>
            <a:endParaRPr lang="en-US" sz="2000" b="1" i="1" dirty="0">
              <a:latin typeface="Times New Roman" panose="02020603050405020304" pitchFamily="18" charset="0"/>
              <a:cs typeface="Times New Roman" panose="02020603050405020304" pitchFamily="18" charset="0"/>
            </a:endParaRPr>
          </a:p>
          <a:p>
            <a:endParaRPr lang="en-US" sz="2000" b="1" u="sng" dirty="0">
              <a:latin typeface="Times New Roman" panose="02020603050405020304" pitchFamily="18" charset="0"/>
              <a:cs typeface="Times New Roman" panose="02020603050405020304" pitchFamily="18" charset="0"/>
            </a:endParaRPr>
          </a:p>
          <a:p>
            <a:r>
              <a:rPr lang="en-US" sz="2000" b="1" u="sng" dirty="0">
                <a:latin typeface="Times New Roman" panose="02020603050405020304" pitchFamily="18" charset="0"/>
                <a:cs typeface="Times New Roman" panose="02020603050405020304" pitchFamily="18" charset="0"/>
              </a:rPr>
              <a:t>Indirect Costs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(2 CFR § 200.416)</a:t>
            </a:r>
          </a:p>
          <a:p>
            <a:pPr>
              <a:spcAft>
                <a:spcPts val="1200"/>
              </a:spcAft>
            </a:pPr>
            <a:r>
              <a:rPr lang="en-US" dirty="0">
                <a:latin typeface="Times New Roman" panose="02020603050405020304" pitchFamily="18" charset="0"/>
                <a:cs typeface="Times New Roman" panose="02020603050405020304" pitchFamily="18" charset="0"/>
              </a:rPr>
              <a:t>Are incurred for common or joint objectives that benefit more than one project.  The applicant must include a current and fully executed agreement in the application if claiming indirect costs.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Make sure the rate is applied to the appropriate base in the approved agreement.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If the rate will not be approved by the application due date, attach the letter of renewal or letter of request that you sent to your cognizant agency to your application. </a:t>
            </a:r>
            <a:endParaRPr lang="en-US" dirty="0" smtClean="0">
              <a:latin typeface="Times New Roman" panose="02020603050405020304" pitchFamily="18" charset="0"/>
              <a:cs typeface="Times New Roman" panose="02020603050405020304" pitchFamily="18" charset="0"/>
            </a:endParaRPr>
          </a:p>
          <a:p>
            <a:pPr marL="285750" indent="-285750">
              <a:spcAft>
                <a:spcPts val="1200"/>
              </a:spcAf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Applicant may use the 10% </a:t>
            </a:r>
            <a:r>
              <a:rPr lang="en-US" dirty="0" err="1" smtClean="0">
                <a:latin typeface="Times New Roman" panose="02020603050405020304" pitchFamily="18" charset="0"/>
                <a:cs typeface="Times New Roman" panose="02020603050405020304" pitchFamily="18" charset="0"/>
              </a:rPr>
              <a:t>DeMinis</a:t>
            </a:r>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40</a:t>
            </a:fld>
            <a:endParaRPr lang="en-US"/>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455924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90" y="29894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latin typeface="Times New Roman" panose="02020603050405020304" pitchFamily="18" charset="0"/>
                <a:cs typeface="Times New Roman" panose="02020603050405020304" pitchFamily="18" charset="0"/>
              </a:rPr>
              <a:t>Non-Federal Share </a:t>
            </a:r>
          </a:p>
          <a:p>
            <a:r>
              <a:rPr lang="en-US" altLang="en-US" sz="2400" b="1" dirty="0">
                <a:latin typeface="Times New Roman" panose="02020603050405020304" pitchFamily="18" charset="0"/>
                <a:cs typeface="Times New Roman" panose="02020603050405020304" pitchFamily="18" charset="0"/>
              </a:rPr>
              <a:t>Cost Sharing/Matching</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23825" y="1352550"/>
            <a:ext cx="8763000" cy="3046988"/>
          </a:xfrm>
          <a:prstGeom prst="rect">
            <a:avLst/>
          </a:prstGeom>
        </p:spPr>
        <p:txBody>
          <a:bodyPr wrap="square">
            <a:spAutoFit/>
          </a:bodyPr>
          <a:lstStyle/>
          <a:p>
            <a:pPr>
              <a:spcAft>
                <a:spcPts val="1200"/>
              </a:spcAft>
            </a:pPr>
            <a:r>
              <a:rPr lang="en-US" b="1" i="1" dirty="0">
                <a:latin typeface="Times New Roman" panose="02020603050405020304" pitchFamily="18" charset="0"/>
                <a:cs typeface="Times New Roman" panose="02020603050405020304" pitchFamily="18" charset="0"/>
              </a:rPr>
              <a:t>Cost sharing or matching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portion of project costs not paid by Federal funds. For planning and training grants, this amount is 20%, if applicable.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the 424A budget, enter match in Section </a:t>
            </a:r>
            <a:r>
              <a:rPr lang="en-US" dirty="0" smtClean="0">
                <a:latin typeface="Times New Roman" panose="02020603050405020304" pitchFamily="18" charset="0"/>
                <a:cs typeface="Times New Roman" panose="02020603050405020304" pitchFamily="18" charset="0"/>
              </a:rPr>
              <a:t>A, B, and C. In </a:t>
            </a:r>
            <a:r>
              <a:rPr lang="en-US" dirty="0">
                <a:latin typeface="Times New Roman" panose="02020603050405020304" pitchFamily="18" charset="0"/>
                <a:cs typeface="Times New Roman" panose="02020603050405020304" pitchFamily="18" charset="0"/>
              </a:rPr>
              <a:t>Section B, </a:t>
            </a:r>
            <a:r>
              <a:rPr lang="en-US" dirty="0" smtClean="0">
                <a:latin typeface="Times New Roman" panose="02020603050405020304" pitchFamily="18" charset="0"/>
                <a:cs typeface="Times New Roman" panose="02020603050405020304" pitchFamily="18" charset="0"/>
              </a:rPr>
              <a:t>place the match in column 2. </a:t>
            </a:r>
          </a:p>
          <a:p>
            <a:pPr marL="285750" indent="-285750">
              <a:spcAft>
                <a:spcPts val="1200"/>
              </a:spcAf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Match </a:t>
            </a:r>
            <a:r>
              <a:rPr lang="en-US" dirty="0">
                <a:latin typeface="Times New Roman" panose="02020603050405020304" pitchFamily="18" charset="0"/>
                <a:cs typeface="Times New Roman" panose="02020603050405020304" pitchFamily="18" charset="0"/>
              </a:rPr>
              <a:t>must be fully described in the budget narrative in a clearly marked section for match.  Explain the amount and how it will be met in the same manner you would for a federal share cost item. </a:t>
            </a:r>
          </a:p>
          <a:p>
            <a:endParaRPr lang="en-US" dirty="0">
              <a:solidFill>
                <a:srgbClr val="FF0000"/>
              </a:solidFill>
            </a:endParaRPr>
          </a:p>
          <a:p>
            <a:endParaRPr lang="en-US" b="1" dirty="0"/>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205862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14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sp>
        <p:nvSpPr>
          <p:cNvPr id="6" name="Rectangle 5"/>
          <p:cNvSpPr/>
          <p:nvPr/>
        </p:nvSpPr>
        <p:spPr>
          <a:xfrm>
            <a:off x="184298" y="1076325"/>
            <a:ext cx="8839200" cy="3077766"/>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Submitting a well-written budget narrative results in a faster review by PHMSA and a lower administrative burden to applicants. </a:t>
            </a:r>
          </a:p>
          <a:p>
            <a:pPr marL="285750" lvl="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Please check for computational errors! </a:t>
            </a:r>
          </a:p>
          <a:p>
            <a:pPr marL="285750" lvl="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Every number listed in the SF-424A line-item budget should have a corresponding explanation as to how it was calculated in the budget narrative.</a:t>
            </a:r>
          </a:p>
          <a:p>
            <a:pPr marL="285750" lvl="0" indent="-285750">
              <a:spcAft>
                <a:spcPts val="12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0">
              <a:spcAft>
                <a:spcPts val="1200"/>
              </a:spcAft>
            </a:pPr>
            <a:endParaRPr lang="en-US" dirty="0">
              <a:latin typeface="Times New Roman" panose="02020603050405020304" pitchFamily="18" charset="0"/>
              <a:cs typeface="Times New Roman" panose="02020603050405020304" pitchFamily="18" charset="0"/>
            </a:endParaRPr>
          </a:p>
          <a:p>
            <a:r>
              <a:rPr lang="en-US" dirty="0"/>
              <a:t> </a:t>
            </a:r>
          </a:p>
        </p:txBody>
      </p:sp>
      <p:sp>
        <p:nvSpPr>
          <p:cNvPr id="2" name="Slide Number Placeholder 1"/>
          <p:cNvSpPr>
            <a:spLocks noGrp="1"/>
          </p:cNvSpPr>
          <p:nvPr>
            <p:ph type="sldNum" sz="quarter" idx="12"/>
          </p:nvPr>
        </p:nvSpPr>
        <p:spPr/>
        <p:txBody>
          <a:bodyPr/>
          <a:lstStyle/>
          <a:p>
            <a:fld id="{BE4FB471-EBB4-4D81-9EA6-902E33AD37CE}" type="slidenum">
              <a:rPr lang="en-US" smtClean="0"/>
              <a:t>42</a:t>
            </a:fld>
            <a:endParaRPr lang="en-US"/>
          </a:p>
        </p:txBody>
      </p:sp>
      <p:sp>
        <p:nvSpPr>
          <p:cNvPr id="3" name="Rectangle 2"/>
          <p:cNvSpPr/>
          <p:nvPr/>
        </p:nvSpPr>
        <p:spPr>
          <a:xfrm>
            <a:off x="1105348" y="221962"/>
            <a:ext cx="6933309" cy="584775"/>
          </a:xfrm>
          <a:prstGeom prst="rect">
            <a:avLst/>
          </a:prstGeom>
        </p:spPr>
        <p:txBody>
          <a:bodyPr wrap="none">
            <a:spAutoFit/>
          </a:bodyPr>
          <a:lstStyle/>
          <a:p>
            <a:pPr lvl="0" algn="ctr"/>
            <a:r>
              <a:rPr lang="en-US" sz="3200" b="1" dirty="0">
                <a:solidFill>
                  <a:prstClr val="black"/>
                </a:solidFill>
                <a:latin typeface="Times New Roman" panose="02020603050405020304" pitchFamily="18" charset="0"/>
                <a:cs typeface="Times New Roman" panose="02020603050405020304" pitchFamily="18" charset="0"/>
              </a:rPr>
              <a:t>Overall Budget Narrative: Reminders </a:t>
            </a:r>
          </a:p>
        </p:txBody>
      </p:sp>
      <p:pic>
        <p:nvPicPr>
          <p:cNvPr id="7" name="Picture 6" descr="General Survey &lt;strong&gt;Reminder&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105150"/>
            <a:ext cx="2590800" cy="1165151"/>
          </a:xfrm>
          <a:prstGeom prst="rect">
            <a:avLst/>
          </a:prstGeom>
        </p:spPr>
      </p:pic>
    </p:spTree>
    <p:extLst>
      <p:ext uri="{BB962C8B-B14F-4D97-AF65-F5344CB8AC3E}">
        <p14:creationId xmlns:p14="http://schemas.microsoft.com/office/powerpoint/2010/main" val="2525327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latin typeface="Times New Roman" panose="02020603050405020304" pitchFamily="18" charset="0"/>
                <a:cs typeface="Times New Roman" panose="02020603050405020304" pitchFamily="18" charset="0"/>
              </a:rPr>
              <a:t>Things to Consider </a:t>
            </a:r>
            <a:r>
              <a:rPr lang="en-US" altLang="en-US" sz="3200" dirty="0">
                <a:latin typeface="Times New Roman" panose="02020603050405020304" pitchFamily="18" charset="0"/>
                <a:cs typeface="Times New Roman" panose="02020603050405020304" pitchFamily="18" charset="0"/>
              </a:rPr>
              <a:t/>
            </a:r>
            <a:br>
              <a:rPr lang="en-US" altLang="en-US" sz="3200"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Recommendations</a:t>
            </a:r>
          </a:p>
        </p:txBody>
      </p:sp>
      <p:sp>
        <p:nvSpPr>
          <p:cNvPr id="3" name="Content Placeholder 2"/>
          <p:cNvSpPr>
            <a:spLocks noGrp="1"/>
          </p:cNvSpPr>
          <p:nvPr>
            <p:ph idx="1"/>
          </p:nvPr>
        </p:nvSpPr>
        <p:spPr>
          <a:xfrm>
            <a:off x="457200" y="1200151"/>
            <a:ext cx="8229600" cy="3314700"/>
          </a:xfrm>
        </p:spPr>
        <p:txBody>
          <a:bodyPr>
            <a:normAutofit/>
          </a:bodyPr>
          <a:lstStyle/>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Applicants </a:t>
            </a:r>
            <a:r>
              <a:rPr lang="en-US" sz="2000" dirty="0" smtClean="0">
                <a:latin typeface="Times New Roman" panose="02020603050405020304" pitchFamily="18" charset="0"/>
                <a:cs typeface="Times New Roman" panose="02020603050405020304" pitchFamily="18" charset="0"/>
              </a:rPr>
              <a:t>should endeavor to have </a:t>
            </a:r>
            <a:r>
              <a:rPr lang="en-US" sz="2000" dirty="0">
                <a:latin typeface="Times New Roman" panose="02020603050405020304" pitchFamily="18" charset="0"/>
                <a:cs typeface="Times New Roman" panose="02020603050405020304" pitchFamily="18" charset="0"/>
              </a:rPr>
              <a:t>the entire 3-year activities detailed in the first year application.  Continuation applications may simply be an update, or a statement that nothing has changed.</a:t>
            </a:r>
          </a:p>
          <a:p>
            <a:pPr>
              <a:spcBef>
                <a:spcPts val="0"/>
              </a:spcBef>
              <a:spcAft>
                <a:spcPts val="600"/>
              </a:spcAft>
              <a:buFont typeface="Wingdings" panose="05000000000000000000" pitchFamily="2" charset="2"/>
              <a:buChar char="§"/>
            </a:pPr>
            <a:r>
              <a:rPr lang="en-US" sz="2000" b="1" dirty="0">
                <a:solidFill>
                  <a:srgbClr val="FF0000"/>
                </a:solidFill>
                <a:latin typeface="Times New Roman" panose="02020603050405020304" pitchFamily="18" charset="0"/>
                <a:cs typeface="Times New Roman" panose="02020603050405020304" pitchFamily="18" charset="0"/>
              </a:rPr>
              <a:t>Start early! </a:t>
            </a:r>
            <a:r>
              <a:rPr lang="en-US" sz="2000" dirty="0">
                <a:latin typeface="Times New Roman" panose="02020603050405020304" pitchFamily="18" charset="0"/>
                <a:cs typeface="Times New Roman" panose="02020603050405020304" pitchFamily="18" charset="0"/>
              </a:rPr>
              <a:t>Identify sub-awards prior to application submission. Year’s 2 &amp; 3 estimated funding is already known.</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Steady progress throughout the grant period. Waiting until year 3 to complete activities is unacceptable and may result in a loss of funding.</a:t>
            </a:r>
          </a:p>
          <a:p>
            <a:pPr marL="0" indent="0">
              <a:buNone/>
            </a:pPr>
            <a:endParaRPr lang="en-US" sz="2400" dirty="0">
              <a:solidFill>
                <a:schemeClr val="tx2">
                  <a:lumMod val="75000"/>
                </a:schemeClr>
              </a:solidFill>
              <a:latin typeface="Palatino Linotype" panose="02040502050505030304" pitchFamily="18"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BE4FB471-EBB4-4D81-9EA6-902E33AD37CE}" type="slidenum">
              <a:rPr lang="en-US" smtClean="0"/>
              <a:t>43</a:t>
            </a:fld>
            <a:endParaRPr lang="en-US" dirty="0"/>
          </a:p>
        </p:txBody>
      </p:sp>
    </p:spTree>
    <p:extLst>
      <p:ext uri="{BB962C8B-B14F-4D97-AF65-F5344CB8AC3E}">
        <p14:creationId xmlns:p14="http://schemas.microsoft.com/office/powerpoint/2010/main" val="321844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Notice of Funding Opportunity (NOFO)</a:t>
            </a:r>
          </a:p>
        </p:txBody>
      </p:sp>
      <p:sp>
        <p:nvSpPr>
          <p:cNvPr id="3" name="Content Placeholder 2"/>
          <p:cNvSpPr>
            <a:spLocks noGrp="1"/>
          </p:cNvSpPr>
          <p:nvPr>
            <p:ph idx="1"/>
          </p:nvPr>
        </p:nvSpPr>
        <p:spPr/>
        <p:txBody>
          <a:bodyPr>
            <a:normAutofit/>
          </a:bodyPr>
          <a:lstStyle/>
          <a:p>
            <a:pPr marL="0" indent="0">
              <a:spcBef>
                <a:spcPts val="0"/>
              </a:spcBef>
              <a:spcAft>
                <a:spcPts val="600"/>
              </a:spcAft>
              <a:buNone/>
            </a:pPr>
            <a:r>
              <a:rPr lang="en-US" sz="2000" dirty="0">
                <a:latin typeface="Times New Roman" panose="02020603050405020304" pitchFamily="18" charset="0"/>
                <a:cs typeface="Times New Roman" panose="02020603050405020304" pitchFamily="18" charset="0"/>
              </a:rPr>
              <a:t>The NOFO will provide the requirements for the continuing application submission (where to submit, format, etc.).</a:t>
            </a:r>
          </a:p>
        </p:txBody>
      </p:sp>
      <p:sp>
        <p:nvSpPr>
          <p:cNvPr id="5" name="Slide Number Placeholder 4"/>
          <p:cNvSpPr>
            <a:spLocks noGrp="1"/>
          </p:cNvSpPr>
          <p:nvPr>
            <p:ph type="sldNum" sz="quarter" idx="12"/>
          </p:nvPr>
        </p:nvSpPr>
        <p:spPr/>
        <p:txBody>
          <a:bodyPr/>
          <a:lstStyle/>
          <a:p>
            <a:fld id="{BE4FB471-EBB4-4D81-9EA6-902E33AD37CE}" type="slidenum">
              <a:rPr lang="en-US" smtClean="0"/>
              <a:t>44</a:t>
            </a:fld>
            <a:endParaRPr lang="en-US" dirty="0"/>
          </a:p>
        </p:txBody>
      </p:sp>
    </p:spTree>
    <p:extLst>
      <p:ext uri="{BB962C8B-B14F-4D97-AF65-F5344CB8AC3E}">
        <p14:creationId xmlns:p14="http://schemas.microsoft.com/office/powerpoint/2010/main" val="399180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Common Application Errors </a:t>
            </a:r>
          </a:p>
          <a:p>
            <a:pPr marL="0" indent="0" algn="ctr">
              <a:buNone/>
            </a:pPr>
            <a:r>
              <a:rPr lang="en-US" b="1" dirty="0">
                <a:latin typeface="Curlz MT" panose="04040404050702020202" pitchFamily="82" charset="0"/>
                <a:cs typeface="Times New Roman" panose="02020603050405020304" pitchFamily="18" charset="0"/>
              </a:rPr>
              <a:t>Did I </a:t>
            </a:r>
            <a:r>
              <a:rPr lang="en-US" b="1" u="sng" dirty="0">
                <a:solidFill>
                  <a:srgbClr val="00B050"/>
                </a:solidFill>
                <a:effectLst>
                  <a:outerShdw blurRad="38100" dist="38100" dir="2700000" algn="tl">
                    <a:srgbClr val="000000">
                      <a:alpha val="43137"/>
                    </a:srgbClr>
                  </a:outerShdw>
                </a:effectLst>
                <a:latin typeface="Curlz MT" panose="04040404050702020202" pitchFamily="82" charset="0"/>
                <a:cs typeface="Times New Roman" panose="02020603050405020304" pitchFamily="18" charset="0"/>
              </a:rPr>
              <a:t>Do</a:t>
            </a:r>
            <a:r>
              <a:rPr lang="en-US" b="1" dirty="0">
                <a:latin typeface="Curlz MT" panose="04040404050702020202" pitchFamily="82" charset="0"/>
                <a:cs typeface="Times New Roman" panose="02020603050405020304" pitchFamily="18" charset="0"/>
              </a:rPr>
              <a:t> That?</a:t>
            </a:r>
            <a:endParaRPr lang="en-US" dirty="0">
              <a:latin typeface="Curlz MT" panose="04040404050702020202" pitchFamily="82" charset="0"/>
            </a:endParaRPr>
          </a:p>
        </p:txBody>
      </p:sp>
      <p:sp>
        <p:nvSpPr>
          <p:cNvPr id="4" name="Slide Number Placeholder 3"/>
          <p:cNvSpPr>
            <a:spLocks noGrp="1"/>
          </p:cNvSpPr>
          <p:nvPr>
            <p:ph type="sldNum" sz="quarter" idx="12"/>
          </p:nvPr>
        </p:nvSpPr>
        <p:spPr/>
        <p:txBody>
          <a:bodyPr/>
          <a:lstStyle/>
          <a:p>
            <a:fld id="{BE4FB471-EBB4-4D81-9EA6-902E33AD37CE}" type="slidenum">
              <a:rPr lang="en-US" smtClean="0"/>
              <a:t>45</a:t>
            </a:fld>
            <a:endParaRPr lang="en-US"/>
          </a:p>
        </p:txBody>
      </p:sp>
    </p:spTree>
    <p:extLst>
      <p:ext uri="{BB962C8B-B14F-4D97-AF65-F5344CB8AC3E}">
        <p14:creationId xmlns:p14="http://schemas.microsoft.com/office/powerpoint/2010/main" val="4057315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3359-E8BC-4E96-8863-C35BC21263FC}"/>
              </a:ext>
            </a:extLst>
          </p:cNvPr>
          <p:cNvSpPr>
            <a:spLocks noGrp="1"/>
          </p:cNvSpPr>
          <p:nvPr>
            <p:ph type="title"/>
          </p:nvPr>
        </p:nvSpPr>
        <p:spPr>
          <a:xfrm>
            <a:off x="1485900" y="209550"/>
            <a:ext cx="6172200" cy="694928"/>
          </a:xfrm>
        </p:spPr>
        <p:txBody>
          <a:bodyPr>
            <a:normAutofit fontScale="90000"/>
          </a:bodyPr>
          <a:lstStyle/>
          <a:p>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Most Common Application Errors </a:t>
            </a:r>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Standard Forms</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E4BE77-F432-4E2C-B2AE-554FC877335C}"/>
              </a:ext>
            </a:extLst>
          </p:cNvPr>
          <p:cNvSpPr>
            <a:spLocks noGrp="1"/>
          </p:cNvSpPr>
          <p:nvPr>
            <p:ph idx="1"/>
          </p:nvPr>
        </p:nvSpPr>
        <p:spPr>
          <a:xfrm>
            <a:off x="152400" y="971550"/>
            <a:ext cx="8915400" cy="3581400"/>
          </a:xfrm>
        </p:spPr>
        <p:txBody>
          <a:bodyPr>
            <a:normAutofit fontScale="55000" lnSpcReduction="20000"/>
          </a:bodyPr>
          <a:lstStyle/>
          <a:p>
            <a:pPr marL="514350" indent="-514350" algn="l">
              <a:buFont typeface="+mj-lt"/>
              <a:buAutoNum type="arabicPeriod"/>
            </a:pPr>
            <a:r>
              <a:rPr lang="en-US" b="1" dirty="0">
                <a:solidFill>
                  <a:schemeClr val="tx1"/>
                </a:solidFill>
                <a:latin typeface="Times New Roman" panose="02020603050405020304" pitchFamily="18" charset="0"/>
                <a:cs typeface="Times New Roman" panose="02020603050405020304" pitchFamily="18" charset="0"/>
              </a:rPr>
              <a:t>SF-424 – Application for Federal Assistance</a:t>
            </a:r>
          </a:p>
          <a:p>
            <a:pPr marL="914400" lvl="1" indent="-457200" algn="l">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Authorized Representative's Signature</a:t>
            </a:r>
          </a:p>
          <a:p>
            <a:pPr marL="914400" lvl="1" indent="-457200" algn="l">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Listing Performance Period (3 Years for States/Territories)</a:t>
            </a:r>
          </a:p>
          <a:p>
            <a:pPr lvl="1" algn="l"/>
            <a:endParaRPr lang="en-US" dirty="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r>
              <a:rPr lang="en-US" b="1" dirty="0">
                <a:solidFill>
                  <a:schemeClr val="tx1"/>
                </a:solidFill>
                <a:latin typeface="Times New Roman" panose="02020603050405020304" pitchFamily="18" charset="0"/>
                <a:cs typeface="Times New Roman" panose="02020603050405020304" pitchFamily="18" charset="0"/>
              </a:rPr>
              <a:t>SF-424A – Budget Information</a:t>
            </a:r>
          </a:p>
          <a:p>
            <a:pPr marL="914400" lvl="1" indent="-457200" algn="l">
              <a:buFont typeface="Wingdings" panose="05000000000000000000"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Failure to list </a:t>
            </a:r>
            <a:r>
              <a:rPr lang="en-US" dirty="0">
                <a:solidFill>
                  <a:schemeClr val="tx1"/>
                </a:solidFill>
                <a:latin typeface="Times New Roman" panose="02020603050405020304" pitchFamily="18" charset="0"/>
                <a:cs typeface="Times New Roman" panose="02020603050405020304" pitchFamily="18" charset="0"/>
              </a:rPr>
              <a:t>only </a:t>
            </a:r>
            <a:r>
              <a:rPr lang="en-US" dirty="0" smtClean="0">
                <a:solidFill>
                  <a:schemeClr val="tx1"/>
                </a:solidFill>
                <a:latin typeface="Times New Roman" panose="02020603050405020304" pitchFamily="18" charset="0"/>
                <a:cs typeface="Times New Roman" panose="02020603050405020304" pitchFamily="18" charset="0"/>
              </a:rPr>
              <a:t>year </a:t>
            </a:r>
            <a:r>
              <a:rPr lang="en-US" dirty="0">
                <a:solidFill>
                  <a:schemeClr val="tx1"/>
                </a:solidFill>
                <a:latin typeface="Times New Roman" panose="02020603050405020304" pitchFamily="18" charset="0"/>
                <a:cs typeface="Times New Roman" panose="02020603050405020304" pitchFamily="18" charset="0"/>
              </a:rPr>
              <a:t>1 a</a:t>
            </a:r>
            <a:r>
              <a:rPr lang="en-US" dirty="0" smtClean="0">
                <a:solidFill>
                  <a:schemeClr val="tx1"/>
                </a:solidFill>
                <a:latin typeface="Times New Roman" panose="02020603050405020304" pitchFamily="18" charset="0"/>
                <a:cs typeface="Times New Roman" panose="02020603050405020304" pitchFamily="18" charset="0"/>
              </a:rPr>
              <a:t>llocation </a:t>
            </a:r>
            <a:r>
              <a:rPr lang="en-US" dirty="0">
                <a:solidFill>
                  <a:schemeClr val="tx1"/>
                </a:solidFill>
                <a:latin typeface="Times New Roman" panose="02020603050405020304" pitchFamily="18" charset="0"/>
                <a:cs typeface="Times New Roman" panose="02020603050405020304" pitchFamily="18" charset="0"/>
              </a:rPr>
              <a:t>a</a:t>
            </a:r>
            <a:r>
              <a:rPr lang="en-US" dirty="0" smtClean="0">
                <a:solidFill>
                  <a:schemeClr val="tx1"/>
                </a:solidFill>
                <a:latin typeface="Times New Roman" panose="02020603050405020304" pitchFamily="18" charset="0"/>
                <a:cs typeface="Times New Roman" panose="02020603050405020304" pitchFamily="18" charset="0"/>
              </a:rPr>
              <a:t>mount</a:t>
            </a:r>
          </a:p>
          <a:p>
            <a:pPr marL="914400" lvl="1" indent="-457200" algn="l">
              <a:buFont typeface="Wingdings" panose="05000000000000000000"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Mathematical </a:t>
            </a:r>
            <a:r>
              <a:rPr lang="en-US" dirty="0">
                <a:solidFill>
                  <a:schemeClr val="tx1"/>
                </a:solidFill>
                <a:latin typeface="Times New Roman" panose="02020603050405020304" pitchFamily="18" charset="0"/>
                <a:cs typeface="Times New Roman" panose="02020603050405020304" pitchFamily="18" charset="0"/>
              </a:rPr>
              <a:t>e</a:t>
            </a:r>
            <a:r>
              <a:rPr lang="en-US" dirty="0" smtClean="0">
                <a:solidFill>
                  <a:schemeClr val="tx1"/>
                </a:solidFill>
                <a:latin typeface="Times New Roman" panose="02020603050405020304" pitchFamily="18" charset="0"/>
                <a:cs typeface="Times New Roman" panose="02020603050405020304" pitchFamily="18" charset="0"/>
              </a:rPr>
              <a:t>rrors</a:t>
            </a:r>
            <a:endParaRPr lang="en-US" dirty="0">
              <a:solidFill>
                <a:schemeClr val="tx1"/>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Failure to calculate budget </a:t>
            </a:r>
            <a:r>
              <a:rPr lang="en-US" dirty="0">
                <a:solidFill>
                  <a:schemeClr val="tx1"/>
                </a:solidFill>
                <a:latin typeface="Times New Roman" panose="02020603050405020304" pitchFamily="18" charset="0"/>
                <a:cs typeface="Times New Roman" panose="02020603050405020304" pitchFamily="18" charset="0"/>
              </a:rPr>
              <a:t>i</a:t>
            </a:r>
            <a:r>
              <a:rPr lang="en-US" dirty="0" smtClean="0">
                <a:solidFill>
                  <a:schemeClr val="tx1"/>
                </a:solidFill>
                <a:latin typeface="Times New Roman" panose="02020603050405020304" pitchFamily="18" charset="0"/>
                <a:cs typeface="Times New Roman" panose="02020603050405020304" pitchFamily="18" charset="0"/>
              </a:rPr>
              <a:t>tems </a:t>
            </a:r>
            <a:r>
              <a:rPr lang="en-US" dirty="0">
                <a:solidFill>
                  <a:schemeClr val="tx1"/>
                </a:solidFill>
                <a:latin typeface="Times New Roman" panose="02020603050405020304" pitchFamily="18" charset="0"/>
                <a:cs typeface="Times New Roman" panose="02020603050405020304" pitchFamily="18" charset="0"/>
              </a:rPr>
              <a:t>under the correct Object Class</a:t>
            </a:r>
          </a:p>
          <a:p>
            <a:pPr lvl="1" algn="l"/>
            <a:endParaRPr lang="en-US" dirty="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r>
              <a:rPr lang="en-US" b="1" dirty="0">
                <a:solidFill>
                  <a:schemeClr val="tx1"/>
                </a:solidFill>
                <a:latin typeface="Times New Roman" panose="02020603050405020304" pitchFamily="18" charset="0"/>
                <a:cs typeface="Times New Roman" panose="02020603050405020304" pitchFamily="18" charset="0"/>
              </a:rPr>
              <a:t>Missing, Incomplete, or Unsigned These Required Forms</a:t>
            </a:r>
          </a:p>
          <a:p>
            <a:pPr marL="914400" lvl="1" indent="-457200" algn="l">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ED-80-0013 – Certifications Regarding Lobbying; Debarment, Suspension, Drug-Free Workplace etc.</a:t>
            </a:r>
          </a:p>
          <a:p>
            <a:pPr marL="914400" lvl="1" indent="-457200" algn="l">
              <a:buFont typeface="Wingdings" panose="05000000000000000000" pitchFamily="2" charset="2"/>
              <a:buChar char="§"/>
            </a:pPr>
            <a:r>
              <a:rPr lang="en-US" dirty="0">
                <a:solidFill>
                  <a:schemeClr val="tx1"/>
                </a:solidFill>
                <a:latin typeface="Times New Roman" panose="02020603050405020304" pitchFamily="18" charset="0"/>
                <a:cs typeface="Times New Roman" panose="02020603050405020304" pitchFamily="18" charset="0"/>
              </a:rPr>
              <a:t>Standard Title VI/Non-Discrimination Assurances – Civil Rights Assurances </a:t>
            </a: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081" y="1581150"/>
            <a:ext cx="2644719" cy="1308488"/>
          </a:xfrm>
          <a:prstGeom prst="rect">
            <a:avLst/>
          </a:prstGeom>
        </p:spPr>
      </p:pic>
    </p:spTree>
    <p:extLst>
      <p:ext uri="{BB962C8B-B14F-4D97-AF65-F5344CB8AC3E}">
        <p14:creationId xmlns:p14="http://schemas.microsoft.com/office/powerpoint/2010/main" val="2947265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C63-21E6-4793-8DD2-244364F9D17D}"/>
              </a:ext>
            </a:extLst>
          </p:cNvPr>
          <p:cNvSpPr>
            <a:spLocks noGrp="1"/>
          </p:cNvSpPr>
          <p:nvPr>
            <p:ph type="title"/>
          </p:nvPr>
        </p:nvSpPr>
        <p:spPr>
          <a:xfrm>
            <a:off x="685800" y="0"/>
            <a:ext cx="7772400" cy="1102519"/>
          </a:xfrm>
        </p:spPr>
        <p:txBody>
          <a:bodyPr>
            <a:noAutofit/>
          </a:bodyPr>
          <a:lstStyle/>
          <a:p>
            <a:r>
              <a:rPr lang="en-US" sz="3200" b="1" dirty="0">
                <a:latin typeface="Times New Roman" panose="02020603050405020304" pitchFamily="18" charset="0"/>
                <a:cs typeface="Times New Roman" panose="02020603050405020304" pitchFamily="18" charset="0"/>
              </a:rPr>
              <a:t>Most Common Application Errors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Project Narrative</a:t>
            </a:r>
          </a:p>
        </p:txBody>
      </p:sp>
      <p:sp>
        <p:nvSpPr>
          <p:cNvPr id="3" name="Content Placeholder 2">
            <a:extLst>
              <a:ext uri="{FF2B5EF4-FFF2-40B4-BE49-F238E27FC236}">
                <a16:creationId xmlns:a16="http://schemas.microsoft.com/office/drawing/2014/main" id="{DAE06E33-23AA-4FB9-91AF-68010C37BEE3}"/>
              </a:ext>
            </a:extLst>
          </p:cNvPr>
          <p:cNvSpPr>
            <a:spLocks noGrp="1"/>
          </p:cNvSpPr>
          <p:nvPr>
            <p:ph idx="1"/>
          </p:nvPr>
        </p:nvSpPr>
        <p:spPr>
          <a:xfrm>
            <a:off x="228600" y="1102519"/>
            <a:ext cx="7543800" cy="3126581"/>
          </a:xfrm>
        </p:spPr>
        <p:txBody>
          <a:bodyPr>
            <a:normAutofit/>
          </a:bodyPr>
          <a:lstStyle/>
          <a:p>
            <a:pPr marL="514350" indent="-514350" algn="l">
              <a:spcBef>
                <a:spcPts val="60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Failure to identify Goals, Objectives, Outputs and Outcomes	</a:t>
            </a:r>
          </a:p>
          <a:p>
            <a:pPr marL="514350" indent="-514350" algn="l">
              <a:spcBef>
                <a:spcPts val="60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Planning and Training Needs Assessment </a:t>
            </a:r>
          </a:p>
          <a:p>
            <a:pPr marL="914400" lvl="1" indent="-457200"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Lack of identifying numerical data and substantiation for needed resource	</a:t>
            </a:r>
          </a:p>
          <a:p>
            <a:pPr marL="514350" indent="-514350" algn="l">
              <a:spcBef>
                <a:spcPts val="60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Lack of clear outputs and outcomes</a:t>
            </a:r>
          </a:p>
          <a:p>
            <a:pPr marL="514350" indent="-514350" algn="l">
              <a:spcBef>
                <a:spcPts val="60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Exceeding 25% M&amp;A threshold </a:t>
            </a:r>
          </a:p>
          <a:p>
            <a:pPr lvl="1"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69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9558-6290-4308-BDB9-44622883999E}"/>
              </a:ext>
            </a:extLst>
          </p:cNvPr>
          <p:cNvSpPr>
            <a:spLocks noGrp="1"/>
          </p:cNvSpPr>
          <p:nvPr>
            <p:ph type="title"/>
          </p:nvPr>
        </p:nvSpPr>
        <p:spPr>
          <a:xfrm>
            <a:off x="685800" y="-28989"/>
            <a:ext cx="7772400" cy="1102519"/>
          </a:xfrm>
        </p:spPr>
        <p:txBody>
          <a:bodyPr>
            <a:normAutofit/>
          </a:bodyPr>
          <a:lstStyle/>
          <a:p>
            <a:r>
              <a:rPr lang="en-US" sz="3200" b="1" dirty="0">
                <a:latin typeface="Times New Roman" panose="02020603050405020304" pitchFamily="18" charset="0"/>
                <a:cs typeface="Times New Roman" panose="02020603050405020304" pitchFamily="18" charset="0"/>
              </a:rPr>
              <a:t>Most Common Application Errors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Project Narrative Cont.</a:t>
            </a:r>
          </a:p>
        </p:txBody>
      </p:sp>
      <p:sp>
        <p:nvSpPr>
          <p:cNvPr id="3" name="Content Placeholder 2">
            <a:extLst>
              <a:ext uri="{FF2B5EF4-FFF2-40B4-BE49-F238E27FC236}">
                <a16:creationId xmlns:a16="http://schemas.microsoft.com/office/drawing/2014/main" id="{2D5BBD29-1139-4810-A9C9-592001B9ECE9}"/>
              </a:ext>
            </a:extLst>
          </p:cNvPr>
          <p:cNvSpPr>
            <a:spLocks noGrp="1"/>
          </p:cNvSpPr>
          <p:nvPr>
            <p:ph idx="1"/>
          </p:nvPr>
        </p:nvSpPr>
        <p:spPr>
          <a:xfrm>
            <a:off x="76200" y="1276350"/>
            <a:ext cx="7696200" cy="3257550"/>
          </a:xfrm>
        </p:spPr>
        <p:txBody>
          <a:bodyPr>
            <a:normAutofit/>
          </a:bodyPr>
          <a:lstStyle/>
          <a:p>
            <a:pPr marL="514350" indent="-514350" algn="l">
              <a:spcBef>
                <a:spcPts val="60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Planning and Training Activities</a:t>
            </a:r>
          </a:p>
          <a:p>
            <a:pPr marL="914400" lvl="1" indent="-457200" algn="l">
              <a:spcBef>
                <a:spcPts val="600"/>
              </a:spcBef>
              <a:spcAft>
                <a:spcPts val="600"/>
              </a:spcAft>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Failure to align activities </a:t>
            </a:r>
            <a:r>
              <a:rPr lang="en-US" sz="1800" dirty="0">
                <a:solidFill>
                  <a:schemeClr val="tx1"/>
                </a:solidFill>
                <a:latin typeface="Times New Roman" panose="02020603050405020304" pitchFamily="18" charset="0"/>
                <a:cs typeface="Times New Roman" panose="02020603050405020304" pitchFamily="18" charset="0"/>
              </a:rPr>
              <a:t>with </a:t>
            </a:r>
            <a:r>
              <a:rPr lang="en-US" sz="1800" dirty="0" smtClean="0">
                <a:solidFill>
                  <a:schemeClr val="tx1"/>
                </a:solidFill>
                <a:latin typeface="Times New Roman" panose="02020603050405020304" pitchFamily="18" charset="0"/>
                <a:cs typeface="Times New Roman" panose="02020603050405020304" pitchFamily="18" charset="0"/>
              </a:rPr>
              <a:t>budget </a:t>
            </a:r>
            <a:r>
              <a:rPr lang="en-US" sz="1800" dirty="0">
                <a:solidFill>
                  <a:schemeClr val="tx1"/>
                </a:solidFill>
                <a:latin typeface="Times New Roman" panose="02020603050405020304" pitchFamily="18" charset="0"/>
                <a:cs typeface="Times New Roman" panose="02020603050405020304" pitchFamily="18" charset="0"/>
              </a:rPr>
              <a:t>narrative </a:t>
            </a:r>
          </a:p>
          <a:p>
            <a:pPr marL="914400" lvl="1" indent="-457200" algn="l">
              <a:spcBef>
                <a:spcPts val="600"/>
              </a:spcBef>
              <a:spcAft>
                <a:spcPts val="600"/>
              </a:spcAft>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Failure to provide </a:t>
            </a:r>
            <a:r>
              <a:rPr lang="en-US" sz="1800" dirty="0">
                <a:solidFill>
                  <a:schemeClr val="tx1"/>
                </a:solidFill>
                <a:latin typeface="Times New Roman" panose="02020603050405020304" pitchFamily="18" charset="0"/>
                <a:cs typeface="Times New Roman" panose="02020603050405020304" pitchFamily="18" charset="0"/>
              </a:rPr>
              <a:t>a brief activity description with proposed output numbers and start/end dates</a:t>
            </a:r>
          </a:p>
          <a:p>
            <a:pPr marL="914400" lvl="1" indent="-457200"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to include estimated activity </a:t>
            </a:r>
            <a:r>
              <a:rPr lang="en-US" sz="1800" dirty="0" smtClean="0">
                <a:solidFill>
                  <a:schemeClr val="tx1"/>
                </a:solidFill>
                <a:latin typeface="Times New Roman" panose="02020603050405020304" pitchFamily="18" charset="0"/>
                <a:cs typeface="Times New Roman" panose="02020603050405020304" pitchFamily="18" charset="0"/>
              </a:rPr>
              <a:t>costs</a:t>
            </a:r>
            <a:endParaRPr lang="en-US" sz="1800" dirty="0">
              <a:solidFill>
                <a:schemeClr val="tx1"/>
              </a:solidFill>
              <a:latin typeface="Times New Roman" panose="02020603050405020304" pitchFamily="18" charset="0"/>
              <a:cs typeface="Times New Roman" panose="02020603050405020304" pitchFamily="18" charset="0"/>
            </a:endParaRPr>
          </a:p>
          <a:p>
            <a:pPr marL="914400" lvl="1" indent="-457200"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to correlate activities to goals, objectives and needs listed in the application </a:t>
            </a:r>
          </a:p>
        </p:txBody>
      </p:sp>
    </p:spTree>
    <p:extLst>
      <p:ext uri="{BB962C8B-B14F-4D97-AF65-F5344CB8AC3E}">
        <p14:creationId xmlns:p14="http://schemas.microsoft.com/office/powerpoint/2010/main" val="2649643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4A4-EF4E-439D-9BC5-98B1419FCF30}"/>
              </a:ext>
            </a:extLst>
          </p:cNvPr>
          <p:cNvSpPr>
            <a:spLocks noGrp="1"/>
          </p:cNvSpPr>
          <p:nvPr>
            <p:ph type="title"/>
          </p:nvPr>
        </p:nvSpPr>
        <p:spPr>
          <a:xfrm>
            <a:off x="762000" y="33959"/>
            <a:ext cx="7772400" cy="1102519"/>
          </a:xfrm>
        </p:spPr>
        <p:txBody>
          <a:bodyPr>
            <a:normAutofit/>
          </a:bodyPr>
          <a:lstStyle/>
          <a:p>
            <a:r>
              <a:rPr lang="en-US" sz="3200" b="1" dirty="0">
                <a:latin typeface="Times New Roman" panose="02020603050405020304" pitchFamily="18" charset="0"/>
                <a:cs typeface="Times New Roman" panose="02020603050405020304" pitchFamily="18" charset="0"/>
              </a:rPr>
              <a:t>Most Common Application Errors</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Budget Narrative</a:t>
            </a:r>
          </a:p>
        </p:txBody>
      </p:sp>
      <p:sp>
        <p:nvSpPr>
          <p:cNvPr id="3" name="Content Placeholder 2">
            <a:extLst>
              <a:ext uri="{FF2B5EF4-FFF2-40B4-BE49-F238E27FC236}">
                <a16:creationId xmlns:a16="http://schemas.microsoft.com/office/drawing/2014/main" id="{672F9609-1DB9-41E0-8E85-9E9FBAEAC2FB}"/>
              </a:ext>
            </a:extLst>
          </p:cNvPr>
          <p:cNvSpPr>
            <a:spLocks noGrp="1"/>
          </p:cNvSpPr>
          <p:nvPr>
            <p:ph idx="1"/>
          </p:nvPr>
        </p:nvSpPr>
        <p:spPr>
          <a:xfrm>
            <a:off x="152400" y="1047750"/>
            <a:ext cx="9144000" cy="3568872"/>
          </a:xfrm>
        </p:spPr>
        <p:txBody>
          <a:bodyPr>
            <a:normAutofit/>
          </a:bodyPr>
          <a:lstStyle/>
          <a:p>
            <a:pPr marL="514350" indent="-51435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SF-424A budget </a:t>
            </a:r>
            <a:r>
              <a:rPr lang="en-US" sz="1800" dirty="0" smtClean="0">
                <a:solidFill>
                  <a:schemeClr val="tx1"/>
                </a:solidFill>
                <a:latin typeface="Times New Roman" panose="02020603050405020304" pitchFamily="18" charset="0"/>
                <a:cs typeface="Times New Roman" panose="02020603050405020304" pitchFamily="18" charset="0"/>
              </a:rPr>
              <a:t>failure to align with the budget narrative</a:t>
            </a:r>
            <a:endParaRPr lang="en-US" sz="1800" dirty="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r>
              <a:rPr lang="en-US" sz="1800" dirty="0" smtClean="0">
                <a:solidFill>
                  <a:schemeClr val="tx1"/>
                </a:solidFill>
                <a:latin typeface="Times New Roman" panose="02020603050405020304" pitchFamily="18" charset="0"/>
                <a:cs typeface="Times New Roman" panose="02020603050405020304" pitchFamily="18" charset="0"/>
              </a:rPr>
              <a:t>Lack of </a:t>
            </a:r>
            <a:r>
              <a:rPr lang="en-US" sz="1800" dirty="0">
                <a:solidFill>
                  <a:schemeClr val="tx1"/>
                </a:solidFill>
                <a:latin typeface="Times New Roman" panose="02020603050405020304" pitchFamily="18" charset="0"/>
                <a:cs typeface="Times New Roman" panose="02020603050405020304" pitchFamily="18" charset="0"/>
              </a:rPr>
              <a:t>detailed explanation of how the agency will make its 20% </a:t>
            </a:r>
            <a:r>
              <a:rPr lang="en-US" sz="1800" dirty="0" smtClean="0">
                <a:solidFill>
                  <a:schemeClr val="tx1"/>
                </a:solidFill>
                <a:latin typeface="Times New Roman" panose="02020603050405020304" pitchFamily="18" charset="0"/>
                <a:cs typeface="Times New Roman" panose="02020603050405020304" pitchFamily="18" charset="0"/>
              </a:rPr>
              <a:t>match </a:t>
            </a:r>
            <a:r>
              <a:rPr lang="en-US" sz="1800" dirty="0">
                <a:solidFill>
                  <a:schemeClr val="tx1"/>
                </a:solidFill>
                <a:latin typeface="Times New Roman" panose="02020603050405020304" pitchFamily="18" charset="0"/>
                <a:cs typeface="Times New Roman" panose="02020603050405020304" pitchFamily="18" charset="0"/>
              </a:rPr>
              <a:t>contribution (if applicable)</a:t>
            </a:r>
          </a:p>
          <a:p>
            <a:pPr marL="514350" indent="-51435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Incorrect object class categorization enables mishandling of expenses or may cause post-award audit triggers</a:t>
            </a:r>
          </a:p>
          <a:p>
            <a:pPr marL="514350" indent="-51435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Personnel/Fringe Benefit costs incorrectly charged </a:t>
            </a:r>
          </a:p>
          <a:p>
            <a:pPr marL="514350" indent="-51435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Incorrect allocation of Indirect costs </a:t>
            </a:r>
          </a:p>
          <a:p>
            <a:pPr marL="514350" indent="-51435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Identifying pass through indirect cost to the program</a:t>
            </a:r>
          </a:p>
          <a:p>
            <a:pPr marL="514350" indent="-514350" algn="l">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Lack of indirect cost agreement/lack of clarity on inclusions causing duplicate expenses (direct vs. indirect)</a:t>
            </a:r>
          </a:p>
        </p:txBody>
      </p:sp>
    </p:spTree>
    <p:extLst>
      <p:ext uri="{BB962C8B-B14F-4D97-AF65-F5344CB8AC3E}">
        <p14:creationId xmlns:p14="http://schemas.microsoft.com/office/powerpoint/2010/main" val="373033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129" y="438150"/>
            <a:ext cx="8229600" cy="3394472"/>
          </a:xfrm>
        </p:spPr>
        <p:txBody>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Components of the </a:t>
            </a:r>
            <a:r>
              <a:rPr lang="en-US"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HMEP</a:t>
            </a:r>
            <a:r>
              <a:rPr lang="en-US" b="1" dirty="0">
                <a:solidFill>
                  <a:srgbClr val="00B05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Grant Application </a:t>
            </a:r>
          </a:p>
        </p:txBody>
      </p:sp>
      <p:sp>
        <p:nvSpPr>
          <p:cNvPr id="4" name="Slide Number Placeholder 3"/>
          <p:cNvSpPr>
            <a:spLocks noGrp="1"/>
          </p:cNvSpPr>
          <p:nvPr>
            <p:ph type="sldNum" sz="quarter" idx="12"/>
          </p:nvPr>
        </p:nvSpPr>
        <p:spPr/>
        <p:txBody>
          <a:bodyPr/>
          <a:lstStyle/>
          <a:p>
            <a:fld id="{BE4FB471-EBB4-4D81-9EA6-902E33AD37CE}" type="slidenum">
              <a:rPr lang="en-US" smtClean="0"/>
              <a:t>5</a:t>
            </a:fld>
            <a:endParaRPr lang="en-US"/>
          </a:p>
        </p:txBody>
      </p:sp>
    </p:spTree>
    <p:extLst>
      <p:ext uri="{BB962C8B-B14F-4D97-AF65-F5344CB8AC3E}">
        <p14:creationId xmlns:p14="http://schemas.microsoft.com/office/powerpoint/2010/main" val="626207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HMEP Grant Milestones</a:t>
            </a:r>
          </a:p>
          <a:p>
            <a:pPr marL="0" indent="0" algn="ctr">
              <a:buNone/>
            </a:pPr>
            <a:r>
              <a:rPr lang="en-US"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a:t>
            </a:r>
            <a:r>
              <a:rPr lang="en-US" b="1" dirty="0">
                <a:solidFill>
                  <a:srgbClr val="00B050"/>
                </a:solidFill>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Your Calendar!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E4FB471-EBB4-4D81-9EA6-902E33AD37CE}" type="slidenum">
              <a:rPr lang="en-US" smtClean="0"/>
              <a:t>50</a:t>
            </a:fld>
            <a:endParaRPr lang="en-US"/>
          </a:p>
        </p:txBody>
      </p:sp>
    </p:spTree>
    <p:extLst>
      <p:ext uri="{BB962C8B-B14F-4D97-AF65-F5344CB8AC3E}">
        <p14:creationId xmlns:p14="http://schemas.microsoft.com/office/powerpoint/2010/main" val="1812689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153400" cy="609600"/>
          </a:xfrm>
          <a:ln>
            <a:noFill/>
          </a:ln>
        </p:spPr>
        <p:txBody>
          <a:bodyPr>
            <a:noAutofit/>
          </a:bodyPr>
          <a:lstStyle/>
          <a:p>
            <a:pPr lvl="0">
              <a:spcBef>
                <a:spcPts val="0"/>
              </a:spcBef>
            </a:pPr>
            <a:r>
              <a:rPr lang="en-US" sz="3200" b="1" dirty="0">
                <a:latin typeface="Times New Roman" panose="02020603050405020304" pitchFamily="18" charset="0"/>
                <a:cs typeface="Times New Roman" panose="02020603050405020304" pitchFamily="18" charset="0"/>
              </a:rPr>
              <a:t>HMEP Grant Milestones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Application </a:t>
            </a:r>
          </a:p>
        </p:txBody>
      </p:sp>
      <p:sp>
        <p:nvSpPr>
          <p:cNvPr id="3" name="Content Placeholder 2"/>
          <p:cNvSpPr>
            <a:spLocks noGrp="1"/>
          </p:cNvSpPr>
          <p:nvPr>
            <p:ph idx="1"/>
          </p:nvPr>
        </p:nvSpPr>
        <p:spPr>
          <a:xfrm>
            <a:off x="266700" y="1123950"/>
            <a:ext cx="8686800" cy="2743200"/>
          </a:xfrm>
        </p:spPr>
        <p:txBody>
          <a:bodyPr>
            <a:normAutofit/>
          </a:bodyPr>
          <a:lstStyle/>
          <a:p>
            <a:pPr>
              <a:spcBef>
                <a:spcPts val="0"/>
              </a:spcBef>
              <a:spcAft>
                <a:spcPts val="600"/>
              </a:spcAft>
              <a:buFont typeface="Wingdings" panose="05000000000000000000" pitchFamily="2" charset="2"/>
              <a:buChar char="§"/>
            </a:pPr>
            <a:r>
              <a:rPr lang="en-US" sz="2000" dirty="0">
                <a:solidFill>
                  <a:prstClr val="black"/>
                </a:solidFill>
                <a:latin typeface="Times New Roman" panose="02020603050405020304" pitchFamily="18" charset="0"/>
                <a:cs typeface="Times New Roman" panose="02020603050405020304" pitchFamily="18" charset="0"/>
              </a:rPr>
              <a:t>FY16-19 Performance period ends: </a:t>
            </a:r>
            <a:r>
              <a:rPr lang="en-US" sz="2000" dirty="0" smtClean="0">
                <a:solidFill>
                  <a:prstClr val="black"/>
                </a:solidFill>
                <a:latin typeface="Times New Roman" panose="02020603050405020304" pitchFamily="18" charset="0"/>
                <a:cs typeface="Times New Roman" panose="02020603050405020304" pitchFamily="18" charset="0"/>
              </a:rPr>
              <a:t>09/30/2019</a:t>
            </a:r>
          </a:p>
          <a:p>
            <a:pPr>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Application Period begins: March 2019</a:t>
            </a:r>
          </a:p>
          <a:p>
            <a:pPr>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Application </a:t>
            </a:r>
            <a:r>
              <a:rPr lang="en-US" sz="2000" dirty="0">
                <a:solidFill>
                  <a:prstClr val="black"/>
                </a:solidFill>
                <a:latin typeface="Times New Roman" panose="02020603050405020304" pitchFamily="18" charset="0"/>
                <a:cs typeface="Times New Roman" panose="02020603050405020304" pitchFamily="18" charset="0"/>
              </a:rPr>
              <a:t>Due Date: </a:t>
            </a:r>
            <a:r>
              <a:rPr lang="en-US" sz="2000" dirty="0">
                <a:solidFill>
                  <a:srgbClr val="FF0000"/>
                </a:solidFill>
                <a:latin typeface="Times New Roman" panose="02020603050405020304" pitchFamily="18" charset="0"/>
                <a:cs typeface="Times New Roman" panose="02020603050405020304" pitchFamily="18" charset="0"/>
              </a:rPr>
              <a:t>April 30 (tentative)</a:t>
            </a:r>
          </a:p>
          <a:p>
            <a:pPr>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Application </a:t>
            </a:r>
            <a:r>
              <a:rPr lang="en-US" sz="2000" dirty="0">
                <a:solidFill>
                  <a:prstClr val="black"/>
                </a:solidFill>
                <a:latin typeface="Times New Roman" panose="02020603050405020304" pitchFamily="18" charset="0"/>
                <a:cs typeface="Times New Roman" panose="02020603050405020304" pitchFamily="18" charset="0"/>
              </a:rPr>
              <a:t>Award Date: 09/30/2019</a:t>
            </a:r>
          </a:p>
          <a:p>
            <a:pPr>
              <a:spcBef>
                <a:spcPts val="0"/>
              </a:spcBef>
              <a:spcAft>
                <a:spcPts val="600"/>
              </a:spcAft>
              <a:buFont typeface="Wingdings" panose="05000000000000000000" pitchFamily="2" charset="2"/>
              <a:buChar char="§"/>
            </a:pPr>
            <a:r>
              <a:rPr lang="en-US" sz="2000" dirty="0" smtClean="0">
                <a:solidFill>
                  <a:prstClr val="black"/>
                </a:solidFill>
                <a:latin typeface="Times New Roman" panose="02020603050405020304" pitchFamily="18" charset="0"/>
                <a:cs typeface="Times New Roman" panose="02020603050405020304" pitchFamily="18" charset="0"/>
              </a:rPr>
              <a:t>Period </a:t>
            </a:r>
            <a:r>
              <a:rPr lang="en-US" sz="2000" dirty="0">
                <a:solidFill>
                  <a:prstClr val="black"/>
                </a:solidFill>
                <a:latin typeface="Times New Roman" panose="02020603050405020304" pitchFamily="18" charset="0"/>
                <a:cs typeface="Times New Roman" panose="02020603050405020304" pitchFamily="18" charset="0"/>
              </a:rPr>
              <a:t>of Performance: 09/30/2019 – 09/30/2022</a:t>
            </a:r>
          </a:p>
          <a:p>
            <a:pPr marL="0" indent="0">
              <a:spcBef>
                <a:spcPts val="0"/>
              </a:spcBef>
              <a:spcAft>
                <a:spcPts val="600"/>
              </a:spcAft>
              <a:buNone/>
            </a:pPr>
            <a:r>
              <a:rPr lang="en-US" sz="2000" dirty="0" smtClean="0">
                <a:solidFill>
                  <a:prstClr val="black"/>
                </a:solidFill>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a:p>
            <a:pPr lvl="1">
              <a:spcBef>
                <a:spcPts val="0"/>
              </a:spcBef>
              <a:spcAft>
                <a:spcPts val="600"/>
              </a:spcAft>
              <a:buFont typeface="Wingdings" panose="05000000000000000000" pitchFamily="2" charset="2"/>
              <a:buChar char="§"/>
            </a:pP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067" y="1428750"/>
            <a:ext cx="2495550" cy="2212721"/>
          </a:xfrm>
          <a:prstGeom prst="rect">
            <a:avLst/>
          </a:prstGeom>
        </p:spPr>
      </p:pic>
    </p:spTree>
    <p:extLst>
      <p:ext uri="{BB962C8B-B14F-4D97-AF65-F5344CB8AC3E}">
        <p14:creationId xmlns:p14="http://schemas.microsoft.com/office/powerpoint/2010/main" val="4213277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61950"/>
            <a:ext cx="8229600" cy="548879"/>
          </a:xfrm>
        </p:spPr>
        <p:txBody>
          <a:bodyPr>
            <a:noAutofit/>
          </a:bodyPr>
          <a:lstStyle/>
          <a:p>
            <a:r>
              <a:rPr lang="en-US" altLang="en-US" sz="3200" b="1" dirty="0">
                <a:latin typeface="Times New Roman" panose="02020603050405020304" pitchFamily="18" charset="0"/>
                <a:cs typeface="Times New Roman" panose="02020603050405020304" pitchFamily="18" charset="0"/>
              </a:rPr>
              <a:t>Invitation to </a:t>
            </a:r>
            <a:r>
              <a:rPr lang="en-US" altLang="en-US" sz="3200" b="1" u="sng" dirty="0">
                <a:solidFill>
                  <a:schemeClr val="accent3">
                    <a:lumMod val="75000"/>
                  </a:schemeClr>
                </a:solidFill>
                <a:latin typeface="Times New Roman" panose="02020603050405020304" pitchFamily="18" charset="0"/>
                <a:cs typeface="Times New Roman" panose="02020603050405020304" pitchFamily="18" charset="0"/>
              </a:rPr>
              <a:t>Apply</a:t>
            </a:r>
          </a:p>
        </p:txBody>
      </p:sp>
      <p:sp>
        <p:nvSpPr>
          <p:cNvPr id="29699" name="Content Placeholder 2"/>
          <p:cNvSpPr>
            <a:spLocks noGrp="1"/>
          </p:cNvSpPr>
          <p:nvPr>
            <p:ph idx="1"/>
          </p:nvPr>
        </p:nvSpPr>
        <p:spPr>
          <a:xfrm>
            <a:off x="457200" y="1234678"/>
            <a:ext cx="8229600" cy="2937272"/>
          </a:xfrm>
        </p:spPr>
        <p:txBody>
          <a:bodyPr/>
          <a:lstStyle/>
          <a:p>
            <a:pPr marL="0" indent="0" algn="ctr">
              <a:buFontTx/>
              <a:buNone/>
            </a:pPr>
            <a:r>
              <a:rPr lang="en-US" altLang="en-US" sz="2000" dirty="0">
                <a:solidFill>
                  <a:schemeClr val="tx1"/>
                </a:solidFill>
                <a:latin typeface="Times New Roman" panose="02020603050405020304" pitchFamily="18" charset="0"/>
                <a:cs typeface="Times New Roman" panose="02020603050405020304" pitchFamily="18" charset="0"/>
              </a:rPr>
              <a:t>PHMSA encourages all States and Territories </a:t>
            </a:r>
            <a:r>
              <a:rPr lang="en-US" altLang="en-US" sz="2000" dirty="0">
                <a:latin typeface="Times New Roman" panose="02020603050405020304" pitchFamily="18" charset="0"/>
                <a:cs typeface="Times New Roman" panose="02020603050405020304" pitchFamily="18" charset="0"/>
              </a:rPr>
              <a:t>to apply for the </a:t>
            </a:r>
            <a:r>
              <a:rPr lang="en-US" altLang="en-US" sz="2000" dirty="0">
                <a:solidFill>
                  <a:schemeClr val="tx1"/>
                </a:solidFill>
                <a:latin typeface="Times New Roman" panose="02020603050405020304" pitchFamily="18" charset="0"/>
                <a:cs typeface="Times New Roman" panose="02020603050405020304" pitchFamily="18" charset="0"/>
              </a:rPr>
              <a:t>HMEP grant via </a:t>
            </a:r>
            <a:r>
              <a:rPr lang="en-US" altLang="en-US" sz="2000" dirty="0">
                <a:solidFill>
                  <a:schemeClr val="tx1"/>
                </a:solidFill>
                <a:latin typeface="Times New Roman" panose="02020603050405020304" pitchFamily="18" charset="0"/>
                <a:cs typeface="Times New Roman" panose="02020603050405020304" pitchFamily="18" charset="0"/>
                <a:hlinkClick r:id="rId3"/>
              </a:rPr>
              <a:t>www.grants.gov</a:t>
            </a:r>
            <a:r>
              <a:rPr lang="en-US" altLang="en-US" sz="1800" dirty="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a:t>- </a:t>
            </a:r>
            <a:fld id="{88CAF55B-87E5-4755-AFED-2AEF7C144A2C}" type="slidenum">
              <a:rPr lang="en-US" smtClean="0"/>
              <a:pPr>
                <a:defRPr/>
              </a:pPr>
              <a:t>52</a:t>
            </a:fld>
            <a:r>
              <a:rPr lang="en-US"/>
              <a:t> -</a:t>
            </a:r>
          </a:p>
        </p:txBody>
      </p:sp>
      <p:pic>
        <p:nvPicPr>
          <p:cNvPr id="8" name="Picture 7"/>
          <p:cNvPicPr>
            <a:picLocks noChangeAspect="1"/>
          </p:cNvPicPr>
          <p:nvPr/>
        </p:nvPicPr>
        <p:blipFill>
          <a:blip r:embed="rId4"/>
          <a:stretch>
            <a:fillRect/>
          </a:stretch>
        </p:blipFill>
        <p:spPr>
          <a:xfrm>
            <a:off x="4343400" y="2457450"/>
            <a:ext cx="4002088" cy="177760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884238" y="2686050"/>
            <a:ext cx="1905000" cy="148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4003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800" b="1" dirty="0">
                <a:solidFill>
                  <a:srgbClr val="FF0000"/>
                </a:solidFill>
                <a:latin typeface="Times New Roman" panose="02020603050405020304" pitchFamily="18" charset="0"/>
                <a:cs typeface="Times New Roman" panose="02020603050405020304" pitchFamily="18" charset="0"/>
              </a:rPr>
              <a:t>Additionally, applicants must register with </a:t>
            </a:r>
            <a:r>
              <a:rPr lang="en-US" sz="1800" b="1" dirty="0" err="1">
                <a:solidFill>
                  <a:srgbClr val="FF0000"/>
                </a:solidFill>
                <a:latin typeface="Times New Roman" panose="02020603050405020304" pitchFamily="18" charset="0"/>
                <a:cs typeface="Times New Roman" panose="02020603050405020304" pitchFamily="18" charset="0"/>
              </a:rPr>
              <a:t>FedConnect</a:t>
            </a:r>
            <a:r>
              <a:rPr lang="en-US" sz="1800" b="1" dirty="0">
                <a:solidFill>
                  <a:srgbClr val="FF0000"/>
                </a:solidFill>
                <a:latin typeface="Times New Roman" panose="02020603050405020304" pitchFamily="18" charset="0"/>
                <a:cs typeface="Times New Roman" panose="02020603050405020304" pitchFamily="18" charset="0"/>
              </a:rPr>
              <a:t> for an account before submitting an application. </a:t>
            </a:r>
          </a:p>
          <a:p>
            <a:pPr marL="0" indent="0">
              <a:buNone/>
            </a:pPr>
            <a:r>
              <a:rPr lang="en-US" sz="1800" dirty="0">
                <a:latin typeface="Times New Roman" panose="02020603050405020304" pitchFamily="18" charset="0"/>
                <a:cs typeface="Times New Roman" panose="02020603050405020304" pitchFamily="18" charset="0"/>
              </a:rPr>
              <a:t>Your organization’s Marketing Partner ID number (MPIN), which can be retrieved from the System for Award Management (SAM), is required to create an account. </a:t>
            </a:r>
          </a:p>
          <a:p>
            <a:pPr marL="0" indent="0">
              <a:buNone/>
            </a:pPr>
            <a:r>
              <a:rPr lang="en-US" sz="1800" dirty="0">
                <a:latin typeface="Times New Roman" panose="02020603050405020304" pitchFamily="18" charset="0"/>
                <a:cs typeface="Times New Roman" panose="02020603050405020304" pitchFamily="18" charset="0"/>
              </a:rPr>
              <a:t>For instructions on how to register in </a:t>
            </a:r>
            <a:r>
              <a:rPr lang="en-US" sz="1800" dirty="0" err="1">
                <a:latin typeface="Times New Roman" panose="02020603050405020304" pitchFamily="18" charset="0"/>
                <a:cs typeface="Times New Roman" panose="02020603050405020304" pitchFamily="18" charset="0"/>
              </a:rPr>
              <a:t>FedConnect</a:t>
            </a:r>
            <a:r>
              <a:rPr lang="en-US" sz="1800" dirty="0">
                <a:latin typeface="Times New Roman" panose="02020603050405020304" pitchFamily="18" charset="0"/>
                <a:cs typeface="Times New Roman" panose="02020603050405020304" pitchFamily="18" charset="0"/>
              </a:rPr>
              <a:t> and how to use the portal, view the </a:t>
            </a:r>
            <a:r>
              <a:rPr lang="en-US" sz="1800" i="1" dirty="0" err="1">
                <a:latin typeface="Times New Roman" panose="02020603050405020304" pitchFamily="18" charset="0"/>
                <a:cs typeface="Times New Roman" panose="02020603050405020304" pitchFamily="18" charset="0"/>
              </a:rPr>
              <a:t>FedConnect</a:t>
            </a:r>
            <a:r>
              <a:rPr lang="en-US" sz="1800" i="1" dirty="0">
                <a:latin typeface="Times New Roman" panose="02020603050405020304" pitchFamily="18" charset="0"/>
                <a:cs typeface="Times New Roman" panose="02020603050405020304" pitchFamily="18" charset="0"/>
              </a:rPr>
              <a:t>: Ready, Set, Go!</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Tutorial</a:t>
            </a:r>
            <a:r>
              <a:rPr lang="en-US" sz="1800" dirty="0">
                <a:latin typeface="Times New Roman" panose="02020603050405020304" pitchFamily="18" charset="0"/>
                <a:cs typeface="Times New Roman" panose="02020603050405020304" pitchFamily="18" charset="0"/>
              </a:rPr>
              <a:t> under the </a:t>
            </a:r>
            <a:r>
              <a:rPr lang="en-US" sz="1800" i="1" dirty="0">
                <a:latin typeface="Times New Roman" panose="02020603050405020304" pitchFamily="18" charset="0"/>
                <a:cs typeface="Times New Roman" panose="02020603050405020304" pitchFamily="18" charset="0"/>
              </a:rPr>
              <a:t>Need Help?</a:t>
            </a:r>
            <a:r>
              <a:rPr lang="en-US" sz="1800" dirty="0">
                <a:latin typeface="Times New Roman" panose="02020603050405020304" pitchFamily="18" charset="0"/>
                <a:cs typeface="Times New Roman" panose="02020603050405020304" pitchFamily="18" charset="0"/>
              </a:rPr>
              <a:t> section on the </a:t>
            </a:r>
            <a:r>
              <a:rPr lang="en-US" sz="1800" dirty="0" err="1">
                <a:latin typeface="Times New Roman" panose="02020603050405020304" pitchFamily="18" charset="0"/>
                <a:cs typeface="Times New Roman" panose="02020603050405020304" pitchFamily="18" charset="0"/>
              </a:rPr>
              <a:t>FedConnect</a:t>
            </a:r>
            <a:r>
              <a:rPr lang="en-US" sz="1800" dirty="0">
                <a:latin typeface="Times New Roman" panose="02020603050405020304" pitchFamily="18" charset="0"/>
                <a:cs typeface="Times New Roman" panose="02020603050405020304" pitchFamily="18" charset="0"/>
              </a:rPr>
              <a:t> home page.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1700" u="sng" dirty="0">
                <a:latin typeface="Times New Roman" panose="02020603050405020304" pitchFamily="18" charset="0"/>
                <a:cs typeface="Times New Roman" panose="02020603050405020304" pitchFamily="18" charset="0"/>
                <a:hlinkClick r:id="rId2"/>
              </a:rPr>
              <a:t>https://</a:t>
            </a:r>
            <a:r>
              <a:rPr lang="en-US" sz="1700" u="sng" dirty="0" smtClean="0">
                <a:latin typeface="Times New Roman" panose="02020603050405020304" pitchFamily="18" charset="0"/>
                <a:cs typeface="Times New Roman" panose="02020603050405020304" pitchFamily="18" charset="0"/>
                <a:hlinkClick r:id="rId2"/>
              </a:rPr>
              <a:t>www.fedconnect.net/FedConnect/Marketing/Documents/FedConnect_Ready_Set_Go.pdf</a:t>
            </a:r>
            <a:r>
              <a:rPr lang="en-US" sz="1700" u="sng" dirty="0" smtClean="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FedConnect</a:t>
            </a:r>
            <a:r>
              <a:rPr lang="en-US" sz="1700" dirty="0" smtClean="0">
                <a:latin typeface="Times New Roman" panose="02020603050405020304" pitchFamily="18" charset="0"/>
                <a:cs typeface="Times New Roman" panose="02020603050405020304" pitchFamily="18" charset="0"/>
              </a:rPr>
              <a:t> Instructions</a:t>
            </a:r>
            <a:endParaRPr lang="en-US" sz="1700" u="sng" dirty="0">
              <a:latin typeface="Times New Roman" panose="02020603050405020304" pitchFamily="18" charset="0"/>
              <a:cs typeface="Times New Roman" panose="02020603050405020304" pitchFamily="18" charset="0"/>
              <a:hlinkClick r:id="rId3"/>
            </a:endParaRPr>
          </a:p>
          <a:p>
            <a:pPr marL="0" indent="0">
              <a:buNone/>
            </a:pPr>
            <a:r>
              <a:rPr lang="en-US" sz="1800" dirty="0">
                <a:latin typeface="Times New Roman" panose="02020603050405020304" pitchFamily="18" charset="0"/>
                <a:cs typeface="Times New Roman" panose="02020603050405020304" pitchFamily="18" charset="0"/>
                <a:hlinkClick r:id="rId3"/>
              </a:rPr>
              <a:t>https://www.fedconnect.net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Fedconnect</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hlinkClick r:id="rId4"/>
              </a:rPr>
              <a:t>https://www.sam.gov/SAM/</a:t>
            </a:r>
            <a:r>
              <a:rPr lang="en-US" sz="1800" dirty="0">
                <a:latin typeface="Times New Roman" panose="02020603050405020304" pitchFamily="18" charset="0"/>
                <a:cs typeface="Times New Roman" panose="02020603050405020304" pitchFamily="18" charset="0"/>
              </a:rPr>
              <a:t> SAM</a:t>
            </a:r>
          </a:p>
        </p:txBody>
      </p:sp>
      <p:sp>
        <p:nvSpPr>
          <p:cNvPr id="4" name="Slide Number Placeholder 3"/>
          <p:cNvSpPr>
            <a:spLocks noGrp="1"/>
          </p:cNvSpPr>
          <p:nvPr>
            <p:ph type="sldNum" sz="quarter" idx="12"/>
          </p:nvPr>
        </p:nvSpPr>
        <p:spPr/>
        <p:txBody>
          <a:bodyPr/>
          <a:lstStyle/>
          <a:p>
            <a:fld id="{BE4FB471-EBB4-4D81-9EA6-902E33AD37CE}" type="slidenum">
              <a:rPr lang="en-US" smtClean="0"/>
              <a:t>53</a:t>
            </a:fld>
            <a:endParaRPr lang="en-US"/>
          </a:p>
        </p:txBody>
      </p:sp>
      <p:sp>
        <p:nvSpPr>
          <p:cNvPr id="5" name="Title 1"/>
          <p:cNvSpPr>
            <a:spLocks noGrp="1"/>
          </p:cNvSpPr>
          <p:nvPr>
            <p:ph type="title"/>
          </p:nvPr>
        </p:nvSpPr>
        <p:spPr>
          <a:xfrm>
            <a:off x="457200" y="361950"/>
            <a:ext cx="8229600" cy="548879"/>
          </a:xfrm>
        </p:spPr>
        <p:txBody>
          <a:bodyPr>
            <a:noAutofit/>
          </a:bodyPr>
          <a:lstStyle/>
          <a:p>
            <a:r>
              <a:rPr lang="en-US" altLang="en-US" sz="3200" b="1" dirty="0">
                <a:latin typeface="Times New Roman" panose="02020603050405020304" pitchFamily="18" charset="0"/>
                <a:cs typeface="Times New Roman" panose="02020603050405020304" pitchFamily="18" charset="0"/>
              </a:rPr>
              <a:t>Invitation to </a:t>
            </a:r>
            <a:r>
              <a:rPr lang="en-US" altLang="en-US" sz="3200" b="1" u="sng" dirty="0">
                <a:solidFill>
                  <a:schemeClr val="accent3">
                    <a:lumMod val="75000"/>
                  </a:schemeClr>
                </a:solidFill>
                <a:latin typeface="Times New Roman" panose="02020603050405020304" pitchFamily="18" charset="0"/>
                <a:cs typeface="Times New Roman" panose="02020603050405020304" pitchFamily="18" charset="0"/>
              </a:rPr>
              <a:t>Apply</a:t>
            </a:r>
            <a:br>
              <a:rPr lang="en-US" altLang="en-US" sz="3200" b="1" u="sng" dirty="0">
                <a:solidFill>
                  <a:schemeClr val="accent3">
                    <a:lumMod val="75000"/>
                  </a:schemeClr>
                </a:solidFill>
                <a:latin typeface="Times New Roman" panose="02020603050405020304" pitchFamily="18" charset="0"/>
                <a:cs typeface="Times New Roman" panose="02020603050405020304" pitchFamily="18" charset="0"/>
              </a:rPr>
            </a:br>
            <a:r>
              <a:rPr lang="en-US" altLang="en-US" sz="2000" b="1" dirty="0">
                <a:solidFill>
                  <a:schemeClr val="accent3">
                    <a:lumMod val="75000"/>
                  </a:schemeClr>
                </a:solidFill>
                <a:latin typeface="Times New Roman" panose="02020603050405020304" pitchFamily="18" charset="0"/>
                <a:cs typeface="Times New Roman" panose="02020603050405020304" pitchFamily="18" charset="0"/>
              </a:rPr>
              <a:t>Additional Requirements</a:t>
            </a:r>
          </a:p>
        </p:txBody>
      </p:sp>
      <p:pic>
        <p:nvPicPr>
          <p:cNvPr id="6" name="Picture 3" descr="C:\Users\lisa.odonnell\AppData\Local\Microsoft\Windows\Temporary Internet Files\Content.IE5\IIYVE1SS\CarbonNYC_NEW_Exclamati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562350"/>
            <a:ext cx="12954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24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628650"/>
            <a:ext cx="9144000" cy="720329"/>
          </a:xfrm>
        </p:spPr>
        <p:txBody>
          <a:bodyPr>
            <a:noAutofit/>
          </a:bodyPr>
          <a:lstStyle/>
          <a:p>
            <a:pPr eaLnBrk="1" hangingPunct="1"/>
            <a:r>
              <a:rPr lang="en-US" altLang="en-US" sz="3200" b="1" dirty="0">
                <a:latin typeface="Times New Roman" panose="02020603050405020304" pitchFamily="18" charset="0"/>
                <a:cs typeface="Times New Roman" panose="02020603050405020304" pitchFamily="18" charset="0"/>
              </a:rPr>
              <a:t>Hazmat Grant Program </a:t>
            </a:r>
            <a:br>
              <a:rPr lang="en-US" altLang="en-US" sz="3200" b="1" dirty="0">
                <a:latin typeface="Times New Roman" panose="02020603050405020304" pitchFamily="18" charset="0"/>
                <a:cs typeface="Times New Roman" panose="02020603050405020304" pitchFamily="18" charset="0"/>
              </a:rPr>
            </a:br>
            <a:r>
              <a:rPr lang="en-US" altLang="en-US" sz="3200" b="1" u="sng" dirty="0">
                <a:solidFill>
                  <a:schemeClr val="accent3">
                    <a:lumMod val="75000"/>
                  </a:schemeClr>
                </a:solidFill>
                <a:latin typeface="Times New Roman" panose="02020603050405020304" pitchFamily="18" charset="0"/>
                <a:cs typeface="Times New Roman" panose="02020603050405020304" pitchFamily="18" charset="0"/>
              </a:rPr>
              <a:t>Contact </a:t>
            </a:r>
            <a:r>
              <a:rPr lang="en-US" altLang="en-US" sz="3200" b="1" dirty="0">
                <a:latin typeface="Times New Roman" panose="02020603050405020304" pitchFamily="18" charset="0"/>
                <a:cs typeface="Times New Roman" panose="02020603050405020304" pitchFamily="18" charset="0"/>
              </a:rPr>
              <a:t>Information</a:t>
            </a:r>
          </a:p>
        </p:txBody>
      </p:sp>
      <p:sp>
        <p:nvSpPr>
          <p:cNvPr id="49155" name="Content Placeholder 2"/>
          <p:cNvSpPr>
            <a:spLocks noGrp="1"/>
          </p:cNvSpPr>
          <p:nvPr>
            <p:ph idx="1"/>
          </p:nvPr>
        </p:nvSpPr>
        <p:spPr>
          <a:xfrm>
            <a:off x="0" y="1749029"/>
            <a:ext cx="9144000" cy="2686050"/>
          </a:xfrm>
        </p:spPr>
        <p:txBody>
          <a:bodyPr>
            <a:normAutofit fontScale="85000" lnSpcReduction="20000"/>
          </a:bodyPr>
          <a:lstStyle/>
          <a:p>
            <a:pPr marL="0" indent="0" algn="ctr" eaLnBrk="1" hangingPunct="1">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General Grant </a:t>
            </a:r>
            <a:r>
              <a:rPr lang="en-US" sz="2400" u="sng" dirty="0">
                <a:solidFill>
                  <a:schemeClr val="accent3">
                    <a:lumMod val="75000"/>
                  </a:schemeClr>
                </a:solidFill>
                <a:latin typeface="Times New Roman" panose="02020603050405020304" pitchFamily="18" charset="0"/>
                <a:cs typeface="Times New Roman" panose="02020603050405020304" pitchFamily="18" charset="0"/>
              </a:rPr>
              <a:t>Inquiries</a:t>
            </a:r>
          </a:p>
          <a:p>
            <a:pPr marL="0" indent="0" algn="ctr" eaLnBrk="1" hangingPunct="1">
              <a:lnSpc>
                <a:spcPct val="110000"/>
              </a:lnSpc>
              <a:spcBef>
                <a:spcPts val="0"/>
              </a:spcBef>
              <a:spcAft>
                <a:spcPts val="1200"/>
              </a:spcAft>
              <a:buFontTx/>
              <a:buNone/>
              <a:defRPr/>
            </a:pPr>
            <a:r>
              <a:rPr lang="en-US" sz="2400" dirty="0">
                <a:latin typeface="Times New Roman" panose="02020603050405020304" pitchFamily="18" charset="0"/>
                <a:cs typeface="Times New Roman" panose="02020603050405020304" pitchFamily="18" charset="0"/>
                <a:hlinkClick r:id="rId2"/>
              </a:rPr>
              <a:t>HMEP.Grants@dot.gov</a:t>
            </a:r>
            <a:endParaRPr lang="en-US" sz="2400" b="1" dirty="0">
              <a:latin typeface="Times New Roman" panose="02020603050405020304" pitchFamily="18" charset="0"/>
              <a:cs typeface="Times New Roman" panose="02020603050405020304" pitchFamily="18" charset="0"/>
            </a:endParaRPr>
          </a:p>
          <a:p>
            <a:pPr marL="457200" lvl="1" indent="0" algn="ctr" eaLnBrk="1" hangingPunct="1">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Website</a:t>
            </a:r>
            <a:r>
              <a:rPr lang="en-US" sz="2400" b="1" dirty="0">
                <a:solidFill>
                  <a:schemeClr val="tx1"/>
                </a:solidFill>
                <a:latin typeface="Times New Roman" panose="02020603050405020304" pitchFamily="18" charset="0"/>
                <a:cs typeface="Times New Roman" panose="02020603050405020304" pitchFamily="18" charset="0"/>
              </a:rPr>
              <a:t>:</a:t>
            </a:r>
          </a:p>
          <a:p>
            <a:pPr marL="457200" lvl="1" indent="0" algn="ctr">
              <a:lnSpc>
                <a:spcPct val="110000"/>
              </a:lnSpc>
              <a:spcBef>
                <a:spcPts val="0"/>
              </a:spcBef>
              <a:spcAft>
                <a:spcPts val="1200"/>
              </a:spcAft>
              <a:buFontTx/>
              <a:buNone/>
              <a:defRPr/>
            </a:pPr>
            <a:r>
              <a:rPr lang="en-US" sz="2400"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Phone:</a:t>
            </a:r>
          </a:p>
          <a:p>
            <a:pPr marL="457200" lvl="1" indent="0" algn="ctr">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(202)366-1109</a:t>
            </a:r>
          </a:p>
          <a:p>
            <a:pPr eaLnBrk="1" hangingPunct="1">
              <a:defRPr/>
            </a:pPr>
            <a:endParaRPr lang="en-US" sz="1800" dirty="0"/>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a:t>- </a:t>
            </a:r>
            <a:fld id="{147F6307-8FA7-483D-ABFF-44D990726EB8}" type="slidenum">
              <a:rPr lang="en-US" smtClean="0"/>
              <a:pPr>
                <a:defRPr/>
              </a:pPr>
              <a:t>54</a:t>
            </a:fld>
            <a:r>
              <a:rPr lang="en-US"/>
              <a:t> -</a:t>
            </a:r>
          </a:p>
        </p:txBody>
      </p:sp>
    </p:spTree>
    <p:extLst>
      <p:ext uri="{BB962C8B-B14F-4D97-AF65-F5344CB8AC3E}">
        <p14:creationId xmlns:p14="http://schemas.microsoft.com/office/powerpoint/2010/main" val="1495365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628650"/>
            <a:ext cx="7772400" cy="1102519"/>
          </a:xfrm>
        </p:spPr>
        <p:txBody>
          <a:bodyPr>
            <a:normAutofit/>
          </a:bodyPr>
          <a:lstStyle/>
          <a:p>
            <a:r>
              <a:rPr lang="en-US" altLang="en-US" sz="4000" b="1" dirty="0">
                <a:solidFill>
                  <a:schemeClr val="accent3">
                    <a:lumMod val="50000"/>
                  </a:schemeClr>
                </a:solidFill>
                <a:latin typeface="Times New Roman" panose="02020603050405020304" pitchFamily="18" charset="0"/>
                <a:cs typeface="Times New Roman" panose="02020603050405020304" pitchFamily="18" charset="0"/>
              </a:rPr>
              <a:t>Q</a:t>
            </a:r>
            <a:r>
              <a:rPr lang="en-US" altLang="en-US" sz="4000" b="1" dirty="0">
                <a:latin typeface="Times New Roman" panose="02020603050405020304" pitchFamily="18" charset="0"/>
                <a:cs typeface="Times New Roman" panose="02020603050405020304" pitchFamily="18" charset="0"/>
              </a:rPr>
              <a:t>uestions</a:t>
            </a:r>
            <a:r>
              <a:rPr lang="en-US" altLang="en-US" sz="4000" b="1" dirty="0">
                <a:solidFill>
                  <a:schemeClr val="accent3">
                    <a:lumMod val="50000"/>
                  </a:schemeClr>
                </a:solidFill>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a:t>- </a:t>
            </a:r>
            <a:fld id="{A931AFB0-260C-4049-AEC1-5F225E25263E}" type="slidenum">
              <a:rPr lang="en-US" smtClean="0"/>
              <a:pPr>
                <a:defRPr/>
              </a:pPr>
              <a:t>55</a:t>
            </a:fld>
            <a:r>
              <a:rPr lang="en-US"/>
              <a:t> -</a:t>
            </a:r>
          </a:p>
        </p:txBody>
      </p:sp>
      <p:pic>
        <p:nvPicPr>
          <p:cNvPr id="3" name="Picture 2"/>
          <p:cNvPicPr>
            <a:picLocks noChangeAspect="1"/>
          </p:cNvPicPr>
          <p:nvPr/>
        </p:nvPicPr>
        <p:blipFill>
          <a:blip r:embed="rId2"/>
          <a:stretch>
            <a:fillRect/>
          </a:stretch>
        </p:blipFill>
        <p:spPr>
          <a:xfrm>
            <a:off x="2895600" y="1885950"/>
            <a:ext cx="3200400" cy="1943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1538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4A4-EF4E-439D-9BC5-98B1419FCF30}"/>
              </a:ext>
            </a:extLst>
          </p:cNvPr>
          <p:cNvSpPr>
            <a:spLocks noGrp="1"/>
          </p:cNvSpPr>
          <p:nvPr>
            <p:ph type="title"/>
          </p:nvPr>
        </p:nvSpPr>
        <p:spPr>
          <a:xfrm>
            <a:off x="762000" y="33959"/>
            <a:ext cx="7772400" cy="632791"/>
          </a:xfrm>
        </p:spPr>
        <p:txBody>
          <a:bodyPr>
            <a:normAutofit/>
          </a:bodyPr>
          <a:lstStyle/>
          <a:p>
            <a:r>
              <a:rPr lang="en-US" sz="3200" b="1" dirty="0" smtClean="0">
                <a:latin typeface="Times New Roman" panose="02020603050405020304" pitchFamily="18" charset="0"/>
                <a:cs typeface="Times New Roman" panose="02020603050405020304" pitchFamily="18" charset="0"/>
              </a:rPr>
              <a:t>Q &amp; A</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2F9609-1DB9-41E0-8E85-9E9FBAEAC2FB}"/>
              </a:ext>
            </a:extLst>
          </p:cNvPr>
          <p:cNvSpPr>
            <a:spLocks noGrp="1"/>
          </p:cNvSpPr>
          <p:nvPr>
            <p:ph idx="1"/>
          </p:nvPr>
        </p:nvSpPr>
        <p:spPr>
          <a:xfrm>
            <a:off x="64394" y="697069"/>
            <a:ext cx="9067800" cy="3429000"/>
          </a:xfrm>
        </p:spPr>
        <p:txBody>
          <a:bodyPr>
            <a:normAutofit/>
          </a:bodyPr>
          <a:lstStyle/>
          <a:p>
            <a:pPr marL="514350" indent="-514350" algn="l">
              <a:spcBef>
                <a:spcPts val="600"/>
              </a:spcBef>
              <a:spcAft>
                <a:spcPts val="600"/>
              </a:spcAft>
              <a:buFont typeface="+mj-lt"/>
              <a:buAutoNum type="arabicPeriod"/>
            </a:pPr>
            <a:r>
              <a:rPr lang="en-US" sz="1800" dirty="0" smtClean="0">
                <a:solidFill>
                  <a:schemeClr val="tx1"/>
                </a:solidFill>
                <a:latin typeface="Times New Roman" panose="02020603050405020304" pitchFamily="18" charset="0"/>
                <a:cs typeface="Times New Roman" panose="02020603050405020304" pitchFamily="18" charset="0"/>
              </a:rPr>
              <a:t>Does PHMSA know the allocation amounts for all three years of the performance period?</a:t>
            </a:r>
          </a:p>
          <a:p>
            <a:pPr marL="688975" indent="-174625" algn="l">
              <a:spcBef>
                <a:spcPts val="600"/>
              </a:spcBef>
              <a:spcAft>
                <a:spcPts val="600"/>
              </a:spcAft>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Yes, PHMSA will provide all three years in the allocation email to the designated agency. Please be aware that the years two and three may vary slightly based on the sequestration. Also the allocation amount for year three may change if you receive an offset due lack of obligating all of your funds for year one.</a:t>
            </a:r>
            <a:endParaRPr lang="en-US" sz="1800" dirty="0">
              <a:solidFill>
                <a:schemeClr val="tx1"/>
              </a:solidFill>
              <a:latin typeface="Times New Roman" panose="02020603050405020304" pitchFamily="18" charset="0"/>
              <a:cs typeface="Times New Roman" panose="02020603050405020304" pitchFamily="18" charset="0"/>
            </a:endParaRPr>
          </a:p>
          <a:p>
            <a:pPr marL="342900" indent="-342900" algn="l">
              <a:spcBef>
                <a:spcPts val="600"/>
              </a:spcBef>
              <a:spcAft>
                <a:spcPts val="600"/>
              </a:spcAft>
              <a:buFont typeface="+mj-lt"/>
              <a:buAutoNum type="arabicPeriod" startAt="2"/>
            </a:pPr>
            <a:r>
              <a:rPr lang="en-US" sz="1800" dirty="0" smtClean="0">
                <a:solidFill>
                  <a:schemeClr val="tx1"/>
                </a:solidFill>
                <a:latin typeface="Times New Roman" panose="02020603050405020304" pitchFamily="18" charset="0"/>
                <a:cs typeface="Times New Roman" panose="02020603050405020304" pitchFamily="18" charset="0"/>
              </a:rPr>
              <a:t> Is there a way to receive additional funding? </a:t>
            </a:r>
            <a:endParaRPr lang="en-US" sz="1800" dirty="0">
              <a:solidFill>
                <a:schemeClr val="tx1"/>
              </a:solidFill>
              <a:latin typeface="Times New Roman" panose="02020603050405020304" pitchFamily="18" charset="0"/>
              <a:cs typeface="Times New Roman" panose="02020603050405020304" pitchFamily="18" charset="0"/>
            </a:endParaRPr>
          </a:p>
          <a:p>
            <a:pPr marL="684212" indent="-285750" algn="l">
              <a:spcBef>
                <a:spcPts val="600"/>
              </a:spcBef>
              <a:spcAft>
                <a:spcPts val="600"/>
              </a:spcAft>
              <a:buFont typeface="Wingdings" panose="05000000000000000000" pitchFamily="2" charset="2"/>
              <a:buChar char="§"/>
              <a:tabLst>
                <a:tab pos="688975" algn="l"/>
              </a:tabLst>
            </a:pPr>
            <a:r>
              <a:rPr lang="en-US" sz="1800" dirty="0" smtClean="0">
                <a:solidFill>
                  <a:schemeClr val="tx1"/>
                </a:solidFill>
                <a:latin typeface="Times New Roman" panose="02020603050405020304" pitchFamily="18" charset="0"/>
                <a:cs typeface="Times New Roman" panose="02020603050405020304" pitchFamily="18" charset="0"/>
              </a:rPr>
              <a:t>Yes, through the offset process PHMSA used in FY16-19, a grantee could potentially be eligible to apply for supplemental funding for year three of the performance period.</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28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4A4-EF4E-439D-9BC5-98B1419FCF30}"/>
              </a:ext>
            </a:extLst>
          </p:cNvPr>
          <p:cNvSpPr>
            <a:spLocks noGrp="1"/>
          </p:cNvSpPr>
          <p:nvPr>
            <p:ph type="title"/>
          </p:nvPr>
        </p:nvSpPr>
        <p:spPr>
          <a:xfrm>
            <a:off x="762000" y="33959"/>
            <a:ext cx="7772400" cy="632791"/>
          </a:xfrm>
        </p:spPr>
        <p:txBody>
          <a:bodyPr>
            <a:normAutofit/>
          </a:bodyPr>
          <a:lstStyle/>
          <a:p>
            <a:r>
              <a:rPr lang="en-US" sz="3200" b="1" dirty="0" smtClean="0">
                <a:latin typeface="Times New Roman" panose="02020603050405020304" pitchFamily="18" charset="0"/>
                <a:cs typeface="Times New Roman" panose="02020603050405020304" pitchFamily="18" charset="0"/>
              </a:rPr>
              <a:t>Q &amp; A</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2F9609-1DB9-41E0-8E85-9E9FBAEAC2FB}"/>
              </a:ext>
            </a:extLst>
          </p:cNvPr>
          <p:cNvSpPr>
            <a:spLocks noGrp="1"/>
          </p:cNvSpPr>
          <p:nvPr>
            <p:ph idx="1"/>
          </p:nvPr>
        </p:nvSpPr>
        <p:spPr>
          <a:xfrm>
            <a:off x="-9659" y="819150"/>
            <a:ext cx="9067800" cy="3429000"/>
          </a:xfrm>
        </p:spPr>
        <p:txBody>
          <a:bodyPr>
            <a:normAutofit/>
          </a:bodyPr>
          <a:lstStyle/>
          <a:p>
            <a:pPr algn="l">
              <a:spcBef>
                <a:spcPts val="600"/>
              </a:spcBef>
              <a:spcAft>
                <a:spcPts val="600"/>
              </a:spcAft>
            </a:pPr>
            <a:r>
              <a:rPr lang="en-US" sz="1800" dirty="0" smtClean="0">
                <a:solidFill>
                  <a:schemeClr val="tx1"/>
                </a:solidFill>
                <a:latin typeface="Times New Roman" panose="02020603050405020304" pitchFamily="18" charset="0"/>
                <a:cs typeface="Times New Roman" panose="02020603050405020304" pitchFamily="18" charset="0"/>
              </a:rPr>
              <a:t>3. How do you know that you can claim indirect costs?</a:t>
            </a:r>
          </a:p>
          <a:p>
            <a:pPr marL="515938" indent="-284163" algn="l">
              <a:spcBef>
                <a:spcPts val="600"/>
              </a:spcBef>
              <a:spcAft>
                <a:spcPts val="600"/>
              </a:spcAft>
              <a:buFont typeface="Wingdings" panose="05000000000000000000" pitchFamily="2" charset="2"/>
              <a:buChar char="§"/>
            </a:pPr>
            <a:r>
              <a:rPr lang="en-US" sz="1800" dirty="0" smtClean="0">
                <a:solidFill>
                  <a:schemeClr val="tx1"/>
                </a:solidFill>
                <a:latin typeface="Times New Roman" panose="02020603050405020304" pitchFamily="18" charset="0"/>
                <a:cs typeface="Times New Roman" panose="02020603050405020304" pitchFamily="18" charset="0"/>
              </a:rPr>
              <a:t>An applicant can claim indirect cost as long as the applicant has a valid Indirect Cost Rate Agreement (ICRA) from a Federal Agency.</a:t>
            </a: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600"/>
              </a:spcBef>
              <a:spcAft>
                <a:spcPts val="600"/>
              </a:spcAft>
            </a:pPr>
            <a:r>
              <a:rPr lang="en-US" sz="1800" dirty="0" smtClean="0">
                <a:solidFill>
                  <a:schemeClr val="tx1"/>
                </a:solidFill>
                <a:latin typeface="Times New Roman" panose="02020603050405020304" pitchFamily="18" charset="0"/>
                <a:cs typeface="Times New Roman" panose="02020603050405020304" pitchFamily="18" charset="0"/>
              </a:rPr>
              <a:t>4. Are subrecipients allowed to claim indirect costs? </a:t>
            </a:r>
            <a:endParaRPr lang="en-US" sz="1800" dirty="0">
              <a:solidFill>
                <a:schemeClr val="tx1"/>
              </a:solidFill>
              <a:latin typeface="Times New Roman" panose="02020603050405020304" pitchFamily="18" charset="0"/>
              <a:cs typeface="Times New Roman" panose="02020603050405020304" pitchFamily="18" charset="0"/>
            </a:endParaRPr>
          </a:p>
          <a:p>
            <a:pPr marL="515938" indent="-284163" algn="l">
              <a:spcBef>
                <a:spcPts val="600"/>
              </a:spcBef>
              <a:spcAft>
                <a:spcPts val="600"/>
              </a:spcAft>
              <a:buFont typeface="Wingdings" panose="05000000000000000000" pitchFamily="2" charset="2"/>
              <a:buChar char="§"/>
              <a:tabLst>
                <a:tab pos="515938" algn="l"/>
              </a:tabLst>
            </a:pPr>
            <a:r>
              <a:rPr lang="en-US" sz="1800" dirty="0" smtClean="0">
                <a:solidFill>
                  <a:schemeClr val="tx1"/>
                </a:solidFill>
                <a:latin typeface="Times New Roman" panose="02020603050405020304" pitchFamily="18" charset="0"/>
                <a:cs typeface="Times New Roman" panose="02020603050405020304" pitchFamily="18" charset="0"/>
              </a:rPr>
              <a:t>Yes, as long as the subrecipient has a valid ICRA from a Federal Agency.</a:t>
            </a:r>
            <a:endParaRPr lang="en-US" sz="1800" dirty="0">
              <a:solidFill>
                <a:schemeClr val="tx1"/>
              </a:solidFill>
              <a:latin typeface="Times New Roman" panose="02020603050405020304" pitchFamily="18" charset="0"/>
              <a:cs typeface="Times New Roman" panose="02020603050405020304" pitchFamily="18" charset="0"/>
            </a:endParaRPr>
          </a:p>
          <a:p>
            <a:pPr marL="231775" indent="-231775" algn="l">
              <a:spcBef>
                <a:spcPts val="600"/>
              </a:spcBef>
              <a:spcAft>
                <a:spcPts val="600"/>
              </a:spcAft>
              <a:buFont typeface="+mj-lt"/>
              <a:buAutoNum type="arabicPeriod" startAt="5"/>
              <a:tabLst>
                <a:tab pos="231775" algn="l"/>
              </a:tabLst>
            </a:pPr>
            <a:r>
              <a:rPr lang="en-US" sz="1800" dirty="0" smtClean="0">
                <a:solidFill>
                  <a:schemeClr val="tx1"/>
                </a:solidFill>
                <a:latin typeface="Times New Roman" panose="02020603050405020304" pitchFamily="18" charset="0"/>
                <a:cs typeface="Times New Roman" panose="02020603050405020304" pitchFamily="18" charset="0"/>
              </a:rPr>
              <a:t>When will the information of supplemental funding available be provided?</a:t>
            </a:r>
          </a:p>
          <a:p>
            <a:pPr marL="515938" indent="-284163" algn="l">
              <a:spcBef>
                <a:spcPts val="600"/>
              </a:spcBef>
              <a:spcAft>
                <a:spcPts val="600"/>
              </a:spcAft>
              <a:buFont typeface="Wingdings" panose="05000000000000000000" pitchFamily="2" charset="2"/>
              <a:buChar char="§"/>
              <a:tabLst>
                <a:tab pos="515938" algn="l"/>
              </a:tabLst>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smtClean="0">
                <a:solidFill>
                  <a:schemeClr val="tx1"/>
                </a:solidFill>
                <a:latin typeface="Times New Roman" panose="02020603050405020304" pitchFamily="18" charset="0"/>
                <a:cs typeface="Times New Roman" panose="02020603050405020304" pitchFamily="18" charset="0"/>
              </a:rPr>
              <a:t>PHMSA will provide information on supplemental funding during year three continuing application period so that those grantee that are eligible may apply for the additional funding.</a:t>
            </a:r>
          </a:p>
          <a:p>
            <a:pPr marL="285750" indent="-285750" algn="l">
              <a:buFont typeface="Wingdings" panose="05000000000000000000" pitchFamily="2" charset="2"/>
              <a:buChar char="§"/>
              <a:tabLst>
                <a:tab pos="231775" algn="l"/>
              </a:tabLst>
            </a:pPr>
            <a:endParaRPr lang="en-US"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5182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4A4-EF4E-439D-9BC5-98B1419FCF30}"/>
              </a:ext>
            </a:extLst>
          </p:cNvPr>
          <p:cNvSpPr>
            <a:spLocks noGrp="1"/>
          </p:cNvSpPr>
          <p:nvPr>
            <p:ph type="title"/>
          </p:nvPr>
        </p:nvSpPr>
        <p:spPr>
          <a:xfrm>
            <a:off x="762000" y="33959"/>
            <a:ext cx="7772400" cy="632791"/>
          </a:xfrm>
        </p:spPr>
        <p:txBody>
          <a:bodyPr>
            <a:normAutofit/>
          </a:bodyPr>
          <a:lstStyle/>
          <a:p>
            <a:r>
              <a:rPr lang="en-US" sz="3200" b="1" dirty="0" smtClean="0">
                <a:latin typeface="Times New Roman" panose="02020603050405020304" pitchFamily="18" charset="0"/>
                <a:cs typeface="Times New Roman" panose="02020603050405020304" pitchFamily="18" charset="0"/>
              </a:rPr>
              <a:t>Q &amp; A</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2F9609-1DB9-41E0-8E85-9E9FBAEAC2FB}"/>
              </a:ext>
            </a:extLst>
          </p:cNvPr>
          <p:cNvSpPr>
            <a:spLocks noGrp="1"/>
          </p:cNvSpPr>
          <p:nvPr>
            <p:ph idx="1"/>
          </p:nvPr>
        </p:nvSpPr>
        <p:spPr>
          <a:xfrm>
            <a:off x="-9659" y="819150"/>
            <a:ext cx="9067800" cy="3429000"/>
          </a:xfrm>
        </p:spPr>
        <p:txBody>
          <a:bodyPr>
            <a:normAutofit/>
          </a:bodyPr>
          <a:lstStyle/>
          <a:p>
            <a:pPr marL="342900" indent="-342900" algn="l">
              <a:spcBef>
                <a:spcPts val="600"/>
              </a:spcBef>
              <a:spcAft>
                <a:spcPts val="600"/>
              </a:spcAft>
              <a:buFont typeface="+mj-lt"/>
              <a:buAutoNum type="arabicPeriod" startAt="6"/>
            </a:pPr>
            <a:r>
              <a:rPr lang="en-US" sz="1800" dirty="0" smtClean="0">
                <a:solidFill>
                  <a:schemeClr val="tx1"/>
                </a:solidFill>
                <a:latin typeface="Times New Roman" panose="02020603050405020304" pitchFamily="18" charset="0"/>
                <a:cs typeface="Times New Roman" panose="02020603050405020304" pitchFamily="18" charset="0"/>
              </a:rPr>
              <a:t>How does someone get on PHMSA Hazmat Grants mailing list? </a:t>
            </a:r>
          </a:p>
          <a:p>
            <a:pPr marL="515938" indent="-284163" algn="l">
              <a:spcBef>
                <a:spcPts val="600"/>
              </a:spcBef>
              <a:spcAft>
                <a:spcPts val="600"/>
              </a:spcAft>
              <a:buFont typeface="Wingdings" panose="05000000000000000000" pitchFamily="2" charset="2"/>
              <a:buChar char="§"/>
              <a:tabLst>
                <a:tab pos="515938" algn="l"/>
              </a:tabLst>
            </a:pPr>
            <a:r>
              <a:rPr lang="en-US" sz="1800" dirty="0" smtClean="0">
                <a:solidFill>
                  <a:schemeClr val="tx1"/>
                </a:solidFill>
                <a:latin typeface="Times New Roman" panose="02020603050405020304" pitchFamily="18" charset="0"/>
                <a:cs typeface="Times New Roman" panose="02020603050405020304" pitchFamily="18" charset="0"/>
              </a:rPr>
              <a:t>To be added to our mailing list, please send an email requesting to be added to our distribution list. In your request make sure you provide the following information: name, job title, agency and state name, email, and phone number.</a:t>
            </a:r>
          </a:p>
          <a:p>
            <a:pPr marL="341313" indent="-341313" algn="l">
              <a:spcBef>
                <a:spcPts val="600"/>
              </a:spcBef>
              <a:spcAft>
                <a:spcPts val="600"/>
              </a:spcAft>
              <a:buFont typeface="+mj-lt"/>
              <a:buAutoNum type="arabicPeriod" startAt="7"/>
              <a:tabLst>
                <a:tab pos="515938" algn="l"/>
              </a:tabLst>
            </a:pPr>
            <a:r>
              <a:rPr lang="en-US" sz="1800" dirty="0" smtClean="0">
                <a:solidFill>
                  <a:schemeClr val="tx1"/>
                </a:solidFill>
                <a:latin typeface="Times New Roman" panose="02020603050405020304" pitchFamily="18" charset="0"/>
                <a:cs typeface="Times New Roman" panose="02020603050405020304" pitchFamily="18" charset="0"/>
              </a:rPr>
              <a:t>Are there any significant changes to the 2019 Expenditures Guide versus the 2017 version?</a:t>
            </a:r>
          </a:p>
          <a:p>
            <a:pPr marL="457200" indent="-225425" algn="l">
              <a:spcBef>
                <a:spcPts val="600"/>
              </a:spcBef>
              <a:spcAft>
                <a:spcPts val="600"/>
              </a:spcAft>
              <a:buFont typeface="Wingdings" panose="05000000000000000000" pitchFamily="2" charset="2"/>
              <a:buChar char="§"/>
              <a:tabLst>
                <a:tab pos="515938" algn="l"/>
              </a:tabLst>
            </a:pPr>
            <a:r>
              <a:rPr lang="en-US" sz="1800" dirty="0" smtClean="0">
                <a:solidFill>
                  <a:schemeClr val="tx1"/>
                </a:solidFill>
                <a:latin typeface="Times New Roman" panose="02020603050405020304" pitchFamily="18" charset="0"/>
                <a:cs typeface="Times New Roman" panose="02020603050405020304" pitchFamily="18" charset="0"/>
              </a:rPr>
              <a:t>Yes, the food is no longer a conditionally allowable; it is unallowable. Also we have changed the Tier II Chemical Inventory Reports and Tier II Databases from unallowable to conditionally allowable. The Fire Rescue International (FRI) conference has changed from conditionally allowable </a:t>
            </a:r>
            <a:r>
              <a:rPr lang="en-US" sz="1800" smtClean="0">
                <a:solidFill>
                  <a:schemeClr val="tx1"/>
                </a:solidFill>
                <a:latin typeface="Times New Roman" panose="02020603050405020304" pitchFamily="18" charset="0"/>
                <a:cs typeface="Times New Roman" panose="02020603050405020304" pitchFamily="18" charset="0"/>
              </a:rPr>
              <a:t>to unallowable.</a:t>
            </a:r>
            <a:endParaRPr lang="en-US" sz="18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7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901"/>
            <a:ext cx="8686800" cy="857250"/>
          </a:xfrm>
        </p:spPr>
        <p:txBody>
          <a:bodyPr>
            <a:normAutofit fontScale="90000"/>
          </a:bodyPr>
          <a:lstStyle/>
          <a:p>
            <a:r>
              <a:rPr lang="en-US" sz="3600" b="1" dirty="0">
                <a:latin typeface="Times New Roman" panose="02020603050405020304" pitchFamily="18" charset="0"/>
                <a:cs typeface="Times New Roman" panose="02020603050405020304" pitchFamily="18" charset="0"/>
              </a:rPr>
              <a:t>Components of the HMP Grant Application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a:t>
            </a:r>
            <a:r>
              <a:rPr lang="en-US" sz="27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700"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Year One</a:t>
            </a:r>
            <a:r>
              <a:rPr lang="en-US" sz="27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Application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457200" y="971550"/>
            <a:ext cx="8229600" cy="3581400"/>
          </a:xfrm>
        </p:spPr>
        <p:txBody>
          <a:bodyPr>
            <a:normAutofit lnSpcReduction="10000"/>
          </a:bodyPr>
          <a:lstStyle/>
          <a:p>
            <a:pPr marL="0" indent="0">
              <a:buNone/>
            </a:pPr>
            <a:r>
              <a:rPr lang="en-US" sz="1800" dirty="0">
                <a:latin typeface="Times New Roman" panose="02020603050405020304" pitchFamily="18" charset="0"/>
                <a:cs typeface="Times New Roman" panose="02020603050405020304" pitchFamily="18" charset="0"/>
              </a:rPr>
              <a:t>Your grant proposal must include the following: </a:t>
            </a:r>
          </a:p>
          <a:p>
            <a:r>
              <a:rPr lang="en-US" sz="1800" dirty="0">
                <a:latin typeface="Times New Roman" panose="02020603050405020304" pitchFamily="18" charset="0"/>
                <a:cs typeface="Times New Roman" panose="02020603050405020304" pitchFamily="18" charset="0"/>
              </a:rPr>
              <a:t>Initial</a:t>
            </a:r>
            <a:r>
              <a:rPr lang="en-US" sz="1800" strike="sngStrike"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Application </a:t>
            </a:r>
          </a:p>
          <a:p>
            <a:pPr lvl="1"/>
            <a:r>
              <a:rPr lang="en-US" sz="1800" dirty="0">
                <a:latin typeface="Times New Roman" panose="02020603050405020304" pitchFamily="18" charset="0"/>
                <a:cs typeface="Times New Roman" panose="02020603050405020304" pitchFamily="18" charset="0"/>
              </a:rPr>
              <a:t>Standard Forms</a:t>
            </a:r>
          </a:p>
          <a:p>
            <a:pPr lvl="2"/>
            <a:r>
              <a:rPr lang="en-US" sz="1400" dirty="0">
                <a:latin typeface="Times New Roman" panose="02020603050405020304" pitchFamily="18" charset="0"/>
                <a:cs typeface="Times New Roman" panose="02020603050405020304" pitchFamily="18" charset="0"/>
              </a:rPr>
              <a:t>SF 424</a:t>
            </a:r>
          </a:p>
          <a:p>
            <a:pPr lvl="2"/>
            <a:r>
              <a:rPr lang="en-US" sz="1400" dirty="0">
                <a:latin typeface="Times New Roman" panose="02020603050405020304" pitchFamily="18" charset="0"/>
                <a:cs typeface="Times New Roman" panose="02020603050405020304" pitchFamily="18" charset="0"/>
              </a:rPr>
              <a:t>SF 424A  </a:t>
            </a:r>
          </a:p>
          <a:p>
            <a:pPr lvl="2"/>
            <a:r>
              <a:rPr lang="en-US" sz="1400" dirty="0">
                <a:latin typeface="Times New Roman" panose="02020603050405020304" pitchFamily="18" charset="0"/>
                <a:cs typeface="Times New Roman" panose="02020603050405020304" pitchFamily="18" charset="0"/>
              </a:rPr>
              <a:t>Title VI </a:t>
            </a:r>
          </a:p>
          <a:p>
            <a:pPr lvl="2"/>
            <a:r>
              <a:rPr lang="en-US" sz="1400" dirty="0">
                <a:latin typeface="Times New Roman" panose="02020603050405020304" pitchFamily="18" charset="0"/>
                <a:cs typeface="Times New Roman" panose="02020603050405020304" pitchFamily="18" charset="0"/>
              </a:rPr>
              <a:t>ED-80-0013 Certifications Regarding Lobbying; Debarment, Suspension etc.</a:t>
            </a:r>
          </a:p>
          <a:p>
            <a:pPr lvl="1"/>
            <a:r>
              <a:rPr lang="en-US" sz="1800" dirty="0">
                <a:latin typeface="Times New Roman" panose="02020603050405020304" pitchFamily="18" charset="0"/>
                <a:cs typeface="Times New Roman" panose="02020603050405020304" pitchFamily="18" charset="0"/>
              </a:rPr>
              <a:t>HMEP Application Form</a:t>
            </a:r>
          </a:p>
          <a:p>
            <a:pPr lvl="2"/>
            <a:r>
              <a:rPr lang="en-US" sz="1400" dirty="0">
                <a:latin typeface="Times New Roman" panose="02020603050405020304" pitchFamily="18" charset="0"/>
                <a:cs typeface="Times New Roman" panose="02020603050405020304" pitchFamily="18" charset="0"/>
              </a:rPr>
              <a:t>Part A: Grantee Information	</a:t>
            </a:r>
          </a:p>
          <a:p>
            <a:pPr lvl="2"/>
            <a:r>
              <a:rPr lang="en-US" sz="1400" dirty="0">
                <a:latin typeface="Times New Roman" panose="02020603050405020304" pitchFamily="18" charset="0"/>
                <a:cs typeface="Times New Roman" panose="02020603050405020304" pitchFamily="18" charset="0"/>
              </a:rPr>
              <a:t>Part B: Transportation Fees </a:t>
            </a:r>
          </a:p>
          <a:p>
            <a:pPr lvl="2"/>
            <a:r>
              <a:rPr lang="en-US" sz="1400" dirty="0">
                <a:latin typeface="Times New Roman" panose="02020603050405020304" pitchFamily="18" charset="0"/>
                <a:cs typeface="Times New Roman" panose="02020603050405020304" pitchFamily="18" charset="0"/>
              </a:rPr>
              <a:t>Part C: Statement of Work </a:t>
            </a:r>
          </a:p>
          <a:p>
            <a:pPr lvl="2"/>
            <a:r>
              <a:rPr lang="en-US" sz="1400" dirty="0">
                <a:latin typeface="Times New Roman" panose="02020603050405020304" pitchFamily="18" charset="0"/>
                <a:cs typeface="Times New Roman" panose="02020603050405020304" pitchFamily="18" charset="0"/>
              </a:rPr>
              <a:t>Part D: Budget Narrative </a:t>
            </a:r>
          </a:p>
          <a:p>
            <a:pPr lvl="2"/>
            <a:r>
              <a:rPr lang="en-US" sz="1400" dirty="0">
                <a:latin typeface="Times New Roman" panose="02020603050405020304" pitchFamily="18" charset="0"/>
                <a:cs typeface="Times New Roman" panose="02020603050405020304" pitchFamily="18" charset="0"/>
              </a:rPr>
              <a:t>Part E: Certifications</a:t>
            </a:r>
          </a:p>
          <a:p>
            <a:pPr lvl="2"/>
            <a:endParaRPr lang="en-US" sz="14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E4FB471-EBB4-4D81-9EA6-902E33AD37CE}" type="slidenum">
              <a:rPr lang="en-US" smtClean="0"/>
              <a:t>6</a:t>
            </a:fld>
            <a:endParaRPr lang="en-US"/>
          </a:p>
        </p:txBody>
      </p:sp>
    </p:spTree>
    <p:extLst>
      <p:ext uri="{BB962C8B-B14F-4D97-AF65-F5344CB8AC3E}">
        <p14:creationId xmlns:p14="http://schemas.microsoft.com/office/powerpoint/2010/main" val="3424038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11" y="128885"/>
            <a:ext cx="8229600" cy="857250"/>
          </a:xfrm>
        </p:spPr>
        <p:txBody>
          <a:bodyPr>
            <a:normAutofit fontScale="90000"/>
          </a:bodyPr>
          <a:lstStyle/>
          <a:p>
            <a:r>
              <a:rPr lang="en-US" sz="3600" b="1" dirty="0">
                <a:latin typeface="Times New Roman" panose="02020603050405020304" pitchFamily="18" charset="0"/>
                <a:cs typeface="Times New Roman" panose="02020603050405020304" pitchFamily="18" charset="0"/>
              </a:rPr>
              <a:t>Components of the HMEP Grant Application </a:t>
            </a:r>
            <a:r>
              <a:rPr lang="en-US" sz="2700"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Continuing</a:t>
            </a:r>
            <a:r>
              <a:rPr lang="en-US" sz="27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Applications (Y2 &amp; Y3)</a:t>
            </a:r>
          </a:p>
        </p:txBody>
      </p:sp>
      <p:sp>
        <p:nvSpPr>
          <p:cNvPr id="3" name="Content Placeholder 2"/>
          <p:cNvSpPr>
            <a:spLocks noGrp="1"/>
          </p:cNvSpPr>
          <p:nvPr>
            <p:ph idx="1"/>
          </p:nvPr>
        </p:nvSpPr>
        <p:spPr>
          <a:xfrm>
            <a:off x="304800" y="1179463"/>
            <a:ext cx="8229600" cy="3394472"/>
          </a:xfrm>
        </p:spPr>
        <p:txBody>
          <a:bodyPr>
            <a:normAutofit/>
          </a:bodyPr>
          <a:lstStyle/>
          <a:p>
            <a:pPr marL="0" indent="0">
              <a:spcBef>
                <a:spcPts val="0"/>
              </a:spcBef>
              <a:spcAft>
                <a:spcPts val="600"/>
              </a:spcAft>
              <a:buNone/>
            </a:pPr>
            <a:r>
              <a:rPr lang="en-US" sz="1700" b="1" dirty="0">
                <a:latin typeface="Times New Roman" panose="02020603050405020304" pitchFamily="18" charset="0"/>
                <a:cs typeface="Times New Roman" panose="02020603050405020304" pitchFamily="18" charset="0"/>
              </a:rPr>
              <a:t>Note: </a:t>
            </a:r>
          </a:p>
          <a:p>
            <a:pPr marL="0" indent="0">
              <a:spcBef>
                <a:spcPts val="0"/>
              </a:spcBef>
              <a:spcAft>
                <a:spcPts val="600"/>
              </a:spcAft>
              <a:buNone/>
            </a:pPr>
            <a:r>
              <a:rPr lang="en-US" sz="1700" dirty="0">
                <a:latin typeface="Times New Roman" panose="02020603050405020304" pitchFamily="18" charset="0"/>
                <a:cs typeface="Times New Roman" panose="02020603050405020304" pitchFamily="18" charset="0"/>
              </a:rPr>
              <a:t>A continuing application is an application that provides updated information that was not provided in the initial application</a:t>
            </a:r>
          </a:p>
          <a:p>
            <a:pPr marL="0" indent="0">
              <a:spcBef>
                <a:spcPts val="0"/>
              </a:spcBef>
              <a:spcAft>
                <a:spcPts val="600"/>
              </a:spcAft>
              <a:buNone/>
            </a:pPr>
            <a:r>
              <a:rPr lang="en-US" sz="1700" dirty="0">
                <a:latin typeface="Times New Roman" panose="02020603050405020304" pitchFamily="18" charset="0"/>
                <a:cs typeface="Times New Roman" panose="02020603050405020304" pitchFamily="18" charset="0"/>
              </a:rPr>
              <a:t>No certification forms, Governor’s letters, statements, etc. are required unless the designated agency has changed.  Application should be much shorter!</a:t>
            </a:r>
          </a:p>
          <a:p>
            <a:pPr marL="0" indent="0">
              <a:buNone/>
            </a:pPr>
            <a:endParaRPr lang="en-US" dirty="0"/>
          </a:p>
        </p:txBody>
      </p:sp>
      <p:sp>
        <p:nvSpPr>
          <p:cNvPr id="4" name="Slide Number Placeholder 3"/>
          <p:cNvSpPr>
            <a:spLocks noGrp="1"/>
          </p:cNvSpPr>
          <p:nvPr>
            <p:ph type="sldNum" sz="quarter" idx="12"/>
          </p:nvPr>
        </p:nvSpPr>
        <p:spPr/>
        <p:txBody>
          <a:bodyPr/>
          <a:lstStyle/>
          <a:p>
            <a:fld id="{BE4FB471-EBB4-4D81-9EA6-902E33AD37CE}" type="slidenum">
              <a:rPr lang="en-US" smtClean="0"/>
              <a:t>7</a:t>
            </a:fld>
            <a:endParaRPr lang="en-US"/>
          </a:p>
        </p:txBody>
      </p:sp>
    </p:spTree>
    <p:extLst>
      <p:ext uri="{BB962C8B-B14F-4D97-AF65-F5344CB8AC3E}">
        <p14:creationId xmlns:p14="http://schemas.microsoft.com/office/powerpoint/2010/main" val="72641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8229600" cy="857250"/>
          </a:xfrm>
        </p:spPr>
        <p:txBody>
          <a:bodyPr>
            <a:normAutofit fontScale="90000"/>
          </a:bodyPr>
          <a:lstStyle/>
          <a:p>
            <a:r>
              <a:rPr lang="en-US" altLang="en-US" b="1" dirty="0">
                <a:solidFill>
                  <a:schemeClr val="accent3">
                    <a:lumMod val="50000"/>
                  </a:schemeClr>
                </a:solidFill>
                <a:latin typeface="Bell MT" panose="02020503060305020303" pitchFamily="18" charset="0"/>
              </a:rPr>
              <a:t/>
            </a:r>
            <a:br>
              <a:rPr lang="en-US" altLang="en-US" b="1" dirty="0">
                <a:solidFill>
                  <a:schemeClr val="accent3">
                    <a:lumMod val="50000"/>
                  </a:schemeClr>
                </a:solidFill>
                <a:latin typeface="Bell MT" panose="02020503060305020303" pitchFamily="18" charset="0"/>
              </a:rPr>
            </a:br>
            <a:r>
              <a:rPr lang="en-US" altLang="en-US" b="1" dirty="0">
                <a:solidFill>
                  <a:schemeClr val="accent3">
                    <a:lumMod val="50000"/>
                  </a:schemeClr>
                </a:solidFill>
                <a:latin typeface="Bell MT" panose="02020503060305020303" pitchFamily="18" charset="0"/>
              </a:rPr>
              <a:t/>
            </a:r>
            <a:br>
              <a:rPr lang="en-US" altLang="en-US" b="1" dirty="0">
                <a:solidFill>
                  <a:schemeClr val="accent3">
                    <a:lumMod val="50000"/>
                  </a:schemeClr>
                </a:solidFill>
                <a:latin typeface="Bell MT" panose="02020503060305020303" pitchFamily="18" charset="0"/>
              </a:rPr>
            </a:br>
            <a:r>
              <a:rPr lang="en-US" altLang="en-US" sz="3600" b="1" dirty="0">
                <a:solidFill>
                  <a:schemeClr val="accent3">
                    <a:lumMod val="50000"/>
                  </a:schemeClr>
                </a:solidFill>
                <a:latin typeface="Bell MT" panose="02020503060305020303" pitchFamily="18" charset="0"/>
              </a:rPr>
              <a:t/>
            </a:r>
            <a:br>
              <a:rPr lang="en-US" altLang="en-US" sz="3600" b="1" dirty="0">
                <a:solidFill>
                  <a:schemeClr val="accent3">
                    <a:lumMod val="50000"/>
                  </a:schemeClr>
                </a:solidFill>
                <a:latin typeface="Bell MT" panose="02020503060305020303" pitchFamily="18" charset="0"/>
              </a:rPr>
            </a:br>
            <a:r>
              <a:rPr lang="en-US" sz="3600" b="1" dirty="0">
                <a:latin typeface="Times New Roman" panose="02020603050405020304" pitchFamily="18" charset="0"/>
                <a:cs typeface="Times New Roman" panose="02020603050405020304" pitchFamily="18" charset="0"/>
              </a:rPr>
              <a:t>Planning &amp; Preparation </a:t>
            </a:r>
            <a:r>
              <a:rPr lang="en-US" altLang="en-US" sz="3600" b="1" dirty="0">
                <a:latin typeface="Times New Roman" panose="02020603050405020304" pitchFamily="18" charset="0"/>
                <a:cs typeface="Times New Roman" panose="02020603050405020304" pitchFamily="18" charset="0"/>
              </a:rPr>
              <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Needs Assessment </a:t>
            </a:r>
            <a:endParaRPr lang="en-US" sz="3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r>
              <a:rPr lang="en-US" dirty="0"/>
              <a:t>- </a:t>
            </a:r>
            <a:fld id="{22BDEE13-FBAC-4989-AA33-9B189C2CA347}" type="slidenum">
              <a:rPr lang="en-US" smtClean="0"/>
              <a:pPr>
                <a:defRPr/>
              </a:pPr>
              <a:t>8</a:t>
            </a:fld>
            <a:r>
              <a:rPr lang="en-US" dirty="0"/>
              <a:t> -</a:t>
            </a:r>
          </a:p>
        </p:txBody>
      </p:sp>
    </p:spTree>
    <p:extLst>
      <p:ext uri="{BB962C8B-B14F-4D97-AF65-F5344CB8AC3E}">
        <p14:creationId xmlns:p14="http://schemas.microsoft.com/office/powerpoint/2010/main" val="79766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a:t>- </a:t>
            </a:r>
            <a:fld id="{22BDEE13-FBAC-4989-AA33-9B189C2CA347}" type="slidenum">
              <a:rPr lang="en-US" smtClean="0"/>
              <a:pPr>
                <a:defRPr/>
              </a:pPr>
              <a:t>9</a:t>
            </a:fld>
            <a:r>
              <a:rPr lang="en-US"/>
              <a:t> -</a:t>
            </a:r>
          </a:p>
        </p:txBody>
      </p:sp>
      <p:sp>
        <p:nvSpPr>
          <p:cNvPr id="4" name="Rectangle 3"/>
          <p:cNvSpPr/>
          <p:nvPr/>
        </p:nvSpPr>
        <p:spPr>
          <a:xfrm>
            <a:off x="179328" y="1124308"/>
            <a:ext cx="8534400" cy="2308324"/>
          </a:xfrm>
          <a:prstGeom prst="rect">
            <a:avLst/>
          </a:prstGeom>
        </p:spPr>
        <p:txBody>
          <a:bodyPr wrap="square">
            <a:spAutoFit/>
          </a:bodyPr>
          <a:lstStyle/>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Why do we need a Needs Assessment? </a:t>
            </a:r>
          </a:p>
          <a:p>
            <a:r>
              <a:rPr lang="en-US" dirty="0">
                <a:latin typeface="Times New Roman" panose="02020603050405020304" pitchFamily="18" charset="0"/>
                <a:cs typeface="Times New Roman" panose="02020603050405020304" pitchFamily="18" charset="0"/>
              </a:rPr>
              <a:t>Needs Assessments play an active role in the accomplishment of organizational goals. </a:t>
            </a:r>
          </a:p>
          <a:p>
            <a:r>
              <a:rPr lang="en-US" dirty="0">
                <a:latin typeface="Times New Roman" panose="02020603050405020304" pitchFamily="18" charset="0"/>
                <a:cs typeface="Times New Roman" panose="02020603050405020304" pitchFamily="18" charset="0"/>
              </a:rPr>
              <a:t>They are used to identify strategic priorities, define results to be accomplished, guide decisions related to appropriate actions to be taken, establish evaluation criteria for making judgments of success, and inform the continual improvement of activities within organizations.</a:t>
            </a:r>
          </a:p>
          <a:p>
            <a:endParaRPr lang="en-US"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609600" y="132755"/>
            <a:ext cx="8229600" cy="857250"/>
          </a:xfrm>
        </p:spPr>
        <p:txBody>
          <a:bodyPr>
            <a:noAutofit/>
          </a:bodyPr>
          <a:lstStyle/>
          <a:p>
            <a:r>
              <a:rPr lang="en-US" sz="3200" b="1" dirty="0">
                <a:latin typeface="Times New Roman" panose="02020603050405020304" pitchFamily="18" charset="0"/>
                <a:cs typeface="Times New Roman" panose="02020603050405020304" pitchFamily="18" charset="0"/>
              </a:rPr>
              <a:t>Planning &amp; Preparation</a:t>
            </a:r>
            <a:r>
              <a:rPr lang="en-US" altLang="en-US" sz="3200" b="1" dirty="0">
                <a:latin typeface="Times New Roman" panose="02020603050405020304" pitchFamily="18" charset="0"/>
                <a:cs typeface="Times New Roman" panose="02020603050405020304" pitchFamily="18" charset="0"/>
              </a:rPr>
              <a:t/>
            </a:r>
            <a:br>
              <a:rPr lang="en-US" altLang="en-US" sz="32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Needs Assessment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02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MSA PPt Template Sharepoint 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35C03C4D30FB4D8CD722FBBA18DE93" ma:contentTypeVersion="0" ma:contentTypeDescription="Create a new document." ma:contentTypeScope="" ma:versionID="08f081b724c025756f61002f65c31c3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purl.org/dc/term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E1E34727-FAE8-48AA-81E6-14F96444E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PHMSA PPt Template Sharepoint Version</Template>
  <TotalTime>15972</TotalTime>
  <Words>3220</Words>
  <Application>Microsoft Office PowerPoint</Application>
  <PresentationFormat>On-screen Show (16:9)</PresentationFormat>
  <Paragraphs>421</Paragraphs>
  <Slides>58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Bell MT</vt:lpstr>
      <vt:lpstr>Calibri</vt:lpstr>
      <vt:lpstr>Curlz MT</vt:lpstr>
      <vt:lpstr>Kartika</vt:lpstr>
      <vt:lpstr>Palatino Linotype</vt:lpstr>
      <vt:lpstr>Tahoma</vt:lpstr>
      <vt:lpstr>Times New Roman</vt:lpstr>
      <vt:lpstr>Wingdings</vt:lpstr>
      <vt:lpstr>PHMSA PPt Template Sharepoint Version</vt:lpstr>
      <vt:lpstr> Hazardous Materials Emergency Preparedness  Grant Program States &amp; Territories  </vt:lpstr>
      <vt:lpstr>Agenda</vt:lpstr>
      <vt:lpstr>PowerPoint Presentation</vt:lpstr>
      <vt:lpstr>HMEP Formula Allocation Updates</vt:lpstr>
      <vt:lpstr>PowerPoint Presentation</vt:lpstr>
      <vt:lpstr>Components of the HMP Grant Application  Initial (Year One) Application  </vt:lpstr>
      <vt:lpstr>Components of the HMEP Grant Application Continuing Applications (Y2 &amp; Y3)</vt:lpstr>
      <vt:lpstr>   Planning &amp; Preparation  Needs Assessment </vt:lpstr>
      <vt:lpstr>Planning &amp; Preparation Needs Assessment</vt:lpstr>
      <vt:lpstr>Planning &amp; Preparation Hazmat Transport Needs Assessment</vt:lpstr>
      <vt:lpstr>Planning &amp; Preparation Hazmat Transport Needs Assessment</vt:lpstr>
      <vt:lpstr>Planning &amp; Preparation Hazmat Transport Needs Assessment</vt:lpstr>
      <vt:lpstr>PowerPoint Presentation</vt:lpstr>
      <vt:lpstr>PowerPoint Presentation</vt:lpstr>
      <vt:lpstr>PowerPoint Presentation</vt:lpstr>
      <vt:lpstr>Components of the Grant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Consider  Recommendations</vt:lpstr>
      <vt:lpstr>Notice of Funding Opportunity (NOFO)</vt:lpstr>
      <vt:lpstr>PowerPoint Presentation</vt:lpstr>
      <vt:lpstr> Most Common Application Errors  Standard Forms </vt:lpstr>
      <vt:lpstr>Most Common Application Errors  Project Narrative</vt:lpstr>
      <vt:lpstr>Most Common Application Errors Project Narrative Cont.</vt:lpstr>
      <vt:lpstr>Most Common Application Errors Budget Narrative</vt:lpstr>
      <vt:lpstr>PowerPoint Presentation</vt:lpstr>
      <vt:lpstr>HMEP Grant Milestones  Application </vt:lpstr>
      <vt:lpstr>Invitation to Apply</vt:lpstr>
      <vt:lpstr>Invitation to Apply Additional Requirements</vt:lpstr>
      <vt:lpstr>Hazmat Grant Program  Contact Information</vt:lpstr>
      <vt:lpstr>Questions? </vt:lpstr>
      <vt:lpstr>Q &amp; A</vt:lpstr>
      <vt:lpstr>Q &amp; A</vt:lpstr>
      <vt:lpstr>Q &amp; A</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514</cp:revision>
  <cp:lastPrinted>2016-01-14T15:04:09Z</cp:lastPrinted>
  <dcterms:created xsi:type="dcterms:W3CDTF">2013-12-05T14:22:47Z</dcterms:created>
  <dcterms:modified xsi:type="dcterms:W3CDTF">2019-02-20T21:17:47Z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0x0101008935C03C4D30FB4D8CD722FBBA18DE93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