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microsoft.com/office/2006/relationships/ui/userCustomization" Target="userCustomization/customUI.xml"/><Relationship Id="rId1" Type="http://schemas.openxmlformats.org/officeDocument/2006/relationships/officeDocument" Target="ppt/presentation.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8" r:id="rId4"/>
    <p:sldMasterId id="2147483700" r:id="rId5"/>
  </p:sldMasterIdLst>
  <p:notesMasterIdLst>
    <p:notesMasterId r:id="rId39"/>
  </p:notesMasterIdLst>
  <p:handoutMasterIdLst>
    <p:handoutMasterId r:id="rId40"/>
  </p:handoutMasterIdLst>
  <p:sldIdLst>
    <p:sldId id="477" r:id="rId6"/>
    <p:sldId id="475" r:id="rId7"/>
    <p:sldId id="356" r:id="rId8"/>
    <p:sldId id="412" r:id="rId9"/>
    <p:sldId id="416" r:id="rId10"/>
    <p:sldId id="425" r:id="rId11"/>
    <p:sldId id="411" r:id="rId12"/>
    <p:sldId id="464" r:id="rId13"/>
    <p:sldId id="445" r:id="rId14"/>
    <p:sldId id="333" r:id="rId15"/>
    <p:sldId id="465" r:id="rId16"/>
    <p:sldId id="476" r:id="rId17"/>
    <p:sldId id="483" r:id="rId18"/>
    <p:sldId id="466" r:id="rId19"/>
    <p:sldId id="468" r:id="rId20"/>
    <p:sldId id="467" r:id="rId21"/>
    <p:sldId id="306" r:id="rId22"/>
    <p:sldId id="480" r:id="rId23"/>
    <p:sldId id="474" r:id="rId24"/>
    <p:sldId id="471" r:id="rId25"/>
    <p:sldId id="405" r:id="rId26"/>
    <p:sldId id="481" r:id="rId27"/>
    <p:sldId id="446" r:id="rId28"/>
    <p:sldId id="482" r:id="rId29"/>
    <p:sldId id="484" r:id="rId30"/>
    <p:sldId id="485" r:id="rId31"/>
    <p:sldId id="486" r:id="rId32"/>
    <p:sldId id="487" r:id="rId33"/>
    <p:sldId id="470" r:id="rId34"/>
    <p:sldId id="472" r:id="rId35"/>
    <p:sldId id="488" r:id="rId36"/>
    <p:sldId id="478" r:id="rId37"/>
    <p:sldId id="479" r:id="rId38"/>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hite, Andre (PHMSA)" initials="Andre" lastIdx="7" clrIdx="0"/>
  <p:cmAuthor id="1" name="Lisa K. O'Donnell" initials="LKO" lastIdx="1" clrIdx="1"/>
  <p:cmAuthor id="2" name="Jones, Matthew (PHMSA)" initials="JM(" lastIdx="5" clrIdx="2"/>
  <p:cmAuthor id="3" name="Sheppard, Carla (PHMSA)" initials="SC(" lastIdx="3" clrIdx="3">
    <p:extLst>
      <p:ext uri="{19B8F6BF-5375-455C-9EA6-DF929625EA0E}">
        <p15:presenceInfo xmlns:p15="http://schemas.microsoft.com/office/powerpoint/2012/main" userId="S-1-5-21-982035342-1880134254-310265210-149553" providerId="AD"/>
      </p:ext>
    </p:extLst>
  </p:cmAuthor>
  <p:cmAuthor id="4" name="Reichenbacher, Lisa (PHMSA)" initials="RL(" lastIdx="12" clrIdx="4">
    <p:extLst>
      <p:ext uri="{19B8F6BF-5375-455C-9EA6-DF929625EA0E}">
        <p15:presenceInfo xmlns:p15="http://schemas.microsoft.com/office/powerpoint/2012/main" userId="S-1-5-21-982035342-1880134254-310265210-196842" providerId="AD"/>
      </p:ext>
    </p:extLst>
  </p:cmAuthor>
  <p:cmAuthor id="5" name="Hufford, Matthew (PHMSA)" initials="HM(" lastIdx="2" clrIdx="5">
    <p:extLst>
      <p:ext uri="{19B8F6BF-5375-455C-9EA6-DF929625EA0E}">
        <p15:presenceInfo xmlns:p15="http://schemas.microsoft.com/office/powerpoint/2012/main" userId="S-1-5-21-982035342-1880134254-310265210-61903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521" autoAdjust="0"/>
    <p:restoredTop sz="97278" autoAdjust="0"/>
  </p:normalViewPr>
  <p:slideViewPr>
    <p:cSldViewPr>
      <p:cViewPr varScale="1">
        <p:scale>
          <a:sx n="106" d="100"/>
          <a:sy n="106" d="100"/>
        </p:scale>
        <p:origin x="893" y="67"/>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995"/>
    </p:cViewPr>
  </p:sorterViewPr>
  <p:notesViewPr>
    <p:cSldViewPr>
      <p:cViewPr varScale="1">
        <p:scale>
          <a:sx n="70" d="100"/>
          <a:sy n="70" d="100"/>
        </p:scale>
        <p:origin x="-1526" y="-8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7523" cy="464662"/>
          </a:xfrm>
          <a:prstGeom prst="rect">
            <a:avLst/>
          </a:prstGeom>
        </p:spPr>
        <p:txBody>
          <a:bodyPr vert="horz" lIns="90992" tIns="45496" rIns="90992" bIns="45496" rtlCol="0"/>
          <a:lstStyle>
            <a:lvl1pPr algn="l">
              <a:defRPr sz="1200"/>
            </a:lvl1pPr>
          </a:lstStyle>
          <a:p>
            <a:endParaRPr lang="en-US" dirty="0"/>
          </a:p>
        </p:txBody>
      </p:sp>
      <p:sp>
        <p:nvSpPr>
          <p:cNvPr id="3" name="Date Placeholder 2"/>
          <p:cNvSpPr>
            <a:spLocks noGrp="1"/>
          </p:cNvSpPr>
          <p:nvPr>
            <p:ph type="dt" sz="quarter" idx="1"/>
          </p:nvPr>
        </p:nvSpPr>
        <p:spPr>
          <a:xfrm>
            <a:off x="3971293" y="1"/>
            <a:ext cx="3037523" cy="464662"/>
          </a:xfrm>
          <a:prstGeom prst="rect">
            <a:avLst/>
          </a:prstGeom>
        </p:spPr>
        <p:txBody>
          <a:bodyPr vert="horz" lIns="90992" tIns="45496" rIns="90992" bIns="45496" rtlCol="0"/>
          <a:lstStyle>
            <a:lvl1pPr algn="r">
              <a:defRPr sz="1200"/>
            </a:lvl1pPr>
          </a:lstStyle>
          <a:p>
            <a:fld id="{A287493D-AE51-4418-9E71-36B23C2388DE}" type="datetimeFigureOut">
              <a:rPr lang="en-US" smtClean="0"/>
              <a:t>5/22/2018</a:t>
            </a:fld>
            <a:endParaRPr lang="en-US" dirty="0"/>
          </a:p>
        </p:txBody>
      </p:sp>
      <p:sp>
        <p:nvSpPr>
          <p:cNvPr id="4" name="Footer Placeholder 3"/>
          <p:cNvSpPr>
            <a:spLocks noGrp="1"/>
          </p:cNvSpPr>
          <p:nvPr>
            <p:ph type="ftr" sz="quarter" idx="2"/>
          </p:nvPr>
        </p:nvSpPr>
        <p:spPr>
          <a:xfrm>
            <a:off x="1" y="8830153"/>
            <a:ext cx="3037523" cy="464662"/>
          </a:xfrm>
          <a:prstGeom prst="rect">
            <a:avLst/>
          </a:prstGeom>
        </p:spPr>
        <p:txBody>
          <a:bodyPr vert="horz" lIns="90992" tIns="45496" rIns="90992" bIns="45496"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1293" y="8830153"/>
            <a:ext cx="3037523" cy="464662"/>
          </a:xfrm>
          <a:prstGeom prst="rect">
            <a:avLst/>
          </a:prstGeom>
        </p:spPr>
        <p:txBody>
          <a:bodyPr vert="horz" lIns="90992" tIns="45496" rIns="90992" bIns="45496" rtlCol="0" anchor="b"/>
          <a:lstStyle>
            <a:lvl1pPr algn="r">
              <a:defRPr sz="1200"/>
            </a:lvl1pPr>
          </a:lstStyle>
          <a:p>
            <a:fld id="{F9C5C174-283A-4008-8D91-ADEF446E0479}" type="slidenum">
              <a:rPr lang="en-US" smtClean="0"/>
              <a:t>‹#›</a:t>
            </a:fld>
            <a:endParaRPr lang="en-US" dirty="0"/>
          </a:p>
        </p:txBody>
      </p:sp>
    </p:spTree>
    <p:extLst>
      <p:ext uri="{BB962C8B-B14F-4D97-AF65-F5344CB8AC3E}">
        <p14:creationId xmlns:p14="http://schemas.microsoft.com/office/powerpoint/2010/main" val="35972929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037523" cy="464662"/>
          </a:xfrm>
          <a:prstGeom prst="rect">
            <a:avLst/>
          </a:prstGeom>
        </p:spPr>
        <p:txBody>
          <a:bodyPr vert="horz" lIns="90982" tIns="45491" rIns="90982" bIns="45491" rtlCol="0"/>
          <a:lstStyle>
            <a:lvl1pPr algn="l">
              <a:defRPr sz="1200"/>
            </a:lvl1pPr>
          </a:lstStyle>
          <a:p>
            <a:endParaRPr lang="en-US" dirty="0"/>
          </a:p>
        </p:txBody>
      </p:sp>
      <p:sp>
        <p:nvSpPr>
          <p:cNvPr id="3" name="Date Placeholder 2"/>
          <p:cNvSpPr>
            <a:spLocks noGrp="1"/>
          </p:cNvSpPr>
          <p:nvPr>
            <p:ph type="dt" idx="1"/>
          </p:nvPr>
        </p:nvSpPr>
        <p:spPr>
          <a:xfrm>
            <a:off x="3971293" y="1"/>
            <a:ext cx="3037523" cy="464662"/>
          </a:xfrm>
          <a:prstGeom prst="rect">
            <a:avLst/>
          </a:prstGeom>
        </p:spPr>
        <p:txBody>
          <a:bodyPr vert="horz" lIns="90982" tIns="45491" rIns="90982" bIns="45491" rtlCol="0"/>
          <a:lstStyle>
            <a:lvl1pPr algn="r">
              <a:defRPr sz="1200"/>
            </a:lvl1pPr>
          </a:lstStyle>
          <a:p>
            <a:fld id="{6AA549CA-EEC1-486A-B810-B82C7E5C1304}" type="datetimeFigureOut">
              <a:rPr lang="en-US" smtClean="0"/>
              <a:t>5/22/2018</a:t>
            </a:fld>
            <a:endParaRPr lang="en-US" dirty="0"/>
          </a:p>
        </p:txBody>
      </p:sp>
      <p:sp>
        <p:nvSpPr>
          <p:cNvPr id="4" name="Slide Image Placeholder 3"/>
          <p:cNvSpPr>
            <a:spLocks noGrp="1" noRot="1" noChangeAspect="1"/>
          </p:cNvSpPr>
          <p:nvPr>
            <p:ph type="sldImg" idx="2"/>
          </p:nvPr>
        </p:nvSpPr>
        <p:spPr>
          <a:xfrm>
            <a:off x="407988" y="698500"/>
            <a:ext cx="6194425" cy="3484563"/>
          </a:xfrm>
          <a:prstGeom prst="rect">
            <a:avLst/>
          </a:prstGeom>
          <a:noFill/>
          <a:ln w="12700">
            <a:solidFill>
              <a:prstClr val="black"/>
            </a:solidFill>
          </a:ln>
        </p:spPr>
        <p:txBody>
          <a:bodyPr vert="horz" lIns="90982" tIns="45491" rIns="90982" bIns="45491" rtlCol="0" anchor="ctr"/>
          <a:lstStyle/>
          <a:p>
            <a:endParaRPr lang="en-US" dirty="0"/>
          </a:p>
        </p:txBody>
      </p:sp>
      <p:sp>
        <p:nvSpPr>
          <p:cNvPr id="5" name="Notes Placeholder 4"/>
          <p:cNvSpPr>
            <a:spLocks noGrp="1"/>
          </p:cNvSpPr>
          <p:nvPr>
            <p:ph type="body" sz="quarter" idx="3"/>
          </p:nvPr>
        </p:nvSpPr>
        <p:spPr>
          <a:xfrm>
            <a:off x="700723" y="4415078"/>
            <a:ext cx="5608954" cy="4183538"/>
          </a:xfrm>
          <a:prstGeom prst="rect">
            <a:avLst/>
          </a:prstGeom>
        </p:spPr>
        <p:txBody>
          <a:bodyPr vert="horz" lIns="90982" tIns="45491" rIns="90982" bIns="4549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8830153"/>
            <a:ext cx="3037523" cy="464662"/>
          </a:xfrm>
          <a:prstGeom prst="rect">
            <a:avLst/>
          </a:prstGeom>
        </p:spPr>
        <p:txBody>
          <a:bodyPr vert="horz" lIns="90982" tIns="45491" rIns="90982" bIns="45491"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1293" y="8830153"/>
            <a:ext cx="3037523" cy="464662"/>
          </a:xfrm>
          <a:prstGeom prst="rect">
            <a:avLst/>
          </a:prstGeom>
        </p:spPr>
        <p:txBody>
          <a:bodyPr vert="horz" lIns="90982" tIns="45491" rIns="90982" bIns="45491" rtlCol="0" anchor="b"/>
          <a:lstStyle>
            <a:lvl1pPr algn="r">
              <a:defRPr sz="1200"/>
            </a:lvl1pPr>
          </a:lstStyle>
          <a:p>
            <a:fld id="{3C64A064-BE8C-4AC9-8D5E-31C0B035CA7C}" type="slidenum">
              <a:rPr lang="en-US" smtClean="0"/>
              <a:t>‹#›</a:t>
            </a:fld>
            <a:endParaRPr lang="en-US" dirty="0"/>
          </a:p>
        </p:txBody>
      </p:sp>
    </p:spTree>
    <p:extLst>
      <p:ext uri="{BB962C8B-B14F-4D97-AF65-F5344CB8AC3E}">
        <p14:creationId xmlns:p14="http://schemas.microsoft.com/office/powerpoint/2010/main" val="7977623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2113" y="696913"/>
            <a:ext cx="6183312" cy="34798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64A064-BE8C-4AC9-8D5E-31C0B035CA7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951481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bwMode="auto">
          <a:xfrm>
            <a:off x="407988" y="698500"/>
            <a:ext cx="6194425" cy="34845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solidFill>
                  <a:srgbClr val="000000"/>
                </a:solidFill>
              </a:rPr>
              <a:t>The</a:t>
            </a:r>
            <a:r>
              <a:rPr lang="en-US" altLang="en-US" baseline="0" dirty="0">
                <a:solidFill>
                  <a:srgbClr val="000000"/>
                </a:solidFill>
              </a:rPr>
              <a:t> components for the HMEP planning grant are…</a:t>
            </a:r>
          </a:p>
          <a:p>
            <a:pPr eaLnBrk="1" hangingPunct="1">
              <a:spcBef>
                <a:spcPct val="0"/>
              </a:spcBef>
            </a:pPr>
            <a:endParaRPr lang="en-US" altLang="en-US" dirty="0">
              <a:solidFill>
                <a:srgbClr val="000000"/>
              </a:solidFill>
            </a:endParaRPr>
          </a:p>
          <a:p>
            <a:pPr eaLnBrk="1" hangingPunct="1">
              <a:spcBef>
                <a:spcPct val="0"/>
              </a:spcBef>
            </a:pPr>
            <a:endParaRPr lang="en-US" altLang="en-US" dirty="0">
              <a:solidFill>
                <a:srgbClr val="000000"/>
              </a:solidFill>
            </a:endParaRPr>
          </a:p>
          <a:p>
            <a:pPr eaLnBrk="1" hangingPunct="1">
              <a:spcBef>
                <a:spcPct val="0"/>
              </a:spcBef>
            </a:pPr>
            <a:endParaRPr lang="en-US" altLang="en-US" dirty="0">
              <a:solidFill>
                <a:srgbClr val="000000"/>
              </a:solidFill>
            </a:endParaRPr>
          </a:p>
          <a:p>
            <a:pPr eaLnBrk="1" hangingPunct="1">
              <a:spcBef>
                <a:spcPct val="0"/>
              </a:spcBef>
            </a:pPr>
            <a:endParaRPr lang="en-US" altLang="en-US" dirty="0">
              <a:solidFill>
                <a:srgbClr val="000000"/>
              </a:solidFill>
            </a:endParaRPr>
          </a:p>
          <a:p>
            <a:pPr eaLnBrk="1" hangingPunct="1">
              <a:spcBef>
                <a:spcPct val="0"/>
              </a:spcBef>
            </a:pPr>
            <a:endParaRPr lang="en-US" altLang="en-US" dirty="0">
              <a:solidFill>
                <a:srgbClr val="000000"/>
              </a:solidFill>
            </a:endParaRPr>
          </a:p>
          <a:p>
            <a:pPr lvl="1" eaLnBrk="1" hangingPunct="1">
              <a:spcBef>
                <a:spcPct val="0"/>
              </a:spcBef>
            </a:pPr>
            <a:endParaRPr lang="en-US" altLang="en-US" dirty="0"/>
          </a:p>
          <a:p>
            <a:pPr eaLnBrk="1" hangingPunct="1">
              <a:spcBef>
                <a:spcPct val="0"/>
              </a:spcBef>
            </a:pPr>
            <a:endParaRPr lang="en-US" altLang="en-US" dirty="0"/>
          </a:p>
        </p:txBody>
      </p:sp>
      <p:sp>
        <p:nvSpPr>
          <p:cNvPr id="20275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1B9AA05A-AF97-48F3-9643-0CE4D4F761C2}" type="slidenum">
              <a:rPr lang="en-US" altLang="en-US" smtClean="0">
                <a:latin typeface="Calibri" pitchFamily="34" charset="0"/>
              </a:rPr>
              <a:pPr fontAlgn="base">
                <a:spcBef>
                  <a:spcPct val="0"/>
                </a:spcBef>
                <a:spcAft>
                  <a:spcPct val="0"/>
                </a:spcAft>
                <a:defRPr/>
              </a:pPr>
              <a:t>12</a:t>
            </a:fld>
            <a:endParaRPr lang="en-US" altLang="en-US" dirty="0">
              <a:latin typeface="Calibri" pitchFamily="34" charset="0"/>
            </a:endParaRPr>
          </a:p>
        </p:txBody>
      </p:sp>
    </p:spTree>
    <p:extLst>
      <p:ext uri="{BB962C8B-B14F-4D97-AF65-F5344CB8AC3E}">
        <p14:creationId xmlns:p14="http://schemas.microsoft.com/office/powerpoint/2010/main" val="2314756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bwMode="auto">
          <a:xfrm>
            <a:off x="407988" y="698500"/>
            <a:ext cx="6194425" cy="34845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solidFill>
                  <a:srgbClr val="000000"/>
                </a:solidFill>
              </a:rPr>
              <a:t>The</a:t>
            </a:r>
            <a:r>
              <a:rPr lang="en-US" altLang="en-US" baseline="0" dirty="0">
                <a:solidFill>
                  <a:srgbClr val="000000"/>
                </a:solidFill>
              </a:rPr>
              <a:t> components for the HMEP planning grant are…</a:t>
            </a:r>
          </a:p>
          <a:p>
            <a:pPr eaLnBrk="1" hangingPunct="1">
              <a:spcBef>
                <a:spcPct val="0"/>
              </a:spcBef>
            </a:pPr>
            <a:endParaRPr lang="en-US" altLang="en-US" dirty="0">
              <a:solidFill>
                <a:srgbClr val="000000"/>
              </a:solidFill>
            </a:endParaRPr>
          </a:p>
          <a:p>
            <a:pPr eaLnBrk="1" hangingPunct="1">
              <a:spcBef>
                <a:spcPct val="0"/>
              </a:spcBef>
            </a:pPr>
            <a:endParaRPr lang="en-US" altLang="en-US" dirty="0">
              <a:solidFill>
                <a:srgbClr val="000000"/>
              </a:solidFill>
            </a:endParaRPr>
          </a:p>
          <a:p>
            <a:pPr eaLnBrk="1" hangingPunct="1">
              <a:spcBef>
                <a:spcPct val="0"/>
              </a:spcBef>
            </a:pPr>
            <a:endParaRPr lang="en-US" altLang="en-US" dirty="0">
              <a:solidFill>
                <a:srgbClr val="000000"/>
              </a:solidFill>
            </a:endParaRPr>
          </a:p>
          <a:p>
            <a:pPr eaLnBrk="1" hangingPunct="1">
              <a:spcBef>
                <a:spcPct val="0"/>
              </a:spcBef>
            </a:pPr>
            <a:endParaRPr lang="en-US" altLang="en-US" dirty="0">
              <a:solidFill>
                <a:srgbClr val="000000"/>
              </a:solidFill>
            </a:endParaRPr>
          </a:p>
          <a:p>
            <a:pPr eaLnBrk="1" hangingPunct="1">
              <a:spcBef>
                <a:spcPct val="0"/>
              </a:spcBef>
            </a:pPr>
            <a:endParaRPr lang="en-US" altLang="en-US" dirty="0">
              <a:solidFill>
                <a:srgbClr val="000000"/>
              </a:solidFill>
            </a:endParaRPr>
          </a:p>
          <a:p>
            <a:pPr lvl="1" eaLnBrk="1" hangingPunct="1">
              <a:spcBef>
                <a:spcPct val="0"/>
              </a:spcBef>
            </a:pPr>
            <a:endParaRPr lang="en-US" altLang="en-US" dirty="0"/>
          </a:p>
          <a:p>
            <a:pPr eaLnBrk="1" hangingPunct="1">
              <a:spcBef>
                <a:spcPct val="0"/>
              </a:spcBef>
            </a:pPr>
            <a:endParaRPr lang="en-US" altLang="en-US" dirty="0"/>
          </a:p>
        </p:txBody>
      </p:sp>
      <p:sp>
        <p:nvSpPr>
          <p:cNvPr id="20275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1B9AA05A-AF97-48F3-9643-0CE4D4F761C2}" type="slidenum">
              <a:rPr lang="en-US" altLang="en-US" smtClean="0">
                <a:latin typeface="Calibri" pitchFamily="34" charset="0"/>
              </a:rPr>
              <a:pPr fontAlgn="base">
                <a:spcBef>
                  <a:spcPct val="0"/>
                </a:spcBef>
                <a:spcAft>
                  <a:spcPct val="0"/>
                </a:spcAft>
                <a:defRPr/>
              </a:pPr>
              <a:t>14</a:t>
            </a:fld>
            <a:endParaRPr lang="en-US" altLang="en-US" dirty="0">
              <a:latin typeface="Calibri" pitchFamily="34" charset="0"/>
            </a:endParaRPr>
          </a:p>
        </p:txBody>
      </p:sp>
    </p:spTree>
    <p:extLst>
      <p:ext uri="{BB962C8B-B14F-4D97-AF65-F5344CB8AC3E}">
        <p14:creationId xmlns:p14="http://schemas.microsoft.com/office/powerpoint/2010/main" val="35461496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bwMode="auto">
          <a:xfrm>
            <a:off x="407988" y="698500"/>
            <a:ext cx="6194425" cy="34845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solidFill>
                  <a:srgbClr val="000000"/>
                </a:solidFill>
              </a:rPr>
              <a:t>The</a:t>
            </a:r>
            <a:r>
              <a:rPr lang="en-US" altLang="en-US" baseline="0" dirty="0">
                <a:solidFill>
                  <a:srgbClr val="000000"/>
                </a:solidFill>
              </a:rPr>
              <a:t> components for the HMEP planning grant are…</a:t>
            </a:r>
          </a:p>
          <a:p>
            <a:pPr eaLnBrk="1" hangingPunct="1">
              <a:spcBef>
                <a:spcPct val="0"/>
              </a:spcBef>
            </a:pPr>
            <a:endParaRPr lang="en-US" altLang="en-US" dirty="0">
              <a:solidFill>
                <a:srgbClr val="000000"/>
              </a:solidFill>
            </a:endParaRPr>
          </a:p>
          <a:p>
            <a:pPr eaLnBrk="1" hangingPunct="1">
              <a:spcBef>
                <a:spcPct val="0"/>
              </a:spcBef>
            </a:pPr>
            <a:endParaRPr lang="en-US" altLang="en-US" dirty="0">
              <a:solidFill>
                <a:srgbClr val="000000"/>
              </a:solidFill>
            </a:endParaRPr>
          </a:p>
          <a:p>
            <a:pPr eaLnBrk="1" hangingPunct="1">
              <a:spcBef>
                <a:spcPct val="0"/>
              </a:spcBef>
            </a:pPr>
            <a:endParaRPr lang="en-US" altLang="en-US" dirty="0">
              <a:solidFill>
                <a:srgbClr val="000000"/>
              </a:solidFill>
            </a:endParaRPr>
          </a:p>
          <a:p>
            <a:pPr eaLnBrk="1" hangingPunct="1">
              <a:spcBef>
                <a:spcPct val="0"/>
              </a:spcBef>
            </a:pPr>
            <a:endParaRPr lang="en-US" altLang="en-US" dirty="0">
              <a:solidFill>
                <a:srgbClr val="000000"/>
              </a:solidFill>
            </a:endParaRPr>
          </a:p>
          <a:p>
            <a:pPr eaLnBrk="1" hangingPunct="1">
              <a:spcBef>
                <a:spcPct val="0"/>
              </a:spcBef>
            </a:pPr>
            <a:endParaRPr lang="en-US" altLang="en-US" dirty="0">
              <a:solidFill>
                <a:srgbClr val="000000"/>
              </a:solidFill>
            </a:endParaRPr>
          </a:p>
          <a:p>
            <a:pPr lvl="1" eaLnBrk="1" hangingPunct="1">
              <a:spcBef>
                <a:spcPct val="0"/>
              </a:spcBef>
            </a:pPr>
            <a:endParaRPr lang="en-US" altLang="en-US" dirty="0"/>
          </a:p>
          <a:p>
            <a:pPr eaLnBrk="1" hangingPunct="1">
              <a:spcBef>
                <a:spcPct val="0"/>
              </a:spcBef>
            </a:pPr>
            <a:endParaRPr lang="en-US" altLang="en-US" dirty="0"/>
          </a:p>
        </p:txBody>
      </p:sp>
      <p:sp>
        <p:nvSpPr>
          <p:cNvPr id="20275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1B9AA05A-AF97-48F3-9643-0CE4D4F761C2}" type="slidenum">
              <a:rPr lang="en-US" altLang="en-US" smtClean="0">
                <a:latin typeface="Calibri" pitchFamily="34" charset="0"/>
              </a:rPr>
              <a:pPr fontAlgn="base">
                <a:spcBef>
                  <a:spcPct val="0"/>
                </a:spcBef>
                <a:spcAft>
                  <a:spcPct val="0"/>
                </a:spcAft>
                <a:defRPr/>
              </a:pPr>
              <a:t>15</a:t>
            </a:fld>
            <a:endParaRPr lang="en-US" altLang="en-US" dirty="0">
              <a:latin typeface="Calibri" pitchFamily="34" charset="0"/>
            </a:endParaRPr>
          </a:p>
        </p:txBody>
      </p:sp>
    </p:spTree>
    <p:extLst>
      <p:ext uri="{BB962C8B-B14F-4D97-AF65-F5344CB8AC3E}">
        <p14:creationId xmlns:p14="http://schemas.microsoft.com/office/powerpoint/2010/main" val="5587890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bwMode="auto">
          <a:xfrm>
            <a:off x="407988" y="698500"/>
            <a:ext cx="6194425" cy="34845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solidFill>
                  <a:srgbClr val="000000"/>
                </a:solidFill>
              </a:rPr>
              <a:t>The</a:t>
            </a:r>
            <a:r>
              <a:rPr lang="en-US" altLang="en-US" baseline="0" dirty="0">
                <a:solidFill>
                  <a:srgbClr val="000000"/>
                </a:solidFill>
              </a:rPr>
              <a:t> components for the HMEP planning grant are…</a:t>
            </a:r>
          </a:p>
          <a:p>
            <a:pPr eaLnBrk="1" hangingPunct="1">
              <a:spcBef>
                <a:spcPct val="0"/>
              </a:spcBef>
            </a:pPr>
            <a:endParaRPr lang="en-US" altLang="en-US" dirty="0">
              <a:solidFill>
                <a:srgbClr val="000000"/>
              </a:solidFill>
            </a:endParaRPr>
          </a:p>
          <a:p>
            <a:pPr eaLnBrk="1" hangingPunct="1">
              <a:spcBef>
                <a:spcPct val="0"/>
              </a:spcBef>
            </a:pPr>
            <a:endParaRPr lang="en-US" altLang="en-US" dirty="0">
              <a:solidFill>
                <a:srgbClr val="000000"/>
              </a:solidFill>
            </a:endParaRPr>
          </a:p>
          <a:p>
            <a:pPr eaLnBrk="1" hangingPunct="1">
              <a:spcBef>
                <a:spcPct val="0"/>
              </a:spcBef>
            </a:pPr>
            <a:endParaRPr lang="en-US" altLang="en-US" dirty="0">
              <a:solidFill>
                <a:srgbClr val="000000"/>
              </a:solidFill>
            </a:endParaRPr>
          </a:p>
          <a:p>
            <a:pPr eaLnBrk="1" hangingPunct="1">
              <a:spcBef>
                <a:spcPct val="0"/>
              </a:spcBef>
            </a:pPr>
            <a:endParaRPr lang="en-US" altLang="en-US" dirty="0">
              <a:solidFill>
                <a:srgbClr val="000000"/>
              </a:solidFill>
            </a:endParaRPr>
          </a:p>
          <a:p>
            <a:pPr eaLnBrk="1" hangingPunct="1">
              <a:spcBef>
                <a:spcPct val="0"/>
              </a:spcBef>
            </a:pPr>
            <a:endParaRPr lang="en-US" altLang="en-US" dirty="0">
              <a:solidFill>
                <a:srgbClr val="000000"/>
              </a:solidFill>
            </a:endParaRPr>
          </a:p>
          <a:p>
            <a:pPr lvl="1" eaLnBrk="1" hangingPunct="1">
              <a:spcBef>
                <a:spcPct val="0"/>
              </a:spcBef>
            </a:pPr>
            <a:endParaRPr lang="en-US" altLang="en-US" dirty="0"/>
          </a:p>
          <a:p>
            <a:pPr eaLnBrk="1" hangingPunct="1">
              <a:spcBef>
                <a:spcPct val="0"/>
              </a:spcBef>
            </a:pPr>
            <a:endParaRPr lang="en-US" altLang="en-US" dirty="0"/>
          </a:p>
        </p:txBody>
      </p:sp>
      <p:sp>
        <p:nvSpPr>
          <p:cNvPr id="20275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1B9AA05A-AF97-48F3-9643-0CE4D4F761C2}" type="slidenum">
              <a:rPr lang="en-US" altLang="en-US" smtClean="0">
                <a:latin typeface="Calibri" pitchFamily="34" charset="0"/>
              </a:rPr>
              <a:pPr fontAlgn="base">
                <a:spcBef>
                  <a:spcPct val="0"/>
                </a:spcBef>
                <a:spcAft>
                  <a:spcPct val="0"/>
                </a:spcAft>
                <a:defRPr/>
              </a:pPr>
              <a:t>16</a:t>
            </a:fld>
            <a:endParaRPr lang="en-US" altLang="en-US" dirty="0">
              <a:latin typeface="Calibri" pitchFamily="34" charset="0"/>
            </a:endParaRPr>
          </a:p>
        </p:txBody>
      </p:sp>
    </p:spTree>
    <p:extLst>
      <p:ext uri="{BB962C8B-B14F-4D97-AF65-F5344CB8AC3E}">
        <p14:creationId xmlns:p14="http://schemas.microsoft.com/office/powerpoint/2010/main" val="333718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bwMode="auto">
          <a:xfrm>
            <a:off x="407988" y="698500"/>
            <a:ext cx="6194425" cy="34845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solidFill>
                  <a:srgbClr val="000000"/>
                </a:solidFill>
              </a:rPr>
              <a:t>The</a:t>
            </a:r>
            <a:r>
              <a:rPr lang="en-US" altLang="en-US" baseline="0" dirty="0">
                <a:solidFill>
                  <a:srgbClr val="000000"/>
                </a:solidFill>
              </a:rPr>
              <a:t> components for the HMEP planning grant are…</a:t>
            </a:r>
          </a:p>
          <a:p>
            <a:pPr eaLnBrk="1" hangingPunct="1">
              <a:spcBef>
                <a:spcPct val="0"/>
              </a:spcBef>
            </a:pPr>
            <a:endParaRPr lang="en-US" altLang="en-US" dirty="0">
              <a:solidFill>
                <a:srgbClr val="000000"/>
              </a:solidFill>
            </a:endParaRPr>
          </a:p>
          <a:p>
            <a:pPr eaLnBrk="1" hangingPunct="1">
              <a:spcBef>
                <a:spcPct val="0"/>
              </a:spcBef>
            </a:pPr>
            <a:endParaRPr lang="en-US" altLang="en-US" dirty="0">
              <a:solidFill>
                <a:srgbClr val="000000"/>
              </a:solidFill>
            </a:endParaRPr>
          </a:p>
          <a:p>
            <a:pPr eaLnBrk="1" hangingPunct="1">
              <a:spcBef>
                <a:spcPct val="0"/>
              </a:spcBef>
            </a:pPr>
            <a:endParaRPr lang="en-US" altLang="en-US" dirty="0">
              <a:solidFill>
                <a:srgbClr val="000000"/>
              </a:solidFill>
            </a:endParaRPr>
          </a:p>
          <a:p>
            <a:pPr eaLnBrk="1" hangingPunct="1">
              <a:spcBef>
                <a:spcPct val="0"/>
              </a:spcBef>
            </a:pPr>
            <a:endParaRPr lang="en-US" altLang="en-US" dirty="0">
              <a:solidFill>
                <a:srgbClr val="000000"/>
              </a:solidFill>
            </a:endParaRPr>
          </a:p>
          <a:p>
            <a:pPr eaLnBrk="1" hangingPunct="1">
              <a:spcBef>
                <a:spcPct val="0"/>
              </a:spcBef>
            </a:pPr>
            <a:endParaRPr lang="en-US" altLang="en-US" dirty="0">
              <a:solidFill>
                <a:srgbClr val="000000"/>
              </a:solidFill>
            </a:endParaRPr>
          </a:p>
          <a:p>
            <a:pPr lvl="1" eaLnBrk="1" hangingPunct="1">
              <a:spcBef>
                <a:spcPct val="0"/>
              </a:spcBef>
            </a:pPr>
            <a:endParaRPr lang="en-US" altLang="en-US" dirty="0"/>
          </a:p>
          <a:p>
            <a:pPr eaLnBrk="1" hangingPunct="1">
              <a:spcBef>
                <a:spcPct val="0"/>
              </a:spcBef>
            </a:pPr>
            <a:endParaRPr lang="en-US" altLang="en-US" dirty="0"/>
          </a:p>
        </p:txBody>
      </p:sp>
      <p:sp>
        <p:nvSpPr>
          <p:cNvPr id="20275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1B9AA05A-AF97-48F3-9643-0CE4D4F761C2}" type="slidenum">
              <a:rPr lang="en-US" altLang="en-US" smtClean="0">
                <a:latin typeface="Calibri" pitchFamily="34" charset="0"/>
              </a:rPr>
              <a:pPr fontAlgn="base">
                <a:spcBef>
                  <a:spcPct val="0"/>
                </a:spcBef>
                <a:spcAft>
                  <a:spcPct val="0"/>
                </a:spcAft>
                <a:defRPr/>
              </a:pPr>
              <a:t>20</a:t>
            </a:fld>
            <a:endParaRPr lang="en-US" altLang="en-US" dirty="0">
              <a:latin typeface="Calibri" pitchFamily="34" charset="0"/>
            </a:endParaRPr>
          </a:p>
        </p:txBody>
      </p:sp>
    </p:spTree>
    <p:extLst>
      <p:ext uri="{BB962C8B-B14F-4D97-AF65-F5344CB8AC3E}">
        <p14:creationId xmlns:p14="http://schemas.microsoft.com/office/powerpoint/2010/main" val="36057676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bwMode="auto">
          <a:xfrm>
            <a:off x="407988" y="698500"/>
            <a:ext cx="6194425" cy="34845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solidFill>
                  <a:srgbClr val="000000"/>
                </a:solidFill>
              </a:rPr>
              <a:t>The</a:t>
            </a:r>
            <a:r>
              <a:rPr lang="en-US" altLang="en-US" baseline="0" dirty="0">
                <a:solidFill>
                  <a:srgbClr val="000000"/>
                </a:solidFill>
              </a:rPr>
              <a:t> components for the HMEP planning grant are…</a:t>
            </a:r>
          </a:p>
          <a:p>
            <a:pPr eaLnBrk="1" hangingPunct="1">
              <a:spcBef>
                <a:spcPct val="0"/>
              </a:spcBef>
            </a:pPr>
            <a:endParaRPr lang="en-US" altLang="en-US" dirty="0">
              <a:solidFill>
                <a:srgbClr val="000000"/>
              </a:solidFill>
            </a:endParaRPr>
          </a:p>
          <a:p>
            <a:pPr eaLnBrk="1" hangingPunct="1">
              <a:spcBef>
                <a:spcPct val="0"/>
              </a:spcBef>
            </a:pPr>
            <a:endParaRPr lang="en-US" altLang="en-US" dirty="0">
              <a:solidFill>
                <a:srgbClr val="000000"/>
              </a:solidFill>
            </a:endParaRPr>
          </a:p>
          <a:p>
            <a:pPr eaLnBrk="1" hangingPunct="1">
              <a:spcBef>
                <a:spcPct val="0"/>
              </a:spcBef>
            </a:pPr>
            <a:endParaRPr lang="en-US" altLang="en-US" dirty="0">
              <a:solidFill>
                <a:srgbClr val="000000"/>
              </a:solidFill>
            </a:endParaRPr>
          </a:p>
          <a:p>
            <a:pPr eaLnBrk="1" hangingPunct="1">
              <a:spcBef>
                <a:spcPct val="0"/>
              </a:spcBef>
            </a:pPr>
            <a:endParaRPr lang="en-US" altLang="en-US" dirty="0">
              <a:solidFill>
                <a:srgbClr val="000000"/>
              </a:solidFill>
            </a:endParaRPr>
          </a:p>
          <a:p>
            <a:pPr eaLnBrk="1" hangingPunct="1">
              <a:spcBef>
                <a:spcPct val="0"/>
              </a:spcBef>
            </a:pPr>
            <a:endParaRPr lang="en-US" altLang="en-US" dirty="0">
              <a:solidFill>
                <a:srgbClr val="000000"/>
              </a:solidFill>
            </a:endParaRPr>
          </a:p>
          <a:p>
            <a:pPr lvl="1" eaLnBrk="1" hangingPunct="1">
              <a:spcBef>
                <a:spcPct val="0"/>
              </a:spcBef>
            </a:pPr>
            <a:endParaRPr lang="en-US" altLang="en-US" dirty="0"/>
          </a:p>
          <a:p>
            <a:pPr eaLnBrk="1" hangingPunct="1">
              <a:spcBef>
                <a:spcPct val="0"/>
              </a:spcBef>
            </a:pPr>
            <a:endParaRPr lang="en-US" altLang="en-US" dirty="0"/>
          </a:p>
        </p:txBody>
      </p:sp>
      <p:sp>
        <p:nvSpPr>
          <p:cNvPr id="20275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1B9AA05A-AF97-48F3-9643-0CE4D4F761C2}" type="slidenum">
              <a:rPr lang="en-US" altLang="en-US" smtClean="0">
                <a:latin typeface="Calibri" pitchFamily="34" charset="0"/>
              </a:rPr>
              <a:pPr fontAlgn="base">
                <a:spcBef>
                  <a:spcPct val="0"/>
                </a:spcBef>
                <a:spcAft>
                  <a:spcPct val="0"/>
                </a:spcAft>
                <a:defRPr/>
              </a:pPr>
              <a:t>21</a:t>
            </a:fld>
            <a:endParaRPr lang="en-US" altLang="en-US" dirty="0">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bwMode="auto">
          <a:xfrm>
            <a:off x="407988" y="698500"/>
            <a:ext cx="6194425" cy="34845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solidFill>
                  <a:srgbClr val="000000"/>
                </a:solidFill>
              </a:rPr>
              <a:t>The</a:t>
            </a:r>
            <a:r>
              <a:rPr lang="en-US" altLang="en-US" baseline="0" dirty="0">
                <a:solidFill>
                  <a:srgbClr val="000000"/>
                </a:solidFill>
              </a:rPr>
              <a:t> components for the HMEP planning grant are…</a:t>
            </a:r>
          </a:p>
          <a:p>
            <a:pPr eaLnBrk="1" hangingPunct="1">
              <a:spcBef>
                <a:spcPct val="0"/>
              </a:spcBef>
            </a:pPr>
            <a:endParaRPr lang="en-US" altLang="en-US" dirty="0">
              <a:solidFill>
                <a:srgbClr val="000000"/>
              </a:solidFill>
            </a:endParaRPr>
          </a:p>
          <a:p>
            <a:pPr eaLnBrk="1" hangingPunct="1">
              <a:spcBef>
                <a:spcPct val="0"/>
              </a:spcBef>
            </a:pPr>
            <a:endParaRPr lang="en-US" altLang="en-US" dirty="0">
              <a:solidFill>
                <a:srgbClr val="000000"/>
              </a:solidFill>
            </a:endParaRPr>
          </a:p>
          <a:p>
            <a:pPr eaLnBrk="1" hangingPunct="1">
              <a:spcBef>
                <a:spcPct val="0"/>
              </a:spcBef>
            </a:pPr>
            <a:endParaRPr lang="en-US" altLang="en-US" dirty="0">
              <a:solidFill>
                <a:srgbClr val="000000"/>
              </a:solidFill>
            </a:endParaRPr>
          </a:p>
          <a:p>
            <a:pPr eaLnBrk="1" hangingPunct="1">
              <a:spcBef>
                <a:spcPct val="0"/>
              </a:spcBef>
            </a:pPr>
            <a:endParaRPr lang="en-US" altLang="en-US" dirty="0">
              <a:solidFill>
                <a:srgbClr val="000000"/>
              </a:solidFill>
            </a:endParaRPr>
          </a:p>
          <a:p>
            <a:pPr eaLnBrk="1" hangingPunct="1">
              <a:spcBef>
                <a:spcPct val="0"/>
              </a:spcBef>
            </a:pPr>
            <a:endParaRPr lang="en-US" altLang="en-US" dirty="0">
              <a:solidFill>
                <a:srgbClr val="000000"/>
              </a:solidFill>
            </a:endParaRPr>
          </a:p>
          <a:p>
            <a:pPr lvl="1" eaLnBrk="1" hangingPunct="1">
              <a:spcBef>
                <a:spcPct val="0"/>
              </a:spcBef>
            </a:pPr>
            <a:endParaRPr lang="en-US" altLang="en-US" dirty="0"/>
          </a:p>
          <a:p>
            <a:pPr eaLnBrk="1" hangingPunct="1">
              <a:spcBef>
                <a:spcPct val="0"/>
              </a:spcBef>
            </a:pPr>
            <a:endParaRPr lang="en-US" altLang="en-US" dirty="0"/>
          </a:p>
        </p:txBody>
      </p:sp>
      <p:sp>
        <p:nvSpPr>
          <p:cNvPr id="20275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1B9AA05A-AF97-48F3-9643-0CE4D4F761C2}" type="slidenum">
              <a:rPr lang="en-US" altLang="en-US" smtClean="0">
                <a:latin typeface="Calibri" pitchFamily="34" charset="0"/>
              </a:rPr>
              <a:pPr fontAlgn="base">
                <a:spcBef>
                  <a:spcPct val="0"/>
                </a:spcBef>
                <a:spcAft>
                  <a:spcPct val="0"/>
                </a:spcAft>
                <a:defRPr/>
              </a:pPr>
              <a:t>22</a:t>
            </a:fld>
            <a:endParaRPr lang="en-US" altLang="en-US" dirty="0">
              <a:latin typeface="Calibri" pitchFamily="34" charset="0"/>
            </a:endParaRPr>
          </a:p>
        </p:txBody>
      </p:sp>
    </p:spTree>
    <p:extLst>
      <p:ext uri="{BB962C8B-B14F-4D97-AF65-F5344CB8AC3E}">
        <p14:creationId xmlns:p14="http://schemas.microsoft.com/office/powerpoint/2010/main" val="28243936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bwMode="auto">
          <a:xfrm>
            <a:off x="407988" y="698500"/>
            <a:ext cx="6194425" cy="34845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solidFill>
                  <a:srgbClr val="000000"/>
                </a:solidFill>
              </a:rPr>
              <a:t>The</a:t>
            </a:r>
            <a:r>
              <a:rPr lang="en-US" altLang="en-US" baseline="0" dirty="0">
                <a:solidFill>
                  <a:srgbClr val="000000"/>
                </a:solidFill>
              </a:rPr>
              <a:t> components for the HMEP planning grant are…</a:t>
            </a:r>
          </a:p>
          <a:p>
            <a:pPr eaLnBrk="1" hangingPunct="1">
              <a:spcBef>
                <a:spcPct val="0"/>
              </a:spcBef>
            </a:pPr>
            <a:endParaRPr lang="en-US" altLang="en-US" dirty="0">
              <a:solidFill>
                <a:srgbClr val="000000"/>
              </a:solidFill>
            </a:endParaRPr>
          </a:p>
          <a:p>
            <a:pPr eaLnBrk="1" hangingPunct="1">
              <a:spcBef>
                <a:spcPct val="0"/>
              </a:spcBef>
            </a:pPr>
            <a:endParaRPr lang="en-US" altLang="en-US" dirty="0">
              <a:solidFill>
                <a:srgbClr val="000000"/>
              </a:solidFill>
            </a:endParaRPr>
          </a:p>
          <a:p>
            <a:pPr eaLnBrk="1" hangingPunct="1">
              <a:spcBef>
                <a:spcPct val="0"/>
              </a:spcBef>
            </a:pPr>
            <a:endParaRPr lang="en-US" altLang="en-US" dirty="0">
              <a:solidFill>
                <a:srgbClr val="000000"/>
              </a:solidFill>
            </a:endParaRPr>
          </a:p>
          <a:p>
            <a:pPr eaLnBrk="1" hangingPunct="1">
              <a:spcBef>
                <a:spcPct val="0"/>
              </a:spcBef>
            </a:pPr>
            <a:endParaRPr lang="en-US" altLang="en-US" dirty="0">
              <a:solidFill>
                <a:srgbClr val="000000"/>
              </a:solidFill>
            </a:endParaRPr>
          </a:p>
          <a:p>
            <a:pPr eaLnBrk="1" hangingPunct="1">
              <a:spcBef>
                <a:spcPct val="0"/>
              </a:spcBef>
            </a:pPr>
            <a:endParaRPr lang="en-US" altLang="en-US" dirty="0">
              <a:solidFill>
                <a:srgbClr val="000000"/>
              </a:solidFill>
            </a:endParaRPr>
          </a:p>
          <a:p>
            <a:pPr lvl="1" eaLnBrk="1" hangingPunct="1">
              <a:spcBef>
                <a:spcPct val="0"/>
              </a:spcBef>
            </a:pPr>
            <a:endParaRPr lang="en-US" altLang="en-US" dirty="0"/>
          </a:p>
          <a:p>
            <a:pPr eaLnBrk="1" hangingPunct="1">
              <a:spcBef>
                <a:spcPct val="0"/>
              </a:spcBef>
            </a:pPr>
            <a:endParaRPr lang="en-US" altLang="en-US" dirty="0"/>
          </a:p>
        </p:txBody>
      </p:sp>
      <p:sp>
        <p:nvSpPr>
          <p:cNvPr id="20275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1B9AA05A-AF97-48F3-9643-0CE4D4F761C2}" type="slidenum">
              <a:rPr lang="en-US" altLang="en-US" smtClean="0">
                <a:latin typeface="Calibri" pitchFamily="34" charset="0"/>
              </a:rPr>
              <a:pPr fontAlgn="base">
                <a:spcBef>
                  <a:spcPct val="0"/>
                </a:spcBef>
                <a:spcAft>
                  <a:spcPct val="0"/>
                </a:spcAft>
                <a:defRPr/>
              </a:pPr>
              <a:t>23</a:t>
            </a:fld>
            <a:endParaRPr lang="en-US" altLang="en-US" dirty="0">
              <a:latin typeface="Calibri" pitchFamily="34" charset="0"/>
            </a:endParaRPr>
          </a:p>
        </p:txBody>
      </p:sp>
    </p:spTree>
    <p:extLst>
      <p:ext uri="{BB962C8B-B14F-4D97-AF65-F5344CB8AC3E}">
        <p14:creationId xmlns:p14="http://schemas.microsoft.com/office/powerpoint/2010/main" val="3212405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bwMode="auto">
          <a:xfrm>
            <a:off x="407988" y="698500"/>
            <a:ext cx="6194425" cy="34845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solidFill>
                  <a:srgbClr val="000000"/>
                </a:solidFill>
              </a:rPr>
              <a:t>The</a:t>
            </a:r>
            <a:r>
              <a:rPr lang="en-US" altLang="en-US" baseline="0" dirty="0">
                <a:solidFill>
                  <a:srgbClr val="000000"/>
                </a:solidFill>
              </a:rPr>
              <a:t> components for the HMEP planning grant are…</a:t>
            </a:r>
          </a:p>
          <a:p>
            <a:pPr eaLnBrk="1" hangingPunct="1">
              <a:spcBef>
                <a:spcPct val="0"/>
              </a:spcBef>
            </a:pPr>
            <a:endParaRPr lang="en-US" altLang="en-US" dirty="0">
              <a:solidFill>
                <a:srgbClr val="000000"/>
              </a:solidFill>
            </a:endParaRPr>
          </a:p>
          <a:p>
            <a:pPr eaLnBrk="1" hangingPunct="1">
              <a:spcBef>
                <a:spcPct val="0"/>
              </a:spcBef>
            </a:pPr>
            <a:endParaRPr lang="en-US" altLang="en-US" dirty="0">
              <a:solidFill>
                <a:srgbClr val="000000"/>
              </a:solidFill>
            </a:endParaRPr>
          </a:p>
          <a:p>
            <a:pPr eaLnBrk="1" hangingPunct="1">
              <a:spcBef>
                <a:spcPct val="0"/>
              </a:spcBef>
            </a:pPr>
            <a:endParaRPr lang="en-US" altLang="en-US" dirty="0">
              <a:solidFill>
                <a:srgbClr val="000000"/>
              </a:solidFill>
            </a:endParaRPr>
          </a:p>
          <a:p>
            <a:pPr eaLnBrk="1" hangingPunct="1">
              <a:spcBef>
                <a:spcPct val="0"/>
              </a:spcBef>
            </a:pPr>
            <a:endParaRPr lang="en-US" altLang="en-US" dirty="0">
              <a:solidFill>
                <a:srgbClr val="000000"/>
              </a:solidFill>
            </a:endParaRPr>
          </a:p>
          <a:p>
            <a:pPr eaLnBrk="1" hangingPunct="1">
              <a:spcBef>
                <a:spcPct val="0"/>
              </a:spcBef>
            </a:pPr>
            <a:endParaRPr lang="en-US" altLang="en-US" dirty="0">
              <a:solidFill>
                <a:srgbClr val="000000"/>
              </a:solidFill>
            </a:endParaRPr>
          </a:p>
          <a:p>
            <a:pPr lvl="1" eaLnBrk="1" hangingPunct="1">
              <a:spcBef>
                <a:spcPct val="0"/>
              </a:spcBef>
            </a:pPr>
            <a:endParaRPr lang="en-US" altLang="en-US" dirty="0"/>
          </a:p>
          <a:p>
            <a:pPr eaLnBrk="1" hangingPunct="1">
              <a:spcBef>
                <a:spcPct val="0"/>
              </a:spcBef>
            </a:pPr>
            <a:endParaRPr lang="en-US" altLang="en-US" dirty="0"/>
          </a:p>
        </p:txBody>
      </p:sp>
      <p:sp>
        <p:nvSpPr>
          <p:cNvPr id="20275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1B9AA05A-AF97-48F3-9643-0CE4D4F761C2}" type="slidenum">
              <a:rPr lang="en-US" altLang="en-US" smtClean="0">
                <a:latin typeface="Calibri" pitchFamily="34" charset="0"/>
              </a:rPr>
              <a:pPr fontAlgn="base">
                <a:spcBef>
                  <a:spcPct val="0"/>
                </a:spcBef>
                <a:spcAft>
                  <a:spcPct val="0"/>
                </a:spcAft>
                <a:defRPr/>
              </a:pPr>
              <a:t>24</a:t>
            </a:fld>
            <a:endParaRPr lang="en-US" altLang="en-US" dirty="0">
              <a:latin typeface="Calibri" pitchFamily="34" charset="0"/>
            </a:endParaRPr>
          </a:p>
        </p:txBody>
      </p:sp>
    </p:spTree>
    <p:extLst>
      <p:ext uri="{BB962C8B-B14F-4D97-AF65-F5344CB8AC3E}">
        <p14:creationId xmlns:p14="http://schemas.microsoft.com/office/powerpoint/2010/main" val="9689925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bwMode="auto">
          <a:xfrm>
            <a:off x="407988" y="698500"/>
            <a:ext cx="6194425" cy="34845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solidFill>
                  <a:srgbClr val="000000"/>
                </a:solidFill>
              </a:rPr>
              <a:t>The</a:t>
            </a:r>
            <a:r>
              <a:rPr lang="en-US" altLang="en-US" baseline="0" dirty="0">
                <a:solidFill>
                  <a:srgbClr val="000000"/>
                </a:solidFill>
              </a:rPr>
              <a:t> components for the HMEP planning grant are…</a:t>
            </a:r>
          </a:p>
          <a:p>
            <a:pPr eaLnBrk="1" hangingPunct="1">
              <a:spcBef>
                <a:spcPct val="0"/>
              </a:spcBef>
            </a:pPr>
            <a:endParaRPr lang="en-US" altLang="en-US" dirty="0">
              <a:solidFill>
                <a:srgbClr val="000000"/>
              </a:solidFill>
            </a:endParaRPr>
          </a:p>
          <a:p>
            <a:pPr eaLnBrk="1" hangingPunct="1">
              <a:spcBef>
                <a:spcPct val="0"/>
              </a:spcBef>
            </a:pPr>
            <a:endParaRPr lang="en-US" altLang="en-US" dirty="0">
              <a:solidFill>
                <a:srgbClr val="000000"/>
              </a:solidFill>
            </a:endParaRPr>
          </a:p>
          <a:p>
            <a:pPr eaLnBrk="1" hangingPunct="1">
              <a:spcBef>
                <a:spcPct val="0"/>
              </a:spcBef>
            </a:pPr>
            <a:endParaRPr lang="en-US" altLang="en-US" dirty="0">
              <a:solidFill>
                <a:srgbClr val="000000"/>
              </a:solidFill>
            </a:endParaRPr>
          </a:p>
          <a:p>
            <a:pPr eaLnBrk="1" hangingPunct="1">
              <a:spcBef>
                <a:spcPct val="0"/>
              </a:spcBef>
            </a:pPr>
            <a:endParaRPr lang="en-US" altLang="en-US" dirty="0">
              <a:solidFill>
                <a:srgbClr val="000000"/>
              </a:solidFill>
            </a:endParaRPr>
          </a:p>
          <a:p>
            <a:pPr eaLnBrk="1" hangingPunct="1">
              <a:spcBef>
                <a:spcPct val="0"/>
              </a:spcBef>
            </a:pPr>
            <a:endParaRPr lang="en-US" altLang="en-US" dirty="0">
              <a:solidFill>
                <a:srgbClr val="000000"/>
              </a:solidFill>
            </a:endParaRPr>
          </a:p>
          <a:p>
            <a:pPr lvl="1" eaLnBrk="1" hangingPunct="1">
              <a:spcBef>
                <a:spcPct val="0"/>
              </a:spcBef>
            </a:pPr>
            <a:endParaRPr lang="en-US" altLang="en-US" dirty="0"/>
          </a:p>
          <a:p>
            <a:pPr eaLnBrk="1" hangingPunct="1">
              <a:spcBef>
                <a:spcPct val="0"/>
              </a:spcBef>
            </a:pPr>
            <a:endParaRPr lang="en-US" altLang="en-US" dirty="0"/>
          </a:p>
        </p:txBody>
      </p:sp>
      <p:sp>
        <p:nvSpPr>
          <p:cNvPr id="20275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1B9AA05A-AF97-48F3-9643-0CE4D4F761C2}" type="slidenum">
              <a:rPr lang="en-US" altLang="en-US" smtClean="0">
                <a:latin typeface="Calibri" pitchFamily="34" charset="0"/>
              </a:rPr>
              <a:pPr fontAlgn="base">
                <a:spcBef>
                  <a:spcPct val="0"/>
                </a:spcBef>
                <a:spcAft>
                  <a:spcPct val="0"/>
                </a:spcAft>
                <a:defRPr/>
              </a:pPr>
              <a:t>29</a:t>
            </a:fld>
            <a:endParaRPr lang="en-US" altLang="en-US" dirty="0">
              <a:latin typeface="Calibri" pitchFamily="34" charset="0"/>
            </a:endParaRPr>
          </a:p>
        </p:txBody>
      </p:sp>
    </p:spTree>
    <p:extLst>
      <p:ext uri="{BB962C8B-B14F-4D97-AF65-F5344CB8AC3E}">
        <p14:creationId xmlns:p14="http://schemas.microsoft.com/office/powerpoint/2010/main" val="3993446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bwMode="auto">
          <a:xfrm>
            <a:off x="392113" y="696913"/>
            <a:ext cx="6183312" cy="34798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0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8739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36796" indent="-283383">
              <a:defRPr>
                <a:solidFill>
                  <a:schemeClr val="tx1"/>
                </a:solidFill>
                <a:latin typeface="Verdana" pitchFamily="34" charset="0"/>
              </a:defRPr>
            </a:lvl2pPr>
            <a:lvl3pPr marL="1133532" indent="-226707">
              <a:defRPr>
                <a:solidFill>
                  <a:schemeClr val="tx1"/>
                </a:solidFill>
                <a:latin typeface="Verdana" pitchFamily="34" charset="0"/>
              </a:defRPr>
            </a:lvl3pPr>
            <a:lvl4pPr marL="1586945" indent="-226707">
              <a:defRPr>
                <a:solidFill>
                  <a:schemeClr val="tx1"/>
                </a:solidFill>
                <a:latin typeface="Verdana" pitchFamily="34" charset="0"/>
              </a:defRPr>
            </a:lvl4pPr>
            <a:lvl5pPr marL="2040358" indent="-226707">
              <a:defRPr>
                <a:solidFill>
                  <a:schemeClr val="tx1"/>
                </a:solidFill>
                <a:latin typeface="Verdana" pitchFamily="34" charset="0"/>
              </a:defRPr>
            </a:lvl5pPr>
            <a:lvl6pPr marL="2493770" indent="-226707" fontAlgn="base">
              <a:spcBef>
                <a:spcPct val="0"/>
              </a:spcBef>
              <a:spcAft>
                <a:spcPct val="0"/>
              </a:spcAft>
              <a:defRPr>
                <a:solidFill>
                  <a:schemeClr val="tx1"/>
                </a:solidFill>
                <a:latin typeface="Verdana" pitchFamily="34" charset="0"/>
              </a:defRPr>
            </a:lvl6pPr>
            <a:lvl7pPr marL="2947183" indent="-226707" fontAlgn="base">
              <a:spcBef>
                <a:spcPct val="0"/>
              </a:spcBef>
              <a:spcAft>
                <a:spcPct val="0"/>
              </a:spcAft>
              <a:defRPr>
                <a:solidFill>
                  <a:schemeClr val="tx1"/>
                </a:solidFill>
                <a:latin typeface="Verdana" pitchFamily="34" charset="0"/>
              </a:defRPr>
            </a:lvl7pPr>
            <a:lvl8pPr marL="3400597" indent="-226707" fontAlgn="base">
              <a:spcBef>
                <a:spcPct val="0"/>
              </a:spcBef>
              <a:spcAft>
                <a:spcPct val="0"/>
              </a:spcAft>
              <a:defRPr>
                <a:solidFill>
                  <a:schemeClr val="tx1"/>
                </a:solidFill>
                <a:latin typeface="Verdana" pitchFamily="34" charset="0"/>
              </a:defRPr>
            </a:lvl8pPr>
            <a:lvl9pPr marL="3854010" indent="-226707"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EA9F6049-84B9-488B-BB87-D9FE1912A9D2}" type="slidenum">
              <a:rPr lang="en-US" altLang="en-US" smtClean="0">
                <a:latin typeface="Calibri" pitchFamily="34" charset="0"/>
              </a:rPr>
              <a:pPr fontAlgn="base">
                <a:spcBef>
                  <a:spcPct val="0"/>
                </a:spcBef>
                <a:spcAft>
                  <a:spcPct val="0"/>
                </a:spcAft>
                <a:defRPr/>
              </a:pPr>
              <a:t>2</a:t>
            </a:fld>
            <a:endParaRPr lang="en-US" altLang="en-US" dirty="0">
              <a:latin typeface="Calibri" pitchFamily="34" charset="0"/>
            </a:endParaRPr>
          </a:p>
        </p:txBody>
      </p:sp>
    </p:spTree>
    <p:extLst>
      <p:ext uri="{BB962C8B-B14F-4D97-AF65-F5344CB8AC3E}">
        <p14:creationId xmlns:p14="http://schemas.microsoft.com/office/powerpoint/2010/main" val="23411236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bwMode="auto">
          <a:xfrm>
            <a:off x="407988" y="698500"/>
            <a:ext cx="6194425" cy="34845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solidFill>
                  <a:srgbClr val="000000"/>
                </a:solidFill>
              </a:rPr>
              <a:t>The</a:t>
            </a:r>
            <a:r>
              <a:rPr lang="en-US" altLang="en-US" baseline="0" dirty="0">
                <a:solidFill>
                  <a:srgbClr val="000000"/>
                </a:solidFill>
              </a:rPr>
              <a:t> components for the HMEP planning grant are…</a:t>
            </a:r>
          </a:p>
          <a:p>
            <a:pPr eaLnBrk="1" hangingPunct="1">
              <a:spcBef>
                <a:spcPct val="0"/>
              </a:spcBef>
            </a:pPr>
            <a:endParaRPr lang="en-US" altLang="en-US" dirty="0">
              <a:solidFill>
                <a:srgbClr val="000000"/>
              </a:solidFill>
            </a:endParaRPr>
          </a:p>
          <a:p>
            <a:pPr eaLnBrk="1" hangingPunct="1">
              <a:spcBef>
                <a:spcPct val="0"/>
              </a:spcBef>
            </a:pPr>
            <a:endParaRPr lang="en-US" altLang="en-US" dirty="0">
              <a:solidFill>
                <a:srgbClr val="000000"/>
              </a:solidFill>
            </a:endParaRPr>
          </a:p>
          <a:p>
            <a:pPr eaLnBrk="1" hangingPunct="1">
              <a:spcBef>
                <a:spcPct val="0"/>
              </a:spcBef>
            </a:pPr>
            <a:endParaRPr lang="en-US" altLang="en-US" dirty="0">
              <a:solidFill>
                <a:srgbClr val="000000"/>
              </a:solidFill>
            </a:endParaRPr>
          </a:p>
          <a:p>
            <a:pPr eaLnBrk="1" hangingPunct="1">
              <a:spcBef>
                <a:spcPct val="0"/>
              </a:spcBef>
            </a:pPr>
            <a:endParaRPr lang="en-US" altLang="en-US" dirty="0">
              <a:solidFill>
                <a:srgbClr val="000000"/>
              </a:solidFill>
            </a:endParaRPr>
          </a:p>
          <a:p>
            <a:pPr eaLnBrk="1" hangingPunct="1">
              <a:spcBef>
                <a:spcPct val="0"/>
              </a:spcBef>
            </a:pPr>
            <a:endParaRPr lang="en-US" altLang="en-US" dirty="0">
              <a:solidFill>
                <a:srgbClr val="000000"/>
              </a:solidFill>
            </a:endParaRPr>
          </a:p>
          <a:p>
            <a:pPr lvl="1" eaLnBrk="1" hangingPunct="1">
              <a:spcBef>
                <a:spcPct val="0"/>
              </a:spcBef>
            </a:pPr>
            <a:endParaRPr lang="en-US" altLang="en-US" dirty="0"/>
          </a:p>
          <a:p>
            <a:pPr eaLnBrk="1" hangingPunct="1">
              <a:spcBef>
                <a:spcPct val="0"/>
              </a:spcBef>
            </a:pPr>
            <a:endParaRPr lang="en-US" altLang="en-US" dirty="0"/>
          </a:p>
        </p:txBody>
      </p:sp>
      <p:sp>
        <p:nvSpPr>
          <p:cNvPr id="20275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1B9AA05A-AF97-48F3-9643-0CE4D4F761C2}" type="slidenum">
              <a:rPr lang="en-US" altLang="en-US" smtClean="0">
                <a:latin typeface="Calibri" pitchFamily="34" charset="0"/>
              </a:rPr>
              <a:pPr fontAlgn="base">
                <a:spcBef>
                  <a:spcPct val="0"/>
                </a:spcBef>
                <a:spcAft>
                  <a:spcPct val="0"/>
                </a:spcAft>
                <a:defRPr/>
              </a:pPr>
              <a:t>30</a:t>
            </a:fld>
            <a:endParaRPr lang="en-US" altLang="en-US" dirty="0">
              <a:latin typeface="Calibri" pitchFamily="34" charset="0"/>
            </a:endParaRPr>
          </a:p>
        </p:txBody>
      </p:sp>
    </p:spTree>
    <p:extLst>
      <p:ext uri="{BB962C8B-B14F-4D97-AF65-F5344CB8AC3E}">
        <p14:creationId xmlns:p14="http://schemas.microsoft.com/office/powerpoint/2010/main" val="6645866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xfrm>
            <a:off x="407988" y="698500"/>
            <a:ext cx="6194425" cy="3484563"/>
          </a:xfrm>
          <a:ln/>
        </p:spPr>
      </p:sp>
      <p:sp>
        <p:nvSpPr>
          <p:cNvPr id="4403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4403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098" eaLnBrk="0" hangingPunct="0">
              <a:defRPr>
                <a:solidFill>
                  <a:schemeClr val="tx1"/>
                </a:solidFill>
                <a:latin typeface="Arial" charset="0"/>
              </a:defRPr>
            </a:lvl1pPr>
            <a:lvl2pPr marL="713434" indent="-274398" defTabSz="942098" eaLnBrk="0" hangingPunct="0">
              <a:defRPr>
                <a:solidFill>
                  <a:schemeClr val="tx1"/>
                </a:solidFill>
                <a:latin typeface="Arial" charset="0"/>
              </a:defRPr>
            </a:lvl2pPr>
            <a:lvl3pPr marL="1097590" indent="-219518" defTabSz="942098" eaLnBrk="0" hangingPunct="0">
              <a:defRPr>
                <a:solidFill>
                  <a:schemeClr val="tx1"/>
                </a:solidFill>
                <a:latin typeface="Arial" charset="0"/>
              </a:defRPr>
            </a:lvl3pPr>
            <a:lvl4pPr marL="1536626" indent="-219518" defTabSz="942098" eaLnBrk="0" hangingPunct="0">
              <a:defRPr>
                <a:solidFill>
                  <a:schemeClr val="tx1"/>
                </a:solidFill>
                <a:latin typeface="Arial" charset="0"/>
              </a:defRPr>
            </a:lvl4pPr>
            <a:lvl5pPr marL="1975663" indent="-219518" defTabSz="942098" eaLnBrk="0" hangingPunct="0">
              <a:defRPr>
                <a:solidFill>
                  <a:schemeClr val="tx1"/>
                </a:solidFill>
                <a:latin typeface="Arial" charset="0"/>
              </a:defRPr>
            </a:lvl5pPr>
            <a:lvl6pPr marL="2414699" indent="-219518" defTabSz="942098" eaLnBrk="0" fontAlgn="base" hangingPunct="0">
              <a:spcBef>
                <a:spcPct val="0"/>
              </a:spcBef>
              <a:spcAft>
                <a:spcPct val="0"/>
              </a:spcAft>
              <a:defRPr>
                <a:solidFill>
                  <a:schemeClr val="tx1"/>
                </a:solidFill>
                <a:latin typeface="Arial" charset="0"/>
              </a:defRPr>
            </a:lvl6pPr>
            <a:lvl7pPr marL="2853735" indent="-219518" defTabSz="942098" eaLnBrk="0" fontAlgn="base" hangingPunct="0">
              <a:spcBef>
                <a:spcPct val="0"/>
              </a:spcBef>
              <a:spcAft>
                <a:spcPct val="0"/>
              </a:spcAft>
              <a:defRPr>
                <a:solidFill>
                  <a:schemeClr val="tx1"/>
                </a:solidFill>
                <a:latin typeface="Arial" charset="0"/>
              </a:defRPr>
            </a:lvl7pPr>
            <a:lvl8pPr marL="3292771" indent="-219518" defTabSz="942098" eaLnBrk="0" fontAlgn="base" hangingPunct="0">
              <a:spcBef>
                <a:spcPct val="0"/>
              </a:spcBef>
              <a:spcAft>
                <a:spcPct val="0"/>
              </a:spcAft>
              <a:defRPr>
                <a:solidFill>
                  <a:schemeClr val="tx1"/>
                </a:solidFill>
                <a:latin typeface="Arial" charset="0"/>
              </a:defRPr>
            </a:lvl8pPr>
            <a:lvl9pPr marL="3731807" indent="-219518" defTabSz="942098" eaLnBrk="0" fontAlgn="base" hangingPunct="0">
              <a:spcBef>
                <a:spcPct val="0"/>
              </a:spcBef>
              <a:spcAft>
                <a:spcPct val="0"/>
              </a:spcAft>
              <a:defRPr>
                <a:solidFill>
                  <a:schemeClr val="tx1"/>
                </a:solidFill>
                <a:latin typeface="Arial" charset="0"/>
              </a:defRPr>
            </a:lvl9pPr>
          </a:lstStyle>
          <a:p>
            <a:pPr eaLnBrk="1" hangingPunct="1"/>
            <a:fld id="{BC6B0EC7-9E68-4A6F-8D3F-2E001DC4660F}" type="slidenum">
              <a:rPr lang="en-US" altLang="en-US" smtClean="0"/>
              <a:pPr eaLnBrk="1" hangingPunct="1"/>
              <a:t>31</a:t>
            </a:fld>
            <a:endParaRPr lang="en-US" altLang="en-US" dirty="0"/>
          </a:p>
        </p:txBody>
      </p:sp>
    </p:spTree>
    <p:extLst>
      <p:ext uri="{BB962C8B-B14F-4D97-AF65-F5344CB8AC3E}">
        <p14:creationId xmlns:p14="http://schemas.microsoft.com/office/powerpoint/2010/main" val="10193771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r>
              <a:rPr lang="en-US" dirty="0"/>
              <a:t>During</a:t>
            </a:r>
            <a:r>
              <a:rPr lang="en-US" baseline="0" dirty="0"/>
              <a:t> the HMEP application webinar, we will discuss…</a:t>
            </a:r>
            <a:endParaRPr lang="en-US" dirty="0"/>
          </a:p>
        </p:txBody>
      </p:sp>
      <p:sp>
        <p:nvSpPr>
          <p:cNvPr id="4" name="Slide Number Placeholder 3"/>
          <p:cNvSpPr>
            <a:spLocks noGrp="1"/>
          </p:cNvSpPr>
          <p:nvPr>
            <p:ph type="sldNum" sz="quarter" idx="10"/>
          </p:nvPr>
        </p:nvSpPr>
        <p:spPr/>
        <p:txBody>
          <a:bodyPr/>
          <a:lstStyle/>
          <a:p>
            <a:fld id="{3C64A064-BE8C-4AC9-8D5E-31C0B035CA7C}" type="slidenum">
              <a:rPr lang="en-US" smtClean="0"/>
              <a:t>3</a:t>
            </a:fld>
            <a:endParaRPr lang="en-US" dirty="0"/>
          </a:p>
        </p:txBody>
      </p:sp>
    </p:spTree>
    <p:extLst>
      <p:ext uri="{BB962C8B-B14F-4D97-AF65-F5344CB8AC3E}">
        <p14:creationId xmlns:p14="http://schemas.microsoft.com/office/powerpoint/2010/main" val="23991659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2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8944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7C53BF4F-58D6-49C3-93EB-ACB610722498}" type="slidenum">
              <a:rPr lang="en-US" altLang="en-US" smtClean="0">
                <a:latin typeface="Calibri" pitchFamily="34" charset="0"/>
              </a:rPr>
              <a:pPr fontAlgn="base">
                <a:spcBef>
                  <a:spcPct val="0"/>
                </a:spcBef>
                <a:spcAft>
                  <a:spcPct val="0"/>
                </a:spcAft>
                <a:defRPr/>
              </a:pPr>
              <a:t>5</a:t>
            </a:fld>
            <a:endParaRPr lang="en-US" altLang="en-US" dirty="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bwMode="auto">
          <a:xfrm>
            <a:off x="407988" y="698500"/>
            <a:ext cx="6194425" cy="34845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solidFill>
                  <a:srgbClr val="000000"/>
                </a:solidFill>
              </a:rPr>
              <a:t>The</a:t>
            </a:r>
            <a:r>
              <a:rPr lang="en-US" altLang="en-US" baseline="0" dirty="0">
                <a:solidFill>
                  <a:srgbClr val="000000"/>
                </a:solidFill>
              </a:rPr>
              <a:t> components for the HMEP planning grant are…</a:t>
            </a:r>
          </a:p>
          <a:p>
            <a:pPr eaLnBrk="1" hangingPunct="1">
              <a:spcBef>
                <a:spcPct val="0"/>
              </a:spcBef>
            </a:pPr>
            <a:endParaRPr lang="en-US" altLang="en-US" dirty="0">
              <a:solidFill>
                <a:srgbClr val="000000"/>
              </a:solidFill>
            </a:endParaRPr>
          </a:p>
          <a:p>
            <a:pPr eaLnBrk="1" hangingPunct="1">
              <a:spcBef>
                <a:spcPct val="0"/>
              </a:spcBef>
            </a:pPr>
            <a:endParaRPr lang="en-US" altLang="en-US" dirty="0">
              <a:solidFill>
                <a:srgbClr val="000000"/>
              </a:solidFill>
            </a:endParaRPr>
          </a:p>
          <a:p>
            <a:pPr eaLnBrk="1" hangingPunct="1">
              <a:spcBef>
                <a:spcPct val="0"/>
              </a:spcBef>
            </a:pPr>
            <a:endParaRPr lang="en-US" altLang="en-US" dirty="0">
              <a:solidFill>
                <a:srgbClr val="000000"/>
              </a:solidFill>
            </a:endParaRPr>
          </a:p>
          <a:p>
            <a:pPr eaLnBrk="1" hangingPunct="1">
              <a:spcBef>
                <a:spcPct val="0"/>
              </a:spcBef>
            </a:pPr>
            <a:endParaRPr lang="en-US" altLang="en-US" dirty="0">
              <a:solidFill>
                <a:srgbClr val="000000"/>
              </a:solidFill>
            </a:endParaRPr>
          </a:p>
          <a:p>
            <a:pPr eaLnBrk="1" hangingPunct="1">
              <a:spcBef>
                <a:spcPct val="0"/>
              </a:spcBef>
            </a:pPr>
            <a:endParaRPr lang="en-US" altLang="en-US" dirty="0">
              <a:solidFill>
                <a:srgbClr val="000000"/>
              </a:solidFill>
            </a:endParaRPr>
          </a:p>
          <a:p>
            <a:pPr lvl="1" eaLnBrk="1" hangingPunct="1">
              <a:spcBef>
                <a:spcPct val="0"/>
              </a:spcBef>
            </a:pPr>
            <a:endParaRPr lang="en-US" altLang="en-US" dirty="0"/>
          </a:p>
          <a:p>
            <a:pPr eaLnBrk="1" hangingPunct="1">
              <a:spcBef>
                <a:spcPct val="0"/>
              </a:spcBef>
            </a:pPr>
            <a:endParaRPr lang="en-US" altLang="en-US" dirty="0"/>
          </a:p>
        </p:txBody>
      </p:sp>
      <p:sp>
        <p:nvSpPr>
          <p:cNvPr id="20275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1B9AA05A-AF97-48F3-9643-0CE4D4F761C2}" type="slidenum">
              <a:rPr lang="en-US" altLang="en-US" smtClean="0">
                <a:latin typeface="Calibri" pitchFamily="34" charset="0"/>
              </a:rPr>
              <a:pPr fontAlgn="base">
                <a:spcBef>
                  <a:spcPct val="0"/>
                </a:spcBef>
                <a:spcAft>
                  <a:spcPct val="0"/>
                </a:spcAft>
                <a:defRPr/>
              </a:pPr>
              <a:t>6</a:t>
            </a:fld>
            <a:endParaRPr lang="en-US" altLang="en-US" dirty="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D51BFC-179F-4F61-8058-9845EB01537A}" type="slidenum">
              <a:rPr lang="en-US" smtClean="0"/>
              <a:t>7</a:t>
            </a:fld>
            <a:endParaRPr lang="en-US" dirty="0"/>
          </a:p>
        </p:txBody>
      </p:sp>
    </p:spTree>
    <p:extLst>
      <p:ext uri="{BB962C8B-B14F-4D97-AF65-F5344CB8AC3E}">
        <p14:creationId xmlns:p14="http://schemas.microsoft.com/office/powerpoint/2010/main" val="4005557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bwMode="auto">
          <a:xfrm>
            <a:off x="407988" y="698500"/>
            <a:ext cx="6194425" cy="34845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7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Regulations governing this webinar are…</a:t>
            </a:r>
          </a:p>
        </p:txBody>
      </p:sp>
      <p:sp>
        <p:nvSpPr>
          <p:cNvPr id="19456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39310" indent="-284350">
              <a:defRPr>
                <a:solidFill>
                  <a:schemeClr val="tx1"/>
                </a:solidFill>
                <a:latin typeface="Verdana" pitchFamily="34" charset="0"/>
              </a:defRPr>
            </a:lvl2pPr>
            <a:lvl3pPr marL="1137399" indent="-227480">
              <a:defRPr>
                <a:solidFill>
                  <a:schemeClr val="tx1"/>
                </a:solidFill>
                <a:latin typeface="Verdana" pitchFamily="34" charset="0"/>
              </a:defRPr>
            </a:lvl3pPr>
            <a:lvl4pPr marL="1592359" indent="-227480">
              <a:defRPr>
                <a:solidFill>
                  <a:schemeClr val="tx1"/>
                </a:solidFill>
                <a:latin typeface="Verdana" pitchFamily="34" charset="0"/>
              </a:defRPr>
            </a:lvl4pPr>
            <a:lvl5pPr marL="2047319" indent="-227480">
              <a:defRPr>
                <a:solidFill>
                  <a:schemeClr val="tx1"/>
                </a:solidFill>
                <a:latin typeface="Verdana" pitchFamily="34" charset="0"/>
              </a:defRPr>
            </a:lvl5pPr>
            <a:lvl6pPr marL="2502278" indent="-227480" fontAlgn="base">
              <a:spcBef>
                <a:spcPct val="0"/>
              </a:spcBef>
              <a:spcAft>
                <a:spcPct val="0"/>
              </a:spcAft>
              <a:defRPr>
                <a:solidFill>
                  <a:schemeClr val="tx1"/>
                </a:solidFill>
                <a:latin typeface="Verdana" pitchFamily="34" charset="0"/>
              </a:defRPr>
            </a:lvl6pPr>
            <a:lvl7pPr marL="2957238" indent="-227480" fontAlgn="base">
              <a:spcBef>
                <a:spcPct val="0"/>
              </a:spcBef>
              <a:spcAft>
                <a:spcPct val="0"/>
              </a:spcAft>
              <a:defRPr>
                <a:solidFill>
                  <a:schemeClr val="tx1"/>
                </a:solidFill>
                <a:latin typeface="Verdana" pitchFamily="34" charset="0"/>
              </a:defRPr>
            </a:lvl7pPr>
            <a:lvl8pPr marL="3412198" indent="-227480" fontAlgn="base">
              <a:spcBef>
                <a:spcPct val="0"/>
              </a:spcBef>
              <a:spcAft>
                <a:spcPct val="0"/>
              </a:spcAft>
              <a:defRPr>
                <a:solidFill>
                  <a:schemeClr val="tx1"/>
                </a:solidFill>
                <a:latin typeface="Verdana" pitchFamily="34" charset="0"/>
              </a:defRPr>
            </a:lvl8pPr>
            <a:lvl9pPr marL="3867158" indent="-22748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D86A4E5A-927C-49D7-803D-1A3B264FE4B9}" type="slidenum">
              <a:rPr lang="en-US" altLang="en-US" smtClean="0">
                <a:latin typeface="Calibri" pitchFamily="34" charset="0"/>
              </a:rPr>
              <a:pPr fontAlgn="base">
                <a:spcBef>
                  <a:spcPct val="0"/>
                </a:spcBef>
                <a:spcAft>
                  <a:spcPct val="0"/>
                </a:spcAft>
                <a:defRPr/>
              </a:pPr>
              <a:t>8</a:t>
            </a:fld>
            <a:endParaRPr lang="en-US" altLang="en-US" dirty="0">
              <a:latin typeface="Calibri" pitchFamily="34" charset="0"/>
            </a:endParaRPr>
          </a:p>
        </p:txBody>
      </p:sp>
    </p:spTree>
    <p:extLst>
      <p:ext uri="{BB962C8B-B14F-4D97-AF65-F5344CB8AC3E}">
        <p14:creationId xmlns:p14="http://schemas.microsoft.com/office/powerpoint/2010/main" val="4678895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bwMode="auto">
          <a:xfrm>
            <a:off x="407988" y="698500"/>
            <a:ext cx="6194425" cy="34845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solidFill>
                  <a:srgbClr val="000000"/>
                </a:solidFill>
              </a:rPr>
              <a:t>The</a:t>
            </a:r>
            <a:r>
              <a:rPr lang="en-US" altLang="en-US" baseline="0" dirty="0">
                <a:solidFill>
                  <a:srgbClr val="000000"/>
                </a:solidFill>
              </a:rPr>
              <a:t> components for the HMEP planning grant are…</a:t>
            </a:r>
          </a:p>
          <a:p>
            <a:pPr eaLnBrk="1" hangingPunct="1">
              <a:spcBef>
                <a:spcPct val="0"/>
              </a:spcBef>
            </a:pPr>
            <a:endParaRPr lang="en-US" altLang="en-US" dirty="0">
              <a:solidFill>
                <a:srgbClr val="000000"/>
              </a:solidFill>
            </a:endParaRPr>
          </a:p>
          <a:p>
            <a:pPr eaLnBrk="1" hangingPunct="1">
              <a:spcBef>
                <a:spcPct val="0"/>
              </a:spcBef>
            </a:pPr>
            <a:endParaRPr lang="en-US" altLang="en-US" dirty="0">
              <a:solidFill>
                <a:srgbClr val="000000"/>
              </a:solidFill>
            </a:endParaRPr>
          </a:p>
          <a:p>
            <a:pPr eaLnBrk="1" hangingPunct="1">
              <a:spcBef>
                <a:spcPct val="0"/>
              </a:spcBef>
            </a:pPr>
            <a:endParaRPr lang="en-US" altLang="en-US" dirty="0">
              <a:solidFill>
                <a:srgbClr val="000000"/>
              </a:solidFill>
            </a:endParaRPr>
          </a:p>
          <a:p>
            <a:pPr eaLnBrk="1" hangingPunct="1">
              <a:spcBef>
                <a:spcPct val="0"/>
              </a:spcBef>
            </a:pPr>
            <a:endParaRPr lang="en-US" altLang="en-US" dirty="0">
              <a:solidFill>
                <a:srgbClr val="000000"/>
              </a:solidFill>
            </a:endParaRPr>
          </a:p>
          <a:p>
            <a:pPr eaLnBrk="1" hangingPunct="1">
              <a:spcBef>
                <a:spcPct val="0"/>
              </a:spcBef>
            </a:pPr>
            <a:endParaRPr lang="en-US" altLang="en-US" dirty="0">
              <a:solidFill>
                <a:srgbClr val="000000"/>
              </a:solidFill>
            </a:endParaRPr>
          </a:p>
          <a:p>
            <a:pPr lvl="1" eaLnBrk="1" hangingPunct="1">
              <a:spcBef>
                <a:spcPct val="0"/>
              </a:spcBef>
            </a:pPr>
            <a:endParaRPr lang="en-US" altLang="en-US" dirty="0"/>
          </a:p>
          <a:p>
            <a:pPr eaLnBrk="1" hangingPunct="1">
              <a:spcBef>
                <a:spcPct val="0"/>
              </a:spcBef>
            </a:pPr>
            <a:endParaRPr lang="en-US" altLang="en-US" dirty="0"/>
          </a:p>
        </p:txBody>
      </p:sp>
      <p:sp>
        <p:nvSpPr>
          <p:cNvPr id="20275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1B9AA05A-AF97-48F3-9643-0CE4D4F761C2}" type="slidenum">
              <a:rPr lang="en-US" altLang="en-US" smtClean="0">
                <a:latin typeface="Calibri" pitchFamily="34" charset="0"/>
              </a:rPr>
              <a:pPr fontAlgn="base">
                <a:spcBef>
                  <a:spcPct val="0"/>
                </a:spcBef>
                <a:spcAft>
                  <a:spcPct val="0"/>
                </a:spcAft>
                <a:defRPr/>
              </a:pPr>
              <a:t>10</a:t>
            </a:fld>
            <a:endParaRPr lang="en-US" altLang="en-US" dirty="0">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bwMode="auto">
          <a:xfrm>
            <a:off x="407988" y="698500"/>
            <a:ext cx="6194425" cy="34845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solidFill>
                  <a:srgbClr val="000000"/>
                </a:solidFill>
              </a:rPr>
              <a:t>The</a:t>
            </a:r>
            <a:r>
              <a:rPr lang="en-US" altLang="en-US" baseline="0" dirty="0">
                <a:solidFill>
                  <a:srgbClr val="000000"/>
                </a:solidFill>
              </a:rPr>
              <a:t> components for the HMEP planning grant are…</a:t>
            </a:r>
          </a:p>
          <a:p>
            <a:pPr eaLnBrk="1" hangingPunct="1">
              <a:spcBef>
                <a:spcPct val="0"/>
              </a:spcBef>
            </a:pPr>
            <a:endParaRPr lang="en-US" altLang="en-US" dirty="0">
              <a:solidFill>
                <a:srgbClr val="000000"/>
              </a:solidFill>
            </a:endParaRPr>
          </a:p>
          <a:p>
            <a:pPr eaLnBrk="1" hangingPunct="1">
              <a:spcBef>
                <a:spcPct val="0"/>
              </a:spcBef>
            </a:pPr>
            <a:endParaRPr lang="en-US" altLang="en-US" dirty="0">
              <a:solidFill>
                <a:srgbClr val="000000"/>
              </a:solidFill>
            </a:endParaRPr>
          </a:p>
          <a:p>
            <a:pPr eaLnBrk="1" hangingPunct="1">
              <a:spcBef>
                <a:spcPct val="0"/>
              </a:spcBef>
            </a:pPr>
            <a:endParaRPr lang="en-US" altLang="en-US" dirty="0">
              <a:solidFill>
                <a:srgbClr val="000000"/>
              </a:solidFill>
            </a:endParaRPr>
          </a:p>
          <a:p>
            <a:pPr eaLnBrk="1" hangingPunct="1">
              <a:spcBef>
                <a:spcPct val="0"/>
              </a:spcBef>
            </a:pPr>
            <a:endParaRPr lang="en-US" altLang="en-US" dirty="0">
              <a:solidFill>
                <a:srgbClr val="000000"/>
              </a:solidFill>
            </a:endParaRPr>
          </a:p>
          <a:p>
            <a:pPr eaLnBrk="1" hangingPunct="1">
              <a:spcBef>
                <a:spcPct val="0"/>
              </a:spcBef>
            </a:pPr>
            <a:endParaRPr lang="en-US" altLang="en-US" dirty="0">
              <a:solidFill>
                <a:srgbClr val="000000"/>
              </a:solidFill>
            </a:endParaRPr>
          </a:p>
          <a:p>
            <a:pPr lvl="1" eaLnBrk="1" hangingPunct="1">
              <a:spcBef>
                <a:spcPct val="0"/>
              </a:spcBef>
            </a:pPr>
            <a:endParaRPr lang="en-US" altLang="en-US" dirty="0"/>
          </a:p>
          <a:p>
            <a:pPr eaLnBrk="1" hangingPunct="1">
              <a:spcBef>
                <a:spcPct val="0"/>
              </a:spcBef>
            </a:pPr>
            <a:endParaRPr lang="en-US" altLang="en-US" dirty="0"/>
          </a:p>
        </p:txBody>
      </p:sp>
      <p:sp>
        <p:nvSpPr>
          <p:cNvPr id="20275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1B9AA05A-AF97-48F3-9643-0CE4D4F761C2}" type="slidenum">
              <a:rPr lang="en-US" altLang="en-US" smtClean="0">
                <a:latin typeface="Calibri" pitchFamily="34" charset="0"/>
              </a:rPr>
              <a:pPr fontAlgn="base">
                <a:spcBef>
                  <a:spcPct val="0"/>
                </a:spcBef>
                <a:spcAft>
                  <a:spcPct val="0"/>
                </a:spcAft>
                <a:defRPr/>
              </a:pPr>
              <a:t>11</a:t>
            </a:fld>
            <a:endParaRPr lang="en-US" altLang="en-US" dirty="0">
              <a:latin typeface="Calibri" pitchFamily="34" charset="0"/>
            </a:endParaRPr>
          </a:p>
        </p:txBody>
      </p:sp>
    </p:spTree>
    <p:extLst>
      <p:ext uri="{BB962C8B-B14F-4D97-AF65-F5344CB8AC3E}">
        <p14:creationId xmlns:p14="http://schemas.microsoft.com/office/powerpoint/2010/main" val="5606222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111EA73-F0B0-4844-8EF4-99790EBB5823}" type="datetime1">
              <a:rPr lang="en-US" smtClean="0"/>
              <a:t>5/22/2018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4FB471-EBB4-4D81-9EA6-902E33AD37CE}" type="slidenum">
              <a:rPr lang="en-US" smtClean="0"/>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44" y="-3062"/>
            <a:ext cx="9149443" cy="5146562"/>
          </a:xfrm>
          <a:prstGeom prst="rect">
            <a:avLst/>
          </a:prstGeom>
        </p:spPr>
      </p:pic>
      <p:cxnSp>
        <p:nvCxnSpPr>
          <p:cNvPr id="8" name="Straight Connector 7"/>
          <p:cNvCxnSpPr/>
          <p:nvPr userDrawn="1"/>
        </p:nvCxnSpPr>
        <p:spPr>
          <a:xfrm>
            <a:off x="76200" y="571500"/>
            <a:ext cx="8915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descr="DOT_PHMSA_LONG signature_bb_jpg.jpg"/>
          <p:cNvPicPr/>
          <p:nvPr userDrawn="1"/>
        </p:nvPicPr>
        <p:blipFill>
          <a:blip r:embed="rId3" cstate="print"/>
          <a:srcRect/>
          <a:stretch>
            <a:fillRect/>
          </a:stretch>
        </p:blipFill>
        <p:spPr bwMode="auto">
          <a:xfrm>
            <a:off x="102718" y="57150"/>
            <a:ext cx="1421283" cy="457200"/>
          </a:xfrm>
          <a:prstGeom prst="rect">
            <a:avLst/>
          </a:prstGeom>
          <a:noFill/>
        </p:spPr>
      </p:pic>
    </p:spTree>
    <p:extLst>
      <p:ext uri="{BB962C8B-B14F-4D97-AF65-F5344CB8AC3E}">
        <p14:creationId xmlns:p14="http://schemas.microsoft.com/office/powerpoint/2010/main" val="14987846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1D8427-FEAD-470F-B681-3E5DAAD57529}" type="datetime1">
              <a:rPr lang="en-US" smtClean="0"/>
              <a:t>5/22/2018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4FB471-EBB4-4D81-9EA6-902E33AD37CE}" type="slidenum">
              <a:rPr lang="en-US" smtClean="0"/>
              <a:t>‹#›</a:t>
            </a:fld>
            <a:endParaRPr lang="en-US" dirty="0"/>
          </a:p>
        </p:txBody>
      </p:sp>
    </p:spTree>
    <p:extLst>
      <p:ext uri="{BB962C8B-B14F-4D97-AF65-F5344CB8AC3E}">
        <p14:creationId xmlns:p14="http://schemas.microsoft.com/office/powerpoint/2010/main" val="742438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A86077-849B-4886-B845-540D3E785DBE}" type="datetime1">
              <a:rPr lang="en-US" smtClean="0"/>
              <a:t>5/22/2018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4FB471-EBB4-4D81-9EA6-902E33AD37CE}" type="slidenum">
              <a:rPr lang="en-US" smtClean="0"/>
              <a:t>‹#›</a:t>
            </a:fld>
            <a:endParaRPr lang="en-US" dirty="0"/>
          </a:p>
        </p:txBody>
      </p:sp>
    </p:spTree>
    <p:extLst>
      <p:ext uri="{BB962C8B-B14F-4D97-AF65-F5344CB8AC3E}">
        <p14:creationId xmlns:p14="http://schemas.microsoft.com/office/powerpoint/2010/main" val="27382619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Title 1"/>
          <p:cNvSpPr>
            <a:spLocks noGrp="1"/>
          </p:cNvSpPr>
          <p:nvPr>
            <p:ph type="ctrTitle"/>
          </p:nvPr>
        </p:nvSpPr>
        <p:spPr>
          <a:xfrm>
            <a:off x="685800" y="1597819"/>
            <a:ext cx="7772400" cy="1102519"/>
          </a:xfrm>
        </p:spPr>
        <p:txBody>
          <a:bodyPr/>
          <a:lstStyle/>
          <a:p>
            <a:r>
              <a:rPr lang="en-US" dirty="0"/>
              <a:t>Click to edit Master title style</a:t>
            </a:r>
          </a:p>
        </p:txBody>
      </p:sp>
      <p:sp>
        <p:nvSpPr>
          <p:cNvPr id="8"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0671937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2_Title and Content">
    <p:spTree>
      <p:nvGrpSpPr>
        <p:cNvPr id="1" name=""/>
        <p:cNvGrpSpPr/>
        <p:nvPr/>
      </p:nvGrpSpPr>
      <p:grpSpPr>
        <a:xfrm>
          <a:off x="0" y="0"/>
          <a:ext cx="0" cy="0"/>
          <a:chOff x="0" y="0"/>
          <a:chExt cx="0" cy="0"/>
        </a:xfrm>
      </p:grpSpPr>
      <p:sp>
        <p:nvSpPr>
          <p:cNvPr id="7" name="Rectangle 6"/>
          <p:cNvSpPr>
            <a:spLocks noGrp="1" noChangeArrowheads="1"/>
          </p:cNvSpPr>
          <p:nvPr>
            <p:ph type="sldNum" sz="quarter" idx="12"/>
          </p:nvPr>
        </p:nvSpPr>
        <p:spPr>
          <a:xfrm>
            <a:off x="6781800" y="4767264"/>
            <a:ext cx="2133600" cy="273844"/>
          </a:xfrm>
          <a:ln/>
        </p:spPr>
        <p:txBody>
          <a:bodyPr/>
          <a:lstStyle>
            <a:lvl1pPr>
              <a:defRPr/>
            </a:lvl1pPr>
          </a:lstStyle>
          <a:p>
            <a:pPr>
              <a:defRPr/>
            </a:pPr>
            <a:fld id="{A37B69A5-BA6F-4BB5-A40A-0EC1B5725BB6}" type="slidenum">
              <a:rPr lang="en-US"/>
              <a:pPr>
                <a:defRPr/>
              </a:pPr>
              <a:t>‹#›</a:t>
            </a:fld>
            <a:endParaRPr lang="en-US" dirty="0"/>
          </a:p>
        </p:txBody>
      </p:sp>
    </p:spTree>
    <p:extLst>
      <p:ext uri="{BB962C8B-B14F-4D97-AF65-F5344CB8AC3E}">
        <p14:creationId xmlns:p14="http://schemas.microsoft.com/office/powerpoint/2010/main" val="30747321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2" name="Slide Number Placeholder 5"/>
          <p:cNvSpPr>
            <a:spLocks noGrp="1"/>
          </p:cNvSpPr>
          <p:nvPr>
            <p:ph type="sldNum" sz="quarter" idx="4"/>
          </p:nvPr>
        </p:nvSpPr>
        <p:spPr>
          <a:xfrm>
            <a:off x="6781800" y="4767264"/>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219F28EF-447D-42BE-84AD-4173871F8768}" type="slidenum">
              <a:rPr lang="en-US" smtClean="0"/>
              <a:pPr/>
              <a:t>‹#›</a:t>
            </a:fld>
            <a:endParaRPr lang="en-US"/>
          </a:p>
        </p:txBody>
      </p:sp>
    </p:spTree>
    <p:extLst>
      <p:ext uri="{BB962C8B-B14F-4D97-AF65-F5344CB8AC3E}">
        <p14:creationId xmlns:p14="http://schemas.microsoft.com/office/powerpoint/2010/main" val="10649183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7" name="Rectangle 6"/>
          <p:cNvSpPr>
            <a:spLocks noGrp="1" noChangeArrowheads="1"/>
          </p:cNvSpPr>
          <p:nvPr>
            <p:ph type="sldNum" sz="quarter" idx="12"/>
          </p:nvPr>
        </p:nvSpPr>
        <p:spPr>
          <a:xfrm>
            <a:off x="6781800" y="4767264"/>
            <a:ext cx="2133600" cy="273844"/>
          </a:xfrm>
          <a:ln/>
        </p:spPr>
        <p:txBody>
          <a:bodyPr/>
          <a:lstStyle>
            <a:lvl1pPr>
              <a:defRPr/>
            </a:lvl1pPr>
          </a:lstStyle>
          <a:p>
            <a:pPr>
              <a:defRPr/>
            </a:pPr>
            <a:fld id="{A37B69A5-BA6F-4BB5-A40A-0EC1B5725BB6}" type="slidenum">
              <a:rPr lang="en-US"/>
              <a:pPr>
                <a:defRPr/>
              </a:pPr>
              <a:t>‹#›</a:t>
            </a:fld>
            <a:endParaRPr lang="en-US" dirty="0"/>
          </a:p>
        </p:txBody>
      </p:sp>
    </p:spTree>
    <p:extLst>
      <p:ext uri="{BB962C8B-B14F-4D97-AF65-F5344CB8AC3E}">
        <p14:creationId xmlns:p14="http://schemas.microsoft.com/office/powerpoint/2010/main" val="13765983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565685-777B-4B47-9AB8-FE13752CC891}" type="datetime1">
              <a:rPr lang="en-US" smtClean="0"/>
              <a:t>5/22/2018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4FB471-EBB4-4D81-9EA6-902E33AD37CE}" type="slidenum">
              <a:rPr lang="en-US" smtClean="0"/>
              <a:t>‹#›</a:t>
            </a:fld>
            <a:endParaRPr lang="en-US" dirty="0"/>
          </a:p>
        </p:txBody>
      </p:sp>
    </p:spTree>
    <p:extLst>
      <p:ext uri="{BB962C8B-B14F-4D97-AF65-F5344CB8AC3E}">
        <p14:creationId xmlns:p14="http://schemas.microsoft.com/office/powerpoint/2010/main" val="527453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8C4A21-A905-430A-A296-0F3380BA725C}" type="datetime1">
              <a:rPr lang="en-US" smtClean="0"/>
              <a:t>5/22/2018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4FB471-EBB4-4D81-9EA6-902E33AD37CE}" type="slidenum">
              <a:rPr lang="en-US" smtClean="0"/>
              <a:t>‹#›</a:t>
            </a:fld>
            <a:endParaRPr lang="en-US" dirty="0"/>
          </a:p>
        </p:txBody>
      </p:sp>
    </p:spTree>
    <p:extLst>
      <p:ext uri="{BB962C8B-B14F-4D97-AF65-F5344CB8AC3E}">
        <p14:creationId xmlns:p14="http://schemas.microsoft.com/office/powerpoint/2010/main" val="4282445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A74C347-3B87-4D39-B308-8DAB2ECEB2B9}" type="datetime1">
              <a:rPr lang="en-US" smtClean="0"/>
              <a:t>5/22/2018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4FB471-EBB4-4D81-9EA6-902E33AD37CE}" type="slidenum">
              <a:rPr lang="en-US" smtClean="0"/>
              <a:t>‹#›</a:t>
            </a:fld>
            <a:endParaRPr lang="en-US" dirty="0"/>
          </a:p>
        </p:txBody>
      </p:sp>
    </p:spTree>
    <p:extLst>
      <p:ext uri="{BB962C8B-B14F-4D97-AF65-F5344CB8AC3E}">
        <p14:creationId xmlns:p14="http://schemas.microsoft.com/office/powerpoint/2010/main" val="428072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7A5EE54-A613-4335-874C-9BC2DC006D60}" type="datetime1">
              <a:rPr lang="en-US" smtClean="0"/>
              <a:t>5/22/2018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E4FB471-EBB4-4D81-9EA6-902E33AD37CE}" type="slidenum">
              <a:rPr lang="en-US" smtClean="0"/>
              <a:t>‹#›</a:t>
            </a:fld>
            <a:endParaRPr lang="en-US" dirty="0"/>
          </a:p>
        </p:txBody>
      </p:sp>
    </p:spTree>
    <p:extLst>
      <p:ext uri="{BB962C8B-B14F-4D97-AF65-F5344CB8AC3E}">
        <p14:creationId xmlns:p14="http://schemas.microsoft.com/office/powerpoint/2010/main" val="15068366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130E582-DB94-463D-87DD-2E083B12CEB3}" type="datetime1">
              <a:rPr lang="en-US" smtClean="0"/>
              <a:t>5/22/2018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E4FB471-EBB4-4D81-9EA6-902E33AD37CE}" type="slidenum">
              <a:rPr lang="en-US" smtClean="0"/>
              <a:t>‹#›</a:t>
            </a:fld>
            <a:endParaRPr lang="en-US" dirty="0"/>
          </a:p>
        </p:txBody>
      </p:sp>
    </p:spTree>
    <p:extLst>
      <p:ext uri="{BB962C8B-B14F-4D97-AF65-F5344CB8AC3E}">
        <p14:creationId xmlns:p14="http://schemas.microsoft.com/office/powerpoint/2010/main" val="2582111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87091C05-F3D7-4E96-96DF-6E59D963B754}" type="datetime1">
              <a:rPr lang="en-US" smtClean="0"/>
              <a:t>5/22/2018</a:t>
            </a:fld>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r>
              <a:rPr lang="en-US" dirty="0"/>
              <a:t>- </a:t>
            </a:r>
            <a:fld id="{22BDEE13-FBAC-4989-AA33-9B189C2CA347}" type="slidenum">
              <a:rPr lang="en-US" smtClean="0"/>
              <a:pPr>
                <a:defRPr/>
              </a:pPr>
              <a:t>‹#›</a:t>
            </a:fld>
            <a:r>
              <a:rPr lang="en-US" dirty="0"/>
              <a:t> -</a:t>
            </a:r>
          </a:p>
        </p:txBody>
      </p:sp>
    </p:spTree>
    <p:extLst>
      <p:ext uri="{BB962C8B-B14F-4D97-AF65-F5344CB8AC3E}">
        <p14:creationId xmlns:p14="http://schemas.microsoft.com/office/powerpoint/2010/main" val="292840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0D2BC8-891E-42D8-A156-DDC5DA169274}" type="datetime1">
              <a:rPr lang="en-US" smtClean="0"/>
              <a:t>5/22/2018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E4FB471-EBB4-4D81-9EA6-902E33AD37CE}" type="slidenum">
              <a:rPr lang="en-US" smtClean="0"/>
              <a:t>‹#›</a:t>
            </a:fld>
            <a:endParaRPr lang="en-US" dirty="0"/>
          </a:p>
        </p:txBody>
      </p:sp>
    </p:spTree>
    <p:extLst>
      <p:ext uri="{BB962C8B-B14F-4D97-AF65-F5344CB8AC3E}">
        <p14:creationId xmlns:p14="http://schemas.microsoft.com/office/powerpoint/2010/main" val="1353619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80FEC8D-5FD3-4A3F-A0FF-3ECAD6115A00}" type="datetime1">
              <a:rPr lang="en-US" smtClean="0"/>
              <a:t>5/22/2018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E4FB471-EBB4-4D81-9EA6-902E33AD37CE}" type="slidenum">
              <a:rPr lang="en-US" smtClean="0"/>
              <a:t>‹#›</a:t>
            </a:fld>
            <a:endParaRPr lang="en-US" dirty="0"/>
          </a:p>
        </p:txBody>
      </p:sp>
    </p:spTree>
    <p:extLst>
      <p:ext uri="{BB962C8B-B14F-4D97-AF65-F5344CB8AC3E}">
        <p14:creationId xmlns:p14="http://schemas.microsoft.com/office/powerpoint/2010/main" val="3785104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7329281-761F-45E0-8B7B-116EB2F32ACC}" type="datetime1">
              <a:rPr lang="en-US" smtClean="0"/>
              <a:t>5/22/2018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E4FB471-EBB4-4D81-9EA6-902E33AD37CE}" type="slidenum">
              <a:rPr lang="en-US" smtClean="0"/>
              <a:t>‹#›</a:t>
            </a:fld>
            <a:endParaRPr lang="en-US" dirty="0"/>
          </a:p>
        </p:txBody>
      </p:sp>
    </p:spTree>
    <p:extLst>
      <p:ext uri="{BB962C8B-B14F-4D97-AF65-F5344CB8AC3E}">
        <p14:creationId xmlns:p14="http://schemas.microsoft.com/office/powerpoint/2010/main" val="16665729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0EB0D66-BBB9-41BE-8131-B335EBDCD8E5}" type="datetime1">
              <a:rPr lang="en-US" smtClean="0"/>
              <a:t>5/22/2018</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E4FB471-EBB4-4D81-9EA6-902E33AD37CE}" type="slidenum">
              <a:rPr lang="en-US" smtClean="0"/>
              <a:t>‹#›</a:t>
            </a:fld>
            <a:endParaRPr lang="en-US" dirty="0"/>
          </a:p>
        </p:txBody>
      </p:sp>
    </p:spTree>
    <p:extLst>
      <p:ext uri="{BB962C8B-B14F-4D97-AF65-F5344CB8AC3E}">
        <p14:creationId xmlns:p14="http://schemas.microsoft.com/office/powerpoint/2010/main" val="3872721273"/>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686" r:id="rId12"/>
    <p:sldLayoutId id="2147483704" r:id="rId1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781800" y="4767264"/>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219F28EF-447D-42BE-84AD-4173871F8768}" type="slidenum">
              <a:rPr lang="en-US" smtClean="0"/>
              <a:pPr/>
              <a:t>‹#›</a:t>
            </a:fld>
            <a:endParaRPr lang="en-US"/>
          </a:p>
        </p:txBody>
      </p:sp>
    </p:spTree>
    <p:extLst>
      <p:ext uri="{BB962C8B-B14F-4D97-AF65-F5344CB8AC3E}">
        <p14:creationId xmlns:p14="http://schemas.microsoft.com/office/powerpoint/2010/main" val="3985320656"/>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Lst>
  <p:hf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6.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phmsa.dot.gov/grants/hazmat/hmep-expenditures-guide-pdf"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grants.gov/"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jpeg"/></Relationships>
</file>

<file path=ppt/slides/_rels/slide32.xml.rels><?xml version="1.0" encoding="UTF-8" standalone="yes"?>
<Relationships xmlns="http://schemas.openxmlformats.org/package/2006/relationships"><Relationship Id="rId3" Type="http://schemas.openxmlformats.org/officeDocument/2006/relationships/hyperlink" Target="http://www.phmsa.dot.gov/hazmat/grants" TargetMode="External"/><Relationship Id="rId2" Type="http://schemas.openxmlformats.org/officeDocument/2006/relationships/hyperlink" Target="mailto:HMEP.Grants@dot.gov" TargetMode="Externa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mailto:hmep.grants@dot.gov"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5532" y="285752"/>
            <a:ext cx="9121877" cy="931238"/>
          </a:xfrm>
        </p:spPr>
        <p:txBody>
          <a:bodyPr>
            <a:noAutofit/>
          </a:bodyPr>
          <a:lstStyle/>
          <a:p>
            <a:r>
              <a:rPr lang="en-US" altLang="en-US" sz="2700" dirty="0">
                <a:cs typeface="Arial" charset="0"/>
              </a:rPr>
              <a:t>Pipeline &amp; Hazardous Materials Safety Administration</a:t>
            </a:r>
            <a:br>
              <a:rPr lang="en-US" altLang="en-US" sz="2700" dirty="0">
                <a:cs typeface="Arial" charset="0"/>
              </a:rPr>
            </a:br>
            <a:r>
              <a:rPr lang="en-US" altLang="en-US" sz="2700" dirty="0">
                <a:cs typeface="Arial" charset="0"/>
              </a:rPr>
              <a:t>HMEP Tribal Grant Program </a:t>
            </a:r>
          </a:p>
        </p:txBody>
      </p:sp>
      <p:pic>
        <p:nvPicPr>
          <p:cNvPr id="5" name="Picture 4"/>
          <p:cNvPicPr>
            <a:picLocks noChangeAspect="1"/>
          </p:cNvPicPr>
          <p:nvPr/>
        </p:nvPicPr>
        <p:blipFill>
          <a:blip r:embed="rId3"/>
          <a:stretch>
            <a:fillRect/>
          </a:stretch>
        </p:blipFill>
        <p:spPr>
          <a:xfrm>
            <a:off x="4841681" y="1095591"/>
            <a:ext cx="2769659" cy="1919193"/>
          </a:xfrm>
          <a:prstGeom prst="rect">
            <a:avLst/>
          </a:prstGeom>
          <a:ln>
            <a:noFill/>
          </a:ln>
          <a:effectLst>
            <a:outerShdw blurRad="292100" dist="139700" dir="2700000" algn="tl" rotWithShape="0">
              <a:srgbClr val="333333">
                <a:alpha val="65000"/>
              </a:srgbClr>
            </a:outerShdw>
            <a:softEdge rad="635000"/>
          </a:effectLst>
        </p:spPr>
      </p:pic>
      <p:pic>
        <p:nvPicPr>
          <p:cNvPr id="7" name="Picture 3"/>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102061" y="1123950"/>
            <a:ext cx="5124450" cy="2064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txBox="1">
            <a:spLocks/>
          </p:cNvSpPr>
          <p:nvPr/>
        </p:nvSpPr>
        <p:spPr>
          <a:xfrm>
            <a:off x="5532" y="3234391"/>
            <a:ext cx="9121877" cy="1394759"/>
          </a:xfr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685800"/>
            <a:r>
              <a:rPr lang="en-US" altLang="en-US" sz="2700" dirty="0">
                <a:solidFill>
                  <a:prstClr val="black"/>
                </a:solidFill>
                <a:latin typeface="Calibri"/>
                <a:cs typeface="Arial" charset="0"/>
              </a:rPr>
              <a:t>Grant Application Development Webinar</a:t>
            </a:r>
            <a:br>
              <a:rPr lang="en-US" altLang="en-US" sz="2700" dirty="0">
                <a:solidFill>
                  <a:prstClr val="black"/>
                </a:solidFill>
                <a:latin typeface="Calibri"/>
                <a:cs typeface="Arial" charset="0"/>
              </a:rPr>
            </a:br>
            <a:r>
              <a:rPr lang="en-US" altLang="en-US" sz="2700" dirty="0">
                <a:solidFill>
                  <a:prstClr val="black"/>
                </a:solidFill>
                <a:latin typeface="Calibri"/>
                <a:cs typeface="Arial" charset="0"/>
              </a:rPr>
              <a:t>Program Year 2018</a:t>
            </a:r>
            <a:br>
              <a:rPr lang="en-US" altLang="en-US" sz="2700" dirty="0">
                <a:solidFill>
                  <a:prstClr val="black"/>
                </a:solidFill>
                <a:latin typeface="Calibri"/>
                <a:cs typeface="Arial" charset="0"/>
              </a:rPr>
            </a:br>
            <a:r>
              <a:rPr lang="en-US" altLang="en-US" sz="2700" dirty="0">
                <a:solidFill>
                  <a:prstClr val="black"/>
                </a:solidFill>
                <a:latin typeface="Calibri"/>
                <a:cs typeface="Arial" charset="0"/>
              </a:rPr>
              <a:t>May 8, 2018 </a:t>
            </a:r>
          </a:p>
        </p:txBody>
      </p:sp>
    </p:spTree>
    <p:extLst>
      <p:ext uri="{BB962C8B-B14F-4D97-AF65-F5344CB8AC3E}">
        <p14:creationId xmlns:p14="http://schemas.microsoft.com/office/powerpoint/2010/main" val="38343471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19150"/>
            <a:ext cx="9144000" cy="3657600"/>
          </a:xfrm>
        </p:spPr>
        <p:txBody>
          <a:bodyPr>
            <a:noAutofit/>
          </a:bodyPr>
          <a:lstStyle/>
          <a:p>
            <a:pPr marL="339725" lvl="1" indent="-339725">
              <a:spcBef>
                <a:spcPts val="300"/>
              </a:spcBef>
              <a:spcAft>
                <a:spcPts val="300"/>
              </a:spcAft>
              <a:buFont typeface="Wingdings" panose="05000000000000000000" pitchFamily="2" charset="2"/>
              <a:buChar char="§"/>
              <a:defRPr/>
            </a:pPr>
            <a:r>
              <a:rPr lang="en-US" altLang="en-US" sz="2400" b="1" dirty="0">
                <a:cs typeface="Times New Roman" panose="02020603050405020304" pitchFamily="18" charset="0"/>
              </a:rPr>
              <a:t>Standard Forms</a:t>
            </a:r>
          </a:p>
          <a:p>
            <a:pPr marL="739775" lvl="2" indent="-339725">
              <a:spcBef>
                <a:spcPts val="300"/>
              </a:spcBef>
              <a:spcAft>
                <a:spcPts val="300"/>
              </a:spcAft>
              <a:buFont typeface="Wingdings" panose="05000000000000000000" pitchFamily="2" charset="2"/>
              <a:buChar char="§"/>
              <a:defRPr/>
            </a:pPr>
            <a:r>
              <a:rPr lang="en-US" altLang="en-US" dirty="0">
                <a:cs typeface="Times New Roman" panose="02020603050405020304" pitchFamily="18" charset="0"/>
              </a:rPr>
              <a:t>Application forms (SF-424, SF-424A, SF424B, and Assurances)</a:t>
            </a:r>
          </a:p>
          <a:p>
            <a:pPr>
              <a:spcBef>
                <a:spcPts val="300"/>
              </a:spcBef>
              <a:spcAft>
                <a:spcPts val="300"/>
              </a:spcAft>
              <a:buFont typeface="Wingdings" panose="05000000000000000000" pitchFamily="2" charset="2"/>
              <a:buChar char="§"/>
              <a:defRPr/>
            </a:pPr>
            <a:r>
              <a:rPr lang="en-US" sz="2400" b="1" dirty="0">
                <a:cs typeface="Times New Roman" panose="02020603050405020304" pitchFamily="18" charset="0"/>
              </a:rPr>
              <a:t>Application Parts</a:t>
            </a:r>
          </a:p>
          <a:p>
            <a:pPr lvl="1">
              <a:spcBef>
                <a:spcPts val="300"/>
              </a:spcBef>
              <a:spcAft>
                <a:spcPts val="300"/>
              </a:spcAft>
              <a:buFont typeface="Wingdings" panose="05000000000000000000" pitchFamily="2" charset="2"/>
              <a:buChar char="§"/>
              <a:defRPr/>
            </a:pPr>
            <a:r>
              <a:rPr lang="en-US" altLang="en-US" sz="2400" dirty="0">
                <a:cs typeface="Times New Roman" panose="02020603050405020304" pitchFamily="18" charset="0"/>
              </a:rPr>
              <a:t>Projective Narrative (HMEP Application form)</a:t>
            </a:r>
          </a:p>
          <a:p>
            <a:pPr lvl="1">
              <a:spcBef>
                <a:spcPts val="300"/>
              </a:spcBef>
              <a:spcAft>
                <a:spcPts val="300"/>
              </a:spcAft>
              <a:buFont typeface="Wingdings" panose="05000000000000000000" pitchFamily="2" charset="2"/>
              <a:buChar char="§"/>
              <a:defRPr/>
            </a:pPr>
            <a:r>
              <a:rPr lang="en-US" altLang="en-US" sz="2400" dirty="0">
                <a:cs typeface="Times New Roman" panose="02020603050405020304" pitchFamily="18" charset="0"/>
              </a:rPr>
              <a:t>Title VI Form</a:t>
            </a:r>
          </a:p>
          <a:p>
            <a:pPr lvl="1">
              <a:spcBef>
                <a:spcPts val="300"/>
              </a:spcBef>
              <a:spcAft>
                <a:spcPts val="300"/>
              </a:spcAft>
              <a:buFont typeface="Wingdings" panose="05000000000000000000" pitchFamily="2" charset="2"/>
              <a:buChar char="§"/>
              <a:defRPr/>
            </a:pPr>
            <a:r>
              <a:rPr lang="en-US" altLang="en-US" sz="2400" dirty="0">
                <a:cs typeface="Times New Roman" panose="02020603050405020304" pitchFamily="18" charset="0"/>
              </a:rPr>
              <a:t>Budget (SF-424A)</a:t>
            </a:r>
          </a:p>
          <a:p>
            <a:pPr lvl="1">
              <a:spcBef>
                <a:spcPts val="300"/>
              </a:spcBef>
              <a:spcAft>
                <a:spcPts val="300"/>
              </a:spcAft>
              <a:buFont typeface="Wingdings" panose="05000000000000000000" pitchFamily="2" charset="2"/>
              <a:buChar char="§"/>
              <a:defRPr/>
            </a:pPr>
            <a:r>
              <a:rPr lang="en-US" altLang="en-US" sz="2400" dirty="0">
                <a:cs typeface="Times New Roman" panose="02020603050405020304" pitchFamily="18" charset="0"/>
              </a:rPr>
              <a:t>Budget Narrative (HMEP Application form)</a:t>
            </a:r>
          </a:p>
          <a:p>
            <a:pPr lvl="1">
              <a:spcBef>
                <a:spcPts val="300"/>
              </a:spcBef>
              <a:spcAft>
                <a:spcPts val="300"/>
              </a:spcAft>
              <a:buFont typeface="Arial" panose="020B0604020202020204" pitchFamily="34" charset="0"/>
              <a:buChar char="•"/>
              <a:defRPr/>
            </a:pPr>
            <a:endParaRPr lang="en-US" altLang="en-US" sz="1600" dirty="0">
              <a:latin typeface="Times New Roman" panose="02020603050405020304" pitchFamily="18" charset="0"/>
              <a:cs typeface="Times New Roman" panose="02020603050405020304" pitchFamily="18" charset="0"/>
            </a:endParaRPr>
          </a:p>
        </p:txBody>
      </p:sp>
      <p:sp>
        <p:nvSpPr>
          <p:cNvPr id="7" name="Title 1"/>
          <p:cNvSpPr txBox="1">
            <a:spLocks/>
          </p:cNvSpPr>
          <p:nvPr/>
        </p:nvSpPr>
        <p:spPr>
          <a:xfrm>
            <a:off x="0" y="0"/>
            <a:ext cx="8915400" cy="8191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3200" dirty="0">
                <a:cs typeface="Times New Roman" panose="02020603050405020304" pitchFamily="18" charset="0"/>
              </a:rPr>
              <a:t>Components of the HMEP Grant Application</a:t>
            </a:r>
          </a:p>
        </p:txBody>
      </p:sp>
      <p:sp>
        <p:nvSpPr>
          <p:cNvPr id="5" name="Slide Number Placeholder 4"/>
          <p:cNvSpPr>
            <a:spLocks noGrp="1"/>
          </p:cNvSpPr>
          <p:nvPr>
            <p:ph type="sldNum" sz="quarter" idx="12"/>
          </p:nvPr>
        </p:nvSpPr>
        <p:spPr/>
        <p:txBody>
          <a:bodyPr/>
          <a:lstStyle/>
          <a:p>
            <a:fld id="{BE4FB471-EBB4-4D81-9EA6-902E33AD37CE}" type="slidenum">
              <a:rPr lang="en-US" smtClean="0"/>
              <a:t>10</a:t>
            </a:fld>
            <a:endParaRPr lang="en-US" dirty="0"/>
          </a:p>
        </p:txBody>
      </p:sp>
    </p:spTree>
    <p:extLst>
      <p:ext uri="{BB962C8B-B14F-4D97-AF65-F5344CB8AC3E}">
        <p14:creationId xmlns:p14="http://schemas.microsoft.com/office/powerpoint/2010/main" val="24177024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19150"/>
            <a:ext cx="9144000" cy="3733800"/>
          </a:xfrm>
        </p:spPr>
        <p:txBody>
          <a:bodyPr>
            <a:noAutofit/>
          </a:bodyPr>
          <a:lstStyle/>
          <a:p>
            <a:pPr marL="342900" lvl="1" indent="-342900">
              <a:spcBef>
                <a:spcPts val="300"/>
              </a:spcBef>
              <a:spcAft>
                <a:spcPts val="300"/>
              </a:spcAft>
              <a:buFont typeface="Wingdings" panose="05000000000000000000" pitchFamily="2" charset="2"/>
              <a:buChar char="§"/>
              <a:defRPr/>
            </a:pPr>
            <a:r>
              <a:rPr lang="en-US" altLang="en-US" sz="2400" dirty="0">
                <a:cs typeface="Times New Roman" panose="02020603050405020304" pitchFamily="18" charset="0"/>
              </a:rPr>
              <a:t>Cover Letter</a:t>
            </a:r>
            <a:r>
              <a:rPr lang="en-US" altLang="en-US" sz="2400" b="1" dirty="0">
                <a:cs typeface="Times New Roman" panose="02020603050405020304" pitchFamily="18" charset="0"/>
              </a:rPr>
              <a:t> </a:t>
            </a:r>
            <a:r>
              <a:rPr lang="en-US" altLang="en-US" sz="2400" dirty="0">
                <a:cs typeface="Times New Roman" panose="02020603050405020304" pitchFamily="18" charset="0"/>
              </a:rPr>
              <a:t>from the Tribal Authority designating the entity to receive Federal funds</a:t>
            </a:r>
          </a:p>
          <a:p>
            <a:pPr marL="342900" lvl="1" indent="-342900">
              <a:spcBef>
                <a:spcPts val="300"/>
              </a:spcBef>
              <a:spcAft>
                <a:spcPts val="300"/>
              </a:spcAft>
              <a:buFont typeface="Wingdings" panose="05000000000000000000" pitchFamily="2" charset="2"/>
              <a:buChar char="§"/>
              <a:defRPr/>
            </a:pPr>
            <a:r>
              <a:rPr lang="en-US" altLang="en-US" sz="2400" dirty="0">
                <a:cs typeface="Times New Roman" panose="02020603050405020304" pitchFamily="18" charset="0"/>
              </a:rPr>
              <a:t>Organization information</a:t>
            </a:r>
          </a:p>
          <a:p>
            <a:pPr marL="342900" lvl="1" indent="-342900">
              <a:spcBef>
                <a:spcPts val="300"/>
              </a:spcBef>
              <a:spcAft>
                <a:spcPts val="300"/>
              </a:spcAft>
              <a:buFont typeface="Wingdings" panose="05000000000000000000" pitchFamily="2" charset="2"/>
              <a:buChar char="§"/>
              <a:defRPr/>
            </a:pPr>
            <a:r>
              <a:rPr lang="en-US" altLang="en-US" sz="2400" dirty="0">
                <a:cs typeface="Times New Roman" panose="02020603050405020304" pitchFamily="18" charset="0"/>
              </a:rPr>
              <a:t>TERC review of grant application </a:t>
            </a:r>
          </a:p>
          <a:p>
            <a:pPr marL="342900" lvl="1" indent="-342900">
              <a:spcBef>
                <a:spcPts val="300"/>
              </a:spcBef>
              <a:spcAft>
                <a:spcPts val="300"/>
              </a:spcAft>
              <a:buFont typeface="Wingdings" panose="05000000000000000000" pitchFamily="2" charset="2"/>
              <a:buChar char="§"/>
              <a:defRPr/>
            </a:pPr>
            <a:r>
              <a:rPr lang="en-US" altLang="en-US" sz="2400" dirty="0">
                <a:cs typeface="Times New Roman" panose="02020603050405020304" pitchFamily="18" charset="0"/>
              </a:rPr>
              <a:t>Statement of auditable accounting system</a:t>
            </a:r>
          </a:p>
          <a:p>
            <a:pPr marL="342900" lvl="1" indent="-342900">
              <a:spcBef>
                <a:spcPts val="300"/>
              </a:spcBef>
              <a:spcAft>
                <a:spcPts val="300"/>
              </a:spcAft>
              <a:buFont typeface="Wingdings" panose="05000000000000000000" pitchFamily="2" charset="2"/>
              <a:buChar char="§"/>
              <a:defRPr/>
            </a:pPr>
            <a:r>
              <a:rPr lang="en-US" altLang="en-US" sz="2400" dirty="0">
                <a:cs typeface="Times New Roman" panose="02020603050405020304" pitchFamily="18" charset="0"/>
              </a:rPr>
              <a:t>Description of how applicant will monitor and evaluate activities that will be conducted</a:t>
            </a:r>
          </a:p>
          <a:p>
            <a:pPr marL="342900" lvl="1" indent="-342900">
              <a:spcBef>
                <a:spcPts val="300"/>
              </a:spcBef>
              <a:spcAft>
                <a:spcPts val="300"/>
              </a:spcAft>
              <a:buFont typeface="Wingdings" panose="05000000000000000000" pitchFamily="2" charset="2"/>
              <a:buChar char="§"/>
              <a:defRPr/>
            </a:pPr>
            <a:r>
              <a:rPr lang="en-US" altLang="en-US" sz="2400" dirty="0">
                <a:cs typeface="Times New Roman" panose="02020603050405020304" pitchFamily="18" charset="0"/>
              </a:rPr>
              <a:t>Identify whether the Tribe assesses and collects </a:t>
            </a:r>
            <a:r>
              <a:rPr lang="en-US" altLang="en-US" sz="2400" dirty="0">
                <a:solidFill>
                  <a:prstClr val="black"/>
                </a:solidFill>
                <a:cs typeface="Times New Roman" panose="02020603050405020304" pitchFamily="18" charset="0"/>
              </a:rPr>
              <a:t>transportation </a:t>
            </a:r>
            <a:r>
              <a:rPr lang="en-US" altLang="en-US" sz="2400" dirty="0">
                <a:cs typeface="Times New Roman" panose="02020603050405020304" pitchFamily="18" charset="0"/>
              </a:rPr>
              <a:t>fees</a:t>
            </a:r>
          </a:p>
          <a:p>
            <a:pPr marL="0" lvl="1" indent="0">
              <a:spcBef>
                <a:spcPts val="300"/>
              </a:spcBef>
              <a:spcAft>
                <a:spcPts val="300"/>
              </a:spcAft>
              <a:buNone/>
              <a:defRPr/>
            </a:pPr>
            <a:endParaRPr lang="en-US" altLang="en-US" sz="2400" b="1" dirty="0">
              <a:cs typeface="Times New Roman" panose="02020603050405020304" pitchFamily="18" charset="0"/>
            </a:endParaRPr>
          </a:p>
        </p:txBody>
      </p:sp>
      <p:sp>
        <p:nvSpPr>
          <p:cNvPr id="7" name="Title 1"/>
          <p:cNvSpPr txBox="1">
            <a:spLocks/>
          </p:cNvSpPr>
          <p:nvPr/>
        </p:nvSpPr>
        <p:spPr>
          <a:xfrm>
            <a:off x="0" y="0"/>
            <a:ext cx="9144000" cy="8191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3200" dirty="0">
                <a:cs typeface="Times New Roman" panose="02020603050405020304" pitchFamily="18" charset="0"/>
              </a:rPr>
              <a:t>Components of the Project Narrative</a:t>
            </a:r>
          </a:p>
        </p:txBody>
      </p:sp>
      <p:sp>
        <p:nvSpPr>
          <p:cNvPr id="15" name="Slide Number Placeholder 14"/>
          <p:cNvSpPr>
            <a:spLocks noGrp="1"/>
          </p:cNvSpPr>
          <p:nvPr>
            <p:ph type="sldNum" sz="quarter" idx="12"/>
          </p:nvPr>
        </p:nvSpPr>
        <p:spPr/>
        <p:txBody>
          <a:bodyPr/>
          <a:lstStyle/>
          <a:p>
            <a:fld id="{BE4FB471-EBB4-4D81-9EA6-902E33AD37CE}" type="slidenum">
              <a:rPr lang="en-US" smtClean="0"/>
              <a:t>11</a:t>
            </a:fld>
            <a:endParaRPr lang="en-US" dirty="0"/>
          </a:p>
        </p:txBody>
      </p:sp>
    </p:spTree>
    <p:extLst>
      <p:ext uri="{BB962C8B-B14F-4D97-AF65-F5344CB8AC3E}">
        <p14:creationId xmlns:p14="http://schemas.microsoft.com/office/powerpoint/2010/main" val="34911215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19150"/>
            <a:ext cx="9144000" cy="3657600"/>
          </a:xfrm>
        </p:spPr>
        <p:txBody>
          <a:bodyPr>
            <a:noAutofit/>
          </a:bodyPr>
          <a:lstStyle/>
          <a:p>
            <a:pPr marL="342900" lvl="1" indent="-342900">
              <a:spcBef>
                <a:spcPts val="300"/>
              </a:spcBef>
              <a:spcAft>
                <a:spcPts val="300"/>
              </a:spcAft>
              <a:buFont typeface="Wingdings" panose="05000000000000000000" pitchFamily="2" charset="2"/>
              <a:buChar char="§"/>
              <a:defRPr/>
            </a:pPr>
            <a:r>
              <a:rPr lang="en-US" altLang="en-US" sz="2400" dirty="0">
                <a:cs typeface="Times New Roman" panose="02020603050405020304" pitchFamily="18" charset="0"/>
              </a:rPr>
              <a:t>Planning and Training Needs Assessment.</a:t>
            </a:r>
          </a:p>
          <a:p>
            <a:pPr marL="342900" lvl="1" indent="-342900">
              <a:spcBef>
                <a:spcPts val="300"/>
              </a:spcBef>
              <a:spcAft>
                <a:spcPts val="300"/>
              </a:spcAft>
              <a:buFont typeface="Wingdings" panose="05000000000000000000" pitchFamily="2" charset="2"/>
              <a:buChar char="§"/>
              <a:defRPr/>
            </a:pPr>
            <a:r>
              <a:rPr lang="en-US" altLang="en-US" sz="2400" dirty="0">
                <a:cs typeface="Times New Roman" panose="02020603050405020304" pitchFamily="18" charset="0"/>
              </a:rPr>
              <a:t>List the program goals and objectives for the HMEP grant funds. </a:t>
            </a:r>
          </a:p>
          <a:p>
            <a:pPr marL="342900" lvl="1" indent="-342900">
              <a:spcBef>
                <a:spcPts val="300"/>
              </a:spcBef>
              <a:spcAft>
                <a:spcPts val="300"/>
              </a:spcAft>
              <a:buFont typeface="Wingdings" panose="05000000000000000000" pitchFamily="2" charset="2"/>
              <a:buChar char="§"/>
              <a:defRPr/>
            </a:pPr>
            <a:r>
              <a:rPr lang="en-US" altLang="en-US" sz="2400" dirty="0">
                <a:cs typeface="Times New Roman" panose="02020603050405020304" pitchFamily="18" charset="0"/>
              </a:rPr>
              <a:t>List and describe the proposed HMEP project activities.</a:t>
            </a:r>
          </a:p>
          <a:p>
            <a:pPr marL="342900" lvl="1" indent="-342900">
              <a:spcBef>
                <a:spcPts val="300"/>
              </a:spcBef>
              <a:spcAft>
                <a:spcPts val="300"/>
              </a:spcAft>
              <a:buFont typeface="Wingdings" panose="05000000000000000000" pitchFamily="2" charset="2"/>
              <a:buChar char="§"/>
              <a:defRPr/>
            </a:pPr>
            <a:r>
              <a:rPr lang="en-US" altLang="en-US" sz="2400" dirty="0">
                <a:cs typeface="Times New Roman" panose="02020603050405020304" pitchFamily="18" charset="0"/>
              </a:rPr>
              <a:t>Provide a statement certifying the Tribe’s aggregate expenditures.</a:t>
            </a:r>
          </a:p>
          <a:p>
            <a:pPr marL="342900" lvl="1" indent="-342900">
              <a:spcBef>
                <a:spcPts val="300"/>
              </a:spcBef>
              <a:spcAft>
                <a:spcPts val="300"/>
              </a:spcAft>
              <a:buFont typeface="Wingdings" panose="05000000000000000000" pitchFamily="2" charset="2"/>
              <a:buChar char="§"/>
              <a:defRPr/>
            </a:pPr>
            <a:r>
              <a:rPr lang="en-US" altLang="en-US" sz="2400" dirty="0">
                <a:cs typeface="Times New Roman" panose="02020603050405020304" pitchFamily="18" charset="0"/>
              </a:rPr>
              <a:t>Provide a statement certifying that 75% of grant funding will be used for HMEP programmatic activities and no more than 25% of Federal funding will be used for maintenance and administration costs (M&amp;A).</a:t>
            </a:r>
          </a:p>
        </p:txBody>
      </p:sp>
      <p:sp>
        <p:nvSpPr>
          <p:cNvPr id="7" name="Title 1"/>
          <p:cNvSpPr txBox="1">
            <a:spLocks/>
          </p:cNvSpPr>
          <p:nvPr/>
        </p:nvSpPr>
        <p:spPr>
          <a:xfrm>
            <a:off x="0" y="0"/>
            <a:ext cx="9144000" cy="8191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3200" dirty="0">
                <a:cs typeface="Times New Roman" panose="02020603050405020304" pitchFamily="18" charset="0"/>
              </a:rPr>
              <a:t>Components of the Project Narrative</a:t>
            </a:r>
          </a:p>
        </p:txBody>
      </p:sp>
      <p:sp>
        <p:nvSpPr>
          <p:cNvPr id="5" name="Slide Number Placeholder 4"/>
          <p:cNvSpPr>
            <a:spLocks noGrp="1"/>
          </p:cNvSpPr>
          <p:nvPr>
            <p:ph type="sldNum" sz="quarter" idx="12"/>
          </p:nvPr>
        </p:nvSpPr>
        <p:spPr/>
        <p:txBody>
          <a:bodyPr/>
          <a:lstStyle/>
          <a:p>
            <a:fld id="{BE4FB471-EBB4-4D81-9EA6-902E33AD37CE}" type="slidenum">
              <a:rPr lang="en-US" smtClean="0"/>
              <a:t>12</a:t>
            </a:fld>
            <a:endParaRPr lang="en-US" dirty="0"/>
          </a:p>
        </p:txBody>
      </p:sp>
    </p:spTree>
    <p:extLst>
      <p:ext uri="{BB962C8B-B14F-4D97-AF65-F5344CB8AC3E}">
        <p14:creationId xmlns:p14="http://schemas.microsoft.com/office/powerpoint/2010/main" val="13320982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3350"/>
            <a:ext cx="9144000" cy="460771"/>
          </a:xfrm>
        </p:spPr>
        <p:txBody>
          <a:bodyPr>
            <a:noAutofit/>
          </a:bodyPr>
          <a:lstStyle/>
          <a:p>
            <a:r>
              <a:rPr lang="en-US" altLang="en-US" sz="3200" dirty="0"/>
              <a:t>Pre-Application  </a:t>
            </a:r>
            <a:endParaRPr lang="en-US" sz="3200" dirty="0"/>
          </a:p>
        </p:txBody>
      </p:sp>
      <p:sp>
        <p:nvSpPr>
          <p:cNvPr id="3" name="Content Placeholder 2"/>
          <p:cNvSpPr>
            <a:spLocks noGrp="1"/>
          </p:cNvSpPr>
          <p:nvPr>
            <p:ph idx="1"/>
          </p:nvPr>
        </p:nvSpPr>
        <p:spPr>
          <a:xfrm>
            <a:off x="6927" y="594121"/>
            <a:ext cx="9137073" cy="3683470"/>
          </a:xfrm>
        </p:spPr>
        <p:txBody>
          <a:bodyPr>
            <a:normAutofit/>
          </a:bodyPr>
          <a:lstStyle/>
          <a:p>
            <a:pPr marL="0" indent="0">
              <a:buNone/>
            </a:pPr>
            <a:r>
              <a:rPr lang="en-US" sz="2400" dirty="0">
                <a:cs typeface="Times New Roman" panose="02020603050405020304" pitchFamily="18" charset="0"/>
              </a:rPr>
              <a:t>Before you write your proposal, perform a needs assessment.</a:t>
            </a:r>
          </a:p>
          <a:p>
            <a:pPr>
              <a:buFont typeface="Wingdings" panose="05000000000000000000" pitchFamily="2" charset="2"/>
              <a:buChar char="§"/>
            </a:pPr>
            <a:r>
              <a:rPr lang="en-US" sz="2400" b="1" dirty="0">
                <a:cs typeface="Times New Roman" panose="02020603050405020304" pitchFamily="18" charset="0"/>
              </a:rPr>
              <a:t>What is a Needs Assessment?</a:t>
            </a:r>
            <a:endParaRPr lang="en-US" sz="2400" dirty="0">
              <a:cs typeface="Times New Roman" panose="02020603050405020304" pitchFamily="18" charset="0"/>
            </a:endParaRPr>
          </a:p>
          <a:p>
            <a:pPr lvl="1">
              <a:buFont typeface="Wingdings" panose="05000000000000000000" pitchFamily="2" charset="2"/>
              <a:buChar char="§"/>
            </a:pPr>
            <a:r>
              <a:rPr lang="en-US" sz="2400" dirty="0">
                <a:cs typeface="Times New Roman" panose="02020603050405020304" pitchFamily="18" charset="0"/>
              </a:rPr>
              <a:t>It is a clear and well-supported statement based on a systematic process for determining and addressing needs, or “gaps,” between current conditions and desired conditions, or “wants.”</a:t>
            </a:r>
          </a:p>
          <a:p>
            <a:pPr marL="457200" lvl="1" indent="0">
              <a:buNone/>
            </a:pPr>
            <a:r>
              <a:rPr lang="en-US" altLang="en-US" sz="2400" b="1" dirty="0">
                <a:solidFill>
                  <a:srgbClr val="00B050"/>
                </a:solidFill>
                <a:effectLst>
                  <a:outerShdw blurRad="38100" dist="38100" dir="2700000" algn="tl">
                    <a:srgbClr val="000000">
                      <a:alpha val="43137"/>
                    </a:srgbClr>
                  </a:outerShdw>
                </a:effectLst>
                <a:cs typeface="Times New Roman" panose="02020603050405020304" pitchFamily="18" charset="0"/>
              </a:rPr>
              <a:t>    </a:t>
            </a:r>
            <a:r>
              <a:rPr lang="en-US" altLang="en-US" sz="2400" b="1" dirty="0">
                <a:solidFill>
                  <a:srgbClr val="00B050"/>
                </a:solidFill>
                <a:effectLst>
                  <a:outerShdw blurRad="38100" dist="38100" dir="2700000" algn="tl">
                    <a:srgbClr val="000000">
                      <a:alpha val="43137"/>
                    </a:srgbClr>
                  </a:outerShdw>
                </a:effectLst>
              </a:rPr>
              <a:t>DESIRED PROGRAM</a:t>
            </a:r>
            <a:r>
              <a:rPr lang="en-US" altLang="en-US" sz="2400" b="1" dirty="0">
                <a:effectLst>
                  <a:outerShdw blurRad="38100" dist="38100" dir="2700000" algn="tl">
                    <a:srgbClr val="000000">
                      <a:alpha val="43137"/>
                    </a:srgbClr>
                  </a:outerShdw>
                </a:effectLst>
              </a:rPr>
              <a:t> </a:t>
            </a:r>
            <a:r>
              <a:rPr lang="en-US" altLang="en-US" sz="2400" b="1" dirty="0"/>
              <a:t>- </a:t>
            </a:r>
            <a:r>
              <a:rPr lang="en-US" altLang="en-US" sz="2400" b="1" dirty="0">
                <a:solidFill>
                  <a:srgbClr val="0070C0"/>
                </a:solidFill>
                <a:effectLst>
                  <a:outerShdw blurRad="38100" dist="38100" dir="2700000" algn="tl">
                    <a:srgbClr val="000000">
                      <a:alpha val="43137"/>
                    </a:srgbClr>
                  </a:outerShdw>
                </a:effectLst>
              </a:rPr>
              <a:t>ACTUAL PROGRAM </a:t>
            </a:r>
            <a:r>
              <a:rPr lang="en-US" altLang="en-US" sz="2400" b="1" dirty="0"/>
              <a:t>= </a:t>
            </a:r>
            <a:r>
              <a:rPr lang="en-US" altLang="en-US" sz="2400" b="1" i="1" dirty="0">
                <a:solidFill>
                  <a:srgbClr val="FF0000"/>
                </a:solidFill>
                <a:effectLst>
                  <a:outerShdw blurRad="38100" dist="38100" dir="2700000" algn="tl">
                    <a:srgbClr val="000000">
                      <a:alpha val="43137"/>
                    </a:srgbClr>
                  </a:outerShdw>
                </a:effectLst>
              </a:rPr>
              <a:t>PROGRAM NEED</a:t>
            </a:r>
          </a:p>
          <a:p>
            <a:pPr lvl="1">
              <a:buFont typeface="Wingdings" panose="05000000000000000000" pitchFamily="2" charset="2"/>
              <a:buChar char="§"/>
              <a:defRPr/>
            </a:pPr>
            <a:r>
              <a:rPr lang="en-US" altLang="en-US" sz="2400" dirty="0"/>
              <a:t>It is important to differentiate between program </a:t>
            </a:r>
            <a:r>
              <a:rPr lang="en-US" altLang="en-US" sz="2400" b="1" i="1" dirty="0">
                <a:solidFill>
                  <a:srgbClr val="FF0000"/>
                </a:solidFill>
                <a:effectLst>
                  <a:outerShdw blurRad="38100" dist="38100" dir="2700000" algn="tl">
                    <a:srgbClr val="000000">
                      <a:alpha val="43137"/>
                    </a:srgbClr>
                  </a:outerShdw>
                </a:effectLst>
              </a:rPr>
              <a:t>needs</a:t>
            </a:r>
            <a:r>
              <a:rPr lang="en-US" altLang="en-US" sz="2400" dirty="0"/>
              <a:t> and program </a:t>
            </a:r>
            <a:r>
              <a:rPr lang="en-US" altLang="en-US" sz="2400" b="1" i="1" dirty="0">
                <a:solidFill>
                  <a:srgbClr val="FF0000"/>
                </a:solidFill>
                <a:effectLst>
                  <a:outerShdw blurRad="38100" dist="38100" dir="2700000" algn="tl">
                    <a:srgbClr val="000000">
                      <a:alpha val="43137"/>
                    </a:srgbClr>
                  </a:outerShdw>
                </a:effectLst>
              </a:rPr>
              <a:t>wants</a:t>
            </a:r>
            <a:r>
              <a:rPr lang="en-US" altLang="en-US" sz="2400" dirty="0"/>
              <a:t>.</a:t>
            </a:r>
            <a:endParaRPr lang="en-US" sz="2400" dirty="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BE4FB471-EBB4-4D81-9EA6-902E33AD37CE}" type="slidenum">
              <a:rPr lang="en-US" smtClean="0"/>
              <a:t>13</a:t>
            </a:fld>
            <a:endParaRPr lang="en-US" dirty="0"/>
          </a:p>
        </p:txBody>
      </p:sp>
    </p:spTree>
    <p:extLst>
      <p:ext uri="{BB962C8B-B14F-4D97-AF65-F5344CB8AC3E}">
        <p14:creationId xmlns:p14="http://schemas.microsoft.com/office/powerpoint/2010/main" val="12011158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42950"/>
            <a:ext cx="9144000" cy="3733800"/>
          </a:xfrm>
        </p:spPr>
        <p:txBody>
          <a:bodyPr>
            <a:noAutofit/>
          </a:bodyPr>
          <a:lstStyle/>
          <a:p>
            <a:pPr>
              <a:spcBef>
                <a:spcPts val="300"/>
              </a:spcBef>
              <a:spcAft>
                <a:spcPts val="300"/>
              </a:spcAft>
              <a:buFont typeface="Wingdings" panose="05000000000000000000" pitchFamily="2" charset="2"/>
              <a:buChar char="§"/>
              <a:defRPr/>
            </a:pPr>
            <a:r>
              <a:rPr lang="en-US" altLang="en-US" sz="2400" dirty="0">
                <a:cs typeface="Times New Roman" panose="02020603050405020304" pitchFamily="18" charset="0"/>
              </a:rPr>
              <a:t>Allow sufficient time to develop the needs assessment.</a:t>
            </a:r>
          </a:p>
          <a:p>
            <a:pPr>
              <a:spcBef>
                <a:spcPts val="300"/>
              </a:spcBef>
              <a:spcAft>
                <a:spcPts val="300"/>
              </a:spcAft>
              <a:buFont typeface="Wingdings" panose="05000000000000000000" pitchFamily="2" charset="2"/>
              <a:buChar char="§"/>
              <a:defRPr/>
            </a:pPr>
            <a:r>
              <a:rPr lang="en-US" altLang="en-US" sz="2400" dirty="0">
                <a:cs typeface="Times New Roman" panose="02020603050405020304" pitchFamily="18" charset="0"/>
              </a:rPr>
              <a:t>Involve all parties needed to perform an accurate needs assessment.</a:t>
            </a:r>
          </a:p>
          <a:p>
            <a:pPr>
              <a:spcBef>
                <a:spcPts val="300"/>
              </a:spcBef>
              <a:spcAft>
                <a:spcPts val="300"/>
              </a:spcAft>
              <a:buFont typeface="Wingdings" panose="05000000000000000000" pitchFamily="2" charset="2"/>
              <a:buChar char="§"/>
              <a:defRPr/>
            </a:pPr>
            <a:r>
              <a:rPr lang="en-US" altLang="en-US" sz="2400" dirty="0">
                <a:cs typeface="Times New Roman" panose="02020603050405020304" pitchFamily="18" charset="0"/>
              </a:rPr>
              <a:t>Determine if needs are feasible, meet the HMEP grant purpose, and are related to hazardous materials transportation.</a:t>
            </a:r>
          </a:p>
          <a:p>
            <a:pPr>
              <a:spcBef>
                <a:spcPts val="300"/>
              </a:spcBef>
              <a:spcAft>
                <a:spcPts val="300"/>
              </a:spcAft>
              <a:buFont typeface="Wingdings" panose="05000000000000000000" pitchFamily="2" charset="2"/>
              <a:buChar char="§"/>
              <a:defRPr/>
            </a:pPr>
            <a:r>
              <a:rPr lang="en-US" altLang="en-US" sz="2400" dirty="0">
                <a:cs typeface="Times New Roman" panose="02020603050405020304" pitchFamily="18" charset="0"/>
              </a:rPr>
              <a:t>Determine if needs coincide with the Hazmat preparedness planning and training goals for your agency. </a:t>
            </a:r>
          </a:p>
          <a:p>
            <a:pPr>
              <a:spcBef>
                <a:spcPts val="300"/>
              </a:spcBef>
              <a:spcAft>
                <a:spcPts val="300"/>
              </a:spcAft>
              <a:buFont typeface="Wingdings" panose="05000000000000000000" pitchFamily="2" charset="2"/>
              <a:buChar char="§"/>
              <a:defRPr/>
            </a:pPr>
            <a:r>
              <a:rPr lang="en-US" altLang="en-US" sz="2400" dirty="0">
                <a:cs typeface="Times New Roman" panose="02020603050405020304" pitchFamily="18" charset="0"/>
              </a:rPr>
              <a:t>Prioritize needs according to level of importance and cost.</a:t>
            </a:r>
          </a:p>
          <a:p>
            <a:pPr>
              <a:spcBef>
                <a:spcPts val="300"/>
              </a:spcBef>
              <a:spcAft>
                <a:spcPts val="300"/>
              </a:spcAft>
              <a:buFont typeface="Wingdings" panose="05000000000000000000" pitchFamily="2" charset="2"/>
              <a:buChar char="§"/>
              <a:defRPr/>
            </a:pPr>
            <a:r>
              <a:rPr lang="en-US" altLang="en-US" sz="2400" dirty="0">
                <a:cs typeface="Times New Roman" panose="02020603050405020304" pitchFamily="18" charset="0"/>
              </a:rPr>
              <a:t>Include regional data analysis.</a:t>
            </a:r>
          </a:p>
          <a:p>
            <a:pPr marL="0" lvl="1" indent="0">
              <a:spcBef>
                <a:spcPts val="300"/>
              </a:spcBef>
              <a:spcAft>
                <a:spcPts val="300"/>
              </a:spcAft>
              <a:buNone/>
              <a:defRPr/>
            </a:pPr>
            <a:endParaRPr lang="en-US" altLang="en-US" sz="1600" b="1" dirty="0">
              <a:latin typeface="Times New Roman" panose="02020603050405020304" pitchFamily="18" charset="0"/>
              <a:cs typeface="Times New Roman" panose="02020603050405020304" pitchFamily="18" charset="0"/>
            </a:endParaRPr>
          </a:p>
        </p:txBody>
      </p:sp>
      <p:sp>
        <p:nvSpPr>
          <p:cNvPr id="7" name="Title 1"/>
          <p:cNvSpPr txBox="1">
            <a:spLocks/>
          </p:cNvSpPr>
          <p:nvPr/>
        </p:nvSpPr>
        <p:spPr>
          <a:xfrm>
            <a:off x="0" y="0"/>
            <a:ext cx="9144000" cy="8191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3200" dirty="0">
                <a:cs typeface="Times New Roman" panose="02020603050405020304" pitchFamily="18" charset="0"/>
              </a:rPr>
              <a:t>Project Narrative: Needs Assessment Considerations</a:t>
            </a:r>
          </a:p>
        </p:txBody>
      </p:sp>
      <p:sp>
        <p:nvSpPr>
          <p:cNvPr id="5" name="Slide Number Placeholder 4"/>
          <p:cNvSpPr>
            <a:spLocks noGrp="1"/>
          </p:cNvSpPr>
          <p:nvPr>
            <p:ph type="sldNum" sz="quarter" idx="12"/>
          </p:nvPr>
        </p:nvSpPr>
        <p:spPr/>
        <p:txBody>
          <a:bodyPr/>
          <a:lstStyle/>
          <a:p>
            <a:fld id="{BE4FB471-EBB4-4D81-9EA6-902E33AD37CE}" type="slidenum">
              <a:rPr lang="en-US" smtClean="0"/>
              <a:t>14</a:t>
            </a:fld>
            <a:endParaRPr lang="en-US" dirty="0"/>
          </a:p>
        </p:txBody>
      </p:sp>
    </p:spTree>
    <p:extLst>
      <p:ext uri="{BB962C8B-B14F-4D97-AF65-F5344CB8AC3E}">
        <p14:creationId xmlns:p14="http://schemas.microsoft.com/office/powerpoint/2010/main" val="33062820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66750"/>
            <a:ext cx="9144000" cy="3429000"/>
          </a:xfrm>
        </p:spPr>
        <p:txBody>
          <a:bodyPr>
            <a:noAutofit/>
          </a:bodyPr>
          <a:lstStyle/>
          <a:p>
            <a:pPr>
              <a:spcBef>
                <a:spcPts val="300"/>
              </a:spcBef>
              <a:spcAft>
                <a:spcPts val="300"/>
              </a:spcAft>
              <a:buFont typeface="Wingdings" panose="05000000000000000000" pitchFamily="2" charset="2"/>
              <a:buChar char="§"/>
              <a:defRPr/>
            </a:pPr>
            <a:r>
              <a:rPr lang="en-US" altLang="en-US" sz="2400" dirty="0">
                <a:cs typeface="Times New Roman" panose="02020603050405020304" pitchFamily="18" charset="0"/>
              </a:rPr>
              <a:t>Goals are the desired end result. Whether they are included in an agency’s strategic plan, a sub-recipient project plan, or some other organizational plan, goals always indicate the desired final product.  </a:t>
            </a:r>
          </a:p>
          <a:p>
            <a:pPr>
              <a:spcBef>
                <a:spcPts val="300"/>
              </a:spcBef>
              <a:spcAft>
                <a:spcPts val="300"/>
              </a:spcAft>
              <a:buFont typeface="Wingdings" panose="05000000000000000000" pitchFamily="2" charset="2"/>
              <a:buChar char="§"/>
              <a:defRPr/>
            </a:pPr>
            <a:r>
              <a:rPr lang="en-US" altLang="en-US" sz="2400" dirty="0">
                <a:cs typeface="Times New Roman" panose="02020603050405020304" pitchFamily="18" charset="0"/>
              </a:rPr>
              <a:t>Objectives are intermediate steps leading to the goals. </a:t>
            </a:r>
          </a:p>
          <a:p>
            <a:pPr>
              <a:spcBef>
                <a:spcPts val="300"/>
              </a:spcBef>
              <a:spcAft>
                <a:spcPts val="300"/>
              </a:spcAft>
              <a:buFont typeface="Wingdings" panose="05000000000000000000" pitchFamily="2" charset="2"/>
              <a:buChar char="§"/>
              <a:defRPr/>
            </a:pPr>
            <a:r>
              <a:rPr lang="en-US" altLang="en-US" sz="2400" dirty="0">
                <a:cs typeface="Times New Roman" panose="02020603050405020304" pitchFamily="18" charset="0"/>
              </a:rPr>
              <a:t>When including your goals and objectives in the grant application, ensure they are SMART: </a:t>
            </a:r>
          </a:p>
          <a:p>
            <a:pPr marL="571500" indent="-228600">
              <a:spcBef>
                <a:spcPts val="300"/>
              </a:spcBef>
              <a:spcAft>
                <a:spcPts val="300"/>
              </a:spcAft>
              <a:defRPr/>
            </a:pPr>
            <a:r>
              <a:rPr lang="en-US" altLang="en-US" sz="2400" b="1" dirty="0">
                <a:solidFill>
                  <a:srgbClr val="FF0000"/>
                </a:solidFill>
                <a:cs typeface="Times New Roman" panose="02020603050405020304" pitchFamily="18" charset="0"/>
              </a:rPr>
              <a:t>S</a:t>
            </a:r>
            <a:r>
              <a:rPr lang="en-US" altLang="en-US" sz="2400" dirty="0">
                <a:cs typeface="Times New Roman" panose="02020603050405020304" pitchFamily="18" charset="0"/>
              </a:rPr>
              <a:t>pecific, </a:t>
            </a:r>
            <a:r>
              <a:rPr lang="en-US" altLang="en-US" sz="2400" b="1" dirty="0">
                <a:solidFill>
                  <a:srgbClr val="FF0000"/>
                </a:solidFill>
                <a:cs typeface="Times New Roman" panose="02020603050405020304" pitchFamily="18" charset="0"/>
              </a:rPr>
              <a:t>M</a:t>
            </a:r>
            <a:r>
              <a:rPr lang="en-US" altLang="en-US" sz="2400" dirty="0">
                <a:cs typeface="Times New Roman" panose="02020603050405020304" pitchFamily="18" charset="0"/>
              </a:rPr>
              <a:t>easurable, </a:t>
            </a:r>
            <a:r>
              <a:rPr lang="en-US" altLang="en-US" sz="2400" b="1" dirty="0">
                <a:solidFill>
                  <a:srgbClr val="FF0000"/>
                </a:solidFill>
                <a:cs typeface="Times New Roman" panose="02020603050405020304" pitchFamily="18" charset="0"/>
              </a:rPr>
              <a:t>A</a:t>
            </a:r>
            <a:r>
              <a:rPr lang="en-US" altLang="en-US" sz="2400" dirty="0">
                <a:cs typeface="Times New Roman" panose="02020603050405020304" pitchFamily="18" charset="0"/>
              </a:rPr>
              <a:t>chievable, </a:t>
            </a:r>
            <a:r>
              <a:rPr lang="en-US" altLang="en-US" sz="2400" b="1" dirty="0">
                <a:solidFill>
                  <a:srgbClr val="FF0000"/>
                </a:solidFill>
                <a:cs typeface="Times New Roman" panose="02020603050405020304" pitchFamily="18" charset="0"/>
              </a:rPr>
              <a:t>R</a:t>
            </a:r>
            <a:r>
              <a:rPr lang="en-US" altLang="en-US" sz="2400" dirty="0">
                <a:cs typeface="Times New Roman" panose="02020603050405020304" pitchFamily="18" charset="0"/>
              </a:rPr>
              <a:t>ealistic, and </a:t>
            </a:r>
            <a:r>
              <a:rPr lang="en-US" altLang="en-US" sz="2400" b="1" dirty="0">
                <a:solidFill>
                  <a:srgbClr val="FF0000"/>
                </a:solidFill>
                <a:cs typeface="Times New Roman" panose="02020603050405020304" pitchFamily="18" charset="0"/>
              </a:rPr>
              <a:t>T</a:t>
            </a:r>
            <a:r>
              <a:rPr lang="en-US" altLang="en-US" sz="2400" dirty="0">
                <a:cs typeface="Times New Roman" panose="02020603050405020304" pitchFamily="18" charset="0"/>
              </a:rPr>
              <a:t>imely (“SMART”)</a:t>
            </a:r>
          </a:p>
        </p:txBody>
      </p:sp>
      <p:sp>
        <p:nvSpPr>
          <p:cNvPr id="7" name="Title 1"/>
          <p:cNvSpPr txBox="1">
            <a:spLocks/>
          </p:cNvSpPr>
          <p:nvPr/>
        </p:nvSpPr>
        <p:spPr>
          <a:xfrm>
            <a:off x="0" y="0"/>
            <a:ext cx="9144000" cy="8191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3200" dirty="0">
                <a:cs typeface="Times New Roman" panose="02020603050405020304" pitchFamily="18" charset="0"/>
              </a:rPr>
              <a:t>Project Narrative: Goals and Objectives</a:t>
            </a:r>
          </a:p>
        </p:txBody>
      </p:sp>
      <p:sp>
        <p:nvSpPr>
          <p:cNvPr id="6" name="Slide Number Placeholder 5"/>
          <p:cNvSpPr>
            <a:spLocks noGrp="1"/>
          </p:cNvSpPr>
          <p:nvPr>
            <p:ph type="sldNum" sz="quarter" idx="12"/>
          </p:nvPr>
        </p:nvSpPr>
        <p:spPr/>
        <p:txBody>
          <a:bodyPr/>
          <a:lstStyle/>
          <a:p>
            <a:fld id="{BE4FB471-EBB4-4D81-9EA6-902E33AD37CE}" type="slidenum">
              <a:rPr lang="en-US" smtClean="0"/>
              <a:t>15</a:t>
            </a:fld>
            <a:endParaRPr lang="en-US" dirty="0"/>
          </a:p>
        </p:txBody>
      </p:sp>
    </p:spTree>
    <p:extLst>
      <p:ext uri="{BB962C8B-B14F-4D97-AF65-F5344CB8AC3E}">
        <p14:creationId xmlns:p14="http://schemas.microsoft.com/office/powerpoint/2010/main" val="10559158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13192"/>
            <a:ext cx="9144000" cy="3429000"/>
          </a:xfrm>
        </p:spPr>
        <p:txBody>
          <a:bodyPr>
            <a:noAutofit/>
          </a:bodyPr>
          <a:lstStyle/>
          <a:p>
            <a:pPr marL="400050" indent="-285750">
              <a:spcBef>
                <a:spcPts val="300"/>
              </a:spcBef>
              <a:spcAft>
                <a:spcPts val="300"/>
              </a:spcAft>
              <a:buFont typeface="Wingdings" panose="05000000000000000000" pitchFamily="2" charset="2"/>
              <a:buChar char="§"/>
              <a:defRPr/>
            </a:pPr>
            <a:r>
              <a:rPr lang="en-US" altLang="en-US" sz="2400" dirty="0">
                <a:ln w="0"/>
                <a:cs typeface="Times New Roman" panose="02020603050405020304" pitchFamily="18" charset="0"/>
              </a:rPr>
              <a:t>Provide Activity Description. Listing the name of the activity is not adequate. Include training curriculum (</a:t>
            </a:r>
            <a:r>
              <a:rPr lang="en-US" altLang="en-US" sz="2400" dirty="0">
                <a:ln w="0"/>
                <a:solidFill>
                  <a:srgbClr val="C00000"/>
                </a:solidFill>
                <a:cs typeface="Times New Roman" panose="02020603050405020304" pitchFamily="18" charset="0"/>
              </a:rPr>
              <a:t>if available</a:t>
            </a:r>
            <a:r>
              <a:rPr lang="en-US" altLang="en-US" sz="2400" dirty="0">
                <a:ln w="0"/>
                <a:cs typeface="Times New Roman" panose="02020603050405020304" pitchFamily="18" charset="0"/>
              </a:rPr>
              <a:t>), conference agenda, and details of the activity’s relation to transportation if not already an approved activity in the HMEP Activity Guide.</a:t>
            </a:r>
          </a:p>
          <a:p>
            <a:pPr marL="400050" indent="-285750">
              <a:spcBef>
                <a:spcPts val="300"/>
              </a:spcBef>
              <a:spcAft>
                <a:spcPts val="300"/>
              </a:spcAft>
              <a:buFont typeface="Wingdings" panose="05000000000000000000" pitchFamily="2" charset="2"/>
              <a:buChar char="§"/>
              <a:defRPr/>
            </a:pPr>
            <a:r>
              <a:rPr lang="en-US" altLang="en-US" sz="2400" dirty="0">
                <a:ln w="0"/>
                <a:cs typeface="Times New Roman" panose="02020603050405020304" pitchFamily="18" charset="0"/>
              </a:rPr>
              <a:t>Correlate the activity to needs, goals, objectives, and outcomes outlined in the application.</a:t>
            </a:r>
          </a:p>
          <a:p>
            <a:pPr marL="400050" indent="-285750">
              <a:spcBef>
                <a:spcPts val="300"/>
              </a:spcBef>
              <a:spcAft>
                <a:spcPts val="300"/>
              </a:spcAft>
              <a:buFont typeface="Wingdings" panose="05000000000000000000" pitchFamily="2" charset="2"/>
              <a:buChar char="§"/>
              <a:defRPr/>
            </a:pPr>
            <a:r>
              <a:rPr lang="en-US" altLang="en-US" sz="2400" dirty="0">
                <a:ln w="0"/>
                <a:cs typeface="Times New Roman" panose="02020603050405020304" pitchFamily="18" charset="0"/>
              </a:rPr>
              <a:t>Provide approximate total cost of project with each activity.</a:t>
            </a:r>
          </a:p>
          <a:p>
            <a:pPr marL="400050" indent="-285750">
              <a:spcBef>
                <a:spcPts val="300"/>
              </a:spcBef>
              <a:spcAft>
                <a:spcPts val="300"/>
              </a:spcAft>
              <a:buFont typeface="Wingdings" panose="05000000000000000000" pitchFamily="2" charset="2"/>
              <a:buChar char="§"/>
              <a:defRPr/>
            </a:pPr>
            <a:r>
              <a:rPr lang="en-US" altLang="en-US" sz="2400" dirty="0">
                <a:ln w="0"/>
                <a:cs typeface="Times New Roman" panose="02020603050405020304" pitchFamily="18" charset="0"/>
              </a:rPr>
              <a:t>Provide the projected start and end date for each activity.</a:t>
            </a:r>
          </a:p>
        </p:txBody>
      </p:sp>
      <p:sp>
        <p:nvSpPr>
          <p:cNvPr id="7" name="Title 1"/>
          <p:cNvSpPr txBox="1">
            <a:spLocks/>
          </p:cNvSpPr>
          <p:nvPr/>
        </p:nvSpPr>
        <p:spPr>
          <a:xfrm>
            <a:off x="0" y="0"/>
            <a:ext cx="9144000" cy="8191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3200" dirty="0">
                <a:cs typeface="Times New Roman" panose="02020603050405020304" pitchFamily="18" charset="0"/>
              </a:rPr>
              <a:t>Project Narrative: Activities </a:t>
            </a:r>
          </a:p>
        </p:txBody>
      </p:sp>
      <p:pic>
        <p:nvPicPr>
          <p:cNvPr id="5" name="Picture 4"/>
          <p:cNvPicPr>
            <a:picLocks noChangeAspect="1"/>
          </p:cNvPicPr>
          <p:nvPr/>
        </p:nvPicPr>
        <p:blipFill>
          <a:blip r:embed="rId3"/>
          <a:stretch>
            <a:fillRect/>
          </a:stretch>
        </p:blipFill>
        <p:spPr>
          <a:xfrm>
            <a:off x="7086600" y="0"/>
            <a:ext cx="2057400" cy="1013192"/>
          </a:xfrm>
          <a:prstGeom prst="rect">
            <a:avLst/>
          </a:prstGeom>
        </p:spPr>
      </p:pic>
      <p:sp>
        <p:nvSpPr>
          <p:cNvPr id="6" name="Slide Number Placeholder 5"/>
          <p:cNvSpPr>
            <a:spLocks noGrp="1"/>
          </p:cNvSpPr>
          <p:nvPr>
            <p:ph type="sldNum" sz="quarter" idx="12"/>
          </p:nvPr>
        </p:nvSpPr>
        <p:spPr/>
        <p:txBody>
          <a:bodyPr/>
          <a:lstStyle/>
          <a:p>
            <a:fld id="{BE4FB471-EBB4-4D81-9EA6-902E33AD37CE}" type="slidenum">
              <a:rPr lang="en-US" smtClean="0"/>
              <a:t>16</a:t>
            </a:fld>
            <a:endParaRPr lang="en-US" dirty="0"/>
          </a:p>
        </p:txBody>
      </p:sp>
    </p:spTree>
    <p:extLst>
      <p:ext uri="{BB962C8B-B14F-4D97-AF65-F5344CB8AC3E}">
        <p14:creationId xmlns:p14="http://schemas.microsoft.com/office/powerpoint/2010/main" val="32100492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0" y="652946"/>
            <a:ext cx="9144000" cy="3823804"/>
          </a:xfrm>
        </p:spPr>
        <p:txBody>
          <a:bodyPr>
            <a:noAutofit/>
          </a:bodyPr>
          <a:lstStyle/>
          <a:p>
            <a:pPr>
              <a:spcBef>
                <a:spcPts val="300"/>
              </a:spcBef>
              <a:spcAft>
                <a:spcPts val="300"/>
              </a:spcAft>
              <a:buFont typeface="Wingdings" panose="05000000000000000000" pitchFamily="2" charset="2"/>
              <a:buChar char="§"/>
            </a:pPr>
            <a:r>
              <a:rPr lang="en-US" sz="2400" dirty="0">
                <a:cs typeface="Times New Roman" panose="02020603050405020304" pitchFamily="18" charset="0"/>
              </a:rPr>
              <a:t>Review the FY18 HMEP Notice of Funding Opportunity (NOFO).  The funding announcement will clearly outline the elements of the application that need to be completed.  </a:t>
            </a:r>
          </a:p>
          <a:p>
            <a:pPr>
              <a:spcBef>
                <a:spcPts val="300"/>
              </a:spcBef>
              <a:spcAft>
                <a:spcPts val="300"/>
              </a:spcAft>
              <a:buFont typeface="Wingdings" panose="05000000000000000000" pitchFamily="2" charset="2"/>
              <a:buChar char="§"/>
            </a:pPr>
            <a:r>
              <a:rPr lang="en-US" sz="2400" dirty="0">
                <a:cs typeface="Times New Roman" panose="02020603050405020304" pitchFamily="18" charset="0"/>
              </a:rPr>
              <a:t>If you are a current grantee, </a:t>
            </a:r>
            <a:r>
              <a:rPr lang="en-US" sz="2400" b="1" u="sng" dirty="0">
                <a:cs typeface="Times New Roman" panose="02020603050405020304" pitchFamily="18" charset="0"/>
              </a:rPr>
              <a:t>do not </a:t>
            </a:r>
            <a:r>
              <a:rPr lang="en-US" sz="2400" dirty="0">
                <a:cs typeface="Times New Roman" panose="02020603050405020304" pitchFamily="18" charset="0"/>
              </a:rPr>
              <a:t>copy and paste your project narrative from last year.  The requirements in FY18 are different and the new HMEP application form has changed the process.</a:t>
            </a:r>
          </a:p>
          <a:p>
            <a:pPr marL="0" indent="0" algn="l">
              <a:spcBef>
                <a:spcPts val="300"/>
              </a:spcBef>
              <a:spcAft>
                <a:spcPts val="300"/>
              </a:spcAft>
              <a:buNone/>
            </a:pPr>
            <a:endParaRPr lang="en-US" sz="2400" dirty="0">
              <a:cs typeface="Times New Roman" panose="02020603050405020304" pitchFamily="18" charset="0"/>
            </a:endParaRPr>
          </a:p>
        </p:txBody>
      </p:sp>
      <p:sp>
        <p:nvSpPr>
          <p:cNvPr id="4" name="Title 1"/>
          <p:cNvSpPr txBox="1">
            <a:spLocks/>
          </p:cNvSpPr>
          <p:nvPr/>
        </p:nvSpPr>
        <p:spPr>
          <a:xfrm>
            <a:off x="0" y="0"/>
            <a:ext cx="9144000" cy="61657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3200" dirty="0">
                <a:cs typeface="Times New Roman" panose="02020603050405020304" pitchFamily="18" charset="0"/>
              </a:rPr>
              <a:t>Project Narrative: Reminders</a:t>
            </a:r>
          </a:p>
        </p:txBody>
      </p:sp>
      <p:sp>
        <p:nvSpPr>
          <p:cNvPr id="6" name="Slide Number Placeholder 5"/>
          <p:cNvSpPr>
            <a:spLocks noGrp="1"/>
          </p:cNvSpPr>
          <p:nvPr>
            <p:ph type="sldNum" sz="quarter" idx="12"/>
          </p:nvPr>
        </p:nvSpPr>
        <p:spPr/>
        <p:txBody>
          <a:bodyPr/>
          <a:lstStyle/>
          <a:p>
            <a:fld id="{BE4FB471-EBB4-4D81-9EA6-902E33AD37CE}" type="slidenum">
              <a:rPr lang="en-US" smtClean="0"/>
              <a:t>17</a:t>
            </a:fld>
            <a:endParaRPr lang="en-US" dirty="0"/>
          </a:p>
        </p:txBody>
      </p:sp>
      <p:pic>
        <p:nvPicPr>
          <p:cNvPr id="5" name="Picture 4" descr="General Survey &lt;strong&gt;Reminder&lt;/strong&g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3105150"/>
            <a:ext cx="2590800" cy="1165151"/>
          </a:xfrm>
          <a:prstGeom prst="rect">
            <a:avLst/>
          </a:prstGeom>
        </p:spPr>
      </p:pic>
    </p:spTree>
    <p:extLst>
      <p:ext uri="{BB962C8B-B14F-4D97-AF65-F5344CB8AC3E}">
        <p14:creationId xmlns:p14="http://schemas.microsoft.com/office/powerpoint/2010/main" val="15573549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0" y="652946"/>
            <a:ext cx="9144000" cy="3823804"/>
          </a:xfrm>
        </p:spPr>
        <p:txBody>
          <a:bodyPr>
            <a:noAutofit/>
          </a:bodyPr>
          <a:lstStyle/>
          <a:p>
            <a:pPr>
              <a:spcBef>
                <a:spcPts val="300"/>
              </a:spcBef>
              <a:spcAft>
                <a:spcPts val="300"/>
              </a:spcAft>
              <a:buFont typeface="Wingdings" panose="05000000000000000000" pitchFamily="2" charset="2"/>
              <a:buChar char="§"/>
            </a:pPr>
            <a:r>
              <a:rPr lang="en-US" sz="2400" dirty="0">
                <a:cs typeface="Times New Roman" panose="02020603050405020304" pitchFamily="18" charset="0"/>
              </a:rPr>
              <a:t>“Subgrant process, TBD” is no longer valid for applicants that will make sub-awards. Applications that do not provide sub-award activity information on how funds will be spent will not be issued an award in FY18. Applicants are not required to make sub-awards. </a:t>
            </a:r>
          </a:p>
          <a:p>
            <a:pPr>
              <a:spcBef>
                <a:spcPts val="300"/>
              </a:spcBef>
              <a:spcAft>
                <a:spcPts val="300"/>
              </a:spcAft>
              <a:buFont typeface="Wingdings" panose="05000000000000000000" pitchFamily="2" charset="2"/>
              <a:buChar char="§"/>
            </a:pPr>
            <a:r>
              <a:rPr lang="en-US" sz="2400" dirty="0">
                <a:cs typeface="Times New Roman" panose="02020603050405020304" pitchFamily="18" charset="0"/>
              </a:rPr>
              <a:t>Use the HMEP Grant Program Expenditure Guide for guidance for proposed activities. </a:t>
            </a:r>
            <a:r>
              <a:rPr lang="en-US" sz="2400" dirty="0">
                <a:hlinkClick r:id="rId2"/>
              </a:rPr>
              <a:t>https://www.phmsa.dot.gov/grants/hazmat/hmep-expenditures-guide-pdf</a:t>
            </a:r>
            <a:r>
              <a:rPr lang="en-US" sz="2400" dirty="0">
                <a:cs typeface="Times New Roman" panose="02020603050405020304" pitchFamily="18" charset="0"/>
              </a:rPr>
              <a:t>.</a:t>
            </a:r>
          </a:p>
          <a:p>
            <a:pPr marL="0" indent="0" algn="l">
              <a:spcBef>
                <a:spcPts val="300"/>
              </a:spcBef>
              <a:spcAft>
                <a:spcPts val="300"/>
              </a:spcAft>
              <a:buNone/>
            </a:pPr>
            <a:endParaRPr lang="en-US" sz="2400" dirty="0">
              <a:cs typeface="Times New Roman" panose="02020603050405020304" pitchFamily="18" charset="0"/>
            </a:endParaRPr>
          </a:p>
          <a:p>
            <a:pPr marL="0" indent="0" algn="l">
              <a:spcBef>
                <a:spcPts val="300"/>
              </a:spcBef>
              <a:spcAft>
                <a:spcPts val="300"/>
              </a:spcAft>
              <a:buNone/>
            </a:pPr>
            <a:endParaRPr lang="en-US" sz="2400" dirty="0">
              <a:cs typeface="Times New Roman" panose="02020603050405020304" pitchFamily="18" charset="0"/>
            </a:endParaRPr>
          </a:p>
          <a:p>
            <a:pPr marL="0" indent="0" algn="l">
              <a:spcBef>
                <a:spcPts val="300"/>
              </a:spcBef>
              <a:spcAft>
                <a:spcPts val="300"/>
              </a:spcAft>
              <a:buNone/>
            </a:pPr>
            <a:endParaRPr lang="en-US" sz="2400" dirty="0">
              <a:cs typeface="Times New Roman" panose="02020603050405020304" pitchFamily="18" charset="0"/>
            </a:endParaRPr>
          </a:p>
          <a:p>
            <a:pPr marL="0" indent="0" algn="l">
              <a:spcBef>
                <a:spcPts val="300"/>
              </a:spcBef>
              <a:spcAft>
                <a:spcPts val="300"/>
              </a:spcAft>
              <a:buNone/>
            </a:pPr>
            <a:endParaRPr lang="en-US" sz="2400" dirty="0">
              <a:cs typeface="Times New Roman" panose="02020603050405020304" pitchFamily="18" charset="0"/>
            </a:endParaRPr>
          </a:p>
        </p:txBody>
      </p:sp>
      <p:sp>
        <p:nvSpPr>
          <p:cNvPr id="4" name="Title 1"/>
          <p:cNvSpPr txBox="1">
            <a:spLocks/>
          </p:cNvSpPr>
          <p:nvPr/>
        </p:nvSpPr>
        <p:spPr>
          <a:xfrm>
            <a:off x="0" y="0"/>
            <a:ext cx="9144000" cy="61657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3200" dirty="0">
                <a:cs typeface="Times New Roman" panose="02020603050405020304" pitchFamily="18" charset="0"/>
              </a:rPr>
              <a:t>Project Narrative: Reminders Continued</a:t>
            </a:r>
          </a:p>
        </p:txBody>
      </p:sp>
      <p:sp>
        <p:nvSpPr>
          <p:cNvPr id="6" name="Slide Number Placeholder 5"/>
          <p:cNvSpPr>
            <a:spLocks noGrp="1"/>
          </p:cNvSpPr>
          <p:nvPr>
            <p:ph type="sldNum" sz="quarter" idx="12"/>
          </p:nvPr>
        </p:nvSpPr>
        <p:spPr/>
        <p:txBody>
          <a:bodyPr/>
          <a:lstStyle/>
          <a:p>
            <a:fld id="{BE4FB471-EBB4-4D81-9EA6-902E33AD37CE}" type="slidenum">
              <a:rPr lang="en-US" smtClean="0"/>
              <a:t>18</a:t>
            </a:fld>
            <a:endParaRPr lang="en-US" dirty="0"/>
          </a:p>
        </p:txBody>
      </p:sp>
    </p:spTree>
    <p:extLst>
      <p:ext uri="{BB962C8B-B14F-4D97-AF65-F5344CB8AC3E}">
        <p14:creationId xmlns:p14="http://schemas.microsoft.com/office/powerpoint/2010/main" val="16238838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40659" y="0"/>
            <a:ext cx="8382000" cy="1477328"/>
          </a:xfrm>
          <a:prstGeom prst="rect">
            <a:avLst/>
          </a:prstGeom>
          <a:noFill/>
        </p:spPr>
        <p:txBody>
          <a:bodyPr wrap="square" rtlCol="0">
            <a:spAutoFit/>
          </a:bodyPr>
          <a:lstStyle/>
          <a:p>
            <a:pPr lvl="0" algn="ctr">
              <a:spcAft>
                <a:spcPts val="1200"/>
              </a:spcAft>
            </a:pPr>
            <a:r>
              <a:rPr lang="en-US" altLang="en-US" sz="3200" u="sng" dirty="0">
                <a:solidFill>
                  <a:prstClr val="black"/>
                </a:solidFill>
                <a:latin typeface="+mj-lt"/>
                <a:cs typeface="Times New Roman" panose="02020603050405020304" pitchFamily="18" charset="0"/>
              </a:rPr>
              <a:t>Developing the Grant Application </a:t>
            </a:r>
          </a:p>
          <a:p>
            <a:pPr lvl="0" algn="ctr">
              <a:spcAft>
                <a:spcPts val="1200"/>
              </a:spcAft>
            </a:pPr>
            <a:r>
              <a:rPr lang="en-US" altLang="en-US" sz="1600" dirty="0">
                <a:solidFill>
                  <a:prstClr val="black"/>
                </a:solidFill>
                <a:latin typeface="+mj-lt"/>
                <a:cs typeface="Times New Roman" panose="02020603050405020304" pitchFamily="18" charset="0"/>
              </a:rPr>
              <a:t/>
            </a:r>
            <a:br>
              <a:rPr lang="en-US" altLang="en-US" sz="1600" dirty="0">
                <a:solidFill>
                  <a:prstClr val="black"/>
                </a:solidFill>
                <a:latin typeface="+mj-lt"/>
                <a:cs typeface="Times New Roman" panose="02020603050405020304" pitchFamily="18" charset="0"/>
              </a:rPr>
            </a:br>
            <a:r>
              <a:rPr lang="en-US" altLang="en-US" sz="3200" dirty="0">
                <a:solidFill>
                  <a:prstClr val="black"/>
                </a:solidFill>
                <a:latin typeface="+mj-lt"/>
                <a:cs typeface="Times New Roman" panose="02020603050405020304" pitchFamily="18" charset="0"/>
              </a:rPr>
              <a:t>Components of the Budget and Budget Narrative</a:t>
            </a:r>
          </a:p>
        </p:txBody>
      </p:sp>
      <p:sp>
        <p:nvSpPr>
          <p:cNvPr id="2" name="Slide Number Placeholder 1"/>
          <p:cNvSpPr>
            <a:spLocks noGrp="1"/>
          </p:cNvSpPr>
          <p:nvPr>
            <p:ph type="sldNum" sz="quarter" idx="12"/>
          </p:nvPr>
        </p:nvSpPr>
        <p:spPr/>
        <p:txBody>
          <a:bodyPr/>
          <a:lstStyle/>
          <a:p>
            <a:fld id="{BE4FB471-EBB4-4D81-9EA6-902E33AD37CE}" type="slidenum">
              <a:rPr lang="en-US" smtClean="0"/>
              <a:t>19</a:t>
            </a:fld>
            <a:endParaRPr lang="en-US" dirty="0"/>
          </a:p>
        </p:txBody>
      </p:sp>
      <p:pic>
        <p:nvPicPr>
          <p:cNvPr id="4" name="Picture 3" descr="&lt;strong&gt;budget&lt;/strong&gt; - DriverLayer Search Engin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29154" y="1657350"/>
            <a:ext cx="3205010" cy="2802187"/>
          </a:xfrm>
          <a:prstGeom prst="rect">
            <a:avLst/>
          </a:prstGeom>
        </p:spPr>
      </p:pic>
    </p:spTree>
    <p:extLst>
      <p:ext uri="{BB962C8B-B14F-4D97-AF65-F5344CB8AC3E}">
        <p14:creationId xmlns:p14="http://schemas.microsoft.com/office/powerpoint/2010/main" val="4083017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6831" y="94165"/>
            <a:ext cx="9144000" cy="399372"/>
          </a:xfrm>
          <a:prstGeom prst="rect">
            <a:avLst/>
          </a:prstGeom>
          <a:noFill/>
          <a:ln w="9525">
            <a:noFill/>
            <a:miter lim="800000"/>
            <a:headEnd/>
            <a:tailEnd/>
          </a:ln>
        </p:spPr>
        <p:txBody>
          <a:bodyPr anchor="ctr"/>
          <a:lstStyle/>
          <a:p>
            <a:pPr algn="ctr" eaLnBrk="0" hangingPunct="0">
              <a:defRPr/>
            </a:pPr>
            <a:r>
              <a:rPr lang="en-US" sz="3200" kern="0" dirty="0">
                <a:ea typeface="+mj-ea"/>
                <a:cs typeface="Times New Roman" panose="02020603050405020304" pitchFamily="18" charset="0"/>
              </a:rPr>
              <a:t>Hazmat Grant Program Office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9118" y="713233"/>
            <a:ext cx="2127627" cy="1385812"/>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8920" y="1098180"/>
            <a:ext cx="9017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85220" y="800100"/>
            <a:ext cx="16891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1" y="2624282"/>
            <a:ext cx="213995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39554" y="2624282"/>
            <a:ext cx="1579563"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45531" y="1979876"/>
            <a:ext cx="1768475"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17611" y="3728912"/>
            <a:ext cx="1487487"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7" name="Picture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52687" y="1378894"/>
            <a:ext cx="1554163"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1" name="Picture 1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386120" y="3155580"/>
            <a:ext cx="1884363"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892379" y="2310031"/>
            <a:ext cx="3192028" cy="338554"/>
          </a:xfrm>
          <a:prstGeom prst="rect">
            <a:avLst/>
          </a:prstGeom>
          <a:noFill/>
        </p:spPr>
        <p:txBody>
          <a:bodyPr wrap="none" rtlCol="0">
            <a:spAutoFit/>
          </a:bodyPr>
          <a:lstStyle/>
          <a:p>
            <a:r>
              <a:rPr lang="en-US" sz="1600" dirty="0">
                <a:latin typeface="Times New Roman" panose="02020603050405020304" pitchFamily="18" charset="0"/>
                <a:cs typeface="Times New Roman" panose="02020603050405020304" pitchFamily="18" charset="0"/>
              </a:rPr>
              <a:t>Team Lead, Senior Grants Specialist</a:t>
            </a:r>
          </a:p>
        </p:txBody>
      </p:sp>
      <p:sp>
        <p:nvSpPr>
          <p:cNvPr id="28" name="TextBox 27"/>
          <p:cNvSpPr txBox="1"/>
          <p:nvPr/>
        </p:nvSpPr>
        <p:spPr>
          <a:xfrm>
            <a:off x="2832006" y="1738973"/>
            <a:ext cx="3308919" cy="338554"/>
          </a:xfrm>
          <a:prstGeom prst="rect">
            <a:avLst/>
          </a:prstGeom>
          <a:noFill/>
        </p:spPr>
        <p:txBody>
          <a:bodyPr wrap="none" rtlCol="0">
            <a:spAutoFit/>
          </a:bodyPr>
          <a:lstStyle/>
          <a:p>
            <a:r>
              <a:rPr lang="en-US" sz="1600" dirty="0">
                <a:latin typeface="Times New Roman" panose="02020603050405020304" pitchFamily="18" charset="0"/>
                <a:cs typeface="Times New Roman" panose="02020603050405020304" pitchFamily="18" charset="0"/>
              </a:rPr>
              <a:t>Acting Chief, Grants and Registration</a:t>
            </a:r>
          </a:p>
        </p:txBody>
      </p:sp>
      <p:sp>
        <p:nvSpPr>
          <p:cNvPr id="3" name="TextBox 2"/>
          <p:cNvSpPr txBox="1"/>
          <p:nvPr/>
        </p:nvSpPr>
        <p:spPr>
          <a:xfrm>
            <a:off x="4572000" y="3194834"/>
            <a:ext cx="2228850" cy="346249"/>
          </a:xfrm>
          <a:prstGeom prst="rect">
            <a:avLst/>
          </a:prstGeom>
          <a:ln/>
        </p:spPr>
        <p:txBody>
          <a:bodyPr vert="horz" wrap="square" lIns="68580" tIns="34290" rIns="68580" bIns="34290" rtlCol="0" anchor="ctr">
            <a:spAutoFit/>
          </a:bodyPr>
          <a:lstStyle/>
          <a:p>
            <a:r>
              <a:rPr lang="en-US" b="1" dirty="0">
                <a:solidFill>
                  <a:schemeClr val="accent3">
                    <a:lumMod val="50000"/>
                  </a:schemeClr>
                </a:solidFill>
              </a:rPr>
              <a:t>Flor Valencia</a:t>
            </a:r>
          </a:p>
        </p:txBody>
      </p:sp>
      <p:sp>
        <p:nvSpPr>
          <p:cNvPr id="29" name="TextBox 28"/>
          <p:cNvSpPr txBox="1"/>
          <p:nvPr/>
        </p:nvSpPr>
        <p:spPr>
          <a:xfrm>
            <a:off x="4572000" y="3765834"/>
            <a:ext cx="2228850" cy="346249"/>
          </a:xfrm>
          <a:prstGeom prst="rect">
            <a:avLst/>
          </a:prstGeom>
          <a:ln/>
        </p:spPr>
        <p:txBody>
          <a:bodyPr vert="horz" wrap="square" lIns="68580" tIns="34290" rIns="68580" bIns="34290" rtlCol="0" anchor="ctr">
            <a:spAutoFit/>
          </a:bodyPr>
          <a:lstStyle/>
          <a:p>
            <a:r>
              <a:rPr lang="en-US" b="1" dirty="0">
                <a:solidFill>
                  <a:schemeClr val="accent3">
                    <a:lumMod val="50000"/>
                  </a:schemeClr>
                </a:solidFill>
              </a:rPr>
              <a:t>Matthew Hufford</a:t>
            </a:r>
          </a:p>
        </p:txBody>
      </p:sp>
      <p:sp>
        <p:nvSpPr>
          <p:cNvPr id="27" name="TextBox 26"/>
          <p:cNvSpPr txBox="1"/>
          <p:nvPr/>
        </p:nvSpPr>
        <p:spPr>
          <a:xfrm>
            <a:off x="1458913" y="2926980"/>
            <a:ext cx="2803973" cy="338554"/>
          </a:xfrm>
          <a:prstGeom prst="rect">
            <a:avLst/>
          </a:prstGeom>
          <a:noFill/>
        </p:spPr>
        <p:txBody>
          <a:bodyPr wrap="none" rtlCol="0">
            <a:spAutoFit/>
          </a:bodyPr>
          <a:lstStyle/>
          <a:p>
            <a:r>
              <a:rPr lang="en-US" sz="1600" dirty="0">
                <a:latin typeface="Times New Roman" panose="02020603050405020304" pitchFamily="18" charset="0"/>
                <a:cs typeface="Times New Roman" panose="02020603050405020304" pitchFamily="18" charset="0"/>
              </a:rPr>
              <a:t>Programmatic Grants Specialist</a:t>
            </a:r>
          </a:p>
        </p:txBody>
      </p:sp>
      <p:sp>
        <p:nvSpPr>
          <p:cNvPr id="32" name="TextBox 31"/>
          <p:cNvSpPr txBox="1"/>
          <p:nvPr/>
        </p:nvSpPr>
        <p:spPr>
          <a:xfrm>
            <a:off x="1449027" y="4063343"/>
            <a:ext cx="2803973" cy="338554"/>
          </a:xfrm>
          <a:prstGeom prst="rect">
            <a:avLst/>
          </a:prstGeom>
          <a:noFill/>
        </p:spPr>
        <p:txBody>
          <a:bodyPr wrap="none" rtlCol="0">
            <a:spAutoFit/>
          </a:bodyPr>
          <a:lstStyle/>
          <a:p>
            <a:r>
              <a:rPr lang="en-US" sz="1600" dirty="0">
                <a:latin typeface="Times New Roman" panose="02020603050405020304" pitchFamily="18" charset="0"/>
                <a:cs typeface="Times New Roman" panose="02020603050405020304" pitchFamily="18" charset="0"/>
              </a:rPr>
              <a:t>Programmatic Grants Specialist</a:t>
            </a:r>
          </a:p>
        </p:txBody>
      </p:sp>
      <p:sp>
        <p:nvSpPr>
          <p:cNvPr id="33" name="TextBox 32"/>
          <p:cNvSpPr txBox="1"/>
          <p:nvPr/>
        </p:nvSpPr>
        <p:spPr>
          <a:xfrm>
            <a:off x="1472932" y="3485230"/>
            <a:ext cx="2803973" cy="338554"/>
          </a:xfrm>
          <a:prstGeom prst="rect">
            <a:avLst/>
          </a:prstGeom>
          <a:noFill/>
        </p:spPr>
        <p:txBody>
          <a:bodyPr wrap="none" rtlCol="0">
            <a:spAutoFit/>
          </a:bodyPr>
          <a:lstStyle/>
          <a:p>
            <a:r>
              <a:rPr lang="en-US" sz="1600" dirty="0">
                <a:latin typeface="Times New Roman" panose="02020603050405020304" pitchFamily="18" charset="0"/>
                <a:cs typeface="Times New Roman" panose="02020603050405020304" pitchFamily="18" charset="0"/>
              </a:rPr>
              <a:t>Programmatic Grants Specialist</a:t>
            </a:r>
          </a:p>
        </p:txBody>
      </p:sp>
      <p:sp>
        <p:nvSpPr>
          <p:cNvPr id="34" name="TextBox 33"/>
          <p:cNvSpPr txBox="1"/>
          <p:nvPr/>
        </p:nvSpPr>
        <p:spPr>
          <a:xfrm>
            <a:off x="6972300" y="3200400"/>
            <a:ext cx="2400300" cy="346249"/>
          </a:xfrm>
          <a:prstGeom prst="rect">
            <a:avLst/>
          </a:prstGeom>
          <a:ln/>
        </p:spPr>
        <p:txBody>
          <a:bodyPr vert="horz" wrap="square" lIns="68580" tIns="34290" rIns="68580" bIns="34290" rtlCol="0" anchor="ctr">
            <a:spAutoFit/>
          </a:bodyPr>
          <a:lstStyle/>
          <a:p>
            <a:r>
              <a:rPr lang="en-US" b="1" dirty="0">
                <a:solidFill>
                  <a:schemeClr val="accent3">
                    <a:lumMod val="50000"/>
                  </a:schemeClr>
                </a:solidFill>
              </a:rPr>
              <a:t>Kenetha Hillman</a:t>
            </a:r>
          </a:p>
        </p:txBody>
      </p:sp>
      <p:sp>
        <p:nvSpPr>
          <p:cNvPr id="35" name="TextBox 34"/>
          <p:cNvSpPr txBox="1"/>
          <p:nvPr/>
        </p:nvSpPr>
        <p:spPr>
          <a:xfrm>
            <a:off x="6972301" y="3485230"/>
            <a:ext cx="2188291" cy="338554"/>
          </a:xfrm>
          <a:prstGeom prst="rect">
            <a:avLst/>
          </a:prstGeom>
          <a:noFill/>
        </p:spPr>
        <p:txBody>
          <a:bodyPr wrap="none" rtlCol="0">
            <a:spAutoFit/>
          </a:bodyPr>
          <a:lstStyle/>
          <a:p>
            <a:r>
              <a:rPr lang="en-US" sz="1600" dirty="0">
                <a:latin typeface="Times New Roman" panose="02020603050405020304" pitchFamily="18" charset="0"/>
                <a:cs typeface="Times New Roman" panose="02020603050405020304" pitchFamily="18" charset="0"/>
              </a:rPr>
              <a:t>Admin. Assistant (CTR)</a:t>
            </a:r>
          </a:p>
        </p:txBody>
      </p:sp>
      <p:sp>
        <p:nvSpPr>
          <p:cNvPr id="36" name="TextBox 35"/>
          <p:cNvSpPr txBox="1"/>
          <p:nvPr/>
        </p:nvSpPr>
        <p:spPr>
          <a:xfrm>
            <a:off x="4589982" y="2930125"/>
            <a:ext cx="2403222" cy="338554"/>
          </a:xfrm>
          <a:prstGeom prst="rect">
            <a:avLst/>
          </a:prstGeom>
          <a:noFill/>
        </p:spPr>
        <p:txBody>
          <a:bodyPr wrap="none" rtlCol="0">
            <a:spAutoFit/>
          </a:bodyPr>
          <a:lstStyle/>
          <a:p>
            <a:r>
              <a:rPr lang="en-US" sz="1600" dirty="0">
                <a:latin typeface="Times New Roman" panose="02020603050405020304" pitchFamily="18" charset="0"/>
                <a:cs typeface="Times New Roman" panose="02020603050405020304" pitchFamily="18" charset="0"/>
              </a:rPr>
              <a:t>Financial Grants Specialist</a:t>
            </a:r>
          </a:p>
        </p:txBody>
      </p:sp>
      <p:sp>
        <p:nvSpPr>
          <p:cNvPr id="38" name="TextBox 37"/>
          <p:cNvSpPr txBox="1"/>
          <p:nvPr/>
        </p:nvSpPr>
        <p:spPr>
          <a:xfrm>
            <a:off x="4586019" y="3485230"/>
            <a:ext cx="2403222" cy="338554"/>
          </a:xfrm>
          <a:prstGeom prst="rect">
            <a:avLst/>
          </a:prstGeom>
          <a:noFill/>
        </p:spPr>
        <p:txBody>
          <a:bodyPr wrap="none" rtlCol="0">
            <a:spAutoFit/>
          </a:bodyPr>
          <a:lstStyle/>
          <a:p>
            <a:r>
              <a:rPr lang="en-US" sz="1600" dirty="0">
                <a:latin typeface="Times New Roman" panose="02020603050405020304" pitchFamily="18" charset="0"/>
                <a:cs typeface="Times New Roman" panose="02020603050405020304" pitchFamily="18" charset="0"/>
              </a:rPr>
              <a:t>Financial Grants Specialist</a:t>
            </a:r>
          </a:p>
        </p:txBody>
      </p:sp>
      <p:sp>
        <p:nvSpPr>
          <p:cNvPr id="39" name="TextBox 38"/>
          <p:cNvSpPr txBox="1"/>
          <p:nvPr/>
        </p:nvSpPr>
        <p:spPr>
          <a:xfrm>
            <a:off x="4578831" y="4057650"/>
            <a:ext cx="2403222" cy="338554"/>
          </a:xfrm>
          <a:prstGeom prst="rect">
            <a:avLst/>
          </a:prstGeom>
          <a:noFill/>
        </p:spPr>
        <p:txBody>
          <a:bodyPr wrap="none" rtlCol="0">
            <a:spAutoFit/>
          </a:bodyPr>
          <a:lstStyle/>
          <a:p>
            <a:r>
              <a:rPr lang="en-US" sz="1600" dirty="0">
                <a:latin typeface="Times New Roman" panose="02020603050405020304" pitchFamily="18" charset="0"/>
                <a:cs typeface="Times New Roman" panose="02020603050405020304" pitchFamily="18" charset="0"/>
              </a:rPr>
              <a:t>Financial Grants Specialist</a:t>
            </a:r>
          </a:p>
        </p:txBody>
      </p:sp>
      <p:sp>
        <p:nvSpPr>
          <p:cNvPr id="40" name="TextBox 39"/>
          <p:cNvSpPr txBox="1"/>
          <p:nvPr/>
        </p:nvSpPr>
        <p:spPr>
          <a:xfrm>
            <a:off x="4178481" y="2631291"/>
            <a:ext cx="464008" cy="661720"/>
          </a:xfrm>
          <a:prstGeom prst="rect">
            <a:avLst/>
          </a:prstGeom>
          <a:noFill/>
        </p:spPr>
        <p:txBody>
          <a:bodyPr wrap="square" rtlCol="0">
            <a:spAutoFit/>
          </a:bodyPr>
          <a:lstStyle/>
          <a:p>
            <a:r>
              <a:rPr lang="en-US" sz="2100" b="1" dirty="0">
                <a:solidFill>
                  <a:schemeClr val="accent3">
                    <a:lumMod val="50000"/>
                  </a:schemeClr>
                </a:solidFill>
                <a:latin typeface="Times New Roman" panose="02020603050405020304" pitchFamily="18" charset="0"/>
                <a:cs typeface="Times New Roman" panose="02020603050405020304" pitchFamily="18" charset="0"/>
              </a:rPr>
              <a:t>––</a:t>
            </a:r>
          </a:p>
          <a:p>
            <a:endParaRPr lang="en-US" sz="1600" dirty="0">
              <a:latin typeface="Times New Roman" panose="02020603050405020304" pitchFamily="18" charset="0"/>
              <a:cs typeface="Times New Roman" panose="02020603050405020304" pitchFamily="18" charset="0"/>
            </a:endParaRPr>
          </a:p>
        </p:txBody>
      </p:sp>
      <p:sp>
        <p:nvSpPr>
          <p:cNvPr id="41" name="TextBox 40"/>
          <p:cNvSpPr txBox="1"/>
          <p:nvPr/>
        </p:nvSpPr>
        <p:spPr>
          <a:xfrm>
            <a:off x="4170564" y="3130117"/>
            <a:ext cx="464008" cy="661720"/>
          </a:xfrm>
          <a:prstGeom prst="rect">
            <a:avLst/>
          </a:prstGeom>
          <a:noFill/>
        </p:spPr>
        <p:txBody>
          <a:bodyPr wrap="square" rtlCol="0">
            <a:spAutoFit/>
          </a:bodyPr>
          <a:lstStyle/>
          <a:p>
            <a:r>
              <a:rPr lang="en-US" sz="2100" b="1" dirty="0">
                <a:solidFill>
                  <a:schemeClr val="accent3">
                    <a:lumMod val="50000"/>
                  </a:schemeClr>
                </a:solidFill>
                <a:latin typeface="Times New Roman" panose="02020603050405020304" pitchFamily="18" charset="0"/>
                <a:cs typeface="Times New Roman" panose="02020603050405020304" pitchFamily="18" charset="0"/>
              </a:rPr>
              <a:t>––</a:t>
            </a:r>
          </a:p>
          <a:p>
            <a:endParaRPr lang="en-US" sz="1600" dirty="0">
              <a:latin typeface="Times New Roman" panose="02020603050405020304" pitchFamily="18" charset="0"/>
              <a:cs typeface="Times New Roman" panose="02020603050405020304" pitchFamily="18" charset="0"/>
            </a:endParaRPr>
          </a:p>
        </p:txBody>
      </p:sp>
      <p:sp>
        <p:nvSpPr>
          <p:cNvPr id="42" name="TextBox 41"/>
          <p:cNvSpPr txBox="1"/>
          <p:nvPr/>
        </p:nvSpPr>
        <p:spPr>
          <a:xfrm>
            <a:off x="4178481" y="3708982"/>
            <a:ext cx="464008" cy="661720"/>
          </a:xfrm>
          <a:prstGeom prst="rect">
            <a:avLst/>
          </a:prstGeom>
          <a:noFill/>
        </p:spPr>
        <p:txBody>
          <a:bodyPr wrap="square" rtlCol="0">
            <a:spAutoFit/>
          </a:bodyPr>
          <a:lstStyle/>
          <a:p>
            <a:r>
              <a:rPr lang="en-US" sz="2100" b="1" dirty="0">
                <a:solidFill>
                  <a:schemeClr val="accent3">
                    <a:lumMod val="50000"/>
                  </a:schemeClr>
                </a:solidFill>
                <a:latin typeface="Times New Roman" panose="02020603050405020304" pitchFamily="18" charset="0"/>
                <a:cs typeface="Times New Roman" panose="02020603050405020304" pitchFamily="18" charset="0"/>
              </a:rPr>
              <a:t>––</a:t>
            </a:r>
          </a:p>
          <a:p>
            <a:endParaRPr lang="en-US" sz="1600" dirty="0">
              <a:latin typeface="Times New Roman" panose="02020603050405020304" pitchFamily="18" charset="0"/>
              <a:cs typeface="Times New Roman" panose="02020603050405020304" pitchFamily="18" charset="0"/>
            </a:endParaRPr>
          </a:p>
        </p:txBody>
      </p:sp>
      <p:sp>
        <p:nvSpPr>
          <p:cNvPr id="30" name="TextBox 29"/>
          <p:cNvSpPr txBox="1"/>
          <p:nvPr/>
        </p:nvSpPr>
        <p:spPr>
          <a:xfrm>
            <a:off x="6972300" y="2686050"/>
            <a:ext cx="2228850" cy="346249"/>
          </a:xfrm>
          <a:prstGeom prst="rect">
            <a:avLst/>
          </a:prstGeom>
          <a:ln/>
        </p:spPr>
        <p:txBody>
          <a:bodyPr vert="horz" wrap="square" lIns="68580" tIns="34290" rIns="68580" bIns="34290" rtlCol="0" anchor="ctr">
            <a:spAutoFit/>
          </a:bodyPr>
          <a:lstStyle/>
          <a:p>
            <a:r>
              <a:rPr lang="en-US" b="1" dirty="0">
                <a:solidFill>
                  <a:schemeClr val="accent3">
                    <a:lumMod val="50000"/>
                  </a:schemeClr>
                </a:solidFill>
              </a:rPr>
              <a:t>Rose Achieng</a:t>
            </a:r>
          </a:p>
        </p:txBody>
      </p:sp>
      <p:sp>
        <p:nvSpPr>
          <p:cNvPr id="31" name="TextBox 30"/>
          <p:cNvSpPr txBox="1"/>
          <p:nvPr/>
        </p:nvSpPr>
        <p:spPr>
          <a:xfrm>
            <a:off x="6956700" y="2930125"/>
            <a:ext cx="2181879" cy="338554"/>
          </a:xfrm>
          <a:prstGeom prst="rect">
            <a:avLst/>
          </a:prstGeom>
          <a:noFill/>
        </p:spPr>
        <p:txBody>
          <a:bodyPr wrap="none" rtlCol="0">
            <a:spAutoFit/>
          </a:bodyPr>
          <a:lstStyle/>
          <a:p>
            <a:r>
              <a:rPr lang="en-US" sz="1600" dirty="0">
                <a:latin typeface="Times New Roman" panose="02020603050405020304" pitchFamily="18" charset="0"/>
                <a:cs typeface="Times New Roman" panose="02020603050405020304" pitchFamily="18" charset="0"/>
              </a:rPr>
              <a:t>Business Analyst (CTR)</a:t>
            </a:r>
          </a:p>
        </p:txBody>
      </p:sp>
      <p:sp>
        <p:nvSpPr>
          <p:cNvPr id="6" name="Slide Number Placeholder 5"/>
          <p:cNvSpPr>
            <a:spLocks noGrp="1"/>
          </p:cNvSpPr>
          <p:nvPr>
            <p:ph type="sldNum" sz="quarter" idx="12"/>
          </p:nvPr>
        </p:nvSpPr>
        <p:spPr/>
        <p:txBody>
          <a:bodyPr/>
          <a:lstStyle/>
          <a:p>
            <a:pPr>
              <a:defRPr/>
            </a:pPr>
            <a:r>
              <a:rPr lang="en-US"/>
              <a:t>- </a:t>
            </a:r>
            <a:fld id="{22BDEE13-FBAC-4989-AA33-9B189C2CA347}" type="slidenum">
              <a:rPr lang="en-US" smtClean="0"/>
              <a:pPr>
                <a:defRPr/>
              </a:pPr>
              <a:t>2</a:t>
            </a:fld>
            <a:r>
              <a:rPr lang="en-US"/>
              <a:t> -</a:t>
            </a:r>
            <a:endParaRPr lang="en-US" dirty="0"/>
          </a:p>
        </p:txBody>
      </p:sp>
    </p:spTree>
    <p:extLst>
      <p:ext uri="{BB962C8B-B14F-4D97-AF65-F5344CB8AC3E}">
        <p14:creationId xmlns:p14="http://schemas.microsoft.com/office/powerpoint/2010/main" val="14031776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390" y="533400"/>
            <a:ext cx="9133609" cy="4019550"/>
          </a:xfrm>
        </p:spPr>
        <p:txBody>
          <a:bodyPr>
            <a:noAutofit/>
          </a:bodyPr>
          <a:lstStyle/>
          <a:p>
            <a:pPr marL="0" indent="0">
              <a:spcBef>
                <a:spcPts val="300"/>
              </a:spcBef>
              <a:spcAft>
                <a:spcPts val="300"/>
              </a:spcAft>
              <a:buNone/>
              <a:defRPr/>
            </a:pPr>
            <a:r>
              <a:rPr lang="en-US" altLang="en-US" sz="2400" dirty="0">
                <a:cs typeface="Times New Roman" panose="02020603050405020304" pitchFamily="18" charset="0"/>
              </a:rPr>
              <a:t>The </a:t>
            </a:r>
            <a:r>
              <a:rPr lang="en-US" altLang="en-US" sz="2400" b="1" dirty="0">
                <a:solidFill>
                  <a:srgbClr val="FF0000"/>
                </a:solidFill>
                <a:cs typeface="Times New Roman" panose="02020603050405020304" pitchFamily="18" charset="0"/>
              </a:rPr>
              <a:t>budget</a:t>
            </a:r>
            <a:r>
              <a:rPr lang="en-US" altLang="en-US" sz="2400" dirty="0">
                <a:cs typeface="Times New Roman" panose="02020603050405020304" pitchFamily="18" charset="0"/>
              </a:rPr>
              <a:t> provides an overview of costs. The </a:t>
            </a:r>
            <a:r>
              <a:rPr lang="en-US" altLang="en-US" sz="2400" b="1" dirty="0">
                <a:solidFill>
                  <a:srgbClr val="FF0000"/>
                </a:solidFill>
                <a:cs typeface="Times New Roman" panose="02020603050405020304" pitchFamily="18" charset="0"/>
              </a:rPr>
              <a:t>budget narrative </a:t>
            </a:r>
            <a:r>
              <a:rPr lang="en-US" altLang="en-US" sz="2400" dirty="0">
                <a:cs typeface="Times New Roman" panose="02020603050405020304" pitchFamily="18" charset="0"/>
              </a:rPr>
              <a:t>is written to give a fuller explanation of the cost, and how it was calculated.</a:t>
            </a:r>
          </a:p>
          <a:p>
            <a:pPr marL="0" indent="0">
              <a:spcBef>
                <a:spcPts val="300"/>
              </a:spcBef>
              <a:spcAft>
                <a:spcPts val="300"/>
              </a:spcAft>
              <a:buNone/>
              <a:defRPr/>
            </a:pPr>
            <a:r>
              <a:rPr lang="en-US" altLang="en-US" sz="2400" dirty="0">
                <a:cs typeface="Times New Roman" panose="02020603050405020304" pitchFamily="18" charset="0"/>
              </a:rPr>
              <a:t>The budget narrative of a grant proposal is important, as it provides: </a:t>
            </a:r>
          </a:p>
          <a:p>
            <a:pPr>
              <a:spcBef>
                <a:spcPts val="300"/>
              </a:spcBef>
              <a:spcAft>
                <a:spcPts val="300"/>
              </a:spcAft>
              <a:buFont typeface="Wingdings" panose="05000000000000000000" pitchFamily="2" charset="2"/>
              <a:buChar char="§"/>
              <a:defRPr/>
            </a:pPr>
            <a:r>
              <a:rPr lang="en-US" altLang="en-US" sz="2400" dirty="0">
                <a:cs typeface="Times New Roman" panose="02020603050405020304" pitchFamily="18" charset="0"/>
              </a:rPr>
              <a:t>Transparency for proposed costs listed in the SF-424A Budget.</a:t>
            </a:r>
          </a:p>
          <a:p>
            <a:pPr>
              <a:spcBef>
                <a:spcPts val="300"/>
              </a:spcBef>
              <a:spcAft>
                <a:spcPts val="300"/>
              </a:spcAft>
              <a:buFont typeface="Wingdings" panose="05000000000000000000" pitchFamily="2" charset="2"/>
              <a:buChar char="§"/>
              <a:defRPr/>
            </a:pPr>
            <a:r>
              <a:rPr lang="en-US" altLang="en-US" sz="2400" dirty="0">
                <a:cs typeface="Times New Roman" panose="02020603050405020304" pitchFamily="18" charset="0"/>
              </a:rPr>
              <a:t>Justification for proposed costs that may appear questionable to the granting agency.</a:t>
            </a:r>
          </a:p>
          <a:p>
            <a:pPr>
              <a:spcBef>
                <a:spcPts val="300"/>
              </a:spcBef>
              <a:spcAft>
                <a:spcPts val="300"/>
              </a:spcAft>
              <a:buFont typeface="Wingdings" panose="05000000000000000000" pitchFamily="2" charset="2"/>
              <a:buChar char="§"/>
              <a:defRPr/>
            </a:pPr>
            <a:r>
              <a:rPr lang="en-US" altLang="en-US" sz="2400" dirty="0">
                <a:cs typeface="Times New Roman" panose="02020603050405020304" pitchFamily="18" charset="0"/>
              </a:rPr>
              <a:t>Details how and where the applicant will satisfy cost-sharing requirements (matching).</a:t>
            </a:r>
          </a:p>
          <a:p>
            <a:pPr marL="457200" lvl="1" indent="0">
              <a:spcBef>
                <a:spcPts val="300"/>
              </a:spcBef>
              <a:spcAft>
                <a:spcPts val="300"/>
              </a:spcAft>
              <a:buNone/>
              <a:defRPr/>
            </a:pPr>
            <a:endParaRPr lang="en-US" altLang="en-US" sz="2400" dirty="0">
              <a:cs typeface="Times New Roman" panose="02020603050405020304" pitchFamily="18" charset="0"/>
            </a:endParaRPr>
          </a:p>
        </p:txBody>
      </p:sp>
      <p:sp>
        <p:nvSpPr>
          <p:cNvPr id="7" name="Title 1"/>
          <p:cNvSpPr txBox="1">
            <a:spLocks/>
          </p:cNvSpPr>
          <p:nvPr/>
        </p:nvSpPr>
        <p:spPr>
          <a:xfrm>
            <a:off x="0" y="0"/>
            <a:ext cx="9144000" cy="5143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3200" dirty="0">
                <a:cs typeface="Times New Roman" panose="02020603050405020304" pitchFamily="18" charset="0"/>
              </a:rPr>
              <a:t>Budget Narrative: In-depth</a:t>
            </a:r>
          </a:p>
        </p:txBody>
      </p:sp>
      <p:sp>
        <p:nvSpPr>
          <p:cNvPr id="5" name="Slide Number Placeholder 4"/>
          <p:cNvSpPr>
            <a:spLocks noGrp="1"/>
          </p:cNvSpPr>
          <p:nvPr>
            <p:ph type="sldNum" sz="quarter" idx="12"/>
          </p:nvPr>
        </p:nvSpPr>
        <p:spPr/>
        <p:txBody>
          <a:bodyPr/>
          <a:lstStyle/>
          <a:p>
            <a:fld id="{BE4FB471-EBB4-4D81-9EA6-902E33AD37CE}" type="slidenum">
              <a:rPr lang="en-US" smtClean="0"/>
              <a:t>20</a:t>
            </a:fld>
            <a:endParaRPr lang="en-US" dirty="0"/>
          </a:p>
        </p:txBody>
      </p:sp>
    </p:spTree>
    <p:extLst>
      <p:ext uri="{BB962C8B-B14F-4D97-AF65-F5344CB8AC3E}">
        <p14:creationId xmlns:p14="http://schemas.microsoft.com/office/powerpoint/2010/main" val="19162816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90550"/>
            <a:ext cx="9144000" cy="3581400"/>
          </a:xfrm>
        </p:spPr>
        <p:txBody>
          <a:bodyPr>
            <a:noAutofit/>
          </a:bodyPr>
          <a:lstStyle/>
          <a:p>
            <a:pPr marL="0" indent="0">
              <a:spcBef>
                <a:spcPts val="0"/>
              </a:spcBef>
              <a:spcAft>
                <a:spcPts val="300"/>
              </a:spcAft>
              <a:buNone/>
              <a:defRPr/>
            </a:pPr>
            <a:r>
              <a:rPr lang="en-US" sz="2400" b="1" dirty="0">
                <a:cs typeface="Times New Roman" panose="02020603050405020304" pitchFamily="18" charset="0"/>
              </a:rPr>
              <a:t>SF-424 Application for Federal Assistance</a:t>
            </a:r>
          </a:p>
          <a:p>
            <a:pPr>
              <a:spcBef>
                <a:spcPts val="0"/>
              </a:spcBef>
              <a:spcAft>
                <a:spcPts val="300"/>
              </a:spcAft>
              <a:buFont typeface="Wingdings" panose="05000000000000000000" pitchFamily="2" charset="2"/>
              <a:buChar char="§"/>
              <a:defRPr/>
            </a:pPr>
            <a:r>
              <a:rPr lang="en-US" sz="2400" dirty="0">
                <a:cs typeface="Times New Roman" panose="02020603050405020304" pitchFamily="18" charset="0"/>
              </a:rPr>
              <a:t>Fill out correctly. Make sure you have the correct authorized official and contact information listed. The SF-424 period of performance must be 09/30/2018-09/30/2019. </a:t>
            </a:r>
          </a:p>
          <a:p>
            <a:pPr marL="0" indent="0">
              <a:spcBef>
                <a:spcPts val="0"/>
              </a:spcBef>
              <a:spcAft>
                <a:spcPts val="300"/>
              </a:spcAft>
              <a:buNone/>
              <a:defRPr/>
            </a:pPr>
            <a:r>
              <a:rPr lang="en-US" sz="2400" b="1" dirty="0">
                <a:cs typeface="Times New Roman" panose="02020603050405020304" pitchFamily="18" charset="0"/>
              </a:rPr>
              <a:t>SF-424A (budget)</a:t>
            </a:r>
          </a:p>
          <a:p>
            <a:pPr>
              <a:spcBef>
                <a:spcPts val="0"/>
              </a:spcBef>
              <a:spcAft>
                <a:spcPts val="300"/>
              </a:spcAft>
              <a:buFont typeface="Wingdings" panose="05000000000000000000" pitchFamily="2" charset="2"/>
              <a:buChar char="§"/>
              <a:defRPr/>
            </a:pPr>
            <a:r>
              <a:rPr lang="en-US" sz="2400" b="1" dirty="0">
                <a:cs typeface="Times New Roman" panose="02020603050405020304" pitchFamily="18" charset="0"/>
              </a:rPr>
              <a:t>Section A Budget Summary </a:t>
            </a:r>
            <a:r>
              <a:rPr lang="en-US" sz="2400" dirty="0">
                <a:cs typeface="Times New Roman" panose="02020603050405020304" pitchFamily="18" charset="0"/>
              </a:rPr>
              <a:t>– Enter the Federal and Match Amounts in their respective columns.</a:t>
            </a:r>
          </a:p>
          <a:p>
            <a:pPr>
              <a:spcBef>
                <a:spcPts val="0"/>
              </a:spcBef>
              <a:spcAft>
                <a:spcPts val="300"/>
              </a:spcAft>
              <a:buFont typeface="Wingdings" panose="05000000000000000000" pitchFamily="2" charset="2"/>
              <a:buChar char="§"/>
              <a:defRPr/>
            </a:pPr>
            <a:r>
              <a:rPr lang="en-US" sz="2400" b="1" dirty="0">
                <a:cs typeface="Times New Roman" panose="02020603050405020304" pitchFamily="18" charset="0"/>
              </a:rPr>
              <a:t>Section B Budget Categories </a:t>
            </a:r>
            <a:r>
              <a:rPr lang="en-US" sz="2400" dirty="0">
                <a:cs typeface="Times New Roman" panose="02020603050405020304" pitchFamily="18" charset="0"/>
              </a:rPr>
              <a:t>– Do not separate planning and training. Enter the Federal Costs only!  Match is to be explained in budget narrative only.</a:t>
            </a:r>
          </a:p>
        </p:txBody>
      </p:sp>
      <p:sp>
        <p:nvSpPr>
          <p:cNvPr id="7" name="Title 1"/>
          <p:cNvSpPr txBox="1">
            <a:spLocks/>
          </p:cNvSpPr>
          <p:nvPr/>
        </p:nvSpPr>
        <p:spPr>
          <a:xfrm>
            <a:off x="0" y="32905"/>
            <a:ext cx="9144000" cy="704836"/>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3200" dirty="0">
                <a:cs typeface="Times New Roman" panose="02020603050405020304" pitchFamily="18" charset="0"/>
              </a:rPr>
              <a:t>Budget Narrative: Required Forms</a:t>
            </a:r>
          </a:p>
        </p:txBody>
      </p:sp>
      <p:sp>
        <p:nvSpPr>
          <p:cNvPr id="5" name="Slide Number Placeholder 4"/>
          <p:cNvSpPr>
            <a:spLocks noGrp="1"/>
          </p:cNvSpPr>
          <p:nvPr>
            <p:ph type="sldNum" sz="quarter" idx="12"/>
          </p:nvPr>
        </p:nvSpPr>
        <p:spPr/>
        <p:txBody>
          <a:bodyPr/>
          <a:lstStyle/>
          <a:p>
            <a:fld id="{BE4FB471-EBB4-4D81-9EA6-902E33AD37CE}" type="slidenum">
              <a:rPr lang="en-US" smtClean="0"/>
              <a:t>21</a:t>
            </a:fld>
            <a:endParaRPr lang="en-US" dirty="0"/>
          </a:p>
        </p:txBody>
      </p:sp>
    </p:spTree>
    <p:extLst>
      <p:ext uri="{BB962C8B-B14F-4D97-AF65-F5344CB8AC3E}">
        <p14:creationId xmlns:p14="http://schemas.microsoft.com/office/powerpoint/2010/main" val="19835812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25618"/>
            <a:ext cx="5562600" cy="3886200"/>
          </a:xfrm>
        </p:spPr>
        <p:txBody>
          <a:bodyPr>
            <a:noAutofit/>
          </a:bodyPr>
          <a:lstStyle/>
          <a:p>
            <a:pPr marL="0" indent="0">
              <a:spcBef>
                <a:spcPts val="0"/>
              </a:spcBef>
              <a:spcAft>
                <a:spcPts val="300"/>
              </a:spcAft>
              <a:buNone/>
              <a:defRPr/>
            </a:pPr>
            <a:r>
              <a:rPr lang="en-US" sz="2400" b="1" dirty="0">
                <a:cs typeface="Times New Roman" panose="02020603050405020304" pitchFamily="18" charset="0"/>
              </a:rPr>
              <a:t>SF-424A (budget)</a:t>
            </a:r>
          </a:p>
          <a:p>
            <a:pPr>
              <a:spcBef>
                <a:spcPts val="0"/>
              </a:spcBef>
              <a:spcAft>
                <a:spcPts val="300"/>
              </a:spcAft>
              <a:buFont typeface="Wingdings" panose="05000000000000000000" pitchFamily="2" charset="2"/>
              <a:buChar char="§"/>
              <a:defRPr/>
            </a:pPr>
            <a:r>
              <a:rPr lang="en-US" sz="2400" b="1" dirty="0">
                <a:cs typeface="Times New Roman" panose="02020603050405020304" pitchFamily="18" charset="0"/>
              </a:rPr>
              <a:t>Section C </a:t>
            </a:r>
            <a:r>
              <a:rPr lang="en-US" sz="2400" dirty="0">
                <a:cs typeface="Times New Roman" panose="02020603050405020304" pitchFamily="18" charset="0"/>
              </a:rPr>
              <a:t>– Enter amount for non-Federal Resources (match) for the year. </a:t>
            </a:r>
          </a:p>
          <a:p>
            <a:pPr marL="0" indent="0">
              <a:spcBef>
                <a:spcPts val="0"/>
              </a:spcBef>
              <a:spcAft>
                <a:spcPts val="300"/>
              </a:spcAft>
              <a:buNone/>
              <a:defRPr/>
            </a:pPr>
            <a:r>
              <a:rPr lang="en-US" sz="2400" b="1" dirty="0">
                <a:cs typeface="Times New Roman" panose="02020603050405020304" pitchFamily="18" charset="0"/>
              </a:rPr>
              <a:t>Attached Assurances</a:t>
            </a:r>
          </a:p>
          <a:p>
            <a:pPr>
              <a:spcBef>
                <a:spcPts val="0"/>
              </a:spcBef>
              <a:spcAft>
                <a:spcPts val="300"/>
              </a:spcAft>
              <a:buFont typeface="Wingdings" panose="05000000000000000000" pitchFamily="2" charset="2"/>
              <a:buChar char="§"/>
              <a:defRPr/>
            </a:pPr>
            <a:r>
              <a:rPr lang="en-US" sz="2400" dirty="0">
                <a:cs typeface="Times New Roman" panose="02020603050405020304" pitchFamily="18" charset="0"/>
              </a:rPr>
              <a:t>Do not forget to fill out and submit the lobbying and Title VI forms.  </a:t>
            </a:r>
          </a:p>
        </p:txBody>
      </p:sp>
      <p:sp>
        <p:nvSpPr>
          <p:cNvPr id="7" name="Title 1"/>
          <p:cNvSpPr txBox="1">
            <a:spLocks/>
          </p:cNvSpPr>
          <p:nvPr/>
        </p:nvSpPr>
        <p:spPr>
          <a:xfrm>
            <a:off x="0" y="32905"/>
            <a:ext cx="9144000" cy="704836"/>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3200" dirty="0">
                <a:cs typeface="Times New Roman" panose="02020603050405020304" pitchFamily="18" charset="0"/>
              </a:rPr>
              <a:t>Budget Narrative: Required Forms Continued</a:t>
            </a:r>
          </a:p>
        </p:txBody>
      </p:sp>
      <p:sp>
        <p:nvSpPr>
          <p:cNvPr id="5" name="Slide Number Placeholder 4"/>
          <p:cNvSpPr>
            <a:spLocks noGrp="1"/>
          </p:cNvSpPr>
          <p:nvPr>
            <p:ph type="sldNum" sz="quarter" idx="12"/>
          </p:nvPr>
        </p:nvSpPr>
        <p:spPr/>
        <p:txBody>
          <a:bodyPr/>
          <a:lstStyle/>
          <a:p>
            <a:fld id="{BE4FB471-EBB4-4D81-9EA6-902E33AD37CE}" type="slidenum">
              <a:rPr lang="en-US" smtClean="0"/>
              <a:t>22</a:t>
            </a:fld>
            <a:endParaRPr lang="en-US" dirty="0"/>
          </a:p>
        </p:txBody>
      </p:sp>
      <p:pic>
        <p:nvPicPr>
          <p:cNvPr id="6" name="Picture 5" descr="Castle Hills, TX - Official Website | Official Websit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430" y="570173"/>
            <a:ext cx="4162779" cy="3328988"/>
          </a:xfrm>
          <a:prstGeom prst="rect">
            <a:avLst/>
          </a:prstGeom>
        </p:spPr>
      </p:pic>
    </p:spTree>
    <p:extLst>
      <p:ext uri="{BB962C8B-B14F-4D97-AF65-F5344CB8AC3E}">
        <p14:creationId xmlns:p14="http://schemas.microsoft.com/office/powerpoint/2010/main" val="20702781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28" y="575396"/>
            <a:ext cx="9150927" cy="3429000"/>
          </a:xfrm>
        </p:spPr>
        <p:txBody>
          <a:bodyPr>
            <a:noAutofit/>
          </a:bodyPr>
          <a:lstStyle/>
          <a:p>
            <a:pPr>
              <a:spcBef>
                <a:spcPts val="0"/>
              </a:spcBef>
              <a:spcAft>
                <a:spcPts val="300"/>
              </a:spcAft>
              <a:buFont typeface="Wingdings" panose="05000000000000000000" pitchFamily="2" charset="2"/>
              <a:buChar char="§"/>
              <a:defRPr/>
            </a:pPr>
            <a:r>
              <a:rPr lang="en-US" altLang="en-US" sz="2400" b="1" dirty="0">
                <a:cs typeface="Times New Roman" panose="02020603050405020304" pitchFamily="18" charset="0"/>
              </a:rPr>
              <a:t>Application Budget (SF-424A)</a:t>
            </a:r>
          </a:p>
          <a:p>
            <a:pPr lvl="1">
              <a:spcBef>
                <a:spcPts val="0"/>
              </a:spcBef>
              <a:spcAft>
                <a:spcPts val="300"/>
              </a:spcAft>
              <a:buFont typeface="Wingdings" panose="05000000000000000000" pitchFamily="2" charset="2"/>
              <a:buChar char="§"/>
              <a:defRPr/>
            </a:pPr>
            <a:r>
              <a:rPr lang="en-US" altLang="en-US" sz="2400" dirty="0">
                <a:cs typeface="Times New Roman" panose="02020603050405020304" pitchFamily="18" charset="0"/>
              </a:rPr>
              <a:t>A grant application must include a budget that details the costs required during the performance of the project.</a:t>
            </a:r>
          </a:p>
          <a:p>
            <a:pPr lvl="1">
              <a:spcBef>
                <a:spcPts val="0"/>
              </a:spcBef>
              <a:spcAft>
                <a:spcPts val="300"/>
              </a:spcAft>
              <a:buFont typeface="Wingdings" panose="05000000000000000000" pitchFamily="2" charset="2"/>
              <a:buChar char="§"/>
              <a:defRPr/>
            </a:pPr>
            <a:r>
              <a:rPr lang="en-US" altLang="en-US" sz="2400" dirty="0">
                <a:cs typeface="Times New Roman" panose="02020603050405020304" pitchFamily="18" charset="0"/>
              </a:rPr>
              <a:t>The purpose of the line-item budget and budget narrative: Provides a forecast of expenditures; enable the actual financial operation of the organization to be measured against the forecast.</a:t>
            </a:r>
          </a:p>
        </p:txBody>
      </p:sp>
      <p:sp>
        <p:nvSpPr>
          <p:cNvPr id="7" name="Title 1"/>
          <p:cNvSpPr txBox="1">
            <a:spLocks/>
          </p:cNvSpPr>
          <p:nvPr/>
        </p:nvSpPr>
        <p:spPr>
          <a:xfrm>
            <a:off x="46074" y="0"/>
            <a:ext cx="8915400" cy="60483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3200" dirty="0">
                <a:cs typeface="Times New Roman" panose="02020603050405020304" pitchFamily="18" charset="0"/>
              </a:rPr>
              <a:t>Budget Narrative</a:t>
            </a:r>
          </a:p>
        </p:txBody>
      </p:sp>
      <p:sp>
        <p:nvSpPr>
          <p:cNvPr id="5" name="Slide Number Placeholder 4"/>
          <p:cNvSpPr>
            <a:spLocks noGrp="1"/>
          </p:cNvSpPr>
          <p:nvPr>
            <p:ph type="sldNum" sz="quarter" idx="12"/>
          </p:nvPr>
        </p:nvSpPr>
        <p:spPr/>
        <p:txBody>
          <a:bodyPr/>
          <a:lstStyle/>
          <a:p>
            <a:fld id="{BE4FB471-EBB4-4D81-9EA6-902E33AD37CE}" type="slidenum">
              <a:rPr lang="en-US" smtClean="0"/>
              <a:t>23</a:t>
            </a:fld>
            <a:endParaRPr lang="en-US" dirty="0"/>
          </a:p>
        </p:txBody>
      </p:sp>
    </p:spTree>
    <p:extLst>
      <p:ext uri="{BB962C8B-B14F-4D97-AF65-F5344CB8AC3E}">
        <p14:creationId xmlns:p14="http://schemas.microsoft.com/office/powerpoint/2010/main" val="21341919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28" y="575396"/>
            <a:ext cx="9150927" cy="3429000"/>
          </a:xfrm>
        </p:spPr>
        <p:txBody>
          <a:bodyPr>
            <a:noAutofit/>
          </a:bodyPr>
          <a:lstStyle/>
          <a:p>
            <a:pPr>
              <a:spcBef>
                <a:spcPts val="0"/>
              </a:spcBef>
              <a:spcAft>
                <a:spcPts val="300"/>
              </a:spcAft>
              <a:buFont typeface="Wingdings" panose="05000000000000000000" pitchFamily="2" charset="2"/>
              <a:buChar char="§"/>
              <a:defRPr/>
            </a:pPr>
            <a:r>
              <a:rPr lang="en-US" altLang="en-US" sz="2400" b="1" dirty="0">
                <a:cs typeface="Times New Roman" panose="02020603050405020304" pitchFamily="18" charset="0"/>
              </a:rPr>
              <a:t>Budget Narrative</a:t>
            </a:r>
          </a:p>
          <a:p>
            <a:pPr lvl="1">
              <a:spcBef>
                <a:spcPts val="0"/>
              </a:spcBef>
              <a:spcAft>
                <a:spcPts val="300"/>
              </a:spcAft>
              <a:buFont typeface="Wingdings" panose="05000000000000000000" pitchFamily="2" charset="2"/>
              <a:buChar char="§"/>
              <a:defRPr/>
            </a:pPr>
            <a:r>
              <a:rPr lang="en-US" altLang="en-US" sz="2400" dirty="0">
                <a:cs typeface="Times New Roman" panose="02020603050405020304" pitchFamily="18" charset="0"/>
              </a:rPr>
              <a:t>Describes and explains the costs listed in the SF-424A, and demonstrates how match and 75% programmatic requirement must be met.</a:t>
            </a:r>
          </a:p>
          <a:p>
            <a:pPr lvl="1">
              <a:spcBef>
                <a:spcPts val="0"/>
              </a:spcBef>
              <a:spcAft>
                <a:spcPts val="300"/>
              </a:spcAft>
              <a:buFont typeface="Wingdings" panose="05000000000000000000" pitchFamily="2" charset="2"/>
              <a:buChar char="§"/>
              <a:defRPr/>
            </a:pPr>
            <a:r>
              <a:rPr lang="en-US" sz="2400" dirty="0">
                <a:cs typeface="Times New Roman" panose="02020603050405020304" pitchFamily="18" charset="0"/>
              </a:rPr>
              <a:t>25% or less may be used for management and administration (“M&amp;A”) of the grant (i.e. state employees managing the grant, travel, and supplies cost associated with monitoring the grant, and indirect costs).</a:t>
            </a:r>
          </a:p>
        </p:txBody>
      </p:sp>
      <p:sp>
        <p:nvSpPr>
          <p:cNvPr id="7" name="Title 1"/>
          <p:cNvSpPr txBox="1">
            <a:spLocks/>
          </p:cNvSpPr>
          <p:nvPr/>
        </p:nvSpPr>
        <p:spPr>
          <a:xfrm>
            <a:off x="46074" y="0"/>
            <a:ext cx="8915400" cy="60483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3200" dirty="0">
                <a:cs typeface="Times New Roman" panose="02020603050405020304" pitchFamily="18" charset="0"/>
              </a:rPr>
              <a:t>Budget Narrative Continued</a:t>
            </a:r>
          </a:p>
        </p:txBody>
      </p:sp>
      <p:sp>
        <p:nvSpPr>
          <p:cNvPr id="5" name="Slide Number Placeholder 4"/>
          <p:cNvSpPr>
            <a:spLocks noGrp="1"/>
          </p:cNvSpPr>
          <p:nvPr>
            <p:ph type="sldNum" sz="quarter" idx="12"/>
          </p:nvPr>
        </p:nvSpPr>
        <p:spPr/>
        <p:txBody>
          <a:bodyPr/>
          <a:lstStyle/>
          <a:p>
            <a:fld id="{BE4FB471-EBB4-4D81-9EA6-902E33AD37CE}" type="slidenum">
              <a:rPr lang="en-US" smtClean="0"/>
              <a:t>24</a:t>
            </a:fld>
            <a:endParaRPr lang="en-US" dirty="0"/>
          </a:p>
        </p:txBody>
      </p:sp>
    </p:spTree>
    <p:extLst>
      <p:ext uri="{BB962C8B-B14F-4D97-AF65-F5344CB8AC3E}">
        <p14:creationId xmlns:p14="http://schemas.microsoft.com/office/powerpoint/2010/main" val="7071643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37B69A5-BA6F-4BB5-A40A-0EC1B5725BB6}" type="slidenum">
              <a:rPr lang="en-US" smtClean="0"/>
              <a:pPr>
                <a:defRPr/>
              </a:pPr>
              <a:t>25</a:t>
            </a:fld>
            <a:endParaRPr lang="en-US" dirty="0"/>
          </a:p>
        </p:txBody>
      </p:sp>
      <p:sp>
        <p:nvSpPr>
          <p:cNvPr id="3" name="TextBox 2"/>
          <p:cNvSpPr txBox="1"/>
          <p:nvPr/>
        </p:nvSpPr>
        <p:spPr>
          <a:xfrm>
            <a:off x="285750" y="233507"/>
            <a:ext cx="8458200" cy="561692"/>
          </a:xfrm>
          <a:prstGeom prst="rect">
            <a:avLst/>
          </a:prstGeom>
          <a:ln/>
        </p:spPr>
        <p:txBody>
          <a:bodyPr vert="horz" wrap="square" lIns="68580" tIns="34290" rIns="68580" bIns="34290" rtlCol="0" anchor="ctr">
            <a:spAutoFit/>
          </a:bodyPr>
          <a:lstStyle/>
          <a:p>
            <a:r>
              <a:rPr lang="en-US" sz="3200" dirty="0"/>
              <a:t>Budget &amp; Budget Narrative SF-424A Section A</a:t>
            </a:r>
          </a:p>
        </p:txBody>
      </p:sp>
      <p:sp>
        <p:nvSpPr>
          <p:cNvPr id="4" name="TextBox 3"/>
          <p:cNvSpPr txBox="1"/>
          <p:nvPr/>
        </p:nvSpPr>
        <p:spPr>
          <a:xfrm>
            <a:off x="400050" y="2433251"/>
            <a:ext cx="8229600" cy="276999"/>
          </a:xfrm>
          <a:prstGeom prst="rect">
            <a:avLst/>
          </a:prstGeom>
          <a:ln/>
        </p:spPr>
        <p:txBody>
          <a:bodyPr vert="horz" wrap="square" lIns="68580" tIns="34290" rIns="68580" bIns="34290" rtlCol="0" anchor="ctr">
            <a:spAutoFit/>
          </a:bodyPr>
          <a:lstStyle/>
          <a:p>
            <a:endParaRPr lang="en-US" sz="1350" dirty="0"/>
          </a:p>
        </p:txBody>
      </p:sp>
      <p:pic>
        <p:nvPicPr>
          <p:cNvPr id="6" name="Picture 5"/>
          <p:cNvPicPr>
            <a:picLocks noChangeAspect="1"/>
          </p:cNvPicPr>
          <p:nvPr/>
        </p:nvPicPr>
        <p:blipFill rotWithShape="1">
          <a:blip r:embed="rId2"/>
          <a:srcRect l="1806" t="9297" r="1580"/>
          <a:stretch/>
        </p:blipFill>
        <p:spPr>
          <a:xfrm>
            <a:off x="400050" y="857250"/>
            <a:ext cx="7860875" cy="2000250"/>
          </a:xfrm>
          <a:prstGeom prst="rect">
            <a:avLst/>
          </a:prstGeom>
        </p:spPr>
      </p:pic>
      <p:sp>
        <p:nvSpPr>
          <p:cNvPr id="5" name="Rectangle 4"/>
          <p:cNvSpPr/>
          <p:nvPr/>
        </p:nvSpPr>
        <p:spPr>
          <a:xfrm>
            <a:off x="384008" y="3027476"/>
            <a:ext cx="8458200" cy="800219"/>
          </a:xfrm>
          <a:prstGeom prst="rect">
            <a:avLst/>
          </a:prstGeom>
        </p:spPr>
        <p:txBody>
          <a:bodyPr wrap="square">
            <a:spAutoFit/>
          </a:bodyPr>
          <a:lstStyle/>
          <a:p>
            <a:pPr>
              <a:lnSpc>
                <a:spcPct val="115000"/>
              </a:lnSpc>
            </a:pPr>
            <a:r>
              <a:rPr lang="en-US" sz="2000" dirty="0">
                <a:latin typeface="Calibri" panose="020F0502020204030204" pitchFamily="34" charset="0"/>
                <a:ea typeface="Calibri" panose="020F0502020204030204" pitchFamily="34" charset="0"/>
                <a:cs typeface="Times New Roman" panose="02020603050405020304" pitchFamily="18" charset="0"/>
              </a:rPr>
              <a:t>Enter the </a:t>
            </a:r>
            <a:r>
              <a:rPr lang="en-US" sz="2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FY18 Federal and Non-Federal </a:t>
            </a:r>
            <a:r>
              <a:rPr lang="en-US" sz="2000" dirty="0">
                <a:latin typeface="Calibri" panose="020F0502020204030204" pitchFamily="34" charset="0"/>
                <a:ea typeface="Calibri" panose="020F0502020204030204" pitchFamily="34" charset="0"/>
                <a:cs typeface="Times New Roman" panose="02020603050405020304" pitchFamily="18" charset="0"/>
              </a:rPr>
              <a:t>match amounts in their respective columns under New or Revised Budget. Column G should auto-populate.</a:t>
            </a:r>
          </a:p>
        </p:txBody>
      </p:sp>
    </p:spTree>
    <p:extLst>
      <p:ext uri="{BB962C8B-B14F-4D97-AF65-F5344CB8AC3E}">
        <p14:creationId xmlns:p14="http://schemas.microsoft.com/office/powerpoint/2010/main" val="37328669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37B69A5-BA6F-4BB5-A40A-0EC1B5725BB6}" type="slidenum">
              <a:rPr lang="en-US" smtClean="0"/>
              <a:pPr>
                <a:defRPr/>
              </a:pPr>
              <a:t>26</a:t>
            </a:fld>
            <a:endParaRPr lang="en-US" dirty="0"/>
          </a:p>
        </p:txBody>
      </p:sp>
      <p:sp>
        <p:nvSpPr>
          <p:cNvPr id="3" name="TextBox 2"/>
          <p:cNvSpPr txBox="1"/>
          <p:nvPr/>
        </p:nvSpPr>
        <p:spPr>
          <a:xfrm>
            <a:off x="285750" y="233507"/>
            <a:ext cx="8458200" cy="561692"/>
          </a:xfrm>
          <a:prstGeom prst="rect">
            <a:avLst/>
          </a:prstGeom>
          <a:ln/>
        </p:spPr>
        <p:txBody>
          <a:bodyPr vert="horz" wrap="square" lIns="68580" tIns="34290" rIns="68580" bIns="34290" rtlCol="0" anchor="ctr">
            <a:spAutoFit/>
          </a:bodyPr>
          <a:lstStyle/>
          <a:p>
            <a:r>
              <a:rPr lang="en-US" sz="3200" dirty="0"/>
              <a:t>Budget &amp; Budget Narrative SF-424A Section B</a:t>
            </a:r>
          </a:p>
        </p:txBody>
      </p:sp>
      <p:sp>
        <p:nvSpPr>
          <p:cNvPr id="4" name="TextBox 3"/>
          <p:cNvSpPr txBox="1"/>
          <p:nvPr/>
        </p:nvSpPr>
        <p:spPr>
          <a:xfrm>
            <a:off x="400050" y="2433251"/>
            <a:ext cx="8229600" cy="276999"/>
          </a:xfrm>
          <a:prstGeom prst="rect">
            <a:avLst/>
          </a:prstGeom>
          <a:ln/>
        </p:spPr>
        <p:txBody>
          <a:bodyPr vert="horz" wrap="square" lIns="68580" tIns="34290" rIns="68580" bIns="34290" rtlCol="0" anchor="ctr">
            <a:spAutoFit/>
          </a:bodyPr>
          <a:lstStyle/>
          <a:p>
            <a:endParaRPr lang="en-US" sz="1350" dirty="0"/>
          </a:p>
        </p:txBody>
      </p:sp>
      <p:pic>
        <p:nvPicPr>
          <p:cNvPr id="7" name="Picture 6"/>
          <p:cNvPicPr>
            <a:picLocks noChangeAspect="1"/>
          </p:cNvPicPr>
          <p:nvPr/>
        </p:nvPicPr>
        <p:blipFill rotWithShape="1">
          <a:blip r:embed="rId2"/>
          <a:srcRect l="2327" t="1986" r="981"/>
          <a:stretch/>
        </p:blipFill>
        <p:spPr>
          <a:xfrm>
            <a:off x="400050" y="959698"/>
            <a:ext cx="5429251" cy="3224105"/>
          </a:xfrm>
          <a:prstGeom prst="rect">
            <a:avLst/>
          </a:prstGeom>
        </p:spPr>
      </p:pic>
      <p:sp>
        <p:nvSpPr>
          <p:cNvPr id="5" name="Rectangle 4"/>
          <p:cNvSpPr/>
          <p:nvPr/>
        </p:nvSpPr>
        <p:spPr>
          <a:xfrm>
            <a:off x="6012603" y="733643"/>
            <a:ext cx="2914650" cy="3610989"/>
          </a:xfrm>
          <a:prstGeom prst="rect">
            <a:avLst/>
          </a:prstGeom>
        </p:spPr>
        <p:txBody>
          <a:bodyPr wrap="square">
            <a:spAutoFit/>
          </a:bodyPr>
          <a:lstStyle/>
          <a:p>
            <a:pPr>
              <a:lnSpc>
                <a:spcPct val="115000"/>
              </a:lnSpc>
              <a:spcAft>
                <a:spcPts val="750"/>
              </a:spcAft>
            </a:pPr>
            <a:r>
              <a:rPr lang="en-US" sz="2000" dirty="0">
                <a:latin typeface="Calibri" panose="020F0502020204030204" pitchFamily="34" charset="0"/>
                <a:ea typeface="Calibri" panose="020F0502020204030204" pitchFamily="34" charset="0"/>
                <a:cs typeface="Times New Roman" panose="02020603050405020304" pitchFamily="18" charset="0"/>
              </a:rPr>
              <a:t>Enter the </a:t>
            </a:r>
            <a:r>
              <a:rPr lang="en-US" sz="2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federal costs only</a:t>
            </a:r>
            <a:r>
              <a:rPr lang="en-US" sz="2000" dirty="0">
                <a:latin typeface="Calibri" panose="020F0502020204030204" pitchFamily="34" charset="0"/>
                <a:ea typeface="Calibri" panose="020F0502020204030204" pitchFamily="34" charset="0"/>
                <a:cs typeface="Times New Roman" panose="02020603050405020304" pitchFamily="18" charset="0"/>
              </a:rPr>
              <a:t>. Please do not separate planning and training. Please do not include matching amounts in this section. Please utilize the budget narrative to explain how matching will be met (if applicable).</a:t>
            </a:r>
          </a:p>
        </p:txBody>
      </p:sp>
    </p:spTree>
    <p:extLst>
      <p:ext uri="{BB962C8B-B14F-4D97-AF65-F5344CB8AC3E}">
        <p14:creationId xmlns:p14="http://schemas.microsoft.com/office/powerpoint/2010/main" val="40300978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37B69A5-BA6F-4BB5-A40A-0EC1B5725BB6}" type="slidenum">
              <a:rPr lang="en-US" smtClean="0"/>
              <a:pPr>
                <a:defRPr/>
              </a:pPr>
              <a:t>27</a:t>
            </a:fld>
            <a:endParaRPr lang="en-US" dirty="0"/>
          </a:p>
        </p:txBody>
      </p:sp>
      <p:sp>
        <p:nvSpPr>
          <p:cNvPr id="3" name="TextBox 2"/>
          <p:cNvSpPr txBox="1"/>
          <p:nvPr/>
        </p:nvSpPr>
        <p:spPr>
          <a:xfrm>
            <a:off x="285750" y="233507"/>
            <a:ext cx="8458200" cy="561692"/>
          </a:xfrm>
          <a:prstGeom prst="rect">
            <a:avLst/>
          </a:prstGeom>
          <a:ln/>
        </p:spPr>
        <p:txBody>
          <a:bodyPr vert="horz" wrap="square" lIns="68580" tIns="34290" rIns="68580" bIns="34290" rtlCol="0" anchor="ctr">
            <a:spAutoFit/>
          </a:bodyPr>
          <a:lstStyle/>
          <a:p>
            <a:r>
              <a:rPr lang="en-US" sz="3200" dirty="0"/>
              <a:t>Budget &amp; Budget Narrative SF-424A Section C</a:t>
            </a:r>
          </a:p>
        </p:txBody>
      </p:sp>
      <p:sp>
        <p:nvSpPr>
          <p:cNvPr id="4" name="TextBox 3"/>
          <p:cNvSpPr txBox="1"/>
          <p:nvPr/>
        </p:nvSpPr>
        <p:spPr>
          <a:xfrm>
            <a:off x="400050" y="2433251"/>
            <a:ext cx="8229600" cy="276999"/>
          </a:xfrm>
          <a:prstGeom prst="rect">
            <a:avLst/>
          </a:prstGeom>
          <a:ln/>
        </p:spPr>
        <p:txBody>
          <a:bodyPr vert="horz" wrap="square" lIns="68580" tIns="34290" rIns="68580" bIns="34290" rtlCol="0" anchor="ctr">
            <a:spAutoFit/>
          </a:bodyPr>
          <a:lstStyle/>
          <a:p>
            <a:endParaRPr lang="en-US" sz="1350" dirty="0"/>
          </a:p>
        </p:txBody>
      </p:sp>
      <p:sp>
        <p:nvSpPr>
          <p:cNvPr id="5" name="Rectangle 4"/>
          <p:cNvSpPr/>
          <p:nvPr/>
        </p:nvSpPr>
        <p:spPr>
          <a:xfrm>
            <a:off x="285750" y="3013371"/>
            <a:ext cx="7994290" cy="1235979"/>
          </a:xfrm>
          <a:prstGeom prst="rect">
            <a:avLst/>
          </a:prstGeom>
        </p:spPr>
        <p:txBody>
          <a:bodyPr wrap="square">
            <a:spAutoFit/>
          </a:bodyPr>
          <a:lstStyle/>
          <a:p>
            <a:pPr>
              <a:lnSpc>
                <a:spcPct val="115000"/>
              </a:lnSpc>
              <a:spcAft>
                <a:spcPts val="750"/>
              </a:spcAft>
            </a:pPr>
            <a:r>
              <a:rPr lang="en-US" sz="2000" dirty="0">
                <a:latin typeface="Calibri" panose="020F0502020204030204" pitchFamily="34" charset="0"/>
                <a:ea typeface="Calibri" panose="020F0502020204030204" pitchFamily="34" charset="0"/>
                <a:cs typeface="Times New Roman" panose="02020603050405020304" pitchFamily="18" charset="0"/>
              </a:rPr>
              <a:t>Enter the </a:t>
            </a:r>
            <a:r>
              <a:rPr lang="en-US" sz="2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matching costs only</a:t>
            </a:r>
            <a:r>
              <a:rPr lang="en-US" sz="2000" dirty="0">
                <a:latin typeface="Calibri" panose="020F0502020204030204" pitchFamily="34" charset="0"/>
                <a:ea typeface="Calibri" panose="020F0502020204030204" pitchFamily="34" charset="0"/>
                <a:cs typeface="Times New Roman" panose="02020603050405020304" pitchFamily="18" charset="0"/>
              </a:rPr>
              <a:t>.</a:t>
            </a:r>
          </a:p>
          <a:p>
            <a:pPr>
              <a:lnSpc>
                <a:spcPct val="115000"/>
              </a:lnSpc>
              <a:spcAft>
                <a:spcPts val="750"/>
              </a:spcAft>
            </a:pPr>
            <a:r>
              <a:rPr lang="en-US" sz="2000" dirty="0">
                <a:latin typeface="Calibri" panose="020F0502020204030204" pitchFamily="34" charset="0"/>
                <a:ea typeface="Calibri" panose="020F0502020204030204" pitchFamily="34" charset="0"/>
                <a:cs typeface="Times New Roman" panose="02020603050405020304" pitchFamily="18" charset="0"/>
              </a:rPr>
              <a:t>Section D and Section E are </a:t>
            </a:r>
            <a:r>
              <a:rPr lang="en-US" sz="2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not required </a:t>
            </a:r>
            <a:r>
              <a:rPr lang="en-US" sz="2000" dirty="0">
                <a:latin typeface="Calibri" panose="020F0502020204030204" pitchFamily="34" charset="0"/>
                <a:ea typeface="Calibri" panose="020F0502020204030204" pitchFamily="34" charset="0"/>
                <a:cs typeface="Times New Roman" panose="02020603050405020304" pitchFamily="18" charset="0"/>
              </a:rPr>
              <a:t>for the FY18 Continuing Application.</a:t>
            </a:r>
          </a:p>
        </p:txBody>
      </p:sp>
      <p:pic>
        <p:nvPicPr>
          <p:cNvPr id="8" name="Picture 7"/>
          <p:cNvPicPr>
            <a:picLocks noChangeAspect="1"/>
          </p:cNvPicPr>
          <p:nvPr/>
        </p:nvPicPr>
        <p:blipFill rotWithShape="1">
          <a:blip r:embed="rId2"/>
          <a:srcRect l="2099" t="3174"/>
          <a:stretch/>
        </p:blipFill>
        <p:spPr>
          <a:xfrm>
            <a:off x="285750" y="800100"/>
            <a:ext cx="7994290" cy="2027321"/>
          </a:xfrm>
          <a:prstGeom prst="rect">
            <a:avLst/>
          </a:prstGeom>
        </p:spPr>
      </p:pic>
    </p:spTree>
    <p:extLst>
      <p:ext uri="{BB962C8B-B14F-4D97-AF65-F5344CB8AC3E}">
        <p14:creationId xmlns:p14="http://schemas.microsoft.com/office/powerpoint/2010/main" val="23320673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37B69A5-BA6F-4BB5-A40A-0EC1B5725BB6}" type="slidenum">
              <a:rPr lang="en-US" smtClean="0"/>
              <a:pPr>
                <a:defRPr/>
              </a:pPr>
              <a:t>28</a:t>
            </a:fld>
            <a:endParaRPr lang="en-US" dirty="0"/>
          </a:p>
        </p:txBody>
      </p:sp>
      <p:sp>
        <p:nvSpPr>
          <p:cNvPr id="3" name="TextBox 2"/>
          <p:cNvSpPr txBox="1"/>
          <p:nvPr/>
        </p:nvSpPr>
        <p:spPr>
          <a:xfrm>
            <a:off x="285750" y="233507"/>
            <a:ext cx="8458200" cy="561692"/>
          </a:xfrm>
          <a:prstGeom prst="rect">
            <a:avLst/>
          </a:prstGeom>
          <a:ln/>
        </p:spPr>
        <p:txBody>
          <a:bodyPr vert="horz" wrap="square" lIns="68580" tIns="34290" rIns="68580" bIns="34290" rtlCol="0" anchor="ctr">
            <a:spAutoFit/>
          </a:bodyPr>
          <a:lstStyle/>
          <a:p>
            <a:r>
              <a:rPr lang="en-US" sz="3200" dirty="0"/>
              <a:t>Budget &amp; Budget Narrative SF-424A Section F</a:t>
            </a:r>
          </a:p>
        </p:txBody>
      </p:sp>
      <p:sp>
        <p:nvSpPr>
          <p:cNvPr id="4" name="TextBox 3"/>
          <p:cNvSpPr txBox="1"/>
          <p:nvPr/>
        </p:nvSpPr>
        <p:spPr>
          <a:xfrm>
            <a:off x="400050" y="2433251"/>
            <a:ext cx="8229600" cy="276999"/>
          </a:xfrm>
          <a:prstGeom prst="rect">
            <a:avLst/>
          </a:prstGeom>
          <a:ln/>
        </p:spPr>
        <p:txBody>
          <a:bodyPr vert="horz" wrap="square" lIns="68580" tIns="34290" rIns="68580" bIns="34290" rtlCol="0" anchor="ctr">
            <a:spAutoFit/>
          </a:bodyPr>
          <a:lstStyle/>
          <a:p>
            <a:endParaRPr lang="en-US" sz="1350" dirty="0"/>
          </a:p>
        </p:txBody>
      </p:sp>
      <p:sp>
        <p:nvSpPr>
          <p:cNvPr id="5" name="Rectangle 4"/>
          <p:cNvSpPr/>
          <p:nvPr/>
        </p:nvSpPr>
        <p:spPr>
          <a:xfrm>
            <a:off x="285750" y="1945895"/>
            <a:ext cx="7994290" cy="425501"/>
          </a:xfrm>
          <a:prstGeom prst="rect">
            <a:avLst/>
          </a:prstGeom>
        </p:spPr>
        <p:txBody>
          <a:bodyPr wrap="square">
            <a:spAutoFit/>
          </a:bodyPr>
          <a:lstStyle/>
          <a:p>
            <a:pPr>
              <a:lnSpc>
                <a:spcPct val="115000"/>
              </a:lnSpc>
              <a:spcAft>
                <a:spcPts val="750"/>
              </a:spcAft>
            </a:pPr>
            <a:r>
              <a:rPr lang="en-US" sz="2000" dirty="0">
                <a:latin typeface="Calibri" panose="020F0502020204030204" pitchFamily="34" charset="0"/>
                <a:ea typeface="Calibri" panose="020F0502020204030204" pitchFamily="34" charset="0"/>
                <a:cs typeface="Times New Roman" panose="02020603050405020304" pitchFamily="18" charset="0"/>
              </a:rPr>
              <a:t>Section F is required if requesting indirect costs.</a:t>
            </a:r>
          </a:p>
        </p:txBody>
      </p:sp>
      <p:pic>
        <p:nvPicPr>
          <p:cNvPr id="6" name="Picture 5"/>
          <p:cNvPicPr>
            <a:picLocks noChangeAspect="1"/>
          </p:cNvPicPr>
          <p:nvPr/>
        </p:nvPicPr>
        <p:blipFill rotWithShape="1">
          <a:blip r:embed="rId2"/>
          <a:srcRect l="21875" t="82308" r="20625" b="8038"/>
          <a:stretch/>
        </p:blipFill>
        <p:spPr>
          <a:xfrm>
            <a:off x="285749" y="1060330"/>
            <a:ext cx="7821890" cy="711320"/>
          </a:xfrm>
          <a:prstGeom prst="rect">
            <a:avLst/>
          </a:prstGeom>
        </p:spPr>
      </p:pic>
    </p:spTree>
    <p:extLst>
      <p:ext uri="{BB962C8B-B14F-4D97-AF65-F5344CB8AC3E}">
        <p14:creationId xmlns:p14="http://schemas.microsoft.com/office/powerpoint/2010/main" val="2934079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90550"/>
            <a:ext cx="9144000" cy="3962400"/>
          </a:xfrm>
        </p:spPr>
        <p:txBody>
          <a:bodyPr>
            <a:noAutofit/>
          </a:bodyPr>
          <a:lstStyle/>
          <a:p>
            <a:pPr marL="0" indent="0">
              <a:spcBef>
                <a:spcPts val="300"/>
              </a:spcBef>
              <a:spcAft>
                <a:spcPts val="300"/>
              </a:spcAft>
              <a:buNone/>
              <a:defRPr/>
            </a:pPr>
            <a:r>
              <a:rPr lang="en-US" altLang="en-US" sz="2400" dirty="0">
                <a:cs typeface="Times New Roman" panose="02020603050405020304" pitchFamily="18" charset="0"/>
              </a:rPr>
              <a:t>An applicant’s budget request is reviewed for compliance with the governing cost principles and other requirements and policies applicable to the type of recipient and the type of award. </a:t>
            </a:r>
          </a:p>
          <a:p>
            <a:pPr marL="0" indent="0">
              <a:spcBef>
                <a:spcPts val="300"/>
              </a:spcBef>
              <a:spcAft>
                <a:spcPts val="300"/>
              </a:spcAft>
              <a:buNone/>
              <a:defRPr/>
            </a:pPr>
            <a:r>
              <a:rPr lang="en-US" altLang="en-US" sz="2400" dirty="0">
                <a:cs typeface="Times New Roman" panose="02020603050405020304" pitchFamily="18" charset="0"/>
              </a:rPr>
              <a:t>The cost principles address four tests that PHMSA follows in determining cost eligibility. Costs charged to awards must be:</a:t>
            </a:r>
          </a:p>
          <a:p>
            <a:pPr>
              <a:spcBef>
                <a:spcPts val="300"/>
              </a:spcBef>
              <a:spcAft>
                <a:spcPts val="300"/>
              </a:spcAft>
              <a:buFont typeface="Wingdings" panose="05000000000000000000" pitchFamily="2" charset="2"/>
              <a:buChar char="§"/>
              <a:defRPr/>
            </a:pPr>
            <a:r>
              <a:rPr lang="en-US" altLang="en-US" sz="2400" dirty="0">
                <a:cs typeface="Times New Roman" panose="02020603050405020304" pitchFamily="18" charset="0"/>
              </a:rPr>
              <a:t>Allowable (2 CFR part 200, FOA, federal statute)</a:t>
            </a:r>
          </a:p>
          <a:p>
            <a:pPr>
              <a:spcBef>
                <a:spcPts val="300"/>
              </a:spcBef>
              <a:spcAft>
                <a:spcPts val="300"/>
              </a:spcAft>
              <a:buFont typeface="Wingdings" panose="05000000000000000000" pitchFamily="2" charset="2"/>
              <a:buChar char="§"/>
              <a:defRPr/>
            </a:pPr>
            <a:r>
              <a:rPr lang="en-US" altLang="en-US" sz="2400" dirty="0">
                <a:cs typeface="Times New Roman" panose="02020603050405020304" pitchFamily="18" charset="0"/>
              </a:rPr>
              <a:t>Allocable (2 CFR § 200.405)</a:t>
            </a:r>
          </a:p>
          <a:p>
            <a:pPr>
              <a:spcBef>
                <a:spcPts val="300"/>
              </a:spcBef>
              <a:spcAft>
                <a:spcPts val="300"/>
              </a:spcAft>
              <a:buFont typeface="Wingdings" panose="05000000000000000000" pitchFamily="2" charset="2"/>
              <a:buChar char="§"/>
              <a:defRPr/>
            </a:pPr>
            <a:r>
              <a:rPr lang="en-US" altLang="en-US" sz="2400" dirty="0">
                <a:cs typeface="Times New Roman" panose="02020603050405020304" pitchFamily="18" charset="0"/>
              </a:rPr>
              <a:t>Necessary(2 CFR § 200.403)</a:t>
            </a:r>
          </a:p>
          <a:p>
            <a:pPr>
              <a:spcBef>
                <a:spcPts val="300"/>
              </a:spcBef>
              <a:spcAft>
                <a:spcPts val="300"/>
              </a:spcAft>
              <a:buFont typeface="Wingdings" panose="05000000000000000000" pitchFamily="2" charset="2"/>
              <a:buChar char="§"/>
              <a:defRPr/>
            </a:pPr>
            <a:r>
              <a:rPr lang="en-US" altLang="en-US" sz="2400" dirty="0">
                <a:cs typeface="Times New Roman" panose="02020603050405020304" pitchFamily="18" charset="0"/>
              </a:rPr>
              <a:t>Reasonable and consistently applied (2 CFR § 200.403)</a:t>
            </a:r>
          </a:p>
          <a:p>
            <a:pPr marL="457200" lvl="1" indent="0">
              <a:spcBef>
                <a:spcPts val="300"/>
              </a:spcBef>
              <a:spcAft>
                <a:spcPts val="300"/>
              </a:spcAft>
              <a:buNone/>
              <a:defRPr/>
            </a:pPr>
            <a:endParaRPr lang="en-US" altLang="en-US" sz="2400" dirty="0">
              <a:cs typeface="Times New Roman" panose="02020603050405020304" pitchFamily="18" charset="0"/>
            </a:endParaRPr>
          </a:p>
        </p:txBody>
      </p:sp>
      <p:sp>
        <p:nvSpPr>
          <p:cNvPr id="7" name="Title 1"/>
          <p:cNvSpPr txBox="1">
            <a:spLocks/>
          </p:cNvSpPr>
          <p:nvPr/>
        </p:nvSpPr>
        <p:spPr>
          <a:xfrm>
            <a:off x="0" y="0"/>
            <a:ext cx="9144000" cy="5905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3200" dirty="0">
                <a:cs typeface="Times New Roman" panose="02020603050405020304" pitchFamily="18" charset="0"/>
              </a:rPr>
              <a:t>Budget Narrative: Cost Principles</a:t>
            </a:r>
          </a:p>
        </p:txBody>
      </p:sp>
      <p:sp>
        <p:nvSpPr>
          <p:cNvPr id="5" name="Slide Number Placeholder 4"/>
          <p:cNvSpPr>
            <a:spLocks noGrp="1"/>
          </p:cNvSpPr>
          <p:nvPr>
            <p:ph type="sldNum" sz="quarter" idx="12"/>
          </p:nvPr>
        </p:nvSpPr>
        <p:spPr/>
        <p:txBody>
          <a:bodyPr/>
          <a:lstStyle/>
          <a:p>
            <a:fld id="{BE4FB471-EBB4-4D81-9EA6-902E33AD37CE}" type="slidenum">
              <a:rPr lang="en-US" smtClean="0"/>
              <a:t>29</a:t>
            </a:fld>
            <a:endParaRPr lang="en-US" dirty="0"/>
          </a:p>
        </p:txBody>
      </p:sp>
    </p:spTree>
    <p:extLst>
      <p:ext uri="{BB962C8B-B14F-4D97-AF65-F5344CB8AC3E}">
        <p14:creationId xmlns:p14="http://schemas.microsoft.com/office/powerpoint/2010/main" val="15159675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0" y="16086"/>
            <a:ext cx="9144000" cy="548879"/>
          </a:xfrm>
        </p:spPr>
        <p:txBody>
          <a:bodyPr>
            <a:noAutofit/>
          </a:bodyPr>
          <a:lstStyle/>
          <a:p>
            <a:r>
              <a:rPr lang="en-US" altLang="en-US" sz="3200" dirty="0">
                <a:ea typeface="Tahoma" pitchFamily="34" charset="0"/>
                <a:cs typeface="Times New Roman" panose="02020603050405020304" pitchFamily="18" charset="0"/>
              </a:rPr>
              <a:t>Agenda</a:t>
            </a:r>
          </a:p>
        </p:txBody>
      </p:sp>
      <p:sp>
        <p:nvSpPr>
          <p:cNvPr id="3" name="Content Placeholder 2"/>
          <p:cNvSpPr>
            <a:spLocks noGrp="1"/>
          </p:cNvSpPr>
          <p:nvPr>
            <p:ph idx="1"/>
          </p:nvPr>
        </p:nvSpPr>
        <p:spPr>
          <a:xfrm>
            <a:off x="0" y="587558"/>
            <a:ext cx="9144000" cy="3965391"/>
          </a:xfrm>
        </p:spPr>
        <p:txBody>
          <a:bodyPr>
            <a:noAutofit/>
          </a:bodyPr>
          <a:lstStyle/>
          <a:p>
            <a:pPr>
              <a:spcBef>
                <a:spcPts val="300"/>
              </a:spcBef>
              <a:spcAft>
                <a:spcPts val="300"/>
              </a:spcAft>
              <a:buFont typeface="Wingdings" panose="05000000000000000000" pitchFamily="2" charset="2"/>
              <a:buChar char="§"/>
              <a:defRPr/>
            </a:pPr>
            <a:r>
              <a:rPr lang="en-US" altLang="en-US" sz="2400" dirty="0">
                <a:cs typeface="Times New Roman" panose="02020603050405020304" pitchFamily="18" charset="0"/>
              </a:rPr>
              <a:t>Program Overview</a:t>
            </a:r>
          </a:p>
          <a:p>
            <a:pPr>
              <a:spcBef>
                <a:spcPts val="300"/>
              </a:spcBef>
              <a:spcAft>
                <a:spcPts val="300"/>
              </a:spcAft>
              <a:buFont typeface="Wingdings" panose="05000000000000000000" pitchFamily="2" charset="2"/>
              <a:buChar char="§"/>
              <a:defRPr/>
            </a:pPr>
            <a:r>
              <a:rPr lang="en-US" altLang="en-US" sz="2400" dirty="0">
                <a:cs typeface="Times New Roman" panose="02020603050405020304" pitchFamily="18" charset="0"/>
              </a:rPr>
              <a:t>PHMSA Grant Schedule</a:t>
            </a:r>
          </a:p>
          <a:p>
            <a:pPr>
              <a:spcBef>
                <a:spcPts val="300"/>
              </a:spcBef>
              <a:spcAft>
                <a:spcPts val="300"/>
              </a:spcAft>
              <a:buFont typeface="Wingdings" panose="05000000000000000000" pitchFamily="2" charset="2"/>
              <a:buChar char="§"/>
              <a:defRPr/>
            </a:pPr>
            <a:r>
              <a:rPr lang="en-US" altLang="en-US" sz="2400" dirty="0">
                <a:cs typeface="Times New Roman" panose="02020603050405020304" pitchFamily="18" charset="0"/>
              </a:rPr>
              <a:t>Developing the Grant Application</a:t>
            </a:r>
          </a:p>
          <a:p>
            <a:pPr lvl="1">
              <a:spcBef>
                <a:spcPts val="300"/>
              </a:spcBef>
              <a:spcAft>
                <a:spcPts val="300"/>
              </a:spcAft>
              <a:buFont typeface="Wingdings" panose="05000000000000000000" pitchFamily="2" charset="2"/>
              <a:buChar char="§"/>
              <a:defRPr/>
            </a:pPr>
            <a:r>
              <a:rPr lang="en-US" altLang="en-US" sz="2400" dirty="0">
                <a:cs typeface="Times New Roman" panose="02020603050405020304" pitchFamily="18" charset="0"/>
              </a:rPr>
              <a:t>Components of the Project Narrative</a:t>
            </a:r>
          </a:p>
          <a:p>
            <a:pPr lvl="1">
              <a:spcBef>
                <a:spcPts val="300"/>
              </a:spcBef>
              <a:spcAft>
                <a:spcPts val="300"/>
              </a:spcAft>
              <a:buFont typeface="Wingdings" panose="05000000000000000000" pitchFamily="2" charset="2"/>
              <a:buChar char="§"/>
              <a:defRPr/>
            </a:pPr>
            <a:r>
              <a:rPr lang="en-US" altLang="en-US" sz="2400" dirty="0">
                <a:cs typeface="Times New Roman" panose="02020603050405020304" pitchFamily="18" charset="0"/>
              </a:rPr>
              <a:t>Components of the Budget and Budget Narrative	</a:t>
            </a:r>
          </a:p>
          <a:p>
            <a:pPr>
              <a:spcBef>
                <a:spcPts val="300"/>
              </a:spcBef>
              <a:spcAft>
                <a:spcPts val="300"/>
              </a:spcAft>
              <a:buFont typeface="Wingdings" panose="05000000000000000000" pitchFamily="2" charset="2"/>
              <a:buChar char="§"/>
              <a:defRPr/>
            </a:pPr>
            <a:r>
              <a:rPr lang="en-US" altLang="en-US" sz="2400" dirty="0">
                <a:cs typeface="Times New Roman" panose="02020603050405020304" pitchFamily="18" charset="0"/>
              </a:rPr>
              <a:t>Guidance on the HMEP Application Sections</a:t>
            </a:r>
          </a:p>
          <a:p>
            <a:pPr algn="l">
              <a:spcBef>
                <a:spcPts val="300"/>
              </a:spcBef>
              <a:spcAft>
                <a:spcPts val="300"/>
              </a:spcAft>
              <a:buFont typeface="Wingdings" panose="05000000000000000000" pitchFamily="2" charset="2"/>
              <a:buChar char="§"/>
              <a:defRPr/>
            </a:pPr>
            <a:r>
              <a:rPr lang="en-US" sz="2400" dirty="0">
                <a:solidFill>
                  <a:schemeClr val="tx1"/>
                </a:solidFill>
                <a:cs typeface="Times New Roman" panose="02020603050405020304" pitchFamily="18" charset="0"/>
              </a:rPr>
              <a:t>Questions/Comments</a:t>
            </a:r>
            <a:endParaRPr lang="en-US" sz="2400" dirty="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fld id="{BE4FB471-EBB4-4D81-9EA6-902E33AD37CE}" type="slidenum">
              <a:rPr lang="en-US" smtClean="0">
                <a:latin typeface="+mj-lt"/>
              </a:rPr>
              <a:t>3</a:t>
            </a:fld>
            <a:endParaRPr lang="en-US" dirty="0">
              <a:latin typeface="+mj-lt"/>
            </a:endParaRPr>
          </a:p>
        </p:txBody>
      </p:sp>
      <p:pic>
        <p:nvPicPr>
          <p:cNvPr id="2" name="Picture 1"/>
          <p:cNvPicPr>
            <a:picLocks noChangeAspect="1"/>
          </p:cNvPicPr>
          <p:nvPr/>
        </p:nvPicPr>
        <p:blipFill>
          <a:blip r:embed="rId3"/>
          <a:stretch>
            <a:fillRect/>
          </a:stretch>
        </p:blipFill>
        <p:spPr>
          <a:xfrm>
            <a:off x="6584373" y="28209"/>
            <a:ext cx="2408063" cy="2443739"/>
          </a:xfrm>
          <a:prstGeom prst="rect">
            <a:avLst/>
          </a:prstGeom>
        </p:spPr>
      </p:pic>
    </p:spTree>
    <p:extLst>
      <p:ext uri="{BB962C8B-B14F-4D97-AF65-F5344CB8AC3E}">
        <p14:creationId xmlns:p14="http://schemas.microsoft.com/office/powerpoint/2010/main" val="24291677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24615"/>
            <a:ext cx="9144000" cy="2590800"/>
          </a:xfrm>
        </p:spPr>
        <p:txBody>
          <a:bodyPr>
            <a:noAutofit/>
          </a:bodyPr>
          <a:lstStyle/>
          <a:p>
            <a:pPr marL="347472" lvl="0" indent="-347472">
              <a:spcBef>
                <a:spcPts val="300"/>
              </a:spcBef>
              <a:spcAft>
                <a:spcPts val="300"/>
              </a:spcAft>
              <a:buFont typeface="Wingdings" panose="05000000000000000000" pitchFamily="2" charset="2"/>
              <a:buChar char="§"/>
            </a:pPr>
            <a:r>
              <a:rPr lang="en-US" sz="2400" dirty="0">
                <a:cs typeface="Times New Roman" panose="02020603050405020304" pitchFamily="18" charset="0"/>
              </a:rPr>
              <a:t>Submitting a well-written budget narrative results in a faster review by PHMSA and a lower administrative burden to applicants. </a:t>
            </a:r>
          </a:p>
          <a:p>
            <a:pPr marL="347472" lvl="0" indent="-347472">
              <a:spcBef>
                <a:spcPts val="300"/>
              </a:spcBef>
              <a:spcAft>
                <a:spcPts val="300"/>
              </a:spcAft>
              <a:buFont typeface="Wingdings" panose="05000000000000000000" pitchFamily="2" charset="2"/>
              <a:buChar char="§"/>
            </a:pPr>
            <a:r>
              <a:rPr lang="en-US" sz="2400" dirty="0">
                <a:cs typeface="Times New Roman" panose="02020603050405020304" pitchFamily="18" charset="0"/>
              </a:rPr>
              <a:t>Please check for computational errors!</a:t>
            </a:r>
            <a:r>
              <a:rPr lang="en-US" sz="2400" dirty="0">
                <a:solidFill>
                  <a:srgbClr val="FF0000"/>
                </a:solidFill>
                <a:cs typeface="Times New Roman" panose="02020603050405020304" pitchFamily="18" charset="0"/>
              </a:rPr>
              <a:t> </a:t>
            </a:r>
          </a:p>
          <a:p>
            <a:pPr marL="347472" lvl="0" indent="-347472">
              <a:spcBef>
                <a:spcPts val="300"/>
              </a:spcBef>
              <a:spcAft>
                <a:spcPts val="300"/>
              </a:spcAft>
              <a:buFont typeface="Wingdings" panose="05000000000000000000" pitchFamily="2" charset="2"/>
              <a:buChar char="§"/>
            </a:pPr>
            <a:r>
              <a:rPr lang="en-US" sz="2400" dirty="0">
                <a:cs typeface="Times New Roman" panose="02020603050405020304" pitchFamily="18" charset="0"/>
              </a:rPr>
              <a:t>Every number listed in the SF-424A line-item budget should have a corresponding explanation as to how it was calculated in the budget narrative.</a:t>
            </a:r>
          </a:p>
        </p:txBody>
      </p:sp>
      <p:sp>
        <p:nvSpPr>
          <p:cNvPr id="7" name="Title 1"/>
          <p:cNvSpPr txBox="1">
            <a:spLocks/>
          </p:cNvSpPr>
          <p:nvPr/>
        </p:nvSpPr>
        <p:spPr>
          <a:xfrm>
            <a:off x="46074" y="0"/>
            <a:ext cx="8915400" cy="819150"/>
          </a:xfrm>
          <a:prstGeom prst="rect">
            <a:avLst/>
          </a:prstGeom>
        </p:spPr>
        <p:txBody>
          <a:bodyPr vert="horz" lIns="91440" tIns="45720" rIns="91440" bIns="45720" rtlCol="0" anchor="ctr">
            <a:normAutofit fontScale="4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b="1" dirty="0">
                <a:solidFill>
                  <a:schemeClr val="accent3">
                    <a:lumMod val="50000"/>
                  </a:schemeClr>
                </a:solidFill>
                <a:latin typeface="Bell MT" panose="02020503060305020303" pitchFamily="18" charset="0"/>
              </a:rPr>
              <a:t/>
            </a:r>
            <a:br>
              <a:rPr lang="en-US" altLang="en-US" b="1" dirty="0">
                <a:solidFill>
                  <a:schemeClr val="accent3">
                    <a:lumMod val="50000"/>
                  </a:schemeClr>
                </a:solidFill>
                <a:latin typeface="Bell MT" panose="02020503060305020303" pitchFamily="18" charset="0"/>
              </a:rPr>
            </a:br>
            <a:endParaRPr lang="en-US" altLang="en-US" sz="8500" b="1" dirty="0">
              <a:latin typeface="Times New Roman" panose="02020603050405020304" pitchFamily="18" charset="0"/>
              <a:cs typeface="Times New Roman" panose="02020603050405020304" pitchFamily="18" charset="0"/>
            </a:endParaRPr>
          </a:p>
        </p:txBody>
      </p:sp>
      <p:sp>
        <p:nvSpPr>
          <p:cNvPr id="5" name="Rectangle 4"/>
          <p:cNvSpPr/>
          <p:nvPr/>
        </p:nvSpPr>
        <p:spPr>
          <a:xfrm>
            <a:off x="0" y="19920"/>
            <a:ext cx="9144000" cy="584775"/>
          </a:xfrm>
          <a:prstGeom prst="rect">
            <a:avLst/>
          </a:prstGeom>
        </p:spPr>
        <p:txBody>
          <a:bodyPr wrap="square">
            <a:spAutoFit/>
          </a:bodyPr>
          <a:lstStyle/>
          <a:p>
            <a:pPr lvl="0" algn="ctr">
              <a:spcAft>
                <a:spcPts val="1200"/>
              </a:spcAft>
            </a:pPr>
            <a:r>
              <a:rPr lang="en-US" sz="3200" dirty="0">
                <a:latin typeface="+mj-lt"/>
                <a:cs typeface="Times New Roman" panose="02020603050405020304" pitchFamily="18" charset="0"/>
              </a:rPr>
              <a:t>Budget and Budget Narrative: Reminders</a:t>
            </a:r>
          </a:p>
        </p:txBody>
      </p:sp>
      <p:sp>
        <p:nvSpPr>
          <p:cNvPr id="6" name="Slide Number Placeholder 5"/>
          <p:cNvSpPr>
            <a:spLocks noGrp="1"/>
          </p:cNvSpPr>
          <p:nvPr>
            <p:ph type="sldNum" sz="quarter" idx="12"/>
          </p:nvPr>
        </p:nvSpPr>
        <p:spPr/>
        <p:txBody>
          <a:bodyPr/>
          <a:lstStyle/>
          <a:p>
            <a:fld id="{BE4FB471-EBB4-4D81-9EA6-902E33AD37CE}" type="slidenum">
              <a:rPr lang="en-US" smtClean="0"/>
              <a:t>30</a:t>
            </a:fld>
            <a:endParaRPr lang="en-US" dirty="0"/>
          </a:p>
        </p:txBody>
      </p:sp>
      <p:pic>
        <p:nvPicPr>
          <p:cNvPr id="8" name="Picture 7" descr="General Survey &lt;strong&gt;Reminder&lt;/strong&g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3105150"/>
            <a:ext cx="2590800" cy="1165151"/>
          </a:xfrm>
          <a:prstGeom prst="rect">
            <a:avLst/>
          </a:prstGeom>
        </p:spPr>
      </p:pic>
    </p:spTree>
    <p:extLst>
      <p:ext uri="{BB962C8B-B14F-4D97-AF65-F5344CB8AC3E}">
        <p14:creationId xmlns:p14="http://schemas.microsoft.com/office/powerpoint/2010/main" val="35999543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57200" y="209550"/>
            <a:ext cx="8229600" cy="548879"/>
          </a:xfrm>
        </p:spPr>
        <p:txBody>
          <a:bodyPr>
            <a:noAutofit/>
          </a:bodyPr>
          <a:lstStyle/>
          <a:p>
            <a:r>
              <a:rPr lang="en-US" altLang="en-US" sz="3200" b="1" dirty="0">
                <a:latin typeface="Times New Roman" panose="02020603050405020304" pitchFamily="18" charset="0"/>
                <a:cs typeface="Times New Roman" panose="02020603050405020304" pitchFamily="18" charset="0"/>
              </a:rPr>
              <a:t>Invitation to </a:t>
            </a:r>
            <a:r>
              <a:rPr lang="en-US" altLang="en-US" sz="3200" b="1" u="sng" dirty="0">
                <a:solidFill>
                  <a:schemeClr val="accent3">
                    <a:lumMod val="75000"/>
                  </a:schemeClr>
                </a:solidFill>
                <a:latin typeface="Times New Roman" panose="02020603050405020304" pitchFamily="18" charset="0"/>
                <a:cs typeface="Times New Roman" panose="02020603050405020304" pitchFamily="18" charset="0"/>
              </a:rPr>
              <a:t>Apply</a:t>
            </a:r>
          </a:p>
        </p:txBody>
      </p:sp>
      <p:sp>
        <p:nvSpPr>
          <p:cNvPr id="29699" name="Content Placeholder 2"/>
          <p:cNvSpPr>
            <a:spLocks noGrp="1"/>
          </p:cNvSpPr>
          <p:nvPr>
            <p:ph idx="1"/>
          </p:nvPr>
        </p:nvSpPr>
        <p:spPr>
          <a:xfrm>
            <a:off x="519748" y="1092398"/>
            <a:ext cx="7848600" cy="793552"/>
          </a:xfrm>
        </p:spPr>
        <p:txBody>
          <a:bodyPr/>
          <a:lstStyle/>
          <a:p>
            <a:pPr marL="0" indent="0">
              <a:buFontTx/>
              <a:buNone/>
            </a:pPr>
            <a:r>
              <a:rPr lang="en-US" altLang="en-US" sz="1800" dirty="0">
                <a:solidFill>
                  <a:schemeClr val="tx1"/>
                </a:solidFill>
                <a:latin typeface="Times New Roman" panose="02020603050405020304" pitchFamily="18" charset="0"/>
                <a:cs typeface="Times New Roman" panose="02020603050405020304" pitchFamily="18" charset="0"/>
              </a:rPr>
              <a:t>PHMSA encourages Federally Recognized Tribes </a:t>
            </a:r>
            <a:r>
              <a:rPr lang="en-US" altLang="en-US" sz="1800" dirty="0">
                <a:latin typeface="Times New Roman" panose="02020603050405020304" pitchFamily="18" charset="0"/>
                <a:cs typeface="Times New Roman" panose="02020603050405020304" pitchFamily="18" charset="0"/>
              </a:rPr>
              <a:t>to apply for the </a:t>
            </a:r>
            <a:r>
              <a:rPr lang="en-US" altLang="en-US" sz="1800" dirty="0">
                <a:solidFill>
                  <a:schemeClr val="tx1"/>
                </a:solidFill>
                <a:latin typeface="Times New Roman" panose="02020603050405020304" pitchFamily="18" charset="0"/>
                <a:cs typeface="Times New Roman" panose="02020603050405020304" pitchFamily="18" charset="0"/>
              </a:rPr>
              <a:t>HMEP grant via </a:t>
            </a:r>
            <a:r>
              <a:rPr lang="en-US" altLang="en-US" sz="1800" dirty="0">
                <a:solidFill>
                  <a:schemeClr val="tx1"/>
                </a:solidFill>
                <a:latin typeface="Times New Roman" panose="02020603050405020304" pitchFamily="18" charset="0"/>
                <a:cs typeface="Times New Roman" panose="02020603050405020304" pitchFamily="18" charset="0"/>
                <a:hlinkClick r:id="rId3"/>
              </a:rPr>
              <a:t>www.grants.gov</a:t>
            </a:r>
            <a:r>
              <a:rPr lang="en-US" altLang="en-US" sz="1800" dirty="0">
                <a:solidFill>
                  <a:schemeClr val="tx1"/>
                </a:solidFill>
                <a:latin typeface="Times New Roman" panose="02020603050405020304" pitchFamily="18" charset="0"/>
                <a:cs typeface="Times New Roman" panose="02020603050405020304" pitchFamily="18" charset="0"/>
              </a:rPr>
              <a:t>.  </a:t>
            </a:r>
          </a:p>
        </p:txBody>
      </p:sp>
      <p:pic>
        <p:nvPicPr>
          <p:cNvPr id="8" name="Picture 7"/>
          <p:cNvPicPr>
            <a:picLocks noChangeAspect="1"/>
          </p:cNvPicPr>
          <p:nvPr/>
        </p:nvPicPr>
        <p:blipFill>
          <a:blip r:embed="rId4"/>
          <a:stretch>
            <a:fillRect/>
          </a:stretch>
        </p:blipFill>
        <p:spPr>
          <a:xfrm>
            <a:off x="4343400" y="2457450"/>
            <a:ext cx="4002088" cy="1777604"/>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5"/>
          <a:stretch>
            <a:fillRect/>
          </a:stretch>
        </p:blipFill>
        <p:spPr>
          <a:xfrm>
            <a:off x="884238" y="2686050"/>
            <a:ext cx="1905000" cy="1485900"/>
          </a:xfrm>
          <a:prstGeom prst="rect">
            <a:avLst/>
          </a:prstGeom>
          <a:ln>
            <a:noFill/>
          </a:ln>
          <a:effectLst>
            <a:outerShdw blurRad="292100" dist="139700" dir="2700000" algn="tl" rotWithShape="0">
              <a:srgbClr val="333333">
                <a:alpha val="65000"/>
              </a:srgbClr>
            </a:outerShdw>
          </a:effectLst>
        </p:spPr>
      </p:pic>
      <p:sp>
        <p:nvSpPr>
          <p:cNvPr id="3" name="Slide Number Placeholder 2"/>
          <p:cNvSpPr>
            <a:spLocks noGrp="1"/>
          </p:cNvSpPr>
          <p:nvPr>
            <p:ph type="sldNum" sz="quarter" idx="12"/>
          </p:nvPr>
        </p:nvSpPr>
        <p:spPr/>
        <p:txBody>
          <a:bodyPr/>
          <a:lstStyle/>
          <a:p>
            <a:fld id="{BE4FB471-EBB4-4D81-9EA6-902E33AD37CE}" type="slidenum">
              <a:rPr lang="en-US" smtClean="0"/>
              <a:t>31</a:t>
            </a:fld>
            <a:endParaRPr lang="en-US" dirty="0"/>
          </a:p>
        </p:txBody>
      </p:sp>
    </p:spTree>
    <p:extLst>
      <p:ext uri="{BB962C8B-B14F-4D97-AF65-F5344CB8AC3E}">
        <p14:creationId xmlns:p14="http://schemas.microsoft.com/office/powerpoint/2010/main" val="4623994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0" y="0"/>
            <a:ext cx="9144000" cy="552450"/>
          </a:xfrm>
        </p:spPr>
        <p:txBody>
          <a:bodyPr>
            <a:noAutofit/>
          </a:bodyPr>
          <a:lstStyle/>
          <a:p>
            <a:pPr eaLnBrk="1" hangingPunct="1"/>
            <a:r>
              <a:rPr lang="en-US" altLang="en-US" sz="3000" dirty="0">
                <a:latin typeface="+mn-lt"/>
                <a:cs typeface="Times New Roman" panose="02020603050405020304" pitchFamily="18" charset="0"/>
              </a:rPr>
              <a:t>HMEP Grant Program Contact Information</a:t>
            </a:r>
          </a:p>
        </p:txBody>
      </p:sp>
      <p:sp>
        <p:nvSpPr>
          <p:cNvPr id="49155" name="Content Placeholder 2"/>
          <p:cNvSpPr>
            <a:spLocks noGrp="1"/>
          </p:cNvSpPr>
          <p:nvPr>
            <p:ph idx="1"/>
          </p:nvPr>
        </p:nvSpPr>
        <p:spPr>
          <a:xfrm>
            <a:off x="27709" y="1047750"/>
            <a:ext cx="9144000" cy="1657350"/>
          </a:xfrm>
        </p:spPr>
        <p:txBody>
          <a:bodyPr>
            <a:noAutofit/>
          </a:bodyPr>
          <a:lstStyle/>
          <a:p>
            <a:pPr>
              <a:lnSpc>
                <a:spcPct val="150000"/>
              </a:lnSpc>
              <a:spcBef>
                <a:spcPts val="0"/>
              </a:spcBef>
              <a:buFont typeface="Wingdings" panose="05000000000000000000" pitchFamily="2" charset="2"/>
              <a:buChar char="§"/>
              <a:defRPr/>
            </a:pPr>
            <a:r>
              <a:rPr lang="en-US" dirty="0">
                <a:cs typeface="Times New Roman" panose="02020603050405020304" pitchFamily="18" charset="0"/>
              </a:rPr>
              <a:t>General Inquiries: </a:t>
            </a:r>
            <a:r>
              <a:rPr lang="en-US" dirty="0">
                <a:cs typeface="Times New Roman" panose="02020603050405020304" pitchFamily="18" charset="0"/>
                <a:hlinkClick r:id="rId2"/>
              </a:rPr>
              <a:t>HMEP.Grants@dot.gov</a:t>
            </a:r>
            <a:endParaRPr lang="en-US" dirty="0">
              <a:cs typeface="Times New Roman" panose="02020603050405020304" pitchFamily="18" charset="0"/>
            </a:endParaRPr>
          </a:p>
          <a:p>
            <a:pPr>
              <a:lnSpc>
                <a:spcPct val="150000"/>
              </a:lnSpc>
              <a:spcBef>
                <a:spcPts val="0"/>
              </a:spcBef>
              <a:buFont typeface="Wingdings" panose="05000000000000000000" pitchFamily="2" charset="2"/>
              <a:buChar char="§"/>
              <a:defRPr/>
            </a:pPr>
            <a:r>
              <a:rPr lang="en-US" dirty="0">
                <a:cs typeface="Times New Roman" panose="02020603050405020304" pitchFamily="18" charset="0"/>
              </a:rPr>
              <a:t>Website</a:t>
            </a:r>
            <a:r>
              <a:rPr lang="en-US" b="1" dirty="0">
                <a:cs typeface="Times New Roman" panose="02020603050405020304" pitchFamily="18" charset="0"/>
              </a:rPr>
              <a:t>: </a:t>
            </a:r>
            <a:r>
              <a:rPr lang="en-US" dirty="0">
                <a:solidFill>
                  <a:schemeClr val="accent3">
                    <a:lumMod val="75000"/>
                  </a:schemeClr>
                </a:solidFill>
                <a:cs typeface="Times New Roman" panose="02020603050405020304" pitchFamily="18" charset="0"/>
                <a:hlinkClick r:id="rId3"/>
              </a:rPr>
              <a:t>www.phmsa.dot.gov/hazmat/grants</a:t>
            </a:r>
            <a:endParaRPr lang="en-US" dirty="0">
              <a:cs typeface="Times New Roman" panose="02020603050405020304" pitchFamily="18" charset="0"/>
            </a:endParaRPr>
          </a:p>
          <a:p>
            <a:pPr>
              <a:lnSpc>
                <a:spcPct val="150000"/>
              </a:lnSpc>
              <a:spcBef>
                <a:spcPts val="0"/>
              </a:spcBef>
              <a:buFont typeface="Wingdings" panose="05000000000000000000" pitchFamily="2" charset="2"/>
              <a:buChar char="§"/>
              <a:defRPr/>
            </a:pPr>
            <a:r>
              <a:rPr lang="en-US" dirty="0">
                <a:cs typeface="Times New Roman" panose="02020603050405020304" pitchFamily="18" charset="0"/>
              </a:rPr>
              <a:t>Phone: 202-366-1109</a:t>
            </a:r>
          </a:p>
        </p:txBody>
      </p:sp>
    </p:spTree>
    <p:extLst>
      <p:ext uri="{BB962C8B-B14F-4D97-AF65-F5344CB8AC3E}">
        <p14:creationId xmlns:p14="http://schemas.microsoft.com/office/powerpoint/2010/main" val="24100292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itle 1"/>
          <p:cNvSpPr>
            <a:spLocks noGrp="1"/>
          </p:cNvSpPr>
          <p:nvPr>
            <p:ph type="title"/>
          </p:nvPr>
        </p:nvSpPr>
        <p:spPr>
          <a:xfrm>
            <a:off x="-34636" y="438150"/>
            <a:ext cx="9144000" cy="571499"/>
          </a:xfrm>
        </p:spPr>
        <p:txBody>
          <a:bodyPr>
            <a:normAutofit/>
          </a:bodyPr>
          <a:lstStyle/>
          <a:p>
            <a:r>
              <a:rPr lang="en-US" altLang="en-US" sz="3000" dirty="0">
                <a:cs typeface="Times New Roman" panose="02020603050405020304" pitchFamily="18" charset="0"/>
              </a:rPr>
              <a:t>What questions do you have for us? </a:t>
            </a:r>
          </a:p>
        </p:txBody>
      </p:sp>
      <p:pic>
        <p:nvPicPr>
          <p:cNvPr id="3" name="Picture 2"/>
          <p:cNvPicPr>
            <a:picLocks noChangeAspect="1"/>
          </p:cNvPicPr>
          <p:nvPr/>
        </p:nvPicPr>
        <p:blipFill>
          <a:blip r:embed="rId2"/>
          <a:stretch>
            <a:fillRect/>
          </a:stretch>
        </p:blipFill>
        <p:spPr>
          <a:xfrm>
            <a:off x="2819400" y="1276350"/>
            <a:ext cx="3200400" cy="1943100"/>
          </a:xfrm>
          <a:prstGeom prst="rect">
            <a:avLst/>
          </a:prstGeom>
        </p:spPr>
      </p:pic>
    </p:spTree>
    <p:extLst>
      <p:ext uri="{BB962C8B-B14F-4D97-AF65-F5344CB8AC3E}">
        <p14:creationId xmlns:p14="http://schemas.microsoft.com/office/powerpoint/2010/main" val="10592709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2600"/>
            <a:ext cx="9144000" cy="613171"/>
          </a:xfrm>
        </p:spPr>
        <p:txBody>
          <a:bodyPr>
            <a:normAutofit/>
          </a:bodyPr>
          <a:lstStyle/>
          <a:p>
            <a:r>
              <a:rPr lang="en-US" sz="3200" dirty="0">
                <a:cs typeface="Times New Roman" panose="02020603050405020304" pitchFamily="18" charset="0"/>
              </a:rPr>
              <a:t>About PHMSA</a:t>
            </a:r>
          </a:p>
        </p:txBody>
      </p:sp>
      <p:sp>
        <p:nvSpPr>
          <p:cNvPr id="5" name="Content Placeholder 4"/>
          <p:cNvSpPr>
            <a:spLocks noGrp="1"/>
          </p:cNvSpPr>
          <p:nvPr>
            <p:ph idx="1"/>
          </p:nvPr>
        </p:nvSpPr>
        <p:spPr>
          <a:xfrm>
            <a:off x="0" y="965525"/>
            <a:ext cx="9144000" cy="3394472"/>
          </a:xfrm>
        </p:spPr>
        <p:txBody>
          <a:bodyPr>
            <a:noAutofit/>
          </a:bodyPr>
          <a:lstStyle/>
          <a:p>
            <a:pPr marL="0" indent="0">
              <a:spcBef>
                <a:spcPts val="300"/>
              </a:spcBef>
              <a:spcAft>
                <a:spcPts val="300"/>
              </a:spcAft>
              <a:buNone/>
            </a:pPr>
            <a:r>
              <a:rPr lang="en-US" sz="2400" b="1" dirty="0">
                <a:cs typeface="Times New Roman" panose="02020603050405020304" pitchFamily="18" charset="0"/>
              </a:rPr>
              <a:t>Mission</a:t>
            </a:r>
            <a:r>
              <a:rPr lang="en-US" sz="2400" dirty="0">
                <a:cs typeface="Times New Roman" panose="02020603050405020304" pitchFamily="18" charset="0"/>
              </a:rPr>
              <a:t> To protect people and the environment by advancing the safe transportation of energy and other hazardous materials that are essential to our daily lives. </a:t>
            </a:r>
            <a:endParaRPr lang="en-US" sz="2400" b="1" dirty="0">
              <a:cs typeface="Times New Roman" panose="02020603050405020304" pitchFamily="18" charset="0"/>
            </a:endParaRPr>
          </a:p>
          <a:p>
            <a:pPr marL="0" indent="0">
              <a:spcBef>
                <a:spcPts val="300"/>
              </a:spcBef>
              <a:spcAft>
                <a:spcPts val="300"/>
              </a:spcAft>
              <a:buNone/>
            </a:pPr>
            <a:r>
              <a:rPr lang="en-US" sz="2400" b="1" dirty="0">
                <a:cs typeface="Times New Roman" panose="02020603050405020304" pitchFamily="18" charset="0"/>
              </a:rPr>
              <a:t>Vision</a:t>
            </a:r>
            <a:r>
              <a:rPr lang="en-US" sz="2400" dirty="0">
                <a:cs typeface="Times New Roman" panose="02020603050405020304" pitchFamily="18" charset="0"/>
              </a:rPr>
              <a:t> Our vision is to make PHMSA the most innovative transportation safety organization in the world.</a:t>
            </a:r>
          </a:p>
          <a:p>
            <a:pPr marL="0" indent="0">
              <a:spcBef>
                <a:spcPts val="300"/>
              </a:spcBef>
              <a:spcAft>
                <a:spcPts val="300"/>
              </a:spcAft>
              <a:buNone/>
            </a:pPr>
            <a:r>
              <a:rPr lang="en-US" sz="2400" b="1" dirty="0">
                <a:cs typeface="Times New Roman" panose="02020603050405020304" pitchFamily="18" charset="0"/>
              </a:rPr>
              <a:t>Goals</a:t>
            </a:r>
            <a:r>
              <a:rPr lang="en-US" sz="2400" dirty="0">
                <a:cs typeface="Times New Roman" panose="02020603050405020304" pitchFamily="18" charset="0"/>
              </a:rPr>
              <a:t> Promote continuous improvement in safety performance, invest in safety innovations and partnerships, and build greater public and stakeholder trust.</a:t>
            </a:r>
            <a:endParaRPr lang="en-US" sz="2400" b="1" dirty="0">
              <a:cs typeface="Times New Roman" panose="02020603050405020304" pitchFamily="18" charset="0"/>
            </a:endParaRPr>
          </a:p>
          <a:p>
            <a:pPr marL="0" indent="0">
              <a:spcBef>
                <a:spcPts val="300"/>
              </a:spcBef>
              <a:spcAft>
                <a:spcPts val="300"/>
              </a:spcAft>
              <a:buNone/>
            </a:pPr>
            <a:endParaRPr lang="en-US" sz="2400" dirty="0"/>
          </a:p>
          <a:p>
            <a:pPr marL="0" indent="0" algn="ctr">
              <a:spcBef>
                <a:spcPts val="300"/>
              </a:spcBef>
              <a:spcAft>
                <a:spcPts val="300"/>
              </a:spcAft>
              <a:buNone/>
            </a:pPr>
            <a:endParaRPr lang="en-US" sz="2400"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43800" y="20868"/>
            <a:ext cx="1295400" cy="946389"/>
          </a:xfrm>
          <a:prstGeom prst="rect">
            <a:avLst/>
          </a:prstGeom>
        </p:spPr>
      </p:pic>
      <p:sp>
        <p:nvSpPr>
          <p:cNvPr id="6" name="Slide Number Placeholder 5"/>
          <p:cNvSpPr>
            <a:spLocks noGrp="1"/>
          </p:cNvSpPr>
          <p:nvPr>
            <p:ph type="sldNum" sz="quarter" idx="12"/>
          </p:nvPr>
        </p:nvSpPr>
        <p:spPr/>
        <p:txBody>
          <a:bodyPr/>
          <a:lstStyle/>
          <a:p>
            <a:fld id="{BE4FB471-EBB4-4D81-9EA6-902E33AD37CE}" type="slidenum">
              <a:rPr lang="en-US" smtClean="0"/>
              <a:t>4</a:t>
            </a:fld>
            <a:endParaRPr lang="en-US" dirty="0"/>
          </a:p>
        </p:txBody>
      </p:sp>
    </p:spTree>
    <p:extLst>
      <p:ext uri="{BB962C8B-B14F-4D97-AF65-F5344CB8AC3E}">
        <p14:creationId xmlns:p14="http://schemas.microsoft.com/office/powerpoint/2010/main" val="29873362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3"/>
          <a:srcRect/>
          <a:stretch>
            <a:fillRect/>
          </a:stretch>
        </p:blipFill>
        <p:spPr bwMode="auto">
          <a:xfrm>
            <a:off x="3771900" y="2670599"/>
            <a:ext cx="1752600" cy="1593056"/>
          </a:xfrm>
          <a:prstGeom prst="rect">
            <a:avLst/>
          </a:prstGeom>
        </p:spPr>
      </p:pic>
      <p:sp>
        <p:nvSpPr>
          <p:cNvPr id="142339" name="Title 1"/>
          <p:cNvSpPr>
            <a:spLocks noGrp="1"/>
          </p:cNvSpPr>
          <p:nvPr>
            <p:ph type="title"/>
          </p:nvPr>
        </p:nvSpPr>
        <p:spPr>
          <a:xfrm>
            <a:off x="0" y="0"/>
            <a:ext cx="9144000" cy="548879"/>
          </a:xfrm>
        </p:spPr>
        <p:txBody>
          <a:bodyPr>
            <a:noAutofit/>
          </a:bodyPr>
          <a:lstStyle/>
          <a:p>
            <a:r>
              <a:rPr lang="en-US" altLang="en-US" sz="3200" dirty="0">
                <a:cs typeface="Times New Roman" panose="02020603050405020304" pitchFamily="18" charset="0"/>
              </a:rPr>
              <a:t>Hazmat Grant Program Purpose</a:t>
            </a:r>
          </a:p>
        </p:txBody>
      </p:sp>
      <p:sp>
        <p:nvSpPr>
          <p:cNvPr id="142340" name="Content Placeholder 2"/>
          <p:cNvSpPr>
            <a:spLocks noGrp="1"/>
          </p:cNvSpPr>
          <p:nvPr>
            <p:ph idx="1"/>
          </p:nvPr>
        </p:nvSpPr>
        <p:spPr>
          <a:xfrm>
            <a:off x="0" y="610196"/>
            <a:ext cx="9144000" cy="1669201"/>
          </a:xfrm>
        </p:spPr>
        <p:txBody>
          <a:bodyPr>
            <a:noAutofit/>
          </a:bodyPr>
          <a:lstStyle/>
          <a:p>
            <a:pPr marL="0" indent="0">
              <a:spcBef>
                <a:spcPts val="0"/>
              </a:spcBef>
              <a:spcAft>
                <a:spcPts val="1200"/>
              </a:spcAft>
              <a:buNone/>
            </a:pPr>
            <a:r>
              <a:rPr lang="en-US" altLang="en-US" sz="2400" dirty="0">
                <a:cs typeface="Times New Roman" panose="02020603050405020304" pitchFamily="18" charset="0"/>
              </a:rPr>
              <a:t>To support State, Territorial, Tribal, and local communities to deal with hazardous materials emergencies, particularly those involving transportation, and to enhance the implementation of the Emergency Planning and Community Right-to-Know Act (EPCRA) of 1986.</a:t>
            </a:r>
          </a:p>
        </p:txBody>
      </p:sp>
      <p:pic>
        <p:nvPicPr>
          <p:cNvPr id="14234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2647950"/>
            <a:ext cx="2564402" cy="1749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34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458" y="2653145"/>
            <a:ext cx="2587071" cy="1612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BE4FB471-EBB4-4D81-9EA6-902E33AD37CE}" type="slidenum">
              <a:rPr lang="en-US" smtClean="0"/>
              <a:t>5</a:t>
            </a:fld>
            <a:endParaRPr lang="en-US" dirty="0"/>
          </a:p>
        </p:txBody>
      </p:sp>
    </p:spTree>
    <p:extLst>
      <p:ext uri="{BB962C8B-B14F-4D97-AF65-F5344CB8AC3E}">
        <p14:creationId xmlns:p14="http://schemas.microsoft.com/office/powerpoint/2010/main" val="2916953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890" y="590551"/>
            <a:ext cx="9110110" cy="2895600"/>
          </a:xfrm>
        </p:spPr>
        <p:txBody>
          <a:bodyPr>
            <a:noAutofit/>
          </a:bodyPr>
          <a:lstStyle/>
          <a:p>
            <a:pPr>
              <a:spcBef>
                <a:spcPts val="300"/>
              </a:spcBef>
              <a:spcAft>
                <a:spcPts val="300"/>
              </a:spcAft>
              <a:buFont typeface="Wingdings" panose="05000000000000000000" pitchFamily="2" charset="2"/>
              <a:buChar char="§"/>
            </a:pPr>
            <a:r>
              <a:rPr lang="en-US" sz="2400" dirty="0">
                <a:cs typeface="Times New Roman" panose="02020603050405020304" pitchFamily="18" charset="0"/>
              </a:rPr>
              <a:t>Applicants are limited to </a:t>
            </a:r>
            <a:r>
              <a:rPr lang="en-US" sz="2400" b="1" u="sng" dirty="0">
                <a:solidFill>
                  <a:srgbClr val="FF0000"/>
                </a:solidFill>
                <a:cs typeface="Times New Roman" panose="02020603050405020304" pitchFamily="18" charset="0"/>
              </a:rPr>
              <a:t>federally recognized tribal governments</a:t>
            </a:r>
            <a:r>
              <a:rPr lang="en-US" sz="2400" dirty="0">
                <a:cs typeface="Times New Roman" panose="02020603050405020304" pitchFamily="18" charset="0"/>
              </a:rPr>
              <a:t>, which are defined as any Indian tribe, band, nation, or other organized group or community (including Native villages). </a:t>
            </a:r>
          </a:p>
          <a:p>
            <a:pPr>
              <a:spcBef>
                <a:spcPts val="300"/>
              </a:spcBef>
              <a:spcAft>
                <a:spcPts val="300"/>
              </a:spcAft>
              <a:buFont typeface="Wingdings" panose="05000000000000000000" pitchFamily="2" charset="2"/>
              <a:buChar char="§"/>
            </a:pPr>
            <a:r>
              <a:rPr lang="en-US" sz="2400" b="1" dirty="0">
                <a:cs typeface="Times New Roman" panose="02020603050405020304" pitchFamily="18" charset="0"/>
              </a:rPr>
              <a:t>Intertribal consortium </a:t>
            </a:r>
            <a:r>
              <a:rPr lang="en-US" sz="2400" dirty="0">
                <a:cs typeface="Times New Roman" panose="02020603050405020304" pitchFamily="18" charset="0"/>
              </a:rPr>
              <a:t>is defined as a partnership between two or more tribes that is authorized by the governing bodies of those tribes to apply for and receive grant funding. In addition, an ineligible entity can partner with an eligible entity.</a:t>
            </a:r>
          </a:p>
        </p:txBody>
      </p:sp>
      <p:pic>
        <p:nvPicPr>
          <p:cNvPr id="1028" name="Picture 4" descr="http://senateyouthnc.webs.com/Eligibilit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3028950"/>
            <a:ext cx="1618517" cy="1385887"/>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0" y="-19050"/>
            <a:ext cx="9144000"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3200" dirty="0">
                <a:cs typeface="Times New Roman" panose="02020603050405020304" pitchFamily="18" charset="0"/>
              </a:rPr>
              <a:t>Eligibility Screening</a:t>
            </a:r>
          </a:p>
        </p:txBody>
      </p:sp>
      <p:sp>
        <p:nvSpPr>
          <p:cNvPr id="5" name="Slide Number Placeholder 4"/>
          <p:cNvSpPr>
            <a:spLocks noGrp="1"/>
          </p:cNvSpPr>
          <p:nvPr>
            <p:ph type="sldNum" sz="quarter" idx="12"/>
          </p:nvPr>
        </p:nvSpPr>
        <p:spPr/>
        <p:txBody>
          <a:bodyPr/>
          <a:lstStyle/>
          <a:p>
            <a:fld id="{BE4FB471-EBB4-4D81-9EA6-902E33AD37CE}" type="slidenum">
              <a:rPr lang="en-US" smtClean="0"/>
              <a:t>6</a:t>
            </a:fld>
            <a:endParaRPr lang="en-US" dirty="0"/>
          </a:p>
        </p:txBody>
      </p:sp>
    </p:spTree>
    <p:extLst>
      <p:ext uri="{BB962C8B-B14F-4D97-AF65-F5344CB8AC3E}">
        <p14:creationId xmlns:p14="http://schemas.microsoft.com/office/powerpoint/2010/main" val="318643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0728"/>
            <a:ext cx="9143999" cy="479822"/>
          </a:xfrm>
        </p:spPr>
        <p:txBody>
          <a:bodyPr>
            <a:noAutofit/>
          </a:bodyPr>
          <a:lstStyle/>
          <a:p>
            <a:r>
              <a:rPr lang="en-US" sz="3200" dirty="0">
                <a:cs typeface="Times New Roman" panose="02020603050405020304" pitchFamily="18" charset="0"/>
              </a:rPr>
              <a:t>FY 18 Grant Cycle Timeline</a:t>
            </a:r>
          </a:p>
        </p:txBody>
      </p:sp>
      <p:sp>
        <p:nvSpPr>
          <p:cNvPr id="3" name="Content Placeholder 2"/>
          <p:cNvSpPr>
            <a:spLocks noGrp="1"/>
          </p:cNvSpPr>
          <p:nvPr>
            <p:ph idx="1"/>
          </p:nvPr>
        </p:nvSpPr>
        <p:spPr>
          <a:xfrm>
            <a:off x="0" y="590550"/>
            <a:ext cx="9144000" cy="3465368"/>
          </a:xfrm>
        </p:spPr>
        <p:txBody>
          <a:bodyPr>
            <a:noAutofit/>
          </a:bodyPr>
          <a:lstStyle/>
          <a:p>
            <a:pPr marL="0" indent="0">
              <a:spcBef>
                <a:spcPts val="300"/>
              </a:spcBef>
              <a:spcAft>
                <a:spcPts val="300"/>
              </a:spcAft>
              <a:buNone/>
            </a:pPr>
            <a:r>
              <a:rPr lang="en-US" sz="2400" b="1" dirty="0">
                <a:cs typeface="Times New Roman" panose="02020603050405020304" pitchFamily="18" charset="0"/>
              </a:rPr>
              <a:t>Early May 2018 </a:t>
            </a:r>
            <a:r>
              <a:rPr lang="en-US" sz="2400" b="1" dirty="0">
                <a:solidFill>
                  <a:srgbClr val="C00000"/>
                </a:solidFill>
                <a:cs typeface="Times New Roman" panose="02020603050405020304" pitchFamily="18" charset="0"/>
              </a:rPr>
              <a:t>(tentative)</a:t>
            </a:r>
            <a:r>
              <a:rPr lang="en-US" sz="2400" b="1" dirty="0">
                <a:cs typeface="Times New Roman" panose="02020603050405020304" pitchFamily="18" charset="0"/>
              </a:rPr>
              <a:t>:</a:t>
            </a:r>
            <a:r>
              <a:rPr lang="en-US" sz="2400" b="1" dirty="0">
                <a:solidFill>
                  <a:srgbClr val="C00000"/>
                </a:solidFill>
                <a:cs typeface="Times New Roman" panose="02020603050405020304" pitchFamily="18" charset="0"/>
              </a:rPr>
              <a:t> </a:t>
            </a:r>
            <a:r>
              <a:rPr lang="en-US" sz="2400" dirty="0">
                <a:cs typeface="Times New Roman" panose="02020603050405020304" pitchFamily="18" charset="0"/>
              </a:rPr>
              <a:t>Notice of Funding                           Opportunity (NOFO) posted to Grants.gov. NOFO                                   email sent out to potential applicants. Any questions                             concerning your application should be submitted to </a:t>
            </a:r>
            <a:r>
              <a:rPr lang="en-US" sz="2400" dirty="0">
                <a:cs typeface="Times New Roman" panose="02020603050405020304" pitchFamily="18" charset="0"/>
                <a:hlinkClick r:id="rId3"/>
              </a:rPr>
              <a:t>hmep.grants@dot.gov</a:t>
            </a:r>
            <a:r>
              <a:rPr lang="en-US" sz="2400" dirty="0">
                <a:cs typeface="Times New Roman" panose="02020603050405020304" pitchFamily="18" charset="0"/>
              </a:rPr>
              <a:t>.</a:t>
            </a:r>
          </a:p>
          <a:p>
            <a:pPr marL="0" indent="0">
              <a:spcBef>
                <a:spcPts val="300"/>
              </a:spcBef>
              <a:spcAft>
                <a:spcPts val="300"/>
              </a:spcAft>
              <a:buNone/>
            </a:pPr>
            <a:r>
              <a:rPr lang="en-US" sz="2400" b="1" dirty="0">
                <a:cs typeface="Times New Roman" panose="02020603050405020304" pitchFamily="18" charset="0"/>
              </a:rPr>
              <a:t>Early June 2018 </a:t>
            </a:r>
            <a:r>
              <a:rPr lang="en-US" sz="2400" b="1" dirty="0">
                <a:solidFill>
                  <a:srgbClr val="C00000"/>
                </a:solidFill>
                <a:cs typeface="Times New Roman" panose="02020603050405020304" pitchFamily="18" charset="0"/>
              </a:rPr>
              <a:t>(tentative)</a:t>
            </a:r>
            <a:r>
              <a:rPr lang="en-US" sz="2400" b="1" dirty="0">
                <a:cs typeface="Times New Roman" panose="02020603050405020304" pitchFamily="18" charset="0"/>
              </a:rPr>
              <a:t>:</a:t>
            </a:r>
            <a:r>
              <a:rPr lang="en-US" sz="2400" dirty="0">
                <a:cs typeface="Times New Roman" panose="02020603050405020304" pitchFamily="18" charset="0"/>
              </a:rPr>
              <a:t> Deadline for applications.</a:t>
            </a:r>
          </a:p>
          <a:p>
            <a:pPr marL="0" indent="0">
              <a:spcBef>
                <a:spcPts val="300"/>
              </a:spcBef>
              <a:spcAft>
                <a:spcPts val="300"/>
              </a:spcAft>
              <a:buNone/>
            </a:pPr>
            <a:r>
              <a:rPr lang="en-US" sz="2400" b="1" dirty="0">
                <a:cs typeface="Times New Roman" panose="02020603050405020304" pitchFamily="18" charset="0"/>
              </a:rPr>
              <a:t>June</a:t>
            </a:r>
            <a:r>
              <a:rPr lang="en-US" sz="2400" dirty="0">
                <a:cs typeface="Times New Roman" panose="02020603050405020304" pitchFamily="18" charset="0"/>
              </a:rPr>
              <a:t>-</a:t>
            </a:r>
            <a:r>
              <a:rPr lang="en-US" sz="2400" b="1" dirty="0">
                <a:cs typeface="Times New Roman" panose="02020603050405020304" pitchFamily="18" charset="0"/>
              </a:rPr>
              <a:t>July 2018:</a:t>
            </a:r>
            <a:r>
              <a:rPr lang="en-US" sz="2400" dirty="0">
                <a:cs typeface="Times New Roman" panose="02020603050405020304" pitchFamily="18" charset="0"/>
              </a:rPr>
              <a:t> Application Review completed by PHMSA. </a:t>
            </a:r>
          </a:p>
          <a:p>
            <a:pPr marL="0" indent="0">
              <a:spcBef>
                <a:spcPts val="300"/>
              </a:spcBef>
              <a:spcAft>
                <a:spcPts val="300"/>
              </a:spcAft>
              <a:buNone/>
            </a:pPr>
            <a:r>
              <a:rPr lang="en-US" sz="2400" b="1" dirty="0">
                <a:cs typeface="Times New Roman" panose="02020603050405020304" pitchFamily="18" charset="0"/>
              </a:rPr>
              <a:t>September 2018: </a:t>
            </a:r>
            <a:r>
              <a:rPr lang="en-US" sz="2400" dirty="0">
                <a:cs typeface="Times New Roman" panose="02020603050405020304" pitchFamily="18" charset="0"/>
              </a:rPr>
              <a:t>Notice of Grant Agreement (NGA) issued with period of performance 9/30/18-9/30/19.</a:t>
            </a:r>
            <a:endParaRPr lang="en-US" sz="2400" dirty="0"/>
          </a:p>
          <a:p>
            <a:pPr marL="57150" indent="0">
              <a:spcBef>
                <a:spcPts val="300"/>
              </a:spcBef>
              <a:spcAft>
                <a:spcPts val="300"/>
              </a:spcAft>
              <a:buNone/>
            </a:pPr>
            <a:endParaRPr lang="en-US" sz="2400" b="1" u="sng" dirty="0">
              <a:solidFill>
                <a:schemeClr val="tx2">
                  <a:lumMod val="75000"/>
                </a:schemeClr>
              </a:solidFill>
            </a:endParaRPr>
          </a:p>
          <a:p>
            <a:pPr lvl="1">
              <a:spcBef>
                <a:spcPts val="300"/>
              </a:spcBef>
              <a:spcAft>
                <a:spcPts val="300"/>
              </a:spcAft>
            </a:pPr>
            <a:endParaRPr lang="en-US" sz="2400" dirty="0">
              <a:solidFill>
                <a:schemeClr val="tx2">
                  <a:lumMod val="75000"/>
                </a:schemeClr>
              </a:solidFill>
            </a:endParaRPr>
          </a:p>
          <a:p>
            <a:pPr lvl="1">
              <a:spcBef>
                <a:spcPts val="300"/>
              </a:spcBef>
              <a:spcAft>
                <a:spcPts val="300"/>
              </a:spcAft>
            </a:pPr>
            <a:endParaRPr lang="en-US" sz="2400" dirty="0"/>
          </a:p>
          <a:p>
            <a:pPr lvl="1">
              <a:spcBef>
                <a:spcPts val="300"/>
              </a:spcBef>
              <a:spcAft>
                <a:spcPts val="300"/>
              </a:spcAft>
            </a:pPr>
            <a:endParaRPr lang="en-US" sz="2400" dirty="0">
              <a:solidFill>
                <a:prstClr val="black"/>
              </a:solidFill>
            </a:endParaRPr>
          </a:p>
          <a:p>
            <a:pPr lvl="1">
              <a:spcBef>
                <a:spcPts val="300"/>
              </a:spcBef>
              <a:spcAft>
                <a:spcPts val="300"/>
              </a:spcAft>
            </a:pPr>
            <a:endParaRPr lang="en-US" sz="2400" dirty="0"/>
          </a:p>
          <a:p>
            <a:pPr marL="0" indent="0">
              <a:spcBef>
                <a:spcPts val="300"/>
              </a:spcBef>
              <a:spcAft>
                <a:spcPts val="300"/>
              </a:spcAft>
              <a:buNone/>
            </a:pPr>
            <a:endParaRPr lang="en-US" sz="2400" dirty="0"/>
          </a:p>
        </p:txBody>
      </p:sp>
      <p:sp>
        <p:nvSpPr>
          <p:cNvPr id="6" name="Slide Number Placeholder 5"/>
          <p:cNvSpPr>
            <a:spLocks noGrp="1"/>
          </p:cNvSpPr>
          <p:nvPr>
            <p:ph type="sldNum" sz="quarter" idx="12"/>
          </p:nvPr>
        </p:nvSpPr>
        <p:spPr/>
        <p:txBody>
          <a:bodyPr/>
          <a:lstStyle/>
          <a:p>
            <a:fld id="{BE4FB471-EBB4-4D81-9EA6-902E33AD37CE}" type="slidenum">
              <a:rPr lang="en-US" smtClean="0"/>
              <a:t>7</a:t>
            </a:fld>
            <a:endParaRPr lang="en-US" dirty="0"/>
          </a:p>
        </p:txBody>
      </p:sp>
      <p:pic>
        <p:nvPicPr>
          <p:cNvPr id="4" name="Picture 3"/>
          <p:cNvPicPr>
            <a:picLocks noChangeAspect="1"/>
          </p:cNvPicPr>
          <p:nvPr/>
        </p:nvPicPr>
        <p:blipFill>
          <a:blip r:embed="rId4"/>
          <a:stretch>
            <a:fillRect/>
          </a:stretch>
        </p:blipFill>
        <p:spPr>
          <a:xfrm>
            <a:off x="7086600" y="129778"/>
            <a:ext cx="1901696" cy="1427988"/>
          </a:xfrm>
          <a:prstGeom prst="rect">
            <a:avLst/>
          </a:prstGeom>
        </p:spPr>
      </p:pic>
    </p:spTree>
    <p:extLst>
      <p:ext uri="{BB962C8B-B14F-4D97-AF65-F5344CB8AC3E}">
        <p14:creationId xmlns:p14="http://schemas.microsoft.com/office/powerpoint/2010/main" val="29589768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9" name="Content Placeholder 2"/>
          <p:cNvSpPr>
            <a:spLocks noGrp="1"/>
          </p:cNvSpPr>
          <p:nvPr>
            <p:ph idx="1"/>
          </p:nvPr>
        </p:nvSpPr>
        <p:spPr>
          <a:xfrm>
            <a:off x="0" y="628649"/>
            <a:ext cx="9144000" cy="2990850"/>
          </a:xfrm>
        </p:spPr>
        <p:txBody>
          <a:bodyPr>
            <a:noAutofit/>
          </a:bodyPr>
          <a:lstStyle/>
          <a:p>
            <a:pPr>
              <a:spcBef>
                <a:spcPts val="300"/>
              </a:spcBef>
              <a:spcAft>
                <a:spcPts val="300"/>
              </a:spcAft>
              <a:buFont typeface="Wingdings" panose="05000000000000000000" pitchFamily="2" charset="2"/>
              <a:buChar char="§"/>
            </a:pPr>
            <a:r>
              <a:rPr lang="en-US" altLang="en-US" sz="2400" dirty="0">
                <a:cs typeface="Times New Roman" panose="02020603050405020304" pitchFamily="18" charset="0"/>
              </a:rPr>
              <a:t>49 USC </a:t>
            </a:r>
            <a:r>
              <a:rPr lang="en-US" sz="2400" dirty="0">
                <a:cs typeface="Times New Roman" panose="02020603050405020304" pitchFamily="18" charset="0"/>
              </a:rPr>
              <a:t>§ 5</a:t>
            </a:r>
            <a:r>
              <a:rPr lang="en-US" altLang="en-US" sz="2400" dirty="0">
                <a:cs typeface="Times New Roman" panose="02020603050405020304" pitchFamily="18" charset="0"/>
              </a:rPr>
              <a:t>116 </a:t>
            </a:r>
          </a:p>
          <a:p>
            <a:pPr>
              <a:spcBef>
                <a:spcPts val="300"/>
              </a:spcBef>
              <a:spcAft>
                <a:spcPts val="300"/>
              </a:spcAft>
              <a:buFont typeface="Wingdings" panose="05000000000000000000" pitchFamily="2" charset="2"/>
              <a:buChar char="§"/>
            </a:pPr>
            <a:r>
              <a:rPr lang="en-US" altLang="en-US" sz="2400" dirty="0">
                <a:cs typeface="Times New Roman" panose="02020603050405020304" pitchFamily="18" charset="0"/>
              </a:rPr>
              <a:t>49 CFR </a:t>
            </a:r>
            <a:r>
              <a:rPr lang="en-US" sz="2400" dirty="0">
                <a:cs typeface="Times New Roman" panose="02020603050405020304" pitchFamily="18" charset="0"/>
              </a:rPr>
              <a:t>§ </a:t>
            </a:r>
            <a:r>
              <a:rPr lang="en-US" altLang="en-US" sz="2400" dirty="0">
                <a:cs typeface="Times New Roman" panose="02020603050405020304" pitchFamily="18" charset="0"/>
              </a:rPr>
              <a:t>110 </a:t>
            </a:r>
          </a:p>
          <a:p>
            <a:pPr>
              <a:spcBef>
                <a:spcPts val="300"/>
              </a:spcBef>
              <a:spcAft>
                <a:spcPts val="300"/>
              </a:spcAft>
              <a:buFont typeface="Wingdings" panose="05000000000000000000" pitchFamily="2" charset="2"/>
              <a:buChar char="§"/>
            </a:pPr>
            <a:r>
              <a:rPr lang="en-US" altLang="en-US" sz="2400" dirty="0">
                <a:cs typeface="Times New Roman" panose="02020603050405020304" pitchFamily="18" charset="0"/>
              </a:rPr>
              <a:t>Notice of Funding Opportunity </a:t>
            </a:r>
            <a:r>
              <a:rPr lang="en-US" altLang="en-US" sz="2400" dirty="0">
                <a:solidFill>
                  <a:srgbClr val="C00000"/>
                </a:solidFill>
                <a:cs typeface="Times New Roman" panose="02020603050405020304" pitchFamily="18" charset="0"/>
              </a:rPr>
              <a:t>(forthcoming)</a:t>
            </a:r>
          </a:p>
          <a:p>
            <a:pPr>
              <a:spcBef>
                <a:spcPts val="300"/>
              </a:spcBef>
              <a:spcAft>
                <a:spcPts val="300"/>
              </a:spcAft>
              <a:buFont typeface="Wingdings" panose="05000000000000000000" pitchFamily="2" charset="2"/>
              <a:buChar char="§"/>
            </a:pPr>
            <a:r>
              <a:rPr lang="en-US" altLang="en-US" sz="2400" dirty="0">
                <a:cs typeface="Times New Roman" panose="02020603050405020304" pitchFamily="18" charset="0"/>
              </a:rPr>
              <a:t>NFPA Standard 472 and other training curriculum</a:t>
            </a:r>
          </a:p>
          <a:p>
            <a:pPr>
              <a:spcBef>
                <a:spcPts val="300"/>
              </a:spcBef>
              <a:spcAft>
                <a:spcPts val="300"/>
              </a:spcAft>
              <a:buFont typeface="Wingdings" panose="05000000000000000000" pitchFamily="2" charset="2"/>
              <a:buChar char="§"/>
            </a:pPr>
            <a:r>
              <a:rPr lang="en-US" altLang="en-US" sz="2400" dirty="0">
                <a:cs typeface="Times New Roman" panose="02020603050405020304" pitchFamily="18" charset="0"/>
              </a:rPr>
              <a:t>2 CFR part 200</a:t>
            </a:r>
          </a:p>
        </p:txBody>
      </p:sp>
      <p:pic>
        <p:nvPicPr>
          <p:cNvPr id="147461"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2707481"/>
            <a:ext cx="2986087"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7458" name="Title 1"/>
          <p:cNvSpPr>
            <a:spLocks noGrp="1"/>
          </p:cNvSpPr>
          <p:nvPr>
            <p:ph type="title"/>
          </p:nvPr>
        </p:nvSpPr>
        <p:spPr>
          <a:xfrm>
            <a:off x="0" y="0"/>
            <a:ext cx="9144000" cy="628649"/>
          </a:xfrm>
        </p:spPr>
        <p:txBody>
          <a:bodyPr>
            <a:normAutofit/>
          </a:bodyPr>
          <a:lstStyle/>
          <a:p>
            <a:r>
              <a:rPr lang="en-US" altLang="en-US" sz="3200" dirty="0">
                <a:cs typeface="Times New Roman" panose="02020603050405020304" pitchFamily="18" charset="0"/>
              </a:rPr>
              <a:t>Regulations, Statute, and Policies</a:t>
            </a:r>
          </a:p>
        </p:txBody>
      </p:sp>
      <p:sp>
        <p:nvSpPr>
          <p:cNvPr id="3" name="Slide Number Placeholder 2"/>
          <p:cNvSpPr>
            <a:spLocks noGrp="1"/>
          </p:cNvSpPr>
          <p:nvPr>
            <p:ph type="sldNum" sz="quarter" idx="12"/>
          </p:nvPr>
        </p:nvSpPr>
        <p:spPr/>
        <p:txBody>
          <a:bodyPr/>
          <a:lstStyle/>
          <a:p>
            <a:fld id="{BE4FB471-EBB4-4D81-9EA6-902E33AD37CE}" type="slidenum">
              <a:rPr lang="en-US" smtClean="0"/>
              <a:t>8</a:t>
            </a:fld>
            <a:endParaRPr lang="en-US" dirty="0"/>
          </a:p>
        </p:txBody>
      </p:sp>
    </p:spTree>
    <p:extLst>
      <p:ext uri="{BB962C8B-B14F-4D97-AF65-F5344CB8AC3E}">
        <p14:creationId xmlns:p14="http://schemas.microsoft.com/office/powerpoint/2010/main" val="27070448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2509" y="133350"/>
            <a:ext cx="8382000" cy="1477328"/>
          </a:xfrm>
          <a:prstGeom prst="rect">
            <a:avLst/>
          </a:prstGeom>
          <a:noFill/>
        </p:spPr>
        <p:txBody>
          <a:bodyPr wrap="square" rtlCol="0">
            <a:spAutoFit/>
          </a:bodyPr>
          <a:lstStyle/>
          <a:p>
            <a:pPr lvl="0" algn="ctr">
              <a:spcAft>
                <a:spcPts val="1200"/>
              </a:spcAft>
            </a:pPr>
            <a:r>
              <a:rPr lang="en-US" altLang="en-US" sz="3200" u="sng" dirty="0">
                <a:solidFill>
                  <a:prstClr val="black"/>
                </a:solidFill>
                <a:latin typeface="+mj-lt"/>
                <a:cs typeface="Times New Roman" panose="02020603050405020304" pitchFamily="18" charset="0"/>
              </a:rPr>
              <a:t>Developing the Grant Application</a:t>
            </a:r>
          </a:p>
          <a:p>
            <a:pPr lvl="0" algn="ctr">
              <a:spcAft>
                <a:spcPts val="1200"/>
              </a:spcAft>
            </a:pPr>
            <a:r>
              <a:rPr lang="en-US" altLang="en-US" sz="1600" dirty="0">
                <a:solidFill>
                  <a:prstClr val="black"/>
                </a:solidFill>
                <a:latin typeface="+mj-lt"/>
                <a:cs typeface="Times New Roman" panose="02020603050405020304" pitchFamily="18" charset="0"/>
              </a:rPr>
              <a:t/>
            </a:r>
            <a:br>
              <a:rPr lang="en-US" altLang="en-US" sz="1600" dirty="0">
                <a:solidFill>
                  <a:prstClr val="black"/>
                </a:solidFill>
                <a:latin typeface="+mj-lt"/>
                <a:cs typeface="Times New Roman" panose="02020603050405020304" pitchFamily="18" charset="0"/>
              </a:rPr>
            </a:br>
            <a:r>
              <a:rPr lang="en-US" altLang="en-US" sz="3200" dirty="0">
                <a:solidFill>
                  <a:prstClr val="black"/>
                </a:solidFill>
                <a:latin typeface="+mj-lt"/>
                <a:cs typeface="Times New Roman" panose="02020603050405020304" pitchFamily="18" charset="0"/>
              </a:rPr>
              <a:t>Components of the Project Narrative</a:t>
            </a:r>
          </a:p>
        </p:txBody>
      </p:sp>
      <p:sp>
        <p:nvSpPr>
          <p:cNvPr id="2" name="Slide Number Placeholder 1"/>
          <p:cNvSpPr>
            <a:spLocks noGrp="1"/>
          </p:cNvSpPr>
          <p:nvPr>
            <p:ph type="sldNum" sz="quarter" idx="12"/>
          </p:nvPr>
        </p:nvSpPr>
        <p:spPr/>
        <p:txBody>
          <a:bodyPr/>
          <a:lstStyle/>
          <a:p>
            <a:fld id="{BE4FB471-EBB4-4D81-9EA6-902E33AD37CE}" type="slidenum">
              <a:rPr lang="en-US" smtClean="0"/>
              <a:t>9</a:t>
            </a:fld>
            <a:endParaRPr lang="en-US" dirty="0"/>
          </a:p>
        </p:txBody>
      </p:sp>
      <p:pic>
        <p:nvPicPr>
          <p:cNvPr id="3" name="Picture 2" descr="Posgrado en &lt;strong&gt;project&lt;/strong&gt; manager - Máster Dirección en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8132" y="1885950"/>
            <a:ext cx="3870753" cy="2322830"/>
          </a:xfrm>
          <a:prstGeom prst="rect">
            <a:avLst/>
          </a:prstGeom>
        </p:spPr>
      </p:pic>
    </p:spTree>
    <p:extLst>
      <p:ext uri="{BB962C8B-B14F-4D97-AF65-F5344CB8AC3E}">
        <p14:creationId xmlns:p14="http://schemas.microsoft.com/office/powerpoint/2010/main" val="1883273528"/>
      </p:ext>
    </p:extLst>
  </p:cSld>
  <p:clrMapOvr>
    <a:masterClrMapping/>
  </p:clrMapOvr>
</p:sld>
</file>

<file path=ppt/theme/theme1.xml><?xml version="1.0" encoding="utf-8"?>
<a:theme xmlns:a="http://schemas.openxmlformats.org/drawingml/2006/main" name="PHMSA PPt Template Sharepoint Vers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CHELPS PHMSA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ln/>
      </a:spPr>
      <a:bodyPr vert="horz" lIns="91440" tIns="45720" rIns="91440" bIns="45720" rtlCol="0" anchor="ctr"/>
      <a:lstStyle>
        <a:defPPr>
          <a:defRPr smtClean="0"/>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CC8D80D85978849A12383A3F8633AF4" ma:contentTypeVersion="0" ma:contentTypeDescription="Create a new document." ma:contentTypeScope="" ma:versionID="78948715fc59dc188adb1cfb2421ecb6">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4205EC7-884C-4259-97B0-54EDB3F87D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36A5CEF2-8A8D-4459-8C77-0481BD36A747}">
  <ds:schemaRefs>
    <ds:schemaRef ds:uri="http://schemas.microsoft.com/office/2006/metadata/properties"/>
    <ds:schemaRef ds:uri="http://schemas.microsoft.com/office/infopath/2007/PartnerControls"/>
    <ds:schemaRef ds:uri="http://purl.org/dc/dcmitype/"/>
    <ds:schemaRef ds:uri="http://schemas.openxmlformats.org/package/2006/metadata/core-properties"/>
    <ds:schemaRef ds:uri="http://www.w3.org/XML/1998/namespace"/>
    <ds:schemaRef ds:uri="http://purl.org/dc/elements/1.1/"/>
    <ds:schemaRef ds:uri="http://schemas.microsoft.com/office/2006/documentManagement/types"/>
    <ds:schemaRef ds:uri="http://purl.org/dc/terms/"/>
  </ds:schemaRefs>
</ds:datastoreItem>
</file>

<file path=customXml/itemProps3.xml><?xml version="1.0" encoding="utf-8"?>
<ds:datastoreItem xmlns:ds="http://schemas.openxmlformats.org/officeDocument/2006/customXml" ds:itemID="{76C6A2AC-9363-4976-99DC-4FBEC6458AE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PHMSA PPt Template Sharepoint Version</Template>
  <TotalTime>9430</TotalTime>
  <Words>1857</Words>
  <Application>Microsoft Office PowerPoint</Application>
  <PresentationFormat>On-screen Show (16:9)</PresentationFormat>
  <Paragraphs>298</Paragraphs>
  <Slides>33</Slides>
  <Notes>21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33</vt:i4>
      </vt:variant>
    </vt:vector>
  </HeadingPairs>
  <TitlesOfParts>
    <vt:vector size="41" baseType="lpstr">
      <vt:lpstr>Arial</vt:lpstr>
      <vt:lpstr>Bell MT</vt:lpstr>
      <vt:lpstr>Calibri</vt:lpstr>
      <vt:lpstr>Tahoma</vt:lpstr>
      <vt:lpstr>Times New Roman</vt:lpstr>
      <vt:lpstr>Wingdings</vt:lpstr>
      <vt:lpstr>PHMSA PPt Template Sharepoint Version</vt:lpstr>
      <vt:lpstr>PCHELPS PHMSA Presentation Template</vt:lpstr>
      <vt:lpstr>Pipeline &amp; Hazardous Materials Safety Administration HMEP Tribal Grant Program </vt:lpstr>
      <vt:lpstr>PowerPoint Presentation</vt:lpstr>
      <vt:lpstr>Agenda</vt:lpstr>
      <vt:lpstr>About PHMSA</vt:lpstr>
      <vt:lpstr>Hazmat Grant Program Purpose</vt:lpstr>
      <vt:lpstr>PowerPoint Presentation</vt:lpstr>
      <vt:lpstr>FY 18 Grant Cycle Timeline</vt:lpstr>
      <vt:lpstr>Regulations, Statute, and Policies</vt:lpstr>
      <vt:lpstr>PowerPoint Presentation</vt:lpstr>
      <vt:lpstr>PowerPoint Presentation</vt:lpstr>
      <vt:lpstr>PowerPoint Presentation</vt:lpstr>
      <vt:lpstr>PowerPoint Presentation</vt:lpstr>
      <vt:lpstr>Pre-Application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Invitation to Apply</vt:lpstr>
      <vt:lpstr>HMEP Grant Program Contact Information</vt:lpstr>
      <vt:lpstr>What questions do you have for us? </vt:lpstr>
    </vt:vector>
  </TitlesOfParts>
  <Company>DOT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USDOT_User</dc:creator>
  <cp:lastModifiedBy>Sheppard, Carla (PHMSA)</cp:lastModifiedBy>
  <cp:revision>452</cp:revision>
  <cp:lastPrinted>2017-01-03T19:58:27Z</cp:lastPrinted>
  <dcterms:created xsi:type="dcterms:W3CDTF">2013-12-05T14:22:47Z</dcterms:created>
  <dcterms:modified xsi:type="dcterms:W3CDTF">2018-05-22T11:46:10Z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0x010100CCC8D80D85978849A12383A3F8633AF4</vt:lpwstr>
  </property>
</Properties>
</file>

<file path=userCustomization/customUI.xml><?xml version="1.0" encoding="utf-8"?>
<mso:customUI xmlns:mso="http://schemas.microsoft.com/office/2006/01/customui">
  <mso:ribbon>
    <mso:qat>
      <mso:documentControls>
        <mso:control idQ="mso:SlidesFromOutline" visible="true"/>
        <mso:control idQ="mso:SlideThemesGallery" visible="true"/>
      </mso:documentControls>
    </mso:qat>
  </mso:ribbon>
</mso:customUI>
</file>