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43"/>
  </p:notesMasterIdLst>
  <p:handoutMasterIdLst>
    <p:handoutMasterId r:id="rId44"/>
  </p:handoutMasterIdLst>
  <p:sldIdLst>
    <p:sldId id="324" r:id="rId5"/>
    <p:sldId id="325" r:id="rId6"/>
    <p:sldId id="272" r:id="rId7"/>
    <p:sldId id="273" r:id="rId8"/>
    <p:sldId id="269" r:id="rId9"/>
    <p:sldId id="275" r:id="rId10"/>
    <p:sldId id="327" r:id="rId11"/>
    <p:sldId id="328" r:id="rId12"/>
    <p:sldId id="335" r:id="rId13"/>
    <p:sldId id="277" r:id="rId14"/>
    <p:sldId id="331" r:id="rId15"/>
    <p:sldId id="329" r:id="rId16"/>
    <p:sldId id="279" r:id="rId17"/>
    <p:sldId id="295" r:id="rId18"/>
    <p:sldId id="333" r:id="rId19"/>
    <p:sldId id="291" r:id="rId20"/>
    <p:sldId id="303" r:id="rId21"/>
    <p:sldId id="304" r:id="rId22"/>
    <p:sldId id="302" r:id="rId23"/>
    <p:sldId id="306" r:id="rId24"/>
    <p:sldId id="319" r:id="rId25"/>
    <p:sldId id="318" r:id="rId26"/>
    <p:sldId id="326" r:id="rId27"/>
    <p:sldId id="330" r:id="rId28"/>
    <p:sldId id="301" r:id="rId29"/>
    <p:sldId id="307" r:id="rId30"/>
    <p:sldId id="308" r:id="rId31"/>
    <p:sldId id="310" r:id="rId32"/>
    <p:sldId id="309" r:id="rId33"/>
    <p:sldId id="311" r:id="rId34"/>
    <p:sldId id="336" r:id="rId35"/>
    <p:sldId id="312" r:id="rId36"/>
    <p:sldId id="313" r:id="rId37"/>
    <p:sldId id="314" r:id="rId38"/>
    <p:sldId id="322" r:id="rId39"/>
    <p:sldId id="323" r:id="rId40"/>
    <p:sldId id="320" r:id="rId41"/>
    <p:sldId id="337" r:id="rId42"/>
  </p:sldIdLst>
  <p:sldSz cx="12192000" cy="6858000"/>
  <p:notesSz cx="6858000" cy="88915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01"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ncia, Flor (PHMSA)" initials="VF(" lastIdx="6" clrIdx="0">
    <p:extLst>
      <p:ext uri="{19B8F6BF-5375-455C-9EA6-DF929625EA0E}">
        <p15:presenceInfo xmlns:p15="http://schemas.microsoft.com/office/powerpoint/2012/main" userId="S-1-5-21-982035342-1880134254-310265210-175748" providerId="AD"/>
      </p:ext>
    </p:extLst>
  </p:cmAuthor>
  <p:cmAuthor id="2" name="Edwards, Suezett (PHMSA)" initials="ES(" lastIdx="1" clrIdx="1">
    <p:extLst>
      <p:ext uri="{19B8F6BF-5375-455C-9EA6-DF929625EA0E}">
        <p15:presenceInfo xmlns:p15="http://schemas.microsoft.com/office/powerpoint/2012/main" userId="S-1-5-21-982035342-1880134254-310265210-20915" providerId="AD"/>
      </p:ext>
    </p:extLst>
  </p:cmAuthor>
  <p:cmAuthor id="3" name="Sheppard, Carla (PHMSA)" initials="SC(" lastIdx="2" clrIdx="2">
    <p:extLst>
      <p:ext uri="{19B8F6BF-5375-455C-9EA6-DF929625EA0E}">
        <p15:presenceInfo xmlns:p15="http://schemas.microsoft.com/office/powerpoint/2012/main" userId="S-1-5-21-982035342-1880134254-310265210-149553" providerId="AD"/>
      </p:ext>
    </p:extLst>
  </p:cmAuthor>
  <p:cmAuthor id="4" name="Hufford, Matthew (PHMSA)" initials="HM(" lastIdx="7" clrIdx="3">
    <p:extLst>
      <p:ext uri="{19B8F6BF-5375-455C-9EA6-DF929625EA0E}">
        <p15:presenceInfo xmlns:p15="http://schemas.microsoft.com/office/powerpoint/2012/main" userId="S-1-5-21-982035342-1880134254-310265210-619033" providerId="AD"/>
      </p:ext>
    </p:extLst>
  </p:cmAuthor>
  <p:cmAuthor id="5" name="Reichenbacher, Lisa (PHMSA)" initials="RL(" lastIdx="3" clrIdx="4">
    <p:extLst>
      <p:ext uri="{19B8F6BF-5375-455C-9EA6-DF929625EA0E}">
        <p15:presenceInfo xmlns:p15="http://schemas.microsoft.com/office/powerpoint/2012/main" userId="S-1-5-21-982035342-1880134254-310265210-196842" providerId="AD"/>
      </p:ext>
    </p:extLst>
  </p:cmAuthor>
  <p:cmAuthor id="6" name="White, Andre (PHMSA)" initials="WA(" lastIdx="12" clrIdx="5">
    <p:extLst>
      <p:ext uri="{19B8F6BF-5375-455C-9EA6-DF929625EA0E}">
        <p15:presenceInfo xmlns:p15="http://schemas.microsoft.com/office/powerpoint/2012/main" userId="S-1-5-21-982035342-1880134254-310265210-1838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7849" autoAdjust="0"/>
  </p:normalViewPr>
  <p:slideViewPr>
    <p:cSldViewPr>
      <p:cViewPr varScale="1">
        <p:scale>
          <a:sx n="80" d="100"/>
          <a:sy n="80" d="100"/>
        </p:scale>
        <p:origin x="682"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74" d="100"/>
          <a:sy n="74" d="100"/>
        </p:scale>
        <p:origin x="-2628" y="-36"/>
      </p:cViewPr>
      <p:guideLst>
        <p:guide orient="horz" pos="2801"/>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490" cy="444428"/>
          </a:xfrm>
          <a:prstGeom prst="rect">
            <a:avLst/>
          </a:prstGeom>
        </p:spPr>
        <p:txBody>
          <a:bodyPr vert="horz" lIns="88204" tIns="44102" rIns="88204" bIns="44102" rtlCol="0"/>
          <a:lstStyle>
            <a:lvl1pPr algn="l">
              <a:defRPr sz="1200"/>
            </a:lvl1pPr>
          </a:lstStyle>
          <a:p>
            <a:endParaRPr lang="en-US" dirty="0"/>
          </a:p>
        </p:txBody>
      </p:sp>
      <p:sp>
        <p:nvSpPr>
          <p:cNvPr id="3" name="Date Placeholder 2"/>
          <p:cNvSpPr>
            <a:spLocks noGrp="1"/>
          </p:cNvSpPr>
          <p:nvPr>
            <p:ph type="dt" sz="quarter" idx="1"/>
          </p:nvPr>
        </p:nvSpPr>
        <p:spPr>
          <a:xfrm>
            <a:off x="3884961" y="1"/>
            <a:ext cx="2971490" cy="444428"/>
          </a:xfrm>
          <a:prstGeom prst="rect">
            <a:avLst/>
          </a:prstGeom>
        </p:spPr>
        <p:txBody>
          <a:bodyPr vert="horz" lIns="88204" tIns="44102" rIns="88204" bIns="44102" rtlCol="0"/>
          <a:lstStyle>
            <a:lvl1pPr algn="r">
              <a:defRPr sz="1200"/>
            </a:lvl1pPr>
          </a:lstStyle>
          <a:p>
            <a:fld id="{A287493D-AE51-4418-9E71-36B23C2388DE}" type="datetimeFigureOut">
              <a:rPr lang="en-US" smtClean="0"/>
              <a:t>5/21/2018</a:t>
            </a:fld>
            <a:endParaRPr lang="en-US" dirty="0"/>
          </a:p>
        </p:txBody>
      </p:sp>
      <p:sp>
        <p:nvSpPr>
          <p:cNvPr id="4" name="Footer Placeholder 3"/>
          <p:cNvSpPr>
            <a:spLocks noGrp="1"/>
          </p:cNvSpPr>
          <p:nvPr>
            <p:ph type="ftr" sz="quarter" idx="2"/>
          </p:nvPr>
        </p:nvSpPr>
        <p:spPr>
          <a:xfrm>
            <a:off x="1" y="8445644"/>
            <a:ext cx="2971490" cy="444428"/>
          </a:xfrm>
          <a:prstGeom prst="rect">
            <a:avLst/>
          </a:prstGeom>
        </p:spPr>
        <p:txBody>
          <a:bodyPr vert="horz" lIns="88204" tIns="44102" rIns="88204" bIns="4410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961" y="8445644"/>
            <a:ext cx="2971490" cy="444428"/>
          </a:xfrm>
          <a:prstGeom prst="rect">
            <a:avLst/>
          </a:prstGeom>
        </p:spPr>
        <p:txBody>
          <a:bodyPr vert="horz" lIns="88204" tIns="44102" rIns="88204" bIns="44102" rtlCol="0" anchor="b"/>
          <a:lstStyle>
            <a:lvl1pPr algn="r">
              <a:defRPr sz="1200"/>
            </a:lvl1pPr>
          </a:lstStyle>
          <a:p>
            <a:fld id="{F9C5C174-283A-4008-8D91-ADEF446E0479}" type="slidenum">
              <a:rPr lang="en-US" smtClean="0"/>
              <a:t>‹#›</a:t>
            </a:fld>
            <a:endParaRPr lang="en-US" dirty="0"/>
          </a:p>
        </p:txBody>
      </p:sp>
    </p:spTree>
    <p:extLst>
      <p:ext uri="{BB962C8B-B14F-4D97-AF65-F5344CB8AC3E}">
        <p14:creationId xmlns:p14="http://schemas.microsoft.com/office/powerpoint/2010/main" val="35972929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1490" cy="444428"/>
          </a:xfrm>
          <a:prstGeom prst="rect">
            <a:avLst/>
          </a:prstGeom>
        </p:spPr>
        <p:txBody>
          <a:bodyPr vert="horz" lIns="88194" tIns="44097" rIns="88194" bIns="44097" rtlCol="0"/>
          <a:lstStyle>
            <a:lvl1pPr algn="l">
              <a:defRPr sz="1200"/>
            </a:lvl1pPr>
          </a:lstStyle>
          <a:p>
            <a:endParaRPr lang="en-US" dirty="0"/>
          </a:p>
        </p:txBody>
      </p:sp>
      <p:sp>
        <p:nvSpPr>
          <p:cNvPr id="3" name="Date Placeholder 2"/>
          <p:cNvSpPr>
            <a:spLocks noGrp="1"/>
          </p:cNvSpPr>
          <p:nvPr>
            <p:ph type="dt" idx="1"/>
          </p:nvPr>
        </p:nvSpPr>
        <p:spPr>
          <a:xfrm>
            <a:off x="3884961" y="1"/>
            <a:ext cx="2971490" cy="444428"/>
          </a:xfrm>
          <a:prstGeom prst="rect">
            <a:avLst/>
          </a:prstGeom>
        </p:spPr>
        <p:txBody>
          <a:bodyPr vert="horz" lIns="88194" tIns="44097" rIns="88194" bIns="44097" rtlCol="0"/>
          <a:lstStyle>
            <a:lvl1pPr algn="r">
              <a:defRPr sz="1200"/>
            </a:lvl1pPr>
          </a:lstStyle>
          <a:p>
            <a:fld id="{6AA549CA-EEC1-486A-B810-B82C7E5C1304}" type="datetimeFigureOut">
              <a:rPr lang="en-US" smtClean="0"/>
              <a:t>5/21/2018</a:t>
            </a:fld>
            <a:endParaRPr lang="en-US" dirty="0"/>
          </a:p>
        </p:txBody>
      </p:sp>
      <p:sp>
        <p:nvSpPr>
          <p:cNvPr id="4" name="Slide Image Placeholder 3"/>
          <p:cNvSpPr>
            <a:spLocks noGrp="1" noRot="1" noChangeAspect="1"/>
          </p:cNvSpPr>
          <p:nvPr>
            <p:ph type="sldImg" idx="2"/>
          </p:nvPr>
        </p:nvSpPr>
        <p:spPr>
          <a:xfrm>
            <a:off x="465138" y="668338"/>
            <a:ext cx="5927725" cy="3333750"/>
          </a:xfrm>
          <a:prstGeom prst="rect">
            <a:avLst/>
          </a:prstGeom>
          <a:noFill/>
          <a:ln w="12700">
            <a:solidFill>
              <a:prstClr val="black"/>
            </a:solidFill>
          </a:ln>
        </p:spPr>
        <p:txBody>
          <a:bodyPr vert="horz" lIns="88194" tIns="44097" rIns="88194" bIns="44097" rtlCol="0" anchor="ctr"/>
          <a:lstStyle/>
          <a:p>
            <a:endParaRPr lang="en-US" dirty="0"/>
          </a:p>
        </p:txBody>
      </p:sp>
      <p:sp>
        <p:nvSpPr>
          <p:cNvPr id="5" name="Notes Placeholder 4"/>
          <p:cNvSpPr>
            <a:spLocks noGrp="1"/>
          </p:cNvSpPr>
          <p:nvPr>
            <p:ph type="body" sz="quarter" idx="3"/>
          </p:nvPr>
        </p:nvSpPr>
        <p:spPr>
          <a:xfrm>
            <a:off x="685490" y="4222824"/>
            <a:ext cx="5487020" cy="4001366"/>
          </a:xfrm>
          <a:prstGeom prst="rect">
            <a:avLst/>
          </a:prstGeom>
        </p:spPr>
        <p:txBody>
          <a:bodyPr vert="horz" lIns="88194" tIns="44097" rIns="88194" bIns="4409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445644"/>
            <a:ext cx="2971490" cy="444428"/>
          </a:xfrm>
          <a:prstGeom prst="rect">
            <a:avLst/>
          </a:prstGeom>
        </p:spPr>
        <p:txBody>
          <a:bodyPr vert="horz" lIns="88194" tIns="44097" rIns="88194" bIns="4409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961" y="8445644"/>
            <a:ext cx="2971490" cy="444428"/>
          </a:xfrm>
          <a:prstGeom prst="rect">
            <a:avLst/>
          </a:prstGeom>
        </p:spPr>
        <p:txBody>
          <a:bodyPr vert="horz" lIns="88194" tIns="44097" rIns="88194" bIns="44097" rtlCol="0" anchor="b"/>
          <a:lstStyle>
            <a:lvl1pPr algn="r">
              <a:defRPr sz="1200"/>
            </a:lvl1pPr>
          </a:lstStyle>
          <a:p>
            <a:fld id="{3C64A064-BE8C-4AC9-8D5E-31C0B035CA7C}" type="slidenum">
              <a:rPr lang="en-US" smtClean="0"/>
              <a:t>‹#›</a:t>
            </a:fld>
            <a:endParaRPr lang="en-US" dirty="0"/>
          </a:p>
        </p:txBody>
      </p:sp>
    </p:spTree>
    <p:extLst>
      <p:ext uri="{BB962C8B-B14F-4D97-AF65-F5344CB8AC3E}">
        <p14:creationId xmlns:p14="http://schemas.microsoft.com/office/powerpoint/2010/main" val="7977623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96913"/>
            <a:ext cx="6183312" cy="3479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4A064-BE8C-4AC9-8D5E-31C0B035CA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1538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449263" y="666750"/>
            <a:ext cx="5918200" cy="3328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15089" indent="-275034">
              <a:defRPr>
                <a:solidFill>
                  <a:schemeClr val="tx1"/>
                </a:solidFill>
                <a:latin typeface="Verdana" pitchFamily="34" charset="0"/>
              </a:defRPr>
            </a:lvl2pPr>
            <a:lvl3pPr marL="1100138" indent="-220028">
              <a:defRPr>
                <a:solidFill>
                  <a:schemeClr val="tx1"/>
                </a:solidFill>
                <a:latin typeface="Verdana" pitchFamily="34" charset="0"/>
              </a:defRPr>
            </a:lvl3pPr>
            <a:lvl4pPr marL="1540193" indent="-220028">
              <a:defRPr>
                <a:solidFill>
                  <a:schemeClr val="tx1"/>
                </a:solidFill>
                <a:latin typeface="Verdana" pitchFamily="34" charset="0"/>
              </a:defRPr>
            </a:lvl4pPr>
            <a:lvl5pPr marL="1980248" indent="-220028">
              <a:defRPr>
                <a:solidFill>
                  <a:schemeClr val="tx1"/>
                </a:solidFill>
                <a:latin typeface="Verdana" pitchFamily="34" charset="0"/>
              </a:defRPr>
            </a:lvl5pPr>
            <a:lvl6pPr marL="2420303" indent="-220028" fontAlgn="base">
              <a:spcBef>
                <a:spcPct val="0"/>
              </a:spcBef>
              <a:spcAft>
                <a:spcPct val="0"/>
              </a:spcAft>
              <a:defRPr>
                <a:solidFill>
                  <a:schemeClr val="tx1"/>
                </a:solidFill>
                <a:latin typeface="Verdana" pitchFamily="34" charset="0"/>
              </a:defRPr>
            </a:lvl6pPr>
            <a:lvl7pPr marL="2860358" indent="-220028" fontAlgn="base">
              <a:spcBef>
                <a:spcPct val="0"/>
              </a:spcBef>
              <a:spcAft>
                <a:spcPct val="0"/>
              </a:spcAft>
              <a:defRPr>
                <a:solidFill>
                  <a:schemeClr val="tx1"/>
                </a:solidFill>
                <a:latin typeface="Verdana" pitchFamily="34" charset="0"/>
              </a:defRPr>
            </a:lvl7pPr>
            <a:lvl8pPr marL="3300413" indent="-220028" fontAlgn="base">
              <a:spcBef>
                <a:spcPct val="0"/>
              </a:spcBef>
              <a:spcAft>
                <a:spcPct val="0"/>
              </a:spcAft>
              <a:defRPr>
                <a:solidFill>
                  <a:schemeClr val="tx1"/>
                </a:solidFill>
                <a:latin typeface="Verdana" pitchFamily="34" charset="0"/>
              </a:defRPr>
            </a:lvl8pPr>
            <a:lvl9pPr marL="3740468" indent="-220028"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12</a:t>
            </a:fld>
            <a:endParaRPr lang="en-US" altLang="en-US" dirty="0">
              <a:latin typeface="Calibri" pitchFamily="34" charset="0"/>
            </a:endParaRPr>
          </a:p>
        </p:txBody>
      </p:sp>
    </p:spTree>
    <p:extLst>
      <p:ext uri="{BB962C8B-B14F-4D97-AF65-F5344CB8AC3E}">
        <p14:creationId xmlns:p14="http://schemas.microsoft.com/office/powerpoint/2010/main" val="2278942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449263" y="666750"/>
            <a:ext cx="5918200" cy="3328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15089" indent="-275034">
              <a:defRPr>
                <a:solidFill>
                  <a:schemeClr val="tx1"/>
                </a:solidFill>
                <a:latin typeface="Verdana" pitchFamily="34" charset="0"/>
              </a:defRPr>
            </a:lvl2pPr>
            <a:lvl3pPr marL="1100138" indent="-220028">
              <a:defRPr>
                <a:solidFill>
                  <a:schemeClr val="tx1"/>
                </a:solidFill>
                <a:latin typeface="Verdana" pitchFamily="34" charset="0"/>
              </a:defRPr>
            </a:lvl3pPr>
            <a:lvl4pPr marL="1540193" indent="-220028">
              <a:defRPr>
                <a:solidFill>
                  <a:schemeClr val="tx1"/>
                </a:solidFill>
                <a:latin typeface="Verdana" pitchFamily="34" charset="0"/>
              </a:defRPr>
            </a:lvl4pPr>
            <a:lvl5pPr marL="1980248" indent="-220028">
              <a:defRPr>
                <a:solidFill>
                  <a:schemeClr val="tx1"/>
                </a:solidFill>
                <a:latin typeface="Verdana" pitchFamily="34" charset="0"/>
              </a:defRPr>
            </a:lvl5pPr>
            <a:lvl6pPr marL="2420303" indent="-220028" fontAlgn="base">
              <a:spcBef>
                <a:spcPct val="0"/>
              </a:spcBef>
              <a:spcAft>
                <a:spcPct val="0"/>
              </a:spcAft>
              <a:defRPr>
                <a:solidFill>
                  <a:schemeClr val="tx1"/>
                </a:solidFill>
                <a:latin typeface="Verdana" pitchFamily="34" charset="0"/>
              </a:defRPr>
            </a:lvl6pPr>
            <a:lvl7pPr marL="2860358" indent="-220028" fontAlgn="base">
              <a:spcBef>
                <a:spcPct val="0"/>
              </a:spcBef>
              <a:spcAft>
                <a:spcPct val="0"/>
              </a:spcAft>
              <a:defRPr>
                <a:solidFill>
                  <a:schemeClr val="tx1"/>
                </a:solidFill>
                <a:latin typeface="Verdana" pitchFamily="34" charset="0"/>
              </a:defRPr>
            </a:lvl7pPr>
            <a:lvl8pPr marL="3300413" indent="-220028" fontAlgn="base">
              <a:spcBef>
                <a:spcPct val="0"/>
              </a:spcBef>
              <a:spcAft>
                <a:spcPct val="0"/>
              </a:spcAft>
              <a:defRPr>
                <a:solidFill>
                  <a:schemeClr val="tx1"/>
                </a:solidFill>
                <a:latin typeface="Verdana" pitchFamily="34" charset="0"/>
              </a:defRPr>
            </a:lvl8pPr>
            <a:lvl9pPr marL="3740468" indent="-220028"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13</a:t>
            </a:fld>
            <a:endParaRPr lang="en-US" altLang="en-US" dirty="0">
              <a:latin typeface="Calibri" pitchFamily="34" charset="0"/>
            </a:endParaRPr>
          </a:p>
        </p:txBody>
      </p:sp>
    </p:spTree>
    <p:extLst>
      <p:ext uri="{BB962C8B-B14F-4D97-AF65-F5344CB8AC3E}">
        <p14:creationId xmlns:p14="http://schemas.microsoft.com/office/powerpoint/2010/main" val="42364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449263" y="666750"/>
            <a:ext cx="5918200" cy="3328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15089" indent="-275034">
              <a:defRPr>
                <a:solidFill>
                  <a:schemeClr val="tx1"/>
                </a:solidFill>
                <a:latin typeface="Verdana" pitchFamily="34" charset="0"/>
              </a:defRPr>
            </a:lvl2pPr>
            <a:lvl3pPr marL="1100138" indent="-220028">
              <a:defRPr>
                <a:solidFill>
                  <a:schemeClr val="tx1"/>
                </a:solidFill>
                <a:latin typeface="Verdana" pitchFamily="34" charset="0"/>
              </a:defRPr>
            </a:lvl3pPr>
            <a:lvl4pPr marL="1540193" indent="-220028">
              <a:defRPr>
                <a:solidFill>
                  <a:schemeClr val="tx1"/>
                </a:solidFill>
                <a:latin typeface="Verdana" pitchFamily="34" charset="0"/>
              </a:defRPr>
            </a:lvl4pPr>
            <a:lvl5pPr marL="1980248" indent="-220028">
              <a:defRPr>
                <a:solidFill>
                  <a:schemeClr val="tx1"/>
                </a:solidFill>
                <a:latin typeface="Verdana" pitchFamily="34" charset="0"/>
              </a:defRPr>
            </a:lvl5pPr>
            <a:lvl6pPr marL="2420303" indent="-220028" fontAlgn="base">
              <a:spcBef>
                <a:spcPct val="0"/>
              </a:spcBef>
              <a:spcAft>
                <a:spcPct val="0"/>
              </a:spcAft>
              <a:defRPr>
                <a:solidFill>
                  <a:schemeClr val="tx1"/>
                </a:solidFill>
                <a:latin typeface="Verdana" pitchFamily="34" charset="0"/>
              </a:defRPr>
            </a:lvl6pPr>
            <a:lvl7pPr marL="2860358" indent="-220028" fontAlgn="base">
              <a:spcBef>
                <a:spcPct val="0"/>
              </a:spcBef>
              <a:spcAft>
                <a:spcPct val="0"/>
              </a:spcAft>
              <a:defRPr>
                <a:solidFill>
                  <a:schemeClr val="tx1"/>
                </a:solidFill>
                <a:latin typeface="Verdana" pitchFamily="34" charset="0"/>
              </a:defRPr>
            </a:lvl7pPr>
            <a:lvl8pPr marL="3300413" indent="-220028" fontAlgn="base">
              <a:spcBef>
                <a:spcPct val="0"/>
              </a:spcBef>
              <a:spcAft>
                <a:spcPct val="0"/>
              </a:spcAft>
              <a:defRPr>
                <a:solidFill>
                  <a:schemeClr val="tx1"/>
                </a:solidFill>
                <a:latin typeface="Verdana" pitchFamily="34" charset="0"/>
              </a:defRPr>
            </a:lvl8pPr>
            <a:lvl9pPr marL="3740468" indent="-220028" fontAlgn="base">
              <a:spcBef>
                <a:spcPct val="0"/>
              </a:spcBef>
              <a:spcAft>
                <a:spcPct val="0"/>
              </a:spcAft>
              <a:defRPr>
                <a:solidFill>
                  <a:schemeClr val="tx1"/>
                </a:solidFill>
                <a:latin typeface="Verdan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9AA05A-AF97-48F3-9643-0CE4D4F761C2}"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734322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449263" y="666750"/>
            <a:ext cx="5918200" cy="3328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15089" indent="-275034">
              <a:defRPr>
                <a:solidFill>
                  <a:schemeClr val="tx1"/>
                </a:solidFill>
                <a:latin typeface="Verdana" pitchFamily="34" charset="0"/>
              </a:defRPr>
            </a:lvl2pPr>
            <a:lvl3pPr marL="1100138" indent="-220028">
              <a:defRPr>
                <a:solidFill>
                  <a:schemeClr val="tx1"/>
                </a:solidFill>
                <a:latin typeface="Verdana" pitchFamily="34" charset="0"/>
              </a:defRPr>
            </a:lvl3pPr>
            <a:lvl4pPr marL="1540193" indent="-220028">
              <a:defRPr>
                <a:solidFill>
                  <a:schemeClr val="tx1"/>
                </a:solidFill>
                <a:latin typeface="Verdana" pitchFamily="34" charset="0"/>
              </a:defRPr>
            </a:lvl4pPr>
            <a:lvl5pPr marL="1980248" indent="-220028">
              <a:defRPr>
                <a:solidFill>
                  <a:schemeClr val="tx1"/>
                </a:solidFill>
                <a:latin typeface="Verdana" pitchFamily="34" charset="0"/>
              </a:defRPr>
            </a:lvl5pPr>
            <a:lvl6pPr marL="2420303" indent="-220028" fontAlgn="base">
              <a:spcBef>
                <a:spcPct val="0"/>
              </a:spcBef>
              <a:spcAft>
                <a:spcPct val="0"/>
              </a:spcAft>
              <a:defRPr>
                <a:solidFill>
                  <a:schemeClr val="tx1"/>
                </a:solidFill>
                <a:latin typeface="Verdana" pitchFamily="34" charset="0"/>
              </a:defRPr>
            </a:lvl6pPr>
            <a:lvl7pPr marL="2860358" indent="-220028" fontAlgn="base">
              <a:spcBef>
                <a:spcPct val="0"/>
              </a:spcBef>
              <a:spcAft>
                <a:spcPct val="0"/>
              </a:spcAft>
              <a:defRPr>
                <a:solidFill>
                  <a:schemeClr val="tx1"/>
                </a:solidFill>
                <a:latin typeface="Verdana" pitchFamily="34" charset="0"/>
              </a:defRPr>
            </a:lvl7pPr>
            <a:lvl8pPr marL="3300413" indent="-220028" fontAlgn="base">
              <a:spcBef>
                <a:spcPct val="0"/>
              </a:spcBef>
              <a:spcAft>
                <a:spcPct val="0"/>
              </a:spcAft>
              <a:defRPr>
                <a:solidFill>
                  <a:schemeClr val="tx1"/>
                </a:solidFill>
                <a:latin typeface="Verdana" pitchFamily="34" charset="0"/>
              </a:defRPr>
            </a:lvl8pPr>
            <a:lvl9pPr marL="3740468" indent="-220028" fontAlgn="base">
              <a:spcBef>
                <a:spcPct val="0"/>
              </a:spcBef>
              <a:spcAft>
                <a:spcPct val="0"/>
              </a:spcAft>
              <a:defRPr>
                <a:solidFill>
                  <a:schemeClr val="tx1"/>
                </a:solidFill>
                <a:latin typeface="Verdan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9AA05A-AF97-48F3-9643-0CE4D4F761C2}"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205217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5409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this is the case, when your agency procurement policy requires you to treat sub-recipients as sub-grants, please denote this in your budget narrative.</a:t>
            </a:r>
          </a:p>
          <a:p>
            <a:endParaRPr lang="en-US" dirty="0"/>
          </a:p>
          <a:p>
            <a:pPr>
              <a:defRPr/>
            </a:pPr>
            <a:r>
              <a:rPr lang="en-US">
                <a:latin typeface="Calibri" panose="020F0502020204030204" pitchFamily="34" charset="0"/>
                <a:ea typeface="Calibri" panose="020F0502020204030204" pitchFamily="34" charset="0"/>
                <a:cs typeface="Times New Roman" panose="02020603050405020304" pitchFamily="18" charset="0"/>
              </a:rPr>
              <a:t>At </a:t>
            </a:r>
            <a:r>
              <a:rPr lang="en-US" dirty="0">
                <a:latin typeface="Calibri" panose="020F0502020204030204" pitchFamily="34" charset="0"/>
                <a:ea typeface="Calibri" panose="020F0502020204030204" pitchFamily="34" charset="0"/>
                <a:cs typeface="Times New Roman" panose="02020603050405020304" pitchFamily="18" charset="0"/>
              </a:rPr>
              <a:t>PHMSA we request that any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sub-award</a:t>
            </a:r>
            <a:r>
              <a:rPr lang="en-US" dirty="0">
                <a:latin typeface="Calibri" panose="020F0502020204030204" pitchFamily="34" charset="0"/>
                <a:ea typeface="Calibri" panose="020F0502020204030204" pitchFamily="34" charset="0"/>
                <a:cs typeface="Times New Roman" panose="02020603050405020304" pitchFamily="18" charset="0"/>
              </a:rPr>
              <a:t> costs are provided under the Other line-item, unless you’re agency’s procurement policy specifically/explicitly requests sub-awards be categorized as sub-contracts.</a:t>
            </a:r>
          </a:p>
        </p:txBody>
      </p:sp>
    </p:spTree>
    <p:extLst>
      <p:ext uri="{BB962C8B-B14F-4D97-AF65-F5344CB8AC3E}">
        <p14:creationId xmlns:p14="http://schemas.microsoft.com/office/powerpoint/2010/main" val="223780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this is the case, when your agency procurement policy requires you to treat sub-recipients as sub-grants, please denote this in your budget narrative.</a:t>
            </a:r>
          </a:p>
          <a:p>
            <a:endParaRPr lang="en-US" dirty="0"/>
          </a:p>
          <a:p>
            <a:pPr>
              <a:defRPr/>
            </a:pPr>
            <a:r>
              <a:rPr lang="en-US">
                <a:latin typeface="Calibri" panose="020F0502020204030204" pitchFamily="34" charset="0"/>
                <a:ea typeface="Calibri" panose="020F0502020204030204" pitchFamily="34" charset="0"/>
                <a:cs typeface="Times New Roman" panose="02020603050405020304" pitchFamily="18" charset="0"/>
              </a:rPr>
              <a:t>At </a:t>
            </a:r>
            <a:r>
              <a:rPr lang="en-US" dirty="0">
                <a:latin typeface="Calibri" panose="020F0502020204030204" pitchFamily="34" charset="0"/>
                <a:ea typeface="Calibri" panose="020F0502020204030204" pitchFamily="34" charset="0"/>
                <a:cs typeface="Times New Roman" panose="02020603050405020304" pitchFamily="18" charset="0"/>
              </a:rPr>
              <a:t>PHMSA we request that any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sub-award</a:t>
            </a:r>
            <a:r>
              <a:rPr lang="en-US" dirty="0">
                <a:latin typeface="Calibri" panose="020F0502020204030204" pitchFamily="34" charset="0"/>
                <a:ea typeface="Calibri" panose="020F0502020204030204" pitchFamily="34" charset="0"/>
                <a:cs typeface="Times New Roman" panose="02020603050405020304" pitchFamily="18" charset="0"/>
              </a:rPr>
              <a:t> costs are provided under the Other line-item, unless you’re agency’s procurement policy specifically/explicitly requests sub-awards be categorized as sub-contracts.</a:t>
            </a:r>
          </a:p>
        </p:txBody>
      </p:sp>
    </p:spTree>
    <p:extLst>
      <p:ext uri="{BB962C8B-B14F-4D97-AF65-F5344CB8AC3E}">
        <p14:creationId xmlns:p14="http://schemas.microsoft.com/office/powerpoint/2010/main" val="1882493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45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9310" indent="-284350">
              <a:defRPr>
                <a:solidFill>
                  <a:schemeClr val="tx1"/>
                </a:solidFill>
                <a:latin typeface="Verdana" pitchFamily="34" charset="0"/>
              </a:defRPr>
            </a:lvl2pPr>
            <a:lvl3pPr marL="1137399" indent="-227480">
              <a:defRPr>
                <a:solidFill>
                  <a:schemeClr val="tx1"/>
                </a:solidFill>
                <a:latin typeface="Verdana" pitchFamily="34" charset="0"/>
              </a:defRPr>
            </a:lvl3pPr>
            <a:lvl4pPr marL="1592359" indent="-227480">
              <a:defRPr>
                <a:solidFill>
                  <a:schemeClr val="tx1"/>
                </a:solidFill>
                <a:latin typeface="Verdana" pitchFamily="34" charset="0"/>
              </a:defRPr>
            </a:lvl4pPr>
            <a:lvl5pPr marL="2047319" indent="-227480">
              <a:defRPr>
                <a:solidFill>
                  <a:schemeClr val="tx1"/>
                </a:solidFill>
                <a:latin typeface="Verdana" pitchFamily="34" charset="0"/>
              </a:defRPr>
            </a:lvl5pPr>
            <a:lvl6pPr marL="2502278" indent="-227480" fontAlgn="base">
              <a:spcBef>
                <a:spcPct val="0"/>
              </a:spcBef>
              <a:spcAft>
                <a:spcPct val="0"/>
              </a:spcAft>
              <a:defRPr>
                <a:solidFill>
                  <a:schemeClr val="tx1"/>
                </a:solidFill>
                <a:latin typeface="Verdana" pitchFamily="34" charset="0"/>
              </a:defRPr>
            </a:lvl6pPr>
            <a:lvl7pPr marL="2957238" indent="-227480" fontAlgn="base">
              <a:spcBef>
                <a:spcPct val="0"/>
              </a:spcBef>
              <a:spcAft>
                <a:spcPct val="0"/>
              </a:spcAft>
              <a:defRPr>
                <a:solidFill>
                  <a:schemeClr val="tx1"/>
                </a:solidFill>
                <a:latin typeface="Verdana" pitchFamily="34" charset="0"/>
              </a:defRPr>
            </a:lvl7pPr>
            <a:lvl8pPr marL="3412198" indent="-227480" fontAlgn="base">
              <a:spcBef>
                <a:spcPct val="0"/>
              </a:spcBef>
              <a:spcAft>
                <a:spcPct val="0"/>
              </a:spcAft>
              <a:defRPr>
                <a:solidFill>
                  <a:schemeClr val="tx1"/>
                </a:solidFill>
                <a:latin typeface="Verdana" pitchFamily="34" charset="0"/>
              </a:defRPr>
            </a:lvl8pPr>
            <a:lvl9pPr marL="3867158" indent="-22748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D86A4E5A-927C-49D7-803D-1A3B264FE4B9}" type="slidenum">
              <a:rPr lang="en-US" altLang="en-US" smtClean="0">
                <a:latin typeface="Calibri" pitchFamily="34" charset="0"/>
              </a:rPr>
              <a:pPr fontAlgn="base">
                <a:spcBef>
                  <a:spcPct val="0"/>
                </a:spcBef>
                <a:spcAft>
                  <a:spcPct val="0"/>
                </a:spcAft>
                <a:defRPr/>
              </a:pPr>
              <a:t>37</a:t>
            </a:fld>
            <a:endParaRPr lang="en-US" altLang="en-US" dirty="0">
              <a:latin typeface="Calibri" pitchFamily="34" charset="0"/>
            </a:endParaRPr>
          </a:p>
        </p:txBody>
      </p:sp>
    </p:spTree>
    <p:extLst>
      <p:ext uri="{BB962C8B-B14F-4D97-AF65-F5344CB8AC3E}">
        <p14:creationId xmlns:p14="http://schemas.microsoft.com/office/powerpoint/2010/main" val="611107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45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9310" indent="-284350">
              <a:defRPr>
                <a:solidFill>
                  <a:schemeClr val="tx1"/>
                </a:solidFill>
                <a:latin typeface="Verdana" pitchFamily="34" charset="0"/>
              </a:defRPr>
            </a:lvl2pPr>
            <a:lvl3pPr marL="1137399" indent="-227480">
              <a:defRPr>
                <a:solidFill>
                  <a:schemeClr val="tx1"/>
                </a:solidFill>
                <a:latin typeface="Verdana" pitchFamily="34" charset="0"/>
              </a:defRPr>
            </a:lvl3pPr>
            <a:lvl4pPr marL="1592359" indent="-227480">
              <a:defRPr>
                <a:solidFill>
                  <a:schemeClr val="tx1"/>
                </a:solidFill>
                <a:latin typeface="Verdana" pitchFamily="34" charset="0"/>
              </a:defRPr>
            </a:lvl4pPr>
            <a:lvl5pPr marL="2047319" indent="-227480">
              <a:defRPr>
                <a:solidFill>
                  <a:schemeClr val="tx1"/>
                </a:solidFill>
                <a:latin typeface="Verdana" pitchFamily="34" charset="0"/>
              </a:defRPr>
            </a:lvl5pPr>
            <a:lvl6pPr marL="2502278" indent="-227480" fontAlgn="base">
              <a:spcBef>
                <a:spcPct val="0"/>
              </a:spcBef>
              <a:spcAft>
                <a:spcPct val="0"/>
              </a:spcAft>
              <a:defRPr>
                <a:solidFill>
                  <a:schemeClr val="tx1"/>
                </a:solidFill>
                <a:latin typeface="Verdana" pitchFamily="34" charset="0"/>
              </a:defRPr>
            </a:lvl6pPr>
            <a:lvl7pPr marL="2957238" indent="-227480" fontAlgn="base">
              <a:spcBef>
                <a:spcPct val="0"/>
              </a:spcBef>
              <a:spcAft>
                <a:spcPct val="0"/>
              </a:spcAft>
              <a:defRPr>
                <a:solidFill>
                  <a:schemeClr val="tx1"/>
                </a:solidFill>
                <a:latin typeface="Verdana" pitchFamily="34" charset="0"/>
              </a:defRPr>
            </a:lvl7pPr>
            <a:lvl8pPr marL="3412198" indent="-227480" fontAlgn="base">
              <a:spcBef>
                <a:spcPct val="0"/>
              </a:spcBef>
              <a:spcAft>
                <a:spcPct val="0"/>
              </a:spcAft>
              <a:defRPr>
                <a:solidFill>
                  <a:schemeClr val="tx1"/>
                </a:solidFill>
                <a:latin typeface="Verdana" pitchFamily="34" charset="0"/>
              </a:defRPr>
            </a:lvl8pPr>
            <a:lvl9pPr marL="3867158" indent="-22748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D86A4E5A-927C-49D7-803D-1A3B264FE4B9}" type="slidenum">
              <a:rPr lang="en-US" altLang="en-US" smtClean="0">
                <a:latin typeface="Calibri" pitchFamily="34" charset="0"/>
              </a:rPr>
              <a:pPr fontAlgn="base">
                <a:spcBef>
                  <a:spcPct val="0"/>
                </a:spcBef>
                <a:spcAft>
                  <a:spcPct val="0"/>
                </a:spcAft>
                <a:defRPr/>
              </a:pPr>
              <a:t>38</a:t>
            </a:fld>
            <a:endParaRPr lang="en-US" altLang="en-US" dirty="0">
              <a:latin typeface="Calibri" pitchFamily="34" charset="0"/>
            </a:endParaRPr>
          </a:p>
        </p:txBody>
      </p:sp>
    </p:spTree>
    <p:extLst>
      <p:ext uri="{BB962C8B-B14F-4D97-AF65-F5344CB8AC3E}">
        <p14:creationId xmlns:p14="http://schemas.microsoft.com/office/powerpoint/2010/main" val="2640537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xfrm>
            <a:off x="392113" y="696913"/>
            <a:ext cx="6183312" cy="3479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7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6796" indent="-283383">
              <a:defRPr>
                <a:solidFill>
                  <a:schemeClr val="tx1"/>
                </a:solidFill>
                <a:latin typeface="Verdana" pitchFamily="34" charset="0"/>
              </a:defRPr>
            </a:lvl2pPr>
            <a:lvl3pPr marL="1133532" indent="-226707">
              <a:defRPr>
                <a:solidFill>
                  <a:schemeClr val="tx1"/>
                </a:solidFill>
                <a:latin typeface="Verdana" pitchFamily="34" charset="0"/>
              </a:defRPr>
            </a:lvl3pPr>
            <a:lvl4pPr marL="1586945" indent="-226707">
              <a:defRPr>
                <a:solidFill>
                  <a:schemeClr val="tx1"/>
                </a:solidFill>
                <a:latin typeface="Verdana" pitchFamily="34" charset="0"/>
              </a:defRPr>
            </a:lvl4pPr>
            <a:lvl5pPr marL="2040358" indent="-226707">
              <a:defRPr>
                <a:solidFill>
                  <a:schemeClr val="tx1"/>
                </a:solidFill>
                <a:latin typeface="Verdana" pitchFamily="34" charset="0"/>
              </a:defRPr>
            </a:lvl5pPr>
            <a:lvl6pPr marL="2493770" indent="-226707" fontAlgn="base">
              <a:spcBef>
                <a:spcPct val="0"/>
              </a:spcBef>
              <a:spcAft>
                <a:spcPct val="0"/>
              </a:spcAft>
              <a:defRPr>
                <a:solidFill>
                  <a:schemeClr val="tx1"/>
                </a:solidFill>
                <a:latin typeface="Verdana" pitchFamily="34" charset="0"/>
              </a:defRPr>
            </a:lvl6pPr>
            <a:lvl7pPr marL="2947183" indent="-226707" fontAlgn="base">
              <a:spcBef>
                <a:spcPct val="0"/>
              </a:spcBef>
              <a:spcAft>
                <a:spcPct val="0"/>
              </a:spcAft>
              <a:defRPr>
                <a:solidFill>
                  <a:schemeClr val="tx1"/>
                </a:solidFill>
                <a:latin typeface="Verdana" pitchFamily="34" charset="0"/>
              </a:defRPr>
            </a:lvl7pPr>
            <a:lvl8pPr marL="3400597" indent="-226707" fontAlgn="base">
              <a:spcBef>
                <a:spcPct val="0"/>
              </a:spcBef>
              <a:spcAft>
                <a:spcPct val="0"/>
              </a:spcAft>
              <a:defRPr>
                <a:solidFill>
                  <a:schemeClr val="tx1"/>
                </a:solidFill>
                <a:latin typeface="Verdana" pitchFamily="34" charset="0"/>
              </a:defRPr>
            </a:lvl8pPr>
            <a:lvl9pPr marL="3854010" indent="-226707" fontAlgn="base">
              <a:spcBef>
                <a:spcPct val="0"/>
              </a:spcBef>
              <a:spcAft>
                <a:spcPct val="0"/>
              </a:spcAft>
              <a:defRPr>
                <a:solidFill>
                  <a:schemeClr val="tx1"/>
                </a:solidFill>
                <a:latin typeface="Verdan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9F6049-84B9-488B-BB87-D9FE1912A9D2}"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199572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xfrm>
            <a:off x="447675" y="665163"/>
            <a:ext cx="5921375"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94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15089" indent="-275034">
              <a:defRPr>
                <a:solidFill>
                  <a:schemeClr val="tx1"/>
                </a:solidFill>
                <a:latin typeface="Verdana" pitchFamily="34" charset="0"/>
              </a:defRPr>
            </a:lvl2pPr>
            <a:lvl3pPr marL="1100138" indent="-220028">
              <a:defRPr>
                <a:solidFill>
                  <a:schemeClr val="tx1"/>
                </a:solidFill>
                <a:latin typeface="Verdana" pitchFamily="34" charset="0"/>
              </a:defRPr>
            </a:lvl3pPr>
            <a:lvl4pPr marL="1540193" indent="-220028">
              <a:defRPr>
                <a:solidFill>
                  <a:schemeClr val="tx1"/>
                </a:solidFill>
                <a:latin typeface="Verdana" pitchFamily="34" charset="0"/>
              </a:defRPr>
            </a:lvl4pPr>
            <a:lvl5pPr marL="1980248" indent="-220028">
              <a:defRPr>
                <a:solidFill>
                  <a:schemeClr val="tx1"/>
                </a:solidFill>
                <a:latin typeface="Verdana" pitchFamily="34" charset="0"/>
              </a:defRPr>
            </a:lvl5pPr>
            <a:lvl6pPr marL="2420303" indent="-220028" fontAlgn="base">
              <a:spcBef>
                <a:spcPct val="0"/>
              </a:spcBef>
              <a:spcAft>
                <a:spcPct val="0"/>
              </a:spcAft>
              <a:defRPr>
                <a:solidFill>
                  <a:schemeClr val="tx1"/>
                </a:solidFill>
                <a:latin typeface="Verdana" pitchFamily="34" charset="0"/>
              </a:defRPr>
            </a:lvl6pPr>
            <a:lvl7pPr marL="2860358" indent="-220028" fontAlgn="base">
              <a:spcBef>
                <a:spcPct val="0"/>
              </a:spcBef>
              <a:spcAft>
                <a:spcPct val="0"/>
              </a:spcAft>
              <a:defRPr>
                <a:solidFill>
                  <a:schemeClr val="tx1"/>
                </a:solidFill>
                <a:latin typeface="Verdana" pitchFamily="34" charset="0"/>
              </a:defRPr>
            </a:lvl7pPr>
            <a:lvl8pPr marL="3300413" indent="-220028" fontAlgn="base">
              <a:spcBef>
                <a:spcPct val="0"/>
              </a:spcBef>
              <a:spcAft>
                <a:spcPct val="0"/>
              </a:spcAft>
              <a:defRPr>
                <a:solidFill>
                  <a:schemeClr val="tx1"/>
                </a:solidFill>
                <a:latin typeface="Verdana" pitchFamily="34" charset="0"/>
              </a:defRPr>
            </a:lvl8pPr>
            <a:lvl9pPr marL="3740468" indent="-220028"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C53BF4F-58D6-49C3-93EB-ACB610722498}" type="slidenum">
              <a:rPr lang="en-US" altLang="en-US" smtClean="0">
                <a:latin typeface="Calibri" pitchFamily="34" charset="0"/>
              </a:rPr>
              <a:pPr fontAlgn="base">
                <a:spcBef>
                  <a:spcPct val="0"/>
                </a:spcBef>
                <a:spcAft>
                  <a:spcPct val="0"/>
                </a:spcAft>
                <a:defRPr/>
              </a:pPr>
              <a:t>3</a:t>
            </a:fld>
            <a:endParaRPr lang="en-US" altLang="en-US" dirty="0">
              <a:latin typeface="Calibri" pitchFamily="34" charset="0"/>
            </a:endParaRPr>
          </a:p>
        </p:txBody>
      </p:sp>
    </p:spTree>
    <p:extLst>
      <p:ext uri="{BB962C8B-B14F-4D97-AF65-F5344CB8AC3E}">
        <p14:creationId xmlns:p14="http://schemas.microsoft.com/office/powerpoint/2010/main" val="2010653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666750"/>
            <a:ext cx="5918200" cy="3328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D51BFC-179F-4F61-8058-9845EB01537A}" type="slidenum">
              <a:rPr lang="en-US" smtClean="0"/>
              <a:t>4</a:t>
            </a:fld>
            <a:endParaRPr lang="en-US" dirty="0"/>
          </a:p>
        </p:txBody>
      </p:sp>
    </p:spTree>
    <p:extLst>
      <p:ext uri="{BB962C8B-B14F-4D97-AF65-F5344CB8AC3E}">
        <p14:creationId xmlns:p14="http://schemas.microsoft.com/office/powerpoint/2010/main" val="2824441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666750"/>
            <a:ext cx="5918200" cy="3328988"/>
          </a:xfrm>
        </p:spPr>
      </p:sp>
      <p:sp>
        <p:nvSpPr>
          <p:cNvPr id="3" name="Notes Placeholder 2"/>
          <p:cNvSpPr>
            <a:spLocks noGrp="1"/>
          </p:cNvSpPr>
          <p:nvPr>
            <p:ph type="body" idx="1"/>
          </p:nvPr>
        </p:nvSpPr>
        <p:spPr/>
        <p:txBody>
          <a:bodyPr/>
          <a:lstStyle/>
          <a:p>
            <a:r>
              <a:rPr lang="en-US" dirty="0"/>
              <a:t>During</a:t>
            </a:r>
            <a:r>
              <a:rPr lang="en-US" baseline="0" dirty="0"/>
              <a:t> the HMEP application webinar, we will discuss…</a:t>
            </a:r>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5</a:t>
            </a:fld>
            <a:endParaRPr lang="en-US" dirty="0"/>
          </a:p>
        </p:txBody>
      </p:sp>
    </p:spTree>
    <p:extLst>
      <p:ext uri="{BB962C8B-B14F-4D97-AF65-F5344CB8AC3E}">
        <p14:creationId xmlns:p14="http://schemas.microsoft.com/office/powerpoint/2010/main" val="762516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449263" y="666750"/>
            <a:ext cx="5918200" cy="3328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15089" indent="-275034">
              <a:defRPr>
                <a:solidFill>
                  <a:schemeClr val="tx1"/>
                </a:solidFill>
                <a:latin typeface="Verdana" pitchFamily="34" charset="0"/>
              </a:defRPr>
            </a:lvl2pPr>
            <a:lvl3pPr marL="1100138" indent="-220028">
              <a:defRPr>
                <a:solidFill>
                  <a:schemeClr val="tx1"/>
                </a:solidFill>
                <a:latin typeface="Verdana" pitchFamily="34" charset="0"/>
              </a:defRPr>
            </a:lvl3pPr>
            <a:lvl4pPr marL="1540193" indent="-220028">
              <a:defRPr>
                <a:solidFill>
                  <a:schemeClr val="tx1"/>
                </a:solidFill>
                <a:latin typeface="Verdana" pitchFamily="34" charset="0"/>
              </a:defRPr>
            </a:lvl4pPr>
            <a:lvl5pPr marL="1980248" indent="-220028">
              <a:defRPr>
                <a:solidFill>
                  <a:schemeClr val="tx1"/>
                </a:solidFill>
                <a:latin typeface="Verdana" pitchFamily="34" charset="0"/>
              </a:defRPr>
            </a:lvl5pPr>
            <a:lvl6pPr marL="2420303" indent="-220028" fontAlgn="base">
              <a:spcBef>
                <a:spcPct val="0"/>
              </a:spcBef>
              <a:spcAft>
                <a:spcPct val="0"/>
              </a:spcAft>
              <a:defRPr>
                <a:solidFill>
                  <a:schemeClr val="tx1"/>
                </a:solidFill>
                <a:latin typeface="Verdana" pitchFamily="34" charset="0"/>
              </a:defRPr>
            </a:lvl6pPr>
            <a:lvl7pPr marL="2860358" indent="-220028" fontAlgn="base">
              <a:spcBef>
                <a:spcPct val="0"/>
              </a:spcBef>
              <a:spcAft>
                <a:spcPct val="0"/>
              </a:spcAft>
              <a:defRPr>
                <a:solidFill>
                  <a:schemeClr val="tx1"/>
                </a:solidFill>
                <a:latin typeface="Verdana" pitchFamily="34" charset="0"/>
              </a:defRPr>
            </a:lvl7pPr>
            <a:lvl8pPr marL="3300413" indent="-220028" fontAlgn="base">
              <a:spcBef>
                <a:spcPct val="0"/>
              </a:spcBef>
              <a:spcAft>
                <a:spcPct val="0"/>
              </a:spcAft>
              <a:defRPr>
                <a:solidFill>
                  <a:schemeClr val="tx1"/>
                </a:solidFill>
                <a:latin typeface="Verdana" pitchFamily="34" charset="0"/>
              </a:defRPr>
            </a:lvl8pPr>
            <a:lvl9pPr marL="3740468" indent="-220028"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7</a:t>
            </a:fld>
            <a:endParaRPr lang="en-US" altLang="en-US" dirty="0">
              <a:latin typeface="Calibri" pitchFamily="34" charset="0"/>
            </a:endParaRPr>
          </a:p>
        </p:txBody>
      </p:sp>
    </p:spTree>
    <p:extLst>
      <p:ext uri="{BB962C8B-B14F-4D97-AF65-F5344CB8AC3E}">
        <p14:creationId xmlns:p14="http://schemas.microsoft.com/office/powerpoint/2010/main" val="845602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449263" y="666750"/>
            <a:ext cx="5918200" cy="3328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15089" indent="-275034">
              <a:defRPr>
                <a:solidFill>
                  <a:schemeClr val="tx1"/>
                </a:solidFill>
                <a:latin typeface="Verdana" pitchFamily="34" charset="0"/>
              </a:defRPr>
            </a:lvl2pPr>
            <a:lvl3pPr marL="1100138" indent="-220028">
              <a:defRPr>
                <a:solidFill>
                  <a:schemeClr val="tx1"/>
                </a:solidFill>
                <a:latin typeface="Verdana" pitchFamily="34" charset="0"/>
              </a:defRPr>
            </a:lvl3pPr>
            <a:lvl4pPr marL="1540193" indent="-220028">
              <a:defRPr>
                <a:solidFill>
                  <a:schemeClr val="tx1"/>
                </a:solidFill>
                <a:latin typeface="Verdana" pitchFamily="34" charset="0"/>
              </a:defRPr>
            </a:lvl4pPr>
            <a:lvl5pPr marL="1980248" indent="-220028">
              <a:defRPr>
                <a:solidFill>
                  <a:schemeClr val="tx1"/>
                </a:solidFill>
                <a:latin typeface="Verdana" pitchFamily="34" charset="0"/>
              </a:defRPr>
            </a:lvl5pPr>
            <a:lvl6pPr marL="2420303" indent="-220028" fontAlgn="base">
              <a:spcBef>
                <a:spcPct val="0"/>
              </a:spcBef>
              <a:spcAft>
                <a:spcPct val="0"/>
              </a:spcAft>
              <a:defRPr>
                <a:solidFill>
                  <a:schemeClr val="tx1"/>
                </a:solidFill>
                <a:latin typeface="Verdana" pitchFamily="34" charset="0"/>
              </a:defRPr>
            </a:lvl6pPr>
            <a:lvl7pPr marL="2860358" indent="-220028" fontAlgn="base">
              <a:spcBef>
                <a:spcPct val="0"/>
              </a:spcBef>
              <a:spcAft>
                <a:spcPct val="0"/>
              </a:spcAft>
              <a:defRPr>
                <a:solidFill>
                  <a:schemeClr val="tx1"/>
                </a:solidFill>
                <a:latin typeface="Verdana" pitchFamily="34" charset="0"/>
              </a:defRPr>
            </a:lvl7pPr>
            <a:lvl8pPr marL="3300413" indent="-220028" fontAlgn="base">
              <a:spcBef>
                <a:spcPct val="0"/>
              </a:spcBef>
              <a:spcAft>
                <a:spcPct val="0"/>
              </a:spcAft>
              <a:defRPr>
                <a:solidFill>
                  <a:schemeClr val="tx1"/>
                </a:solidFill>
                <a:latin typeface="Verdana" pitchFamily="34" charset="0"/>
              </a:defRPr>
            </a:lvl8pPr>
            <a:lvl9pPr marL="3740468" indent="-220028" fontAlgn="base">
              <a:spcBef>
                <a:spcPct val="0"/>
              </a:spcBef>
              <a:spcAft>
                <a:spcPct val="0"/>
              </a:spcAft>
              <a:defRPr>
                <a:solidFill>
                  <a:schemeClr val="tx1"/>
                </a:solidFill>
                <a:latin typeface="Verdan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9AA05A-AF97-48F3-9643-0CE4D4F761C2}"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4082154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449263" y="666750"/>
            <a:ext cx="5918200" cy="3328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15089" indent="-275034">
              <a:defRPr>
                <a:solidFill>
                  <a:schemeClr val="tx1"/>
                </a:solidFill>
                <a:latin typeface="Verdana" pitchFamily="34" charset="0"/>
              </a:defRPr>
            </a:lvl2pPr>
            <a:lvl3pPr marL="1100138" indent="-220028">
              <a:defRPr>
                <a:solidFill>
                  <a:schemeClr val="tx1"/>
                </a:solidFill>
                <a:latin typeface="Verdana" pitchFamily="34" charset="0"/>
              </a:defRPr>
            </a:lvl3pPr>
            <a:lvl4pPr marL="1540193" indent="-220028">
              <a:defRPr>
                <a:solidFill>
                  <a:schemeClr val="tx1"/>
                </a:solidFill>
                <a:latin typeface="Verdana" pitchFamily="34" charset="0"/>
              </a:defRPr>
            </a:lvl4pPr>
            <a:lvl5pPr marL="1980248" indent="-220028">
              <a:defRPr>
                <a:solidFill>
                  <a:schemeClr val="tx1"/>
                </a:solidFill>
                <a:latin typeface="Verdana" pitchFamily="34" charset="0"/>
              </a:defRPr>
            </a:lvl5pPr>
            <a:lvl6pPr marL="2420303" indent="-220028" fontAlgn="base">
              <a:spcBef>
                <a:spcPct val="0"/>
              </a:spcBef>
              <a:spcAft>
                <a:spcPct val="0"/>
              </a:spcAft>
              <a:defRPr>
                <a:solidFill>
                  <a:schemeClr val="tx1"/>
                </a:solidFill>
                <a:latin typeface="Verdana" pitchFamily="34" charset="0"/>
              </a:defRPr>
            </a:lvl6pPr>
            <a:lvl7pPr marL="2860358" indent="-220028" fontAlgn="base">
              <a:spcBef>
                <a:spcPct val="0"/>
              </a:spcBef>
              <a:spcAft>
                <a:spcPct val="0"/>
              </a:spcAft>
              <a:defRPr>
                <a:solidFill>
                  <a:schemeClr val="tx1"/>
                </a:solidFill>
                <a:latin typeface="Verdana" pitchFamily="34" charset="0"/>
              </a:defRPr>
            </a:lvl7pPr>
            <a:lvl8pPr marL="3300413" indent="-220028" fontAlgn="base">
              <a:spcBef>
                <a:spcPct val="0"/>
              </a:spcBef>
              <a:spcAft>
                <a:spcPct val="0"/>
              </a:spcAft>
              <a:defRPr>
                <a:solidFill>
                  <a:schemeClr val="tx1"/>
                </a:solidFill>
                <a:latin typeface="Verdana" pitchFamily="34" charset="0"/>
              </a:defRPr>
            </a:lvl8pPr>
            <a:lvl9pPr marL="3740468" indent="-220028"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10</a:t>
            </a:fld>
            <a:endParaRPr lang="en-US" altLang="en-US" dirty="0">
              <a:latin typeface="Calibri" pitchFamily="34" charset="0"/>
            </a:endParaRPr>
          </a:p>
        </p:txBody>
      </p:sp>
    </p:spTree>
    <p:extLst>
      <p:ext uri="{BB962C8B-B14F-4D97-AF65-F5344CB8AC3E}">
        <p14:creationId xmlns:p14="http://schemas.microsoft.com/office/powerpoint/2010/main" val="4251453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449263" y="666750"/>
            <a:ext cx="5918200" cy="3328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15089" indent="-275034">
              <a:defRPr>
                <a:solidFill>
                  <a:schemeClr val="tx1"/>
                </a:solidFill>
                <a:latin typeface="Verdana" pitchFamily="34" charset="0"/>
              </a:defRPr>
            </a:lvl2pPr>
            <a:lvl3pPr marL="1100138" indent="-220028">
              <a:defRPr>
                <a:solidFill>
                  <a:schemeClr val="tx1"/>
                </a:solidFill>
                <a:latin typeface="Verdana" pitchFamily="34" charset="0"/>
              </a:defRPr>
            </a:lvl3pPr>
            <a:lvl4pPr marL="1540193" indent="-220028">
              <a:defRPr>
                <a:solidFill>
                  <a:schemeClr val="tx1"/>
                </a:solidFill>
                <a:latin typeface="Verdana" pitchFamily="34" charset="0"/>
              </a:defRPr>
            </a:lvl4pPr>
            <a:lvl5pPr marL="1980248" indent="-220028">
              <a:defRPr>
                <a:solidFill>
                  <a:schemeClr val="tx1"/>
                </a:solidFill>
                <a:latin typeface="Verdana" pitchFamily="34" charset="0"/>
              </a:defRPr>
            </a:lvl5pPr>
            <a:lvl6pPr marL="2420303" indent="-220028" fontAlgn="base">
              <a:spcBef>
                <a:spcPct val="0"/>
              </a:spcBef>
              <a:spcAft>
                <a:spcPct val="0"/>
              </a:spcAft>
              <a:defRPr>
                <a:solidFill>
                  <a:schemeClr val="tx1"/>
                </a:solidFill>
                <a:latin typeface="Verdana" pitchFamily="34" charset="0"/>
              </a:defRPr>
            </a:lvl6pPr>
            <a:lvl7pPr marL="2860358" indent="-220028" fontAlgn="base">
              <a:spcBef>
                <a:spcPct val="0"/>
              </a:spcBef>
              <a:spcAft>
                <a:spcPct val="0"/>
              </a:spcAft>
              <a:defRPr>
                <a:solidFill>
                  <a:schemeClr val="tx1"/>
                </a:solidFill>
                <a:latin typeface="Verdana" pitchFamily="34" charset="0"/>
              </a:defRPr>
            </a:lvl7pPr>
            <a:lvl8pPr marL="3300413" indent="-220028" fontAlgn="base">
              <a:spcBef>
                <a:spcPct val="0"/>
              </a:spcBef>
              <a:spcAft>
                <a:spcPct val="0"/>
              </a:spcAft>
              <a:defRPr>
                <a:solidFill>
                  <a:schemeClr val="tx1"/>
                </a:solidFill>
                <a:latin typeface="Verdana" pitchFamily="34" charset="0"/>
              </a:defRPr>
            </a:lvl8pPr>
            <a:lvl9pPr marL="3740468" indent="-220028" fontAlgn="base">
              <a:spcBef>
                <a:spcPct val="0"/>
              </a:spcBef>
              <a:spcAft>
                <a:spcPct val="0"/>
              </a:spcAft>
              <a:defRPr>
                <a:solidFill>
                  <a:schemeClr val="tx1"/>
                </a:solidFill>
                <a:latin typeface="Verdan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9AA05A-AF97-48F3-9643-0CE4D4F761C2}"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687561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28EF-447D-42BE-84AD-4173871F8768}" type="slidenum">
              <a:rPr lang="en-US" smtClean="0"/>
              <a:pPr/>
              <a:t>‹#›</a:t>
            </a:fld>
            <a:endParaRPr lang="en-US" dirty="0"/>
          </a:p>
        </p:txBody>
      </p:sp>
    </p:spTree>
    <p:extLst>
      <p:ext uri="{BB962C8B-B14F-4D97-AF65-F5344CB8AC3E}">
        <p14:creationId xmlns:p14="http://schemas.microsoft.com/office/powerpoint/2010/main" val="1540953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xfrm>
            <a:off x="9042400" y="6356351"/>
            <a:ext cx="2844800" cy="365125"/>
          </a:xfrm>
          <a:ln/>
        </p:spPr>
        <p:txBody>
          <a:bodyPr/>
          <a:lstStyle>
            <a:lvl1pPr>
              <a:defRPr/>
            </a:lvl1pPr>
          </a:lstStyle>
          <a:p>
            <a:pPr>
              <a:defRPr/>
            </a:pPr>
            <a:fld id="{A37B69A5-BA6F-4BB5-A40A-0EC1B5725BB6}" type="slidenum">
              <a:rPr lang="en-US"/>
              <a:pPr>
                <a:defRPr/>
              </a:pPr>
              <a:t>‹#›</a:t>
            </a:fld>
            <a:endParaRPr lang="en-US" dirty="0"/>
          </a:p>
        </p:txBody>
      </p:sp>
    </p:spTree>
    <p:extLst>
      <p:ext uri="{BB962C8B-B14F-4D97-AF65-F5344CB8AC3E}">
        <p14:creationId xmlns:p14="http://schemas.microsoft.com/office/powerpoint/2010/main" val="306719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lvl1pPr>
              <a:defRPr/>
            </a:lvl1pPr>
          </a:lstStyle>
          <a:p>
            <a:pPr>
              <a:defRPr/>
            </a:pPr>
            <a:fld id="{A37B69A5-BA6F-4BB5-A40A-0EC1B5725BB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BCC437-E321-4B40-A2E2-4A1792D74A6A}" type="datetime1">
              <a:rPr lang="en-US" smtClean="0"/>
              <a:t>5/21/2018</a:t>
            </a:fld>
            <a:endParaRPr lang="en-US" dirty="0"/>
          </a:p>
        </p:txBody>
      </p:sp>
      <p:sp>
        <p:nvSpPr>
          <p:cNvPr id="5" name="Footer Placeholder 4"/>
          <p:cNvSpPr>
            <a:spLocks noGrp="1"/>
          </p:cNvSpPr>
          <p:nvPr>
            <p:ph type="ftr" sz="quarter" idx="11"/>
          </p:nvPr>
        </p:nvSpPr>
        <p:spPr/>
        <p:txBody>
          <a:bodyPr/>
          <a:lstStyle/>
          <a:p>
            <a:r>
              <a:rPr lang="en-US" dirty="0"/>
              <a:t>2</a:t>
            </a:r>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3242090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C003EB46-0582-432A-9D17-340C67E0AC4F}" type="datetime1">
              <a:rPr lang="en-US" smtClean="0"/>
              <a:t>5/21/2018</a:t>
            </a:fld>
            <a:endParaRPr lang="en-US" dirty="0"/>
          </a:p>
        </p:txBody>
      </p:sp>
      <p:sp>
        <p:nvSpPr>
          <p:cNvPr id="4" name="Footer Placeholder 3"/>
          <p:cNvSpPr>
            <a:spLocks noGrp="1"/>
          </p:cNvSpPr>
          <p:nvPr>
            <p:ph type="ftr" sz="quarter" idx="11"/>
          </p:nvPr>
        </p:nvSpPr>
        <p:spPr/>
        <p:txBody>
          <a:bodyPr/>
          <a:lstStyle/>
          <a:p>
            <a:pPr>
              <a:defRPr/>
            </a:pPr>
            <a:r>
              <a:rPr lang="en-US" dirty="0"/>
              <a:t>2</a:t>
            </a:r>
          </a:p>
        </p:txBody>
      </p:sp>
      <p:sp>
        <p:nvSpPr>
          <p:cNvPr id="5" name="Slide Number Placeholder 4"/>
          <p:cNvSpPr>
            <a:spLocks noGrp="1"/>
          </p:cNvSpPr>
          <p:nvPr>
            <p:ph type="sldNum" sz="quarter" idx="12"/>
          </p:nvPr>
        </p:nvSpPr>
        <p:spPr/>
        <p:txBody>
          <a:bodyPr/>
          <a:lstStyle/>
          <a:p>
            <a:pPr>
              <a:defRPr/>
            </a:pPr>
            <a:r>
              <a:rPr lang="en-US" dirty="0"/>
              <a:t>- </a:t>
            </a:r>
            <a:fld id="{22BDEE13-FBAC-4989-AA33-9B189C2CA347}" type="slidenum">
              <a:rPr lang="en-US" smtClean="0"/>
              <a:pPr>
                <a:defRPr/>
              </a:pPr>
              <a:t>‹#›</a:t>
            </a:fld>
            <a:r>
              <a:rPr lang="en-US" dirty="0"/>
              <a:t> -</a:t>
            </a:r>
          </a:p>
        </p:txBody>
      </p:sp>
    </p:spTree>
    <p:extLst>
      <p:ext uri="{BB962C8B-B14F-4D97-AF65-F5344CB8AC3E}">
        <p14:creationId xmlns:p14="http://schemas.microsoft.com/office/powerpoint/2010/main" val="2340790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28EF-447D-42BE-84AD-4173871F8768}" type="slidenum">
              <a:rPr lang="en-US" smtClean="0"/>
              <a:pPr/>
              <a:t>‹#›</a:t>
            </a:fld>
            <a:endParaRPr lang="en-US" dirty="0"/>
          </a:p>
        </p:txBody>
      </p:sp>
    </p:spTree>
    <p:extLst>
      <p:ext uri="{BB962C8B-B14F-4D97-AF65-F5344CB8AC3E}">
        <p14:creationId xmlns:p14="http://schemas.microsoft.com/office/powerpoint/2010/main" val="22517386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ecfr.gov/cgi-bin/text-idx?node=2:1.1.2.2.1#se2.1.200_143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ecfr.gov/cgi-bin/text-idx?node=2:1.1.2.2.1#se2.1.200_1431"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ecfr.gov/cgi-bin/text-idx?node=2:1.1.2.2.1#se2.1.200_147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ecfr.gov/cgi-bin/text-idx?node=2:1.1.2.2.1#se2.1.200_1439"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www.ecfr.gov/cgi-bin/text-idx?node=2:1.1.2.2.1#se2.1.200_145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ecfr.gov/cgi-bin/text-idx?node=se2.1.200_1330&amp;rgn=div8"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ecfr.gov/cgi-bin/text-idx?node=se2.1.200_1414&amp;rgn=div8"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ecfr.gov/cgi-bin/text-idx?SID=c16296aecfef71d582e0634cf6658cf1&amp;node=2:1.1.2.2.1.4.29.7&amp;rgn=div8"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phmsa.dot.gov/hazmat/grants" TargetMode="External"/><Relationship Id="rId2" Type="http://schemas.openxmlformats.org/officeDocument/2006/relationships/hyperlink" Target="mailto:HMEP.Grants@dot.gov" TargetMode="External"/><Relationship Id="rId1" Type="http://schemas.openxmlformats.org/officeDocument/2006/relationships/slideLayout" Target="../slideLayouts/slideLayout4.xml"/><Relationship Id="rId4" Type="http://schemas.openxmlformats.org/officeDocument/2006/relationships/hyperlink" Target="https://www.phmsa.dot.gov/grants/hazmat/hmep-expenditures-guide-pdf"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hmep.grants@dot.gov"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375" y="381000"/>
            <a:ext cx="12162503" cy="1859679"/>
          </a:xfrm>
        </p:spPr>
        <p:txBody>
          <a:bodyPr>
            <a:noAutofit/>
          </a:bodyPr>
          <a:lstStyle/>
          <a:p>
            <a:r>
              <a:rPr lang="en-US" altLang="en-US" sz="3600" dirty="0">
                <a:cs typeface="Arial" charset="0"/>
              </a:rPr>
              <a:t>Pipeline &amp; Hazardous Materials Safety Administration</a:t>
            </a:r>
            <a:br>
              <a:rPr lang="en-US" altLang="en-US" sz="3600" dirty="0">
                <a:cs typeface="Arial" charset="0"/>
              </a:rPr>
            </a:br>
            <a:r>
              <a:rPr lang="en-US" altLang="en-US" sz="3200" dirty="0">
                <a:cs typeface="Arial" charset="0"/>
              </a:rPr>
              <a:t>HMEP Grant Program</a:t>
            </a:r>
            <a:br>
              <a:rPr lang="en-US" altLang="en-US" sz="3200" dirty="0">
                <a:cs typeface="Arial" charset="0"/>
              </a:rPr>
            </a:br>
            <a:r>
              <a:rPr lang="en-US" altLang="en-US" sz="3200" dirty="0">
                <a:cs typeface="Arial" charset="0"/>
              </a:rPr>
              <a:t>States &amp; Territories </a:t>
            </a:r>
            <a:endParaRPr lang="en-US" altLang="en-US" sz="3600" dirty="0">
              <a:cs typeface="Arial" charset="0"/>
            </a:endParaRPr>
          </a:p>
        </p:txBody>
      </p:sp>
      <p:pic>
        <p:nvPicPr>
          <p:cNvPr id="5" name="Picture 4"/>
          <p:cNvPicPr>
            <a:picLocks noChangeAspect="1"/>
          </p:cNvPicPr>
          <p:nvPr/>
        </p:nvPicPr>
        <p:blipFill>
          <a:blip r:embed="rId3"/>
          <a:stretch>
            <a:fillRect/>
          </a:stretch>
        </p:blipFill>
        <p:spPr>
          <a:xfrm>
            <a:off x="6586360" y="1927760"/>
            <a:ext cx="3692879" cy="2558924"/>
          </a:xfrm>
          <a:prstGeom prst="rect">
            <a:avLst/>
          </a:prstGeom>
          <a:ln>
            <a:noFill/>
          </a:ln>
          <a:effectLst>
            <a:outerShdw blurRad="292100" dist="139700" dir="2700000" algn="tl" rotWithShape="0">
              <a:srgbClr val="333333">
                <a:alpha val="65000"/>
              </a:srgbClr>
            </a:outerShdw>
            <a:softEdge rad="635000"/>
          </a:effectLst>
        </p:spPr>
      </p:pic>
      <p:pic>
        <p:nvPicPr>
          <p:cNvPr id="7"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600200" y="1927760"/>
            <a:ext cx="6832600" cy="2752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7375" y="4645186"/>
            <a:ext cx="12162503" cy="1097679"/>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a:ea typeface="+mj-ea"/>
                <a:cs typeface="Arial" charset="0"/>
              </a:rPr>
              <a:t>Continuing Application Webinar</a:t>
            </a:r>
            <a:r>
              <a:rPr kumimoji="0" lang="en-US" altLang="en-US" sz="3200" b="0" i="0" u="none" strike="noStrike" kern="1200" cap="none" spc="0" normalizeH="0" baseline="0" noProof="0" dirty="0">
                <a:ln>
                  <a:noFill/>
                </a:ln>
                <a:solidFill>
                  <a:prstClr val="black"/>
                </a:solidFill>
                <a:effectLst/>
                <a:uLnTx/>
                <a:uFillTx/>
                <a:latin typeface="Calibri"/>
                <a:ea typeface="+mj-ea"/>
                <a:cs typeface="Arial" charset="0"/>
              </a:rPr>
              <a:t/>
            </a:r>
            <a:br>
              <a:rPr kumimoji="0" lang="en-US" altLang="en-US" sz="3200" b="0" i="0" u="none" strike="noStrike" kern="1200" cap="none" spc="0" normalizeH="0" baseline="0" noProof="0" dirty="0">
                <a:ln>
                  <a:noFill/>
                </a:ln>
                <a:solidFill>
                  <a:prstClr val="black"/>
                </a:solidFill>
                <a:effectLst/>
                <a:uLnTx/>
                <a:uFillTx/>
                <a:latin typeface="Calibri"/>
                <a:ea typeface="+mj-ea"/>
                <a:cs typeface="Arial" charset="0"/>
              </a:rPr>
            </a:br>
            <a:r>
              <a:rPr kumimoji="0" lang="en-US" altLang="en-US" sz="3200" b="0" i="0" u="none" strike="noStrike" kern="1200" cap="none" spc="0" normalizeH="0" baseline="0" noProof="0" dirty="0">
                <a:ln>
                  <a:noFill/>
                </a:ln>
                <a:solidFill>
                  <a:prstClr val="black"/>
                </a:solidFill>
                <a:effectLst/>
                <a:uLnTx/>
                <a:uFillTx/>
                <a:latin typeface="Calibri"/>
                <a:ea typeface="+mj-ea"/>
                <a:cs typeface="Arial" charset="0"/>
              </a:rPr>
              <a:t>May 10, 2018 </a:t>
            </a:r>
            <a:endParaRPr kumimoji="0" lang="en-US" altLang="en-US" sz="3600" b="0" i="0" u="none" strike="noStrike" kern="1200" cap="none" spc="0" normalizeH="0" baseline="0" noProof="0" dirty="0">
              <a:ln>
                <a:noFill/>
              </a:ln>
              <a:solidFill>
                <a:prstClr val="black"/>
              </a:solidFill>
              <a:effectLst/>
              <a:uLnTx/>
              <a:uFillTx/>
              <a:latin typeface="Calibri"/>
              <a:ea typeface="+mj-ea"/>
              <a:cs typeface="Arial" charset="0"/>
            </a:endParaRPr>
          </a:p>
        </p:txBody>
      </p:sp>
    </p:spTree>
    <p:extLst>
      <p:ext uri="{BB962C8B-B14F-4D97-AF65-F5344CB8AC3E}">
        <p14:creationId xmlns:p14="http://schemas.microsoft.com/office/powerpoint/2010/main" val="1362900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3624"/>
            <a:ext cx="11963400" cy="4803775"/>
          </a:xfrm>
        </p:spPr>
        <p:txBody>
          <a:bodyPr>
            <a:noAutofit/>
          </a:bodyPr>
          <a:lstStyle/>
          <a:p>
            <a:pPr marL="342900" lvl="1" indent="-342900">
              <a:spcBef>
                <a:spcPts val="0"/>
              </a:spcBef>
              <a:spcAft>
                <a:spcPts val="600"/>
              </a:spcAft>
              <a:buFont typeface="+mj-lt"/>
              <a:buAutoNum type="arabicPeriod"/>
              <a:defRPr/>
            </a:pPr>
            <a:r>
              <a:rPr lang="en-US" altLang="en-US" sz="2000" b="1" dirty="0">
                <a:cs typeface="Times New Roman" panose="02020603050405020304" pitchFamily="18" charset="0"/>
              </a:rPr>
              <a:t>Grantee Information</a:t>
            </a:r>
          </a:p>
          <a:p>
            <a:pPr marL="685800" lvl="2">
              <a:spcBef>
                <a:spcPts val="0"/>
              </a:spcBef>
              <a:spcAft>
                <a:spcPts val="600"/>
              </a:spcAft>
              <a:buFont typeface="Wingdings" panose="05000000000000000000" pitchFamily="2" charset="2"/>
              <a:buChar char="§"/>
              <a:defRPr/>
            </a:pPr>
            <a:r>
              <a:rPr lang="en-US" altLang="en-US" sz="2000" dirty="0">
                <a:cs typeface="Times New Roman" panose="02020603050405020304" pitchFamily="18" charset="0"/>
              </a:rPr>
              <a:t>Designated Agency Name</a:t>
            </a:r>
          </a:p>
          <a:p>
            <a:pPr marL="742950" lvl="2" indent="-285750">
              <a:spcBef>
                <a:spcPts val="0"/>
              </a:spcBef>
              <a:spcAft>
                <a:spcPts val="600"/>
              </a:spcAft>
              <a:buFont typeface="Wingdings" panose="05000000000000000000" pitchFamily="2" charset="2"/>
              <a:buChar char="§"/>
              <a:defRPr/>
            </a:pPr>
            <a:r>
              <a:rPr lang="en-US" altLang="en-US" sz="2000" dirty="0">
                <a:cs typeface="Times New Roman" panose="02020603050405020304" pitchFamily="18" charset="0"/>
              </a:rPr>
              <a:t>Contact Information</a:t>
            </a:r>
          </a:p>
          <a:p>
            <a:pPr marL="1200150" lvl="3" indent="-285750">
              <a:spcBef>
                <a:spcPts val="0"/>
              </a:spcBef>
              <a:spcAft>
                <a:spcPts val="600"/>
              </a:spcAft>
              <a:buFont typeface="Wingdings" panose="05000000000000000000" pitchFamily="2" charset="2"/>
              <a:buChar char="§"/>
              <a:defRPr/>
            </a:pPr>
            <a:r>
              <a:rPr lang="en-US" altLang="en-US" dirty="0">
                <a:cs typeface="Times New Roman" panose="02020603050405020304" pitchFamily="18" charset="0"/>
              </a:rPr>
              <a:t>Authorized Representative</a:t>
            </a:r>
          </a:p>
          <a:p>
            <a:pPr marL="1200150" lvl="3" indent="-285750">
              <a:spcBef>
                <a:spcPts val="0"/>
              </a:spcBef>
              <a:spcAft>
                <a:spcPts val="600"/>
              </a:spcAft>
              <a:buFont typeface="Wingdings" panose="05000000000000000000" pitchFamily="2" charset="2"/>
              <a:buChar char="§"/>
              <a:defRPr/>
            </a:pPr>
            <a:r>
              <a:rPr lang="en-US" altLang="en-US" dirty="0">
                <a:cs typeface="Times New Roman" panose="02020603050405020304" pitchFamily="18" charset="0"/>
              </a:rPr>
              <a:t>Program Manager</a:t>
            </a:r>
          </a:p>
          <a:p>
            <a:pPr marL="1200150" lvl="3" indent="-285750">
              <a:spcBef>
                <a:spcPts val="0"/>
              </a:spcBef>
              <a:spcAft>
                <a:spcPts val="600"/>
              </a:spcAft>
              <a:buFont typeface="Wingdings" panose="05000000000000000000" pitchFamily="2" charset="2"/>
              <a:buChar char="§"/>
              <a:defRPr/>
            </a:pPr>
            <a:r>
              <a:rPr lang="en-US" altLang="en-US" dirty="0">
                <a:cs typeface="Times New Roman" panose="02020603050405020304" pitchFamily="18" charset="0"/>
              </a:rPr>
              <a:t>Finance Manager</a:t>
            </a:r>
          </a:p>
          <a:p>
            <a:pPr marL="914400" lvl="3" indent="0">
              <a:spcBef>
                <a:spcPts val="0"/>
              </a:spcBef>
              <a:spcAft>
                <a:spcPts val="600"/>
              </a:spcAft>
              <a:buNone/>
              <a:defRPr/>
            </a:pPr>
            <a:endParaRPr lang="en-US" altLang="en-US" dirty="0">
              <a:cs typeface="Times New Roman" panose="02020603050405020304" pitchFamily="18" charset="0"/>
            </a:endParaRPr>
          </a:p>
          <a:p>
            <a:pPr marL="400050" lvl="1" indent="-342900">
              <a:spcBef>
                <a:spcPts val="0"/>
              </a:spcBef>
              <a:spcAft>
                <a:spcPts val="600"/>
              </a:spcAft>
              <a:buFont typeface="+mj-lt"/>
              <a:buAutoNum type="arabicPeriod"/>
              <a:defRPr/>
            </a:pPr>
            <a:r>
              <a:rPr lang="en-US" altLang="en-US" sz="2000" b="1" dirty="0">
                <a:cs typeface="Times New Roman" panose="02020603050405020304" pitchFamily="18" charset="0"/>
              </a:rPr>
              <a:t>Needs Assessment -</a:t>
            </a:r>
            <a:r>
              <a:rPr lang="en-US" altLang="en-US" sz="2000" dirty="0">
                <a:cs typeface="Times New Roman" panose="02020603050405020304" pitchFamily="18" charset="0"/>
              </a:rPr>
              <a:t>It is a clear and well-supported statement based on a systematic process for determining and addressing needs, or "gaps" between current conditions and desired conditions </a:t>
            </a:r>
          </a:p>
          <a:p>
            <a:pPr marL="57150" lvl="1" indent="0" algn="ctr">
              <a:spcBef>
                <a:spcPts val="0"/>
              </a:spcBef>
              <a:spcAft>
                <a:spcPts val="600"/>
              </a:spcAft>
              <a:buNone/>
              <a:defRPr/>
            </a:pPr>
            <a:r>
              <a:rPr lang="en-US" altLang="en-US" sz="2000" b="1" dirty="0">
                <a:solidFill>
                  <a:srgbClr val="00B050"/>
                </a:solidFill>
                <a:effectLst>
                  <a:outerShdw blurRad="38100" dist="38100" dir="2700000" algn="tl">
                    <a:srgbClr val="000000">
                      <a:alpha val="43137"/>
                    </a:srgbClr>
                  </a:outerShdw>
                </a:effectLst>
              </a:rPr>
              <a:t>DESIRED PROGRAM</a:t>
            </a:r>
            <a:r>
              <a:rPr lang="en-US" altLang="en-US" sz="2000" b="1" dirty="0">
                <a:effectLst>
                  <a:outerShdw blurRad="38100" dist="38100" dir="2700000" algn="tl">
                    <a:srgbClr val="000000">
                      <a:alpha val="43137"/>
                    </a:srgbClr>
                  </a:outerShdw>
                </a:effectLst>
              </a:rPr>
              <a:t> </a:t>
            </a:r>
            <a:r>
              <a:rPr lang="en-US" altLang="en-US" sz="2000" b="1" dirty="0"/>
              <a:t>- </a:t>
            </a:r>
            <a:r>
              <a:rPr lang="en-US" altLang="en-US" sz="2000" b="1" dirty="0">
                <a:solidFill>
                  <a:srgbClr val="0070C0"/>
                </a:solidFill>
                <a:effectLst>
                  <a:outerShdw blurRad="38100" dist="38100" dir="2700000" algn="tl">
                    <a:srgbClr val="000000">
                      <a:alpha val="43137"/>
                    </a:srgbClr>
                  </a:outerShdw>
                </a:effectLst>
              </a:rPr>
              <a:t>ACTUAL PROGRAM </a:t>
            </a:r>
            <a:r>
              <a:rPr lang="en-US" altLang="en-US" sz="2000" b="1" dirty="0"/>
              <a:t>= </a:t>
            </a:r>
            <a:r>
              <a:rPr lang="en-US" altLang="en-US" sz="2000" b="1" i="1" dirty="0">
                <a:solidFill>
                  <a:srgbClr val="FF0000"/>
                </a:solidFill>
                <a:effectLst>
                  <a:outerShdw blurRad="38100" dist="38100" dir="2700000" algn="tl">
                    <a:srgbClr val="000000">
                      <a:alpha val="43137"/>
                    </a:srgbClr>
                  </a:outerShdw>
                </a:effectLst>
              </a:rPr>
              <a:t>PROGRAM NEED</a:t>
            </a:r>
          </a:p>
          <a:p>
            <a:pPr marL="742950" lvl="2" indent="-280988">
              <a:spcBef>
                <a:spcPts val="0"/>
              </a:spcBef>
              <a:spcAft>
                <a:spcPts val="600"/>
              </a:spcAft>
              <a:buFont typeface="Wingdings" panose="05000000000000000000" pitchFamily="2" charset="2"/>
              <a:buChar char="§"/>
              <a:defRPr/>
            </a:pPr>
            <a:r>
              <a:rPr lang="en-US" altLang="en-US" sz="2000" dirty="0">
                <a:cs typeface="Times New Roman" panose="02020603050405020304" pitchFamily="18" charset="0"/>
              </a:rPr>
              <a:t>Conduct a Planning and Training Needs Assessment.</a:t>
            </a:r>
          </a:p>
          <a:p>
            <a:pPr marL="742950" lvl="2" indent="-280988">
              <a:spcBef>
                <a:spcPts val="0"/>
              </a:spcBef>
              <a:spcAft>
                <a:spcPts val="600"/>
              </a:spcAft>
              <a:buFont typeface="Wingdings" panose="05000000000000000000" pitchFamily="2" charset="2"/>
              <a:buChar char="§"/>
              <a:defRPr/>
            </a:pPr>
            <a:r>
              <a:rPr lang="en-US" altLang="en-US" sz="2000" dirty="0">
                <a:cs typeface="Times New Roman" panose="02020603050405020304" pitchFamily="18" charset="0"/>
              </a:rPr>
              <a:t>Differentiate between program </a:t>
            </a:r>
            <a:r>
              <a:rPr lang="en-US" altLang="en-US" sz="2000" b="1" dirty="0">
                <a:solidFill>
                  <a:srgbClr val="FF0000"/>
                </a:solidFill>
                <a:cs typeface="Times New Roman" panose="02020603050405020304" pitchFamily="18" charset="0"/>
              </a:rPr>
              <a:t>needs</a:t>
            </a:r>
            <a:r>
              <a:rPr lang="en-US" altLang="en-US" sz="2000" dirty="0">
                <a:cs typeface="Times New Roman" panose="02020603050405020304" pitchFamily="18" charset="0"/>
              </a:rPr>
              <a:t>  &amp; </a:t>
            </a:r>
            <a:r>
              <a:rPr lang="en-US" altLang="en-US" sz="2000" b="1" dirty="0">
                <a:solidFill>
                  <a:srgbClr val="FF0000"/>
                </a:solidFill>
                <a:cs typeface="Times New Roman" panose="02020603050405020304" pitchFamily="18" charset="0"/>
              </a:rPr>
              <a:t>wants</a:t>
            </a:r>
            <a:r>
              <a:rPr lang="en-US" altLang="en-US" sz="2000" dirty="0">
                <a:cs typeface="Times New Roman" panose="02020603050405020304" pitchFamily="18" charset="0"/>
              </a:rPr>
              <a:t>.</a:t>
            </a:r>
          </a:p>
          <a:p>
            <a:pPr marL="742950" lvl="2" indent="-285750">
              <a:spcBef>
                <a:spcPts val="0"/>
              </a:spcBef>
              <a:spcAft>
                <a:spcPts val="600"/>
              </a:spcAft>
              <a:buFont typeface="Wingdings" panose="05000000000000000000" pitchFamily="2" charset="2"/>
              <a:buChar char="§"/>
              <a:defRPr/>
            </a:pPr>
            <a:r>
              <a:rPr lang="en-US" altLang="en-US" sz="2000" dirty="0">
                <a:cs typeface="Times New Roman" panose="02020603050405020304" pitchFamily="18" charset="0"/>
              </a:rPr>
              <a:t>Prioritize according to level of importance.</a:t>
            </a:r>
          </a:p>
        </p:txBody>
      </p:sp>
      <p:sp>
        <p:nvSpPr>
          <p:cNvPr id="7" name="Title 1"/>
          <p:cNvSpPr txBox="1">
            <a:spLocks/>
          </p:cNvSpPr>
          <p:nvPr/>
        </p:nvSpPr>
        <p:spPr>
          <a:xfrm>
            <a:off x="0" y="244475"/>
            <a:ext cx="12192000" cy="8191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Completing the HMEP Grant Application Form – Project Narrative </a:t>
            </a:r>
          </a:p>
        </p:txBody>
      </p:sp>
      <p:sp>
        <p:nvSpPr>
          <p:cNvPr id="5" name="Slide Number Placeholder 4"/>
          <p:cNvSpPr>
            <a:spLocks noGrp="1"/>
          </p:cNvSpPr>
          <p:nvPr>
            <p:ph type="sldNum" sz="quarter" idx="12"/>
          </p:nvPr>
        </p:nvSpPr>
        <p:spPr/>
        <p:txBody>
          <a:bodyPr/>
          <a:lstStyle/>
          <a:p>
            <a:fld id="{BE4FB471-EBB4-4D81-9EA6-902E33AD37CE}" type="slidenum">
              <a:rPr lang="en-US" smtClean="0"/>
              <a:t>10</a:t>
            </a:fld>
            <a:endParaRPr lang="en-US" dirty="0"/>
          </a:p>
        </p:txBody>
      </p:sp>
    </p:spTree>
    <p:extLst>
      <p:ext uri="{BB962C8B-B14F-4D97-AF65-F5344CB8AC3E}">
        <p14:creationId xmlns:p14="http://schemas.microsoft.com/office/powerpoint/2010/main" val="3972044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12192000" cy="5029200"/>
          </a:xfrm>
        </p:spPr>
        <p:txBody>
          <a:bodyPr>
            <a:noAutofit/>
          </a:bodyPr>
          <a:lstStyle/>
          <a:p>
            <a:pPr marL="0" lvl="1" indent="0">
              <a:spcBef>
                <a:spcPts val="0"/>
              </a:spcBef>
              <a:spcAft>
                <a:spcPts val="600"/>
              </a:spcAft>
              <a:buNone/>
              <a:defRPr/>
            </a:pPr>
            <a:endParaRPr lang="en-US" altLang="en-US" sz="2000" dirty="0">
              <a:cs typeface="Times New Roman" panose="02020603050405020304" pitchFamily="18" charset="0"/>
            </a:endParaRPr>
          </a:p>
          <a:p>
            <a:pPr marL="400050" lvl="1" indent="-342900">
              <a:spcBef>
                <a:spcPts val="0"/>
              </a:spcBef>
              <a:spcAft>
                <a:spcPts val="600"/>
              </a:spcAft>
              <a:buFont typeface="+mj-lt"/>
              <a:buAutoNum type="arabicPeriod" startAt="3"/>
              <a:defRPr/>
            </a:pPr>
            <a:r>
              <a:rPr lang="en-US" altLang="en-US" sz="2000" b="1" dirty="0">
                <a:cs typeface="Times New Roman" panose="02020603050405020304" pitchFamily="18" charset="0"/>
              </a:rPr>
              <a:t>Goals and Objectives </a:t>
            </a:r>
            <a:endParaRPr lang="en-US" altLang="en-US" sz="2000" b="1" dirty="0" smtClean="0">
              <a:cs typeface="Times New Roman" panose="02020603050405020304" pitchFamily="18" charset="0"/>
            </a:endParaRPr>
          </a:p>
          <a:p>
            <a:pPr marL="57150" lvl="1" indent="0">
              <a:spcBef>
                <a:spcPts val="0"/>
              </a:spcBef>
              <a:spcAft>
                <a:spcPts val="600"/>
              </a:spcAft>
              <a:buNone/>
              <a:defRPr/>
            </a:pPr>
            <a:r>
              <a:rPr lang="en-US" sz="2000" b="1" dirty="0" smtClean="0">
                <a:cs typeface="Times New Roman" panose="02020603050405020304" pitchFamily="18" charset="0"/>
              </a:rPr>
              <a:t>      Goals </a:t>
            </a:r>
            <a:r>
              <a:rPr lang="en-US" sz="2000" b="1" dirty="0">
                <a:cs typeface="Times New Roman" panose="02020603050405020304" pitchFamily="18" charset="0"/>
              </a:rPr>
              <a:t>are: </a:t>
            </a:r>
          </a:p>
          <a:p>
            <a:pPr marL="1314450" lvl="3" indent="-342900">
              <a:spcBef>
                <a:spcPts val="0"/>
              </a:spcBef>
              <a:spcAft>
                <a:spcPts val="600"/>
              </a:spcAft>
              <a:buFont typeface="Wingdings" panose="05000000000000000000" pitchFamily="2" charset="2"/>
              <a:buChar char="§"/>
              <a:defRPr/>
            </a:pPr>
            <a:r>
              <a:rPr lang="en-US" dirty="0">
                <a:cs typeface="Times New Roman" panose="02020603050405020304" pitchFamily="18" charset="0"/>
              </a:rPr>
              <a:t>A </a:t>
            </a:r>
            <a:r>
              <a:rPr lang="en-US" dirty="0" smtClean="0">
                <a:cs typeface="Times New Roman" panose="02020603050405020304" pitchFamily="18" charset="0"/>
              </a:rPr>
              <a:t>projected outcome that </a:t>
            </a:r>
            <a:r>
              <a:rPr lang="en-US" dirty="0">
                <a:cs typeface="Times New Roman" panose="02020603050405020304" pitchFamily="18" charset="0"/>
              </a:rPr>
              <a:t>include general, intangible, and abstract factors. </a:t>
            </a:r>
          </a:p>
        </p:txBody>
      </p:sp>
      <p:sp>
        <p:nvSpPr>
          <p:cNvPr id="7" name="Title 1"/>
          <p:cNvSpPr txBox="1">
            <a:spLocks/>
          </p:cNvSpPr>
          <p:nvPr/>
        </p:nvSpPr>
        <p:spPr>
          <a:xfrm>
            <a:off x="0" y="365125"/>
            <a:ext cx="12192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libri"/>
                <a:ea typeface="+mj-ea"/>
                <a:cs typeface="Times New Roman" panose="02020603050405020304" pitchFamily="18" charset="0"/>
              </a:rPr>
              <a:t>HMEP Grant Application Form – Project Narrative</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4FB471-EBB4-4D81-9EA6-902E33AD37C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0" y="2514600"/>
            <a:ext cx="11811000" cy="2777683"/>
          </a:xfrm>
          <a:prstGeom prst="rect">
            <a:avLst/>
          </a:prstGeom>
        </p:spPr>
        <p:txBody>
          <a:bodyPr wrap="square">
            <a:spAutoFit/>
          </a:bodyPr>
          <a:lstStyle/>
          <a:p>
            <a:pPr marL="57150" lvl="1">
              <a:spcBef>
                <a:spcPts val="0"/>
              </a:spcBef>
              <a:spcAft>
                <a:spcPts val="600"/>
              </a:spcAft>
              <a:defRPr/>
            </a:pPr>
            <a:endParaRPr lang="en-US" sz="2000" b="1" dirty="0" smtClean="0">
              <a:solidFill>
                <a:prstClr val="black"/>
              </a:solidFill>
              <a:cs typeface="Times New Roman" panose="02020603050405020304" pitchFamily="18" charset="0"/>
            </a:endParaRPr>
          </a:p>
          <a:p>
            <a:pPr marL="57150" lvl="1">
              <a:spcBef>
                <a:spcPts val="0"/>
              </a:spcBef>
              <a:spcAft>
                <a:spcPts val="600"/>
              </a:spcAft>
              <a:defRPr/>
            </a:pPr>
            <a:r>
              <a:rPr lang="en-US" sz="2000" b="1" dirty="0" smtClean="0">
                <a:solidFill>
                  <a:prstClr val="black"/>
                </a:solidFill>
                <a:cs typeface="Times New Roman" panose="02020603050405020304" pitchFamily="18" charset="0"/>
              </a:rPr>
              <a:t>      Objectives are: </a:t>
            </a:r>
            <a:endParaRPr lang="en-US" sz="2000" b="1" dirty="0">
              <a:solidFill>
                <a:prstClr val="black"/>
              </a:solidFill>
              <a:cs typeface="Times New Roman" panose="02020603050405020304" pitchFamily="18" charset="0"/>
            </a:endParaRPr>
          </a:p>
          <a:p>
            <a:pPr marL="1314450" lvl="3" indent="-342900">
              <a:spcBef>
                <a:spcPts val="0"/>
              </a:spcBef>
              <a:spcAft>
                <a:spcPts val="600"/>
              </a:spcAft>
              <a:buFont typeface="Wingdings" panose="05000000000000000000" pitchFamily="2" charset="2"/>
              <a:buChar char="§"/>
              <a:defRPr/>
            </a:pPr>
            <a:r>
              <a:rPr lang="en-US" sz="2000" dirty="0" smtClean="0">
                <a:solidFill>
                  <a:prstClr val="black"/>
                </a:solidFill>
                <a:cs typeface="Times New Roman" panose="02020603050405020304" pitchFamily="18" charset="0"/>
              </a:rPr>
              <a:t>A projected output that includes a precise statement that is tangible</a:t>
            </a:r>
            <a:r>
              <a:rPr lang="en-US" sz="2000" dirty="0">
                <a:solidFill>
                  <a:prstClr val="black"/>
                </a:solidFill>
                <a:cs typeface="Times New Roman" panose="02020603050405020304" pitchFamily="18" charset="0"/>
              </a:rPr>
              <a:t>, concrete, and </a:t>
            </a:r>
            <a:r>
              <a:rPr lang="en-US" sz="2000" dirty="0" smtClean="0">
                <a:solidFill>
                  <a:prstClr val="black"/>
                </a:solidFill>
                <a:cs typeface="Times New Roman" panose="02020603050405020304" pitchFamily="18" charset="0"/>
              </a:rPr>
              <a:t>measurable.</a:t>
            </a:r>
            <a:endParaRPr lang="en-US" sz="2000" dirty="0">
              <a:solidFill>
                <a:prstClr val="black"/>
              </a:solidFill>
              <a:cs typeface="Times New Roman" panose="02020603050405020304" pitchFamily="18" charset="0"/>
            </a:endParaRPr>
          </a:p>
          <a:p>
            <a:pPr marL="1314450" lvl="3" indent="-342900">
              <a:spcBef>
                <a:spcPts val="0"/>
              </a:spcBef>
              <a:spcAft>
                <a:spcPts val="600"/>
              </a:spcAft>
              <a:buFont typeface="Wingdings" panose="05000000000000000000" pitchFamily="2" charset="2"/>
              <a:buChar char="§"/>
              <a:defRPr/>
            </a:pPr>
            <a:endParaRPr lang="en-US" sz="2000" dirty="0">
              <a:solidFill>
                <a:prstClr val="black"/>
              </a:solidFill>
              <a:cs typeface="Times New Roman" panose="02020603050405020304" pitchFamily="18" charset="0"/>
            </a:endParaRPr>
          </a:p>
          <a:p>
            <a:pPr marL="342900" lvl="3" indent="0" algn="ctr">
              <a:spcBef>
                <a:spcPts val="0"/>
              </a:spcBef>
              <a:spcAft>
                <a:spcPts val="600"/>
              </a:spcAft>
              <a:buNone/>
              <a:defRPr/>
            </a:pPr>
            <a:r>
              <a:rPr lang="en-US" sz="2000" dirty="0">
                <a:solidFill>
                  <a:prstClr val="black"/>
                </a:solidFill>
                <a:cs typeface="Times New Roman" panose="02020603050405020304" pitchFamily="18" charset="0"/>
              </a:rPr>
              <a:t>When including your goals and objectives in the grant application, ensure they are SMART:</a:t>
            </a:r>
          </a:p>
          <a:p>
            <a:pPr marL="342900" lvl="3" indent="0">
              <a:spcBef>
                <a:spcPts val="0"/>
              </a:spcBef>
              <a:spcAft>
                <a:spcPts val="600"/>
              </a:spcAft>
              <a:buNone/>
              <a:defRPr/>
            </a:pPr>
            <a:endParaRPr lang="en-US" dirty="0">
              <a:solidFill>
                <a:prstClr val="black"/>
              </a:solidFill>
              <a:cs typeface="Times New Roman" panose="02020603050405020304" pitchFamily="18" charset="0"/>
            </a:endParaRPr>
          </a:p>
          <a:p>
            <a:pPr marL="571500" lvl="0" indent="-228600" algn="ctr">
              <a:spcBef>
                <a:spcPts val="300"/>
              </a:spcBef>
              <a:spcAft>
                <a:spcPts val="300"/>
              </a:spcAft>
              <a:defRPr/>
            </a:pPr>
            <a:r>
              <a:rPr lang="en-US" altLang="en-US" sz="2400" b="1" dirty="0">
                <a:solidFill>
                  <a:srgbClr val="FF0000"/>
                </a:solidFill>
                <a:cs typeface="Times New Roman" panose="02020603050405020304" pitchFamily="18" charset="0"/>
              </a:rPr>
              <a:t>S</a:t>
            </a:r>
            <a:r>
              <a:rPr lang="en-US" altLang="en-US" sz="2400" dirty="0">
                <a:solidFill>
                  <a:prstClr val="black"/>
                </a:solidFill>
                <a:cs typeface="Times New Roman" panose="02020603050405020304" pitchFamily="18" charset="0"/>
              </a:rPr>
              <a:t>pecific, </a:t>
            </a:r>
            <a:r>
              <a:rPr lang="en-US" altLang="en-US" sz="2400" b="1" dirty="0">
                <a:solidFill>
                  <a:srgbClr val="FF0000"/>
                </a:solidFill>
                <a:cs typeface="Times New Roman" panose="02020603050405020304" pitchFamily="18" charset="0"/>
              </a:rPr>
              <a:t>M</a:t>
            </a:r>
            <a:r>
              <a:rPr lang="en-US" altLang="en-US" sz="2400" dirty="0">
                <a:solidFill>
                  <a:prstClr val="black"/>
                </a:solidFill>
                <a:cs typeface="Times New Roman" panose="02020603050405020304" pitchFamily="18" charset="0"/>
              </a:rPr>
              <a:t>easurable, </a:t>
            </a:r>
            <a:r>
              <a:rPr lang="en-US" altLang="en-US" sz="2400" b="1" dirty="0">
                <a:solidFill>
                  <a:srgbClr val="FF0000"/>
                </a:solidFill>
                <a:cs typeface="Times New Roman" panose="02020603050405020304" pitchFamily="18" charset="0"/>
              </a:rPr>
              <a:t>A</a:t>
            </a:r>
            <a:r>
              <a:rPr lang="en-US" altLang="en-US" sz="2400" dirty="0">
                <a:solidFill>
                  <a:prstClr val="black"/>
                </a:solidFill>
                <a:cs typeface="Times New Roman" panose="02020603050405020304" pitchFamily="18" charset="0"/>
              </a:rPr>
              <a:t>chievable, </a:t>
            </a:r>
            <a:r>
              <a:rPr lang="en-US" altLang="en-US" sz="2400" b="1" dirty="0">
                <a:solidFill>
                  <a:srgbClr val="FF0000"/>
                </a:solidFill>
                <a:cs typeface="Times New Roman" panose="02020603050405020304" pitchFamily="18" charset="0"/>
              </a:rPr>
              <a:t>R</a:t>
            </a:r>
            <a:r>
              <a:rPr lang="en-US" altLang="en-US" sz="2400" dirty="0">
                <a:solidFill>
                  <a:prstClr val="black"/>
                </a:solidFill>
                <a:cs typeface="Times New Roman" panose="02020603050405020304" pitchFamily="18" charset="0"/>
              </a:rPr>
              <a:t>ealistic, and </a:t>
            </a:r>
            <a:r>
              <a:rPr lang="en-US" altLang="en-US" sz="2400" b="1" dirty="0">
                <a:solidFill>
                  <a:srgbClr val="FF0000"/>
                </a:solidFill>
                <a:cs typeface="Times New Roman" panose="02020603050405020304" pitchFamily="18" charset="0"/>
              </a:rPr>
              <a:t>T</a:t>
            </a:r>
            <a:r>
              <a:rPr lang="en-US" altLang="en-US" sz="2400" dirty="0">
                <a:solidFill>
                  <a:prstClr val="black"/>
                </a:solidFill>
                <a:cs typeface="Times New Roman" panose="02020603050405020304" pitchFamily="18" charset="0"/>
              </a:rPr>
              <a:t>imely (“SMART”)</a:t>
            </a:r>
          </a:p>
        </p:txBody>
      </p:sp>
    </p:spTree>
    <p:extLst>
      <p:ext uri="{BB962C8B-B14F-4D97-AF65-F5344CB8AC3E}">
        <p14:creationId xmlns:p14="http://schemas.microsoft.com/office/powerpoint/2010/main" val="3166453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12192000" cy="4727575"/>
          </a:xfrm>
        </p:spPr>
        <p:txBody>
          <a:bodyPr>
            <a:noAutofit/>
          </a:bodyPr>
          <a:lstStyle/>
          <a:p>
            <a:pPr marL="0" lvl="1" indent="0">
              <a:spcBef>
                <a:spcPts val="0"/>
              </a:spcBef>
              <a:spcAft>
                <a:spcPts val="600"/>
              </a:spcAft>
              <a:buNone/>
              <a:defRPr/>
            </a:pPr>
            <a:endParaRPr lang="en-US" altLang="en-US" sz="2000" dirty="0">
              <a:cs typeface="Times New Roman" panose="02020603050405020304" pitchFamily="18" charset="0"/>
            </a:endParaRPr>
          </a:p>
          <a:p>
            <a:pPr marL="520700" lvl="1" indent="-406400">
              <a:spcBef>
                <a:spcPts val="0"/>
              </a:spcBef>
              <a:spcAft>
                <a:spcPts val="600"/>
              </a:spcAft>
              <a:buNone/>
              <a:defRPr/>
            </a:pPr>
            <a:r>
              <a:rPr lang="en-US" altLang="en-US" sz="2000" b="1" dirty="0">
                <a:cs typeface="Times New Roman" panose="02020603050405020304" pitchFamily="18" charset="0"/>
              </a:rPr>
              <a:t>4.	Activities Supporting Program Goals </a:t>
            </a:r>
          </a:p>
          <a:p>
            <a:pPr marL="857250" lvl="2" indent="-342900">
              <a:spcBef>
                <a:spcPts val="0"/>
              </a:spcBef>
              <a:spcAft>
                <a:spcPts val="600"/>
              </a:spcAft>
              <a:buFont typeface="Wingdings" panose="05000000000000000000" pitchFamily="2" charset="2"/>
              <a:buChar char="§"/>
              <a:defRPr/>
            </a:pPr>
            <a:r>
              <a:rPr lang="en-US" altLang="en-US" sz="2000" b="1" dirty="0">
                <a:cs typeface="Times New Roman" panose="02020603050405020304" pitchFamily="18" charset="0"/>
              </a:rPr>
              <a:t>Preparedness Activities </a:t>
            </a:r>
            <a:r>
              <a:rPr lang="en-US" altLang="en-US" sz="2000" dirty="0">
                <a:cs typeface="Times New Roman" panose="02020603050405020304" pitchFamily="18" charset="0"/>
              </a:rPr>
              <a:t>– </a:t>
            </a:r>
            <a:r>
              <a:rPr lang="en-US" sz="2000" dirty="0">
                <a:cs typeface="Times New Roman" panose="02020603050405020304" pitchFamily="18" charset="0"/>
              </a:rPr>
              <a:t>Are activities planned under section 303 of the Emergency Planning and Community Right-To-Know Act (EPCRA). </a:t>
            </a:r>
          </a:p>
          <a:p>
            <a:pPr marL="857250" lvl="2" indent="-342900">
              <a:spcBef>
                <a:spcPts val="0"/>
              </a:spcBef>
              <a:spcAft>
                <a:spcPts val="600"/>
              </a:spcAft>
              <a:buFont typeface="Wingdings" panose="05000000000000000000" pitchFamily="2" charset="2"/>
              <a:buChar char="§"/>
              <a:defRPr/>
            </a:pPr>
            <a:r>
              <a:rPr lang="en-US" altLang="en-US" sz="2000" b="1" dirty="0">
                <a:cs typeface="Times New Roman" panose="02020603050405020304" pitchFamily="18" charset="0"/>
              </a:rPr>
              <a:t>Response Activities </a:t>
            </a:r>
            <a:r>
              <a:rPr lang="en-US" altLang="en-US" sz="2000" dirty="0">
                <a:cs typeface="Times New Roman" panose="02020603050405020304" pitchFamily="18" charset="0"/>
              </a:rPr>
              <a:t>-  Are </a:t>
            </a:r>
            <a:r>
              <a:rPr lang="en-US" sz="2000" dirty="0">
                <a:cs typeface="Times New Roman" panose="02020603050405020304" pitchFamily="18" charset="0"/>
              </a:rPr>
              <a:t>trainings that fall under the NFPA 472 core competencies or OSHA 29 CFR § 1910.120(q) you plan to carry out with HMEP funds.</a:t>
            </a:r>
          </a:p>
          <a:p>
            <a:pPr marL="857250" lvl="2" indent="-342900">
              <a:spcBef>
                <a:spcPts val="0"/>
              </a:spcBef>
              <a:spcAft>
                <a:spcPts val="600"/>
              </a:spcAft>
              <a:buFont typeface="Wingdings" panose="05000000000000000000" pitchFamily="2" charset="2"/>
              <a:buChar char="§"/>
              <a:defRPr/>
            </a:pPr>
            <a:r>
              <a:rPr lang="en-US" sz="2000" b="1" dirty="0">
                <a:cs typeface="Times New Roman" panose="02020603050405020304" pitchFamily="18" charset="0"/>
              </a:rPr>
              <a:t>Activities must be: </a:t>
            </a:r>
          </a:p>
          <a:p>
            <a:pPr marL="1314450" lvl="3" indent="-342900">
              <a:spcBef>
                <a:spcPts val="0"/>
              </a:spcBef>
              <a:spcAft>
                <a:spcPts val="600"/>
              </a:spcAft>
              <a:buFont typeface="Wingdings" panose="05000000000000000000" pitchFamily="2" charset="2"/>
              <a:buChar char="§"/>
              <a:defRPr/>
            </a:pPr>
            <a:r>
              <a:rPr lang="en-US" dirty="0">
                <a:cs typeface="Times New Roman" panose="02020603050405020304" pitchFamily="18" charset="0"/>
              </a:rPr>
              <a:t>Allowable - (2 CFR part 200, FOA, Federal Statute) – Mandated by OMB and granting agency guidelines</a:t>
            </a:r>
          </a:p>
          <a:p>
            <a:pPr marL="1314450" lvl="3" indent="-342900">
              <a:spcBef>
                <a:spcPts val="0"/>
              </a:spcBef>
              <a:spcAft>
                <a:spcPts val="600"/>
              </a:spcAft>
              <a:buFont typeface="Wingdings" panose="05000000000000000000" pitchFamily="2" charset="2"/>
              <a:buChar char="§"/>
              <a:defRPr/>
            </a:pPr>
            <a:r>
              <a:rPr lang="en-US" dirty="0">
                <a:cs typeface="Times New Roman" panose="02020603050405020304" pitchFamily="18" charset="0"/>
              </a:rPr>
              <a:t>Factors Affecting Allowability (2 CFR § 200.403) –Necessary, Reasonable, Consistently Applied, Adequately documented, etc.</a:t>
            </a:r>
          </a:p>
          <a:p>
            <a:pPr marL="1314450" lvl="3" indent="-342900">
              <a:spcBef>
                <a:spcPts val="0"/>
              </a:spcBef>
              <a:spcAft>
                <a:spcPts val="600"/>
              </a:spcAft>
              <a:buFont typeface="Wingdings" panose="05000000000000000000" pitchFamily="2" charset="2"/>
              <a:buChar char="§"/>
              <a:defRPr/>
            </a:pPr>
            <a:r>
              <a:rPr lang="en-US" dirty="0">
                <a:cs typeface="Times New Roman" panose="02020603050405020304" pitchFamily="18" charset="0"/>
              </a:rPr>
              <a:t>Reasonable (2 CFR § 200.404) – Ordinary and necessary for the proper and efficient performance of the grant award</a:t>
            </a:r>
          </a:p>
          <a:p>
            <a:pPr marL="1314450" lvl="3" indent="-342900">
              <a:spcBef>
                <a:spcPts val="0"/>
              </a:spcBef>
              <a:spcAft>
                <a:spcPts val="600"/>
              </a:spcAft>
              <a:buFont typeface="Wingdings" panose="05000000000000000000" pitchFamily="2" charset="2"/>
              <a:buChar char="§"/>
              <a:defRPr/>
            </a:pPr>
            <a:r>
              <a:rPr lang="en-US" dirty="0">
                <a:cs typeface="Times New Roman" panose="02020603050405020304" pitchFamily="18" charset="0"/>
              </a:rPr>
              <a:t>Allocable (2 CFR § 200.405) – Goods or services that are chargeable or assignable to the grant award </a:t>
            </a:r>
            <a:endParaRPr lang="en-US" altLang="en-US" b="1" dirty="0">
              <a:cs typeface="Times New Roman" panose="02020603050405020304" pitchFamily="18" charset="0"/>
            </a:endParaRPr>
          </a:p>
        </p:txBody>
      </p:sp>
      <p:sp>
        <p:nvSpPr>
          <p:cNvPr id="7" name="Title 1"/>
          <p:cNvSpPr txBox="1">
            <a:spLocks/>
          </p:cNvSpPr>
          <p:nvPr/>
        </p:nvSpPr>
        <p:spPr>
          <a:xfrm>
            <a:off x="14335" y="457200"/>
            <a:ext cx="12192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smtClean="0">
                <a:cs typeface="Times New Roman" panose="02020603050405020304" pitchFamily="18" charset="0"/>
              </a:rPr>
              <a:t>HMEP </a:t>
            </a:r>
            <a:r>
              <a:rPr lang="en-US" altLang="en-US" sz="3200" dirty="0">
                <a:cs typeface="Times New Roman" panose="02020603050405020304" pitchFamily="18" charset="0"/>
              </a:rPr>
              <a:t>Grant Application Form – </a:t>
            </a:r>
            <a:r>
              <a:rPr lang="en-US" altLang="en-US" sz="3200">
                <a:cs typeface="Times New Roman" panose="02020603050405020304" pitchFamily="18" charset="0"/>
              </a:rPr>
              <a:t>Project </a:t>
            </a:r>
            <a:r>
              <a:rPr lang="en-US" altLang="en-US" sz="3200" smtClean="0">
                <a:cs typeface="Times New Roman" panose="02020603050405020304" pitchFamily="18" charset="0"/>
              </a:rPr>
              <a:t>Narrative</a:t>
            </a:r>
            <a:endParaRPr lang="en-US" altLang="en-US" sz="3200"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BE4FB471-EBB4-4D81-9EA6-902E33AD37CE}" type="slidenum">
              <a:rPr lang="en-US" smtClean="0"/>
              <a:t>12</a:t>
            </a:fld>
            <a:endParaRPr lang="en-US" dirty="0"/>
          </a:p>
        </p:txBody>
      </p:sp>
    </p:spTree>
    <p:extLst>
      <p:ext uri="{BB962C8B-B14F-4D97-AF65-F5344CB8AC3E}">
        <p14:creationId xmlns:p14="http://schemas.microsoft.com/office/powerpoint/2010/main" val="1028784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35" y="1063624"/>
            <a:ext cx="12177665" cy="4727575"/>
          </a:xfrm>
        </p:spPr>
        <p:txBody>
          <a:bodyPr>
            <a:noAutofit/>
          </a:bodyPr>
          <a:lstStyle/>
          <a:p>
            <a:pPr marL="57150" lvl="1" indent="0">
              <a:spcBef>
                <a:spcPts val="0"/>
              </a:spcBef>
              <a:spcAft>
                <a:spcPts val="600"/>
              </a:spcAft>
              <a:buNone/>
              <a:defRPr/>
            </a:pPr>
            <a:r>
              <a:rPr lang="en-US" altLang="en-US" sz="2000" dirty="0">
                <a:cs typeface="Times New Roman" panose="02020603050405020304" pitchFamily="18" charset="0"/>
              </a:rPr>
              <a:t>Annotating the Grantee Activity Information Section</a:t>
            </a:r>
          </a:p>
          <a:p>
            <a:pPr marL="57150" lvl="1" indent="0">
              <a:spcBef>
                <a:spcPts val="0"/>
              </a:spcBef>
              <a:spcAft>
                <a:spcPts val="600"/>
              </a:spcAft>
              <a:buNone/>
              <a:defRPr/>
            </a:pPr>
            <a:endParaRPr lang="en-US" altLang="en-US" sz="2000" dirty="0">
              <a:cs typeface="Times New Roman" panose="02020603050405020304" pitchFamily="18" charset="0"/>
            </a:endParaRPr>
          </a:p>
          <a:p>
            <a:pPr marL="57150" lvl="1" indent="0">
              <a:spcBef>
                <a:spcPts val="0"/>
              </a:spcBef>
              <a:spcAft>
                <a:spcPts val="600"/>
              </a:spcAft>
              <a:buNone/>
              <a:defRPr/>
            </a:pPr>
            <a:r>
              <a:rPr lang="en-US" altLang="en-US" sz="2000" dirty="0">
                <a:cs typeface="Times New Roman" panose="02020603050405020304" pitchFamily="18" charset="0"/>
              </a:rPr>
              <a:t>	</a:t>
            </a:r>
            <a:r>
              <a:rPr lang="en-US" altLang="en-US" sz="2000">
                <a:cs typeface="Times New Roman" panose="02020603050405020304" pitchFamily="18" charset="0"/>
              </a:rPr>
              <a:t>     </a:t>
            </a:r>
            <a:r>
              <a:rPr lang="en-US" altLang="en-US" sz="2000" dirty="0">
                <a:cs typeface="Times New Roman" panose="02020603050405020304" pitchFamily="18" charset="0"/>
              </a:rPr>
              <a:t>Grantee Activity Information</a:t>
            </a:r>
          </a:p>
          <a:p>
            <a:pPr marL="57150" lvl="1" indent="0">
              <a:spcBef>
                <a:spcPts val="0"/>
              </a:spcBef>
              <a:spcAft>
                <a:spcPts val="600"/>
              </a:spcAft>
              <a:buNone/>
              <a:defRPr/>
            </a:pPr>
            <a:endParaRPr lang="en-US" altLang="en-US" sz="2000" dirty="0">
              <a:cs typeface="Times New Roman" panose="02020603050405020304" pitchFamily="18" charset="0"/>
            </a:endParaRPr>
          </a:p>
          <a:p>
            <a:pPr marL="57150" lvl="1" indent="0">
              <a:spcBef>
                <a:spcPts val="0"/>
              </a:spcBef>
              <a:spcAft>
                <a:spcPts val="600"/>
              </a:spcAft>
              <a:buNone/>
              <a:defRPr/>
            </a:pPr>
            <a:endParaRPr lang="en-US" altLang="en-US" sz="2000" dirty="0">
              <a:cs typeface="Times New Roman" panose="02020603050405020304" pitchFamily="18" charset="0"/>
            </a:endParaRPr>
          </a:p>
          <a:p>
            <a:pPr marL="57150" lvl="1" indent="0">
              <a:spcBef>
                <a:spcPts val="0"/>
              </a:spcBef>
              <a:spcAft>
                <a:spcPts val="600"/>
              </a:spcAft>
              <a:buNone/>
              <a:defRPr/>
            </a:pPr>
            <a:endParaRPr lang="en-US" altLang="en-US" sz="2000" dirty="0">
              <a:cs typeface="Times New Roman" panose="02020603050405020304" pitchFamily="18" charset="0"/>
            </a:endParaRPr>
          </a:p>
          <a:p>
            <a:pPr marL="57150" lvl="1" indent="0">
              <a:spcBef>
                <a:spcPts val="0"/>
              </a:spcBef>
              <a:spcAft>
                <a:spcPts val="600"/>
              </a:spcAft>
              <a:buNone/>
              <a:defRPr/>
            </a:pPr>
            <a:endParaRPr lang="en-US" altLang="en-US" sz="2000" dirty="0">
              <a:cs typeface="Times New Roman" panose="02020603050405020304" pitchFamily="18" charset="0"/>
            </a:endParaRPr>
          </a:p>
          <a:p>
            <a:pPr marL="57150" lvl="1" indent="0">
              <a:spcBef>
                <a:spcPts val="0"/>
              </a:spcBef>
              <a:spcAft>
                <a:spcPts val="600"/>
              </a:spcAft>
              <a:buNone/>
              <a:defRPr/>
            </a:pPr>
            <a:r>
              <a:rPr lang="en-US" altLang="en-US" sz="2000" dirty="0">
                <a:cs typeface="Times New Roman" panose="02020603050405020304" pitchFamily="18" charset="0"/>
              </a:rPr>
              <a:t>	</a:t>
            </a:r>
            <a:r>
              <a:rPr lang="en-US" altLang="en-US" sz="2000">
                <a:cs typeface="Times New Roman" panose="02020603050405020304" pitchFamily="18" charset="0"/>
              </a:rPr>
              <a:t>     Sub-grantee </a:t>
            </a:r>
            <a:r>
              <a:rPr lang="en-US" altLang="en-US" sz="2000" dirty="0">
                <a:cs typeface="Times New Roman" panose="02020603050405020304" pitchFamily="18" charset="0"/>
              </a:rPr>
              <a:t>Activity Information</a:t>
            </a:r>
          </a:p>
          <a:p>
            <a:pPr marL="57150" lvl="1" indent="0">
              <a:spcBef>
                <a:spcPts val="0"/>
              </a:spcBef>
              <a:spcAft>
                <a:spcPts val="600"/>
              </a:spcAft>
              <a:buNone/>
              <a:defRPr/>
            </a:pPr>
            <a:endParaRPr lang="en-US" altLang="en-US" sz="2000" b="1"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BE4FB471-EBB4-4D81-9EA6-902E33AD37CE}" type="slidenum">
              <a:rPr lang="en-US" smtClean="0"/>
              <a:t>13</a:t>
            </a:fld>
            <a:endParaRPr lang="en-US" dirty="0"/>
          </a:p>
        </p:txBody>
      </p:sp>
      <p:pic>
        <p:nvPicPr>
          <p:cNvPr id="4" name="Picture 3"/>
          <p:cNvPicPr>
            <a:picLocks noChangeAspect="1"/>
          </p:cNvPicPr>
          <p:nvPr/>
        </p:nvPicPr>
        <p:blipFill>
          <a:blip r:embed="rId3"/>
          <a:stretch>
            <a:fillRect/>
          </a:stretch>
        </p:blipFill>
        <p:spPr>
          <a:xfrm>
            <a:off x="1371599" y="4284847"/>
            <a:ext cx="8551489" cy="1192619"/>
          </a:xfrm>
          <a:prstGeom prst="rect">
            <a:avLst/>
          </a:prstGeom>
        </p:spPr>
      </p:pic>
      <p:pic>
        <p:nvPicPr>
          <p:cNvPr id="8" name="Picture 7"/>
          <p:cNvPicPr>
            <a:picLocks noChangeAspect="1"/>
          </p:cNvPicPr>
          <p:nvPr/>
        </p:nvPicPr>
        <p:blipFill>
          <a:blip r:embed="rId4"/>
          <a:stretch>
            <a:fillRect/>
          </a:stretch>
        </p:blipFill>
        <p:spPr>
          <a:xfrm>
            <a:off x="1371600" y="2302931"/>
            <a:ext cx="8551489" cy="1164168"/>
          </a:xfrm>
          <a:prstGeom prst="rect">
            <a:avLst/>
          </a:prstGeom>
        </p:spPr>
      </p:pic>
      <p:sp>
        <p:nvSpPr>
          <p:cNvPr id="9" name="Title 1"/>
          <p:cNvSpPr txBox="1">
            <a:spLocks/>
          </p:cNvSpPr>
          <p:nvPr/>
        </p:nvSpPr>
        <p:spPr>
          <a:xfrm>
            <a:off x="14335" y="457200"/>
            <a:ext cx="12192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HMEP Grant Application Form – Project Narrative</a:t>
            </a:r>
          </a:p>
        </p:txBody>
      </p:sp>
    </p:spTree>
    <p:extLst>
      <p:ext uri="{BB962C8B-B14F-4D97-AF65-F5344CB8AC3E}">
        <p14:creationId xmlns:p14="http://schemas.microsoft.com/office/powerpoint/2010/main" val="10285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066800"/>
            <a:ext cx="11658600" cy="4896189"/>
          </a:xfrm>
        </p:spPr>
        <p:txBody>
          <a:bodyPr>
            <a:noAutofit/>
          </a:bodyPr>
          <a:lstStyle/>
          <a:p>
            <a:pPr marL="0" lvl="1" indent="0">
              <a:spcBef>
                <a:spcPts val="0"/>
              </a:spcBef>
              <a:spcAft>
                <a:spcPts val="600"/>
              </a:spcAft>
              <a:buNone/>
              <a:defRPr/>
            </a:pPr>
            <a:r>
              <a:rPr lang="en-US" altLang="en-US" sz="2000" b="1" dirty="0">
                <a:cs typeface="Times New Roman" panose="02020603050405020304" pitchFamily="18" charset="0"/>
              </a:rPr>
              <a:t>Reminders </a:t>
            </a:r>
          </a:p>
          <a:p>
            <a:pPr marL="342900" lvl="1" indent="-342900">
              <a:spcBef>
                <a:spcPts val="0"/>
              </a:spcBef>
              <a:spcAft>
                <a:spcPts val="600"/>
              </a:spcAft>
              <a:buFont typeface="Wingdings" panose="05000000000000000000" pitchFamily="2" charset="2"/>
              <a:buChar char="§"/>
              <a:defRPr/>
            </a:pPr>
            <a:r>
              <a:rPr lang="en-US" altLang="en-US" sz="2000" dirty="0">
                <a:cs typeface="Times New Roman" panose="02020603050405020304" pitchFamily="18" charset="0"/>
              </a:rPr>
              <a:t>Provide Activity Description. Listing the name of the activity is not adequate.  Include training curriculum (if available), conference agenda, and details of the activity’s relation to transportation if not already an approved activity in the HMEP Activity Guide.</a:t>
            </a:r>
          </a:p>
          <a:p>
            <a:pPr marL="342900" lvl="1" indent="-342900">
              <a:spcBef>
                <a:spcPts val="0"/>
              </a:spcBef>
              <a:spcAft>
                <a:spcPts val="600"/>
              </a:spcAft>
              <a:buFont typeface="Wingdings" panose="05000000000000000000" pitchFamily="2" charset="2"/>
              <a:buChar char="§"/>
              <a:defRPr/>
            </a:pPr>
            <a:r>
              <a:rPr lang="en-US" altLang="en-US" sz="2000">
                <a:cs typeface="Times New Roman" panose="02020603050405020304" pitchFamily="18" charset="0"/>
              </a:rPr>
              <a:t>Correlate </a:t>
            </a:r>
            <a:r>
              <a:rPr lang="en-US" altLang="en-US" sz="2000" dirty="0">
                <a:cs typeface="Times New Roman" panose="02020603050405020304" pitchFamily="18" charset="0"/>
              </a:rPr>
              <a:t>Activity to needs, goals, objectives, and outcomes outlined in application.</a:t>
            </a:r>
          </a:p>
          <a:p>
            <a:pPr marL="342900" lvl="1" indent="-342900">
              <a:spcBef>
                <a:spcPts val="0"/>
              </a:spcBef>
              <a:spcAft>
                <a:spcPts val="600"/>
              </a:spcAft>
              <a:buFont typeface="Wingdings" panose="05000000000000000000" pitchFamily="2" charset="2"/>
              <a:buChar char="§"/>
              <a:defRPr/>
            </a:pPr>
            <a:r>
              <a:rPr lang="en-US" altLang="en-US" sz="2000">
                <a:cs typeface="Times New Roman" panose="02020603050405020304" pitchFamily="18" charset="0"/>
              </a:rPr>
              <a:t>Provide </a:t>
            </a:r>
            <a:r>
              <a:rPr lang="en-US" altLang="en-US" sz="2000" dirty="0">
                <a:cs typeface="Times New Roman" panose="02020603050405020304" pitchFamily="18" charset="0"/>
              </a:rPr>
              <a:t>approximate total cost of project with each activity.</a:t>
            </a:r>
          </a:p>
          <a:p>
            <a:pPr marL="342900" lvl="1" indent="-342900">
              <a:spcBef>
                <a:spcPts val="0"/>
              </a:spcBef>
              <a:spcAft>
                <a:spcPts val="600"/>
              </a:spcAft>
              <a:buFont typeface="Wingdings" panose="05000000000000000000" pitchFamily="2" charset="2"/>
              <a:buChar char="§"/>
              <a:defRPr/>
            </a:pPr>
            <a:r>
              <a:rPr lang="en-US" altLang="en-US" sz="2000">
                <a:cs typeface="Times New Roman" panose="02020603050405020304" pitchFamily="18" charset="0"/>
              </a:rPr>
              <a:t>Provide </a:t>
            </a:r>
            <a:r>
              <a:rPr lang="en-US" altLang="en-US" sz="2000" dirty="0">
                <a:cs typeface="Times New Roman" panose="02020603050405020304" pitchFamily="18" charset="0"/>
              </a:rPr>
              <a:t>the projected start and end date for each activity.</a:t>
            </a:r>
          </a:p>
          <a:p>
            <a:pPr marL="342900" lvl="1" indent="-342900">
              <a:spcBef>
                <a:spcPts val="0"/>
              </a:spcBef>
              <a:spcAft>
                <a:spcPts val="600"/>
              </a:spcAft>
              <a:buFont typeface="Wingdings" panose="05000000000000000000" pitchFamily="2" charset="2"/>
              <a:buChar char="§"/>
              <a:defRPr/>
            </a:pPr>
            <a:r>
              <a:rPr lang="en-US" altLang="en-US" sz="2000">
                <a:cs typeface="Times New Roman" panose="02020603050405020304" pitchFamily="18" charset="0"/>
              </a:rPr>
              <a:t>Do </a:t>
            </a:r>
            <a:r>
              <a:rPr lang="en-US" altLang="en-US" sz="2000" dirty="0">
                <a:cs typeface="Times New Roman" panose="02020603050405020304" pitchFamily="18" charset="0"/>
              </a:rPr>
              <a:t>not copy and paste your project narrative from years 1 and 2 unless the activities are part of the current proposal.</a:t>
            </a:r>
          </a:p>
          <a:p>
            <a:pPr marL="342900" lvl="1" indent="-342900">
              <a:spcBef>
                <a:spcPts val="0"/>
              </a:spcBef>
              <a:spcAft>
                <a:spcPts val="600"/>
              </a:spcAft>
              <a:buFont typeface="Wingdings" panose="05000000000000000000" pitchFamily="2" charset="2"/>
              <a:buChar char="§"/>
              <a:defRPr/>
            </a:pPr>
            <a:r>
              <a:rPr lang="en-US" altLang="en-US" sz="2000" dirty="0">
                <a:cs typeface="Times New Roman" panose="02020603050405020304" pitchFamily="18" charset="0"/>
              </a:rPr>
              <a:t>Evaluate</a:t>
            </a:r>
            <a:r>
              <a:rPr lang="en-US" altLang="en-US" sz="2000">
                <a:cs typeface="Times New Roman" panose="02020603050405020304" pitchFamily="18" charset="0"/>
              </a:rPr>
              <a:t> </a:t>
            </a:r>
            <a:r>
              <a:rPr lang="en-US" altLang="en-US" sz="2000" dirty="0">
                <a:cs typeface="Times New Roman" panose="02020603050405020304" pitchFamily="18" charset="0"/>
              </a:rPr>
              <a:t>your proposal for Year 3 </a:t>
            </a:r>
            <a:r>
              <a:rPr lang="en-US" altLang="en-US" sz="2000">
                <a:cs typeface="Times New Roman" panose="02020603050405020304" pitchFamily="18" charset="0"/>
              </a:rPr>
              <a:t>to validate </a:t>
            </a:r>
            <a:r>
              <a:rPr lang="en-US" altLang="en-US" sz="2000" dirty="0">
                <a:cs typeface="Times New Roman" panose="02020603050405020304" pitchFamily="18" charset="0"/>
              </a:rPr>
              <a:t>the usage of </a:t>
            </a:r>
            <a:r>
              <a:rPr lang="en-US" altLang="en-US" sz="2000" b="1" dirty="0">
                <a:solidFill>
                  <a:srgbClr val="FF0000"/>
                </a:solidFill>
                <a:cs typeface="Times New Roman" panose="02020603050405020304" pitchFamily="18" charset="0"/>
              </a:rPr>
              <a:t>75% of grant funding for HMEP Programmatic activities </a:t>
            </a:r>
            <a:r>
              <a:rPr lang="en-US" altLang="en-US" sz="2000" b="1" u="sng" dirty="0">
                <a:solidFill>
                  <a:srgbClr val="FF0000"/>
                </a:solidFill>
                <a:cs typeface="Times New Roman" panose="02020603050405020304" pitchFamily="18" charset="0"/>
              </a:rPr>
              <a:t>and</a:t>
            </a:r>
            <a:r>
              <a:rPr lang="en-US" altLang="en-US" sz="2000" dirty="0">
                <a:cs typeface="Times New Roman" panose="02020603050405020304" pitchFamily="18" charset="0"/>
              </a:rPr>
              <a:t> </a:t>
            </a:r>
            <a:r>
              <a:rPr lang="en-US" altLang="en-US" sz="2000" b="1" dirty="0">
                <a:solidFill>
                  <a:srgbClr val="FF0000"/>
                </a:solidFill>
                <a:cs typeface="Times New Roman" panose="02020603050405020304" pitchFamily="18" charset="0"/>
              </a:rPr>
              <a:t>no more than 25% </a:t>
            </a:r>
            <a:r>
              <a:rPr lang="en-US" altLang="en-US" sz="2000" dirty="0">
                <a:cs typeface="Times New Roman" panose="02020603050405020304" pitchFamily="18" charset="0"/>
              </a:rPr>
              <a:t>for federal funding for maintenance and administration costs (M&amp;A). </a:t>
            </a:r>
            <a:r>
              <a:rPr lang="en-US" altLang="en-US" sz="2000">
                <a:cs typeface="Times New Roman" panose="02020603050405020304" pitchFamily="18" charset="0"/>
              </a:rPr>
              <a:t> </a:t>
            </a:r>
            <a:endParaRPr lang="en-US" altLang="en-US" sz="2000" dirty="0">
              <a:cs typeface="Times New Roman" panose="02020603050405020304" pitchFamily="18" charset="0"/>
            </a:endParaRPr>
          </a:p>
          <a:p>
            <a:pPr marL="0" lvl="1" indent="0">
              <a:spcBef>
                <a:spcPts val="0"/>
              </a:spcBef>
              <a:spcAft>
                <a:spcPts val="600"/>
              </a:spcAft>
              <a:buNone/>
              <a:defRPr/>
            </a:pPr>
            <a:r>
              <a:rPr lang="en-US" altLang="en-US" sz="2000">
                <a:cs typeface="Times New Roman" panose="02020603050405020304" pitchFamily="18" charset="0"/>
              </a:rPr>
              <a:t> </a:t>
            </a:r>
            <a:endParaRPr lang="en-US" altLang="en-US" sz="2000" dirty="0">
              <a:cs typeface="Times New Roman" panose="02020603050405020304" pitchFamily="18" charset="0"/>
            </a:endParaRPr>
          </a:p>
          <a:p>
            <a:pPr marL="342900" lvl="1" indent="-342900">
              <a:spcBef>
                <a:spcPts val="0"/>
              </a:spcBef>
              <a:spcAft>
                <a:spcPts val="600"/>
              </a:spcAft>
              <a:buFont typeface="Wingdings" panose="05000000000000000000" pitchFamily="2" charset="2"/>
              <a:buChar char="Ø"/>
              <a:defRPr/>
            </a:pPr>
            <a:endParaRPr lang="en-US" altLang="en-US" sz="2000"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4FB471-EBB4-4D81-9EA6-902E33AD37C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1"/>
          <p:cNvSpPr txBox="1">
            <a:spLocks/>
          </p:cNvSpPr>
          <p:nvPr/>
        </p:nvSpPr>
        <p:spPr>
          <a:xfrm>
            <a:off x="381001" y="242113"/>
            <a:ext cx="8534399"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HMEP Grant Application Form – Project Narrative</a:t>
            </a:r>
          </a:p>
        </p:txBody>
      </p:sp>
      <p:pic>
        <p:nvPicPr>
          <p:cNvPr id="7" name="Picture 6" descr="General Survey &lt;strong&gt;Reminder&lt;/strong&gt;">
            <a:extLst>
              <a:ext uri="{FF2B5EF4-FFF2-40B4-BE49-F238E27FC236}">
                <a16:creationId xmlns:a16="http://schemas.microsoft.com/office/drawing/2014/main" id="{DD41462E-9304-453F-87E4-78F646B7B9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9100" y="90862"/>
            <a:ext cx="2590800" cy="1165151"/>
          </a:xfrm>
          <a:prstGeom prst="rect">
            <a:avLst/>
          </a:prstGeom>
        </p:spPr>
      </p:pic>
    </p:spTree>
    <p:extLst>
      <p:ext uri="{BB962C8B-B14F-4D97-AF65-F5344CB8AC3E}">
        <p14:creationId xmlns:p14="http://schemas.microsoft.com/office/powerpoint/2010/main" val="1338281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11658600" cy="5191466"/>
          </a:xfrm>
        </p:spPr>
        <p:txBody>
          <a:bodyPr>
            <a:noAutofit/>
          </a:bodyPr>
          <a:lstStyle/>
          <a:p>
            <a:pPr marL="0" lvl="1" indent="0">
              <a:spcBef>
                <a:spcPts val="0"/>
              </a:spcBef>
              <a:spcAft>
                <a:spcPts val="600"/>
              </a:spcAft>
              <a:buNone/>
              <a:defRPr/>
            </a:pPr>
            <a:r>
              <a:rPr lang="en-US" altLang="en-US" sz="2000" b="1" dirty="0" smtClean="0">
                <a:cs typeface="Times New Roman" panose="02020603050405020304" pitchFamily="18" charset="0"/>
              </a:rPr>
              <a:t>Reminders</a:t>
            </a:r>
            <a:endParaRPr lang="en-US" altLang="en-US" sz="2000" b="1" dirty="0">
              <a:solidFill>
                <a:prstClr val="black"/>
              </a:solidFill>
              <a:cs typeface="Times New Roman" panose="02020603050405020304" pitchFamily="18" charset="0"/>
            </a:endParaRPr>
          </a:p>
          <a:p>
            <a:pPr marL="342900" lvl="1" indent="-342900">
              <a:spcBef>
                <a:spcPts val="0"/>
              </a:spcBef>
              <a:spcAft>
                <a:spcPts val="600"/>
              </a:spcAft>
              <a:buFont typeface="Wingdings" panose="05000000000000000000" pitchFamily="2" charset="2"/>
              <a:buChar char="§"/>
              <a:defRPr/>
            </a:pPr>
            <a:r>
              <a:rPr lang="en-US" altLang="en-US" sz="2000" dirty="0">
                <a:solidFill>
                  <a:prstClr val="black"/>
                </a:solidFill>
                <a:cs typeface="Times New Roman" panose="02020603050405020304" pitchFamily="18" charset="0"/>
              </a:rPr>
              <a:t>“</a:t>
            </a:r>
            <a:r>
              <a:rPr lang="en-US" altLang="en-US" sz="2000" dirty="0" err="1">
                <a:solidFill>
                  <a:prstClr val="black"/>
                </a:solidFill>
                <a:cs typeface="Times New Roman" panose="02020603050405020304" pitchFamily="18" charset="0"/>
              </a:rPr>
              <a:t>Subgrant</a:t>
            </a:r>
            <a:r>
              <a:rPr lang="en-US" altLang="en-US" sz="2000" dirty="0">
                <a:solidFill>
                  <a:prstClr val="black"/>
                </a:solidFill>
                <a:cs typeface="Times New Roman" panose="02020603050405020304" pitchFamily="18" charset="0"/>
              </a:rPr>
              <a:t> process, TBD” is no longer valid for applicants that will make </a:t>
            </a:r>
            <a:r>
              <a:rPr lang="en-US" altLang="en-US" sz="2000" dirty="0" err="1">
                <a:solidFill>
                  <a:prstClr val="black"/>
                </a:solidFill>
                <a:cs typeface="Times New Roman" panose="02020603050405020304" pitchFamily="18" charset="0"/>
              </a:rPr>
              <a:t>subawards</a:t>
            </a:r>
            <a:r>
              <a:rPr lang="en-US" altLang="en-US" sz="2000" dirty="0">
                <a:solidFill>
                  <a:prstClr val="black"/>
                </a:solidFill>
                <a:cs typeface="Times New Roman" panose="02020603050405020304" pitchFamily="18" charset="0"/>
              </a:rPr>
              <a:t>. Applications that do not provide sub-award activity information on how funds will be spent are required to submit the proposals to the programmatic specialist for review and approval </a:t>
            </a:r>
            <a:r>
              <a:rPr lang="en-US" altLang="en-US" sz="2000" b="1" u="sng" dirty="0">
                <a:solidFill>
                  <a:srgbClr val="FF0000"/>
                </a:solidFill>
                <a:cs typeface="Times New Roman" panose="02020603050405020304" pitchFamily="18" charset="0"/>
              </a:rPr>
              <a:t>before</a:t>
            </a:r>
            <a:r>
              <a:rPr lang="en-US" altLang="en-US" sz="2000" dirty="0">
                <a:solidFill>
                  <a:prstClr val="black"/>
                </a:solidFill>
                <a:cs typeface="Times New Roman" panose="02020603050405020304" pitchFamily="18" charset="0"/>
              </a:rPr>
              <a:t> the awarding and execution of the sub-awards.</a:t>
            </a:r>
          </a:p>
          <a:p>
            <a:pPr marL="342900" lvl="1" indent="-342900">
              <a:spcBef>
                <a:spcPts val="0"/>
              </a:spcBef>
              <a:spcAft>
                <a:spcPts val="600"/>
              </a:spcAft>
              <a:buFont typeface="Wingdings" panose="05000000000000000000" pitchFamily="2" charset="2"/>
              <a:buChar char="§"/>
              <a:defRPr/>
            </a:pPr>
            <a:r>
              <a:rPr lang="en-US" altLang="en-US" sz="2000" dirty="0">
                <a:solidFill>
                  <a:prstClr val="black"/>
                </a:solidFill>
                <a:cs typeface="Times New Roman" panose="02020603050405020304" pitchFamily="18" charset="0"/>
              </a:rPr>
              <a:t>Remember activities </a:t>
            </a:r>
            <a:r>
              <a:rPr lang="en-US" altLang="en-US" sz="2000" b="1" dirty="0">
                <a:solidFill>
                  <a:srgbClr val="FF0000"/>
                </a:solidFill>
                <a:cs typeface="Times New Roman" panose="02020603050405020304" pitchFamily="18" charset="0"/>
              </a:rPr>
              <a:t>that are not included in the approved application </a:t>
            </a:r>
            <a:r>
              <a:rPr lang="en-US" altLang="en-US" sz="2000" dirty="0">
                <a:solidFill>
                  <a:prstClr val="black"/>
                </a:solidFill>
                <a:cs typeface="Times New Roman" panose="02020603050405020304" pitchFamily="18" charset="0"/>
              </a:rPr>
              <a:t>require the submission of an activity request for consideration and approval.</a:t>
            </a:r>
          </a:p>
          <a:p>
            <a:pPr marL="0" lvl="1" indent="0">
              <a:spcBef>
                <a:spcPts val="0"/>
              </a:spcBef>
              <a:spcAft>
                <a:spcPts val="600"/>
              </a:spcAft>
              <a:buNone/>
              <a:defRPr/>
            </a:pPr>
            <a:endParaRPr lang="en-US" altLang="en-US" sz="2000" b="1"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4FB471-EBB4-4D81-9EA6-902E33AD37C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1"/>
          <p:cNvSpPr txBox="1">
            <a:spLocks/>
          </p:cNvSpPr>
          <p:nvPr/>
        </p:nvSpPr>
        <p:spPr>
          <a:xfrm>
            <a:off x="76200" y="0"/>
            <a:ext cx="89662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libri"/>
                <a:ea typeface="+mj-ea"/>
                <a:cs typeface="Times New Roman" panose="02020603050405020304" pitchFamily="18" charset="0"/>
              </a:rPr>
              <a:t>HMEP Grant Application Form – Project Narrative</a:t>
            </a:r>
          </a:p>
        </p:txBody>
      </p:sp>
      <p:pic>
        <p:nvPicPr>
          <p:cNvPr id="7" name="Picture 6" descr="General Survey &lt;strong&gt;Reminder&lt;/strong&gt;">
            <a:extLst>
              <a:ext uri="{FF2B5EF4-FFF2-40B4-BE49-F238E27FC236}">
                <a16:creationId xmlns:a16="http://schemas.microsoft.com/office/drawing/2014/main" id="{B18EEAE2-678C-4FB1-A79A-EB907653E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9400" y="3962400"/>
            <a:ext cx="2590800" cy="1165151"/>
          </a:xfrm>
          <a:prstGeom prst="rect">
            <a:avLst/>
          </a:prstGeom>
        </p:spPr>
      </p:pic>
    </p:spTree>
    <p:extLst>
      <p:ext uri="{BB962C8B-B14F-4D97-AF65-F5344CB8AC3E}">
        <p14:creationId xmlns:p14="http://schemas.microsoft.com/office/powerpoint/2010/main" val="3554656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57200"/>
            <a:ext cx="122682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altLang="en-US" sz="3200" i="0" u="none" strike="noStrike" kern="1200" cap="none" spc="0" normalizeH="0" baseline="0" noProof="0" dirty="0">
                <a:ln>
                  <a:noFill/>
                </a:ln>
                <a:solidFill>
                  <a:prstClr val="black"/>
                </a:solidFill>
                <a:effectLst/>
                <a:uLnTx/>
                <a:uFillTx/>
                <a:cs typeface="Times New Roman" panose="02020603050405020304" pitchFamily="18" charset="0"/>
              </a:rPr>
              <a:t>Completing the HMEP Grant Continuing Application Form</a:t>
            </a:r>
            <a:br>
              <a:rPr kumimoji="0" lang="en-US" altLang="en-US" sz="3200" i="0" u="none" strike="noStrike" kern="1200" cap="none" spc="0" normalizeH="0" baseline="0" noProof="0" dirty="0">
                <a:ln>
                  <a:noFill/>
                </a:ln>
                <a:solidFill>
                  <a:prstClr val="black"/>
                </a:solidFill>
                <a:effectLst/>
                <a:uLnTx/>
                <a:uFillTx/>
                <a:cs typeface="Times New Roman" panose="02020603050405020304" pitchFamily="18" charset="0"/>
              </a:rPr>
            </a:br>
            <a:r>
              <a:rPr kumimoji="0" lang="en-US" altLang="en-US" sz="3200" i="0" u="none" strike="noStrike" kern="1200" cap="none" spc="0" normalizeH="0" baseline="0" noProof="0" dirty="0">
                <a:ln>
                  <a:noFill/>
                </a:ln>
                <a:solidFill>
                  <a:prstClr val="black"/>
                </a:solidFill>
                <a:effectLst/>
                <a:uLnTx/>
                <a:uFillTx/>
                <a:cs typeface="Times New Roman" panose="02020603050405020304" pitchFamily="18" charset="0"/>
              </a:rPr>
              <a:t>Budget and Budget Narrative </a:t>
            </a: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4FB471-EBB4-4D81-9EA6-902E33AD37C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nvPicPr>
        <p:blipFill>
          <a:blip r:embed="rId3"/>
          <a:stretch>
            <a:fillRect/>
          </a:stretch>
        </p:blipFill>
        <p:spPr>
          <a:xfrm>
            <a:off x="4381348" y="2160548"/>
            <a:ext cx="3505504" cy="3505504"/>
          </a:xfrm>
          <a:prstGeom prst="rect">
            <a:avLst/>
          </a:prstGeom>
        </p:spPr>
      </p:pic>
    </p:spTree>
    <p:extLst>
      <p:ext uri="{BB962C8B-B14F-4D97-AF65-F5344CB8AC3E}">
        <p14:creationId xmlns:p14="http://schemas.microsoft.com/office/powerpoint/2010/main" val="2133658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17</a:t>
            </a:fld>
            <a:endParaRPr lang="en-US" dirty="0"/>
          </a:p>
        </p:txBody>
      </p:sp>
      <p:sp>
        <p:nvSpPr>
          <p:cNvPr id="3" name="TextBox 2"/>
          <p:cNvSpPr txBox="1"/>
          <p:nvPr/>
        </p:nvSpPr>
        <p:spPr>
          <a:xfrm>
            <a:off x="381000" y="393414"/>
            <a:ext cx="11277600" cy="584775"/>
          </a:xfrm>
          <a:prstGeom prst="rect">
            <a:avLst/>
          </a:prstGeom>
          <a:ln/>
        </p:spPr>
        <p:txBody>
          <a:bodyPr vert="horz" wrap="square" lIns="91440" tIns="45720" rIns="91440" bIns="45720" rtlCol="0" anchor="ctr">
            <a:spAutoFit/>
          </a:bodyPr>
          <a:lstStyle/>
          <a:p>
            <a:r>
              <a:rPr lang="en-US" sz="3200" dirty="0"/>
              <a:t>Budget &amp; Budget Narrative Overview</a:t>
            </a:r>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sp>
        <p:nvSpPr>
          <p:cNvPr id="5" name="Rectangle 4"/>
          <p:cNvSpPr/>
          <p:nvPr/>
        </p:nvSpPr>
        <p:spPr>
          <a:xfrm>
            <a:off x="381000" y="1143000"/>
            <a:ext cx="6096000" cy="3760004"/>
          </a:xfrm>
          <a:prstGeom prst="rect">
            <a:avLst/>
          </a:prstGeom>
        </p:spPr>
        <p:txBody>
          <a:bodyPr wrap="square">
            <a:spAutoFit/>
          </a:bodyPr>
          <a:lstStyle/>
          <a:p>
            <a:pPr>
              <a:lnSpc>
                <a:spcPct val="115000"/>
              </a:lnSpc>
              <a:spcAft>
                <a:spcPts val="1000"/>
              </a:spcAft>
            </a:pPr>
            <a:r>
              <a:rPr lang="en-US" sz="2000" dirty="0">
                <a:latin typeface="Calibri" panose="020F0502020204030204" pitchFamily="34" charset="0"/>
                <a:ea typeface="Calibri" panose="020F0502020204030204" pitchFamily="34" charset="0"/>
                <a:cs typeface="Times New Roman" panose="02020603050405020304" pitchFamily="18" charset="0"/>
              </a:rPr>
              <a:t>Applicants must include a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budget</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and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budget narrative </a:t>
            </a:r>
            <a:r>
              <a:rPr lang="en-US" sz="2000" dirty="0">
                <a:latin typeface="Calibri" panose="020F0502020204030204" pitchFamily="34" charset="0"/>
                <a:ea typeface="Calibri" panose="020F0502020204030204" pitchFamily="34" charset="0"/>
                <a:cs typeface="Times New Roman" panose="02020603050405020304" pitchFamily="18" charset="0"/>
              </a:rPr>
              <a:t>that details the costs required during the performance of the project.</a:t>
            </a:r>
          </a:p>
          <a:p>
            <a:pPr marL="342900" marR="0" lvl="0" indent="-342900">
              <a:lnSpc>
                <a:spcPct val="115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The </a:t>
            </a:r>
            <a:r>
              <a:rPr lang="en-US" sz="2000" b="1" dirty="0">
                <a:latin typeface="Calibri" panose="020F0502020204030204" pitchFamily="34" charset="0"/>
                <a:ea typeface="Calibri" panose="020F0502020204030204" pitchFamily="34" charset="0"/>
                <a:cs typeface="Times New Roman" panose="02020603050405020304" pitchFamily="18" charset="0"/>
              </a:rPr>
              <a:t>budget</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provides an overview of costs organized by object class category. </a:t>
            </a:r>
          </a:p>
          <a:p>
            <a:pPr marL="342900" marR="0" lvl="0" indent="-342900">
              <a:lnSpc>
                <a:spcPct val="115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The </a:t>
            </a:r>
            <a:r>
              <a:rPr lang="en-US" sz="2000" b="1" dirty="0">
                <a:latin typeface="Calibri" panose="020F0502020204030204" pitchFamily="34" charset="0"/>
                <a:ea typeface="Calibri" panose="020F0502020204030204" pitchFamily="34" charset="0"/>
                <a:cs typeface="Times New Roman" panose="02020603050405020304" pitchFamily="18" charset="0"/>
              </a:rPr>
              <a:t>budget narrative </a:t>
            </a:r>
            <a:r>
              <a:rPr lang="en-US" sz="2000" dirty="0">
                <a:latin typeface="Calibri" panose="020F0502020204030204" pitchFamily="34" charset="0"/>
                <a:ea typeface="Calibri" panose="020F0502020204030204" pitchFamily="34" charset="0"/>
                <a:cs typeface="Times New Roman" panose="02020603050405020304" pitchFamily="18" charset="0"/>
              </a:rPr>
              <a:t>explains these costs in detail and how they are calculated. </a:t>
            </a:r>
          </a:p>
          <a:p>
            <a:pPr marL="342900" marR="0" lvl="0" indent="-342900">
              <a:lnSpc>
                <a:spcPct val="115000"/>
              </a:lnSpc>
              <a:spcBef>
                <a:spcPts val="0"/>
              </a:spcBef>
              <a:spcAft>
                <a:spcPts val="10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Together, the budget and budget narrative provide a </a:t>
            </a:r>
            <a:r>
              <a:rPr lang="en-US" sz="2000" b="1" dirty="0">
                <a:latin typeface="Calibri" panose="020F0502020204030204" pitchFamily="34" charset="0"/>
                <a:ea typeface="Calibri" panose="020F0502020204030204" pitchFamily="34" charset="0"/>
                <a:cs typeface="Times New Roman" panose="02020603050405020304" pitchFamily="18" charset="0"/>
              </a:rPr>
              <a:t>forecast of expenditures</a:t>
            </a:r>
            <a:r>
              <a:rPr lang="en-US" sz="2000" dirty="0">
                <a:latin typeface="Calibri" panose="020F0502020204030204" pitchFamily="34" charset="0"/>
                <a:ea typeface="Calibri" panose="020F0502020204030204" pitchFamily="34" charset="0"/>
                <a:cs typeface="Times New Roman" panose="02020603050405020304" pitchFamily="18" charset="0"/>
              </a:rPr>
              <a:t> to measure against the applicant’s actual financial operations.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lt;strong&gt;budget&lt;/strong&gt; - DriverLayer Search Engin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0681" y="978189"/>
            <a:ext cx="4880623" cy="4267200"/>
          </a:xfrm>
          <a:prstGeom prst="rect">
            <a:avLst/>
          </a:prstGeom>
        </p:spPr>
      </p:pic>
    </p:spTree>
    <p:extLst>
      <p:ext uri="{BB962C8B-B14F-4D97-AF65-F5344CB8AC3E}">
        <p14:creationId xmlns:p14="http://schemas.microsoft.com/office/powerpoint/2010/main" val="1300888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18</a:t>
            </a:fld>
            <a:endParaRPr lang="en-US" dirty="0"/>
          </a:p>
        </p:txBody>
      </p:sp>
      <p:sp>
        <p:nvSpPr>
          <p:cNvPr id="3" name="TextBox 2"/>
          <p:cNvSpPr txBox="1"/>
          <p:nvPr/>
        </p:nvSpPr>
        <p:spPr>
          <a:xfrm>
            <a:off x="381000" y="393414"/>
            <a:ext cx="11277600" cy="584775"/>
          </a:xfrm>
          <a:prstGeom prst="rect">
            <a:avLst/>
          </a:prstGeom>
          <a:ln/>
        </p:spPr>
        <p:txBody>
          <a:bodyPr vert="horz" wrap="square" lIns="91440" tIns="45720" rIns="91440" bIns="45720" rtlCol="0" anchor="ctr">
            <a:spAutoFit/>
          </a:bodyPr>
          <a:lstStyle/>
          <a:p>
            <a:r>
              <a:rPr lang="en-US" sz="3200" dirty="0"/>
              <a:t>Budget &amp; Budget Narrative Reminders</a:t>
            </a:r>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sp>
        <p:nvSpPr>
          <p:cNvPr id="5" name="Rectangle 4"/>
          <p:cNvSpPr/>
          <p:nvPr/>
        </p:nvSpPr>
        <p:spPr>
          <a:xfrm>
            <a:off x="381000" y="978189"/>
            <a:ext cx="7467600" cy="4370427"/>
          </a:xfrm>
          <a:prstGeom prst="rect">
            <a:avLst/>
          </a:prstGeom>
        </p:spPr>
        <p:txBody>
          <a:bodyPr wrap="square">
            <a:spAutoFit/>
          </a:bodyPr>
          <a:lstStyle/>
          <a:p>
            <a:pPr>
              <a:lnSpc>
                <a:spcPct val="115000"/>
              </a:lnSpc>
              <a:spcAft>
                <a:spcPts val="1000"/>
              </a:spcAft>
            </a:pPr>
            <a:r>
              <a:rPr lang="en-US" sz="2000" dirty="0">
                <a:latin typeface="Calibri" panose="020F0502020204030204" pitchFamily="34" charset="0"/>
                <a:ea typeface="Calibri" panose="020F0502020204030204" pitchFamily="34" charset="0"/>
                <a:cs typeface="Times New Roman" panose="02020603050405020304" pitchFamily="18" charset="0"/>
              </a:rPr>
              <a:t>At least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75%</a:t>
            </a:r>
            <a:r>
              <a:rPr lang="en-US" sz="2000" dirty="0">
                <a:latin typeface="Calibri" panose="020F0502020204030204" pitchFamily="34" charset="0"/>
                <a:ea typeface="Calibri" panose="020F0502020204030204" pitchFamily="34" charset="0"/>
                <a:cs typeface="Times New Roman" panose="02020603050405020304" pitchFamily="18" charset="0"/>
              </a:rPr>
              <a:t> of HMEP funds must be for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programmatic activities</a:t>
            </a:r>
            <a:r>
              <a:rPr lang="en-US" sz="2000" dirty="0">
                <a:latin typeface="Calibri" panose="020F0502020204030204" pitchFamily="34" charset="0"/>
                <a:ea typeface="Calibri" panose="020F0502020204030204" pitchFamily="34" charset="0"/>
                <a:cs typeface="Times New Roman" panose="02020603050405020304" pitchFamily="18" charset="0"/>
              </a:rPr>
              <a:t>. This may include: </a:t>
            </a:r>
          </a:p>
          <a:p>
            <a:pPr marL="342900" marR="0" lvl="0" indent="-342900">
              <a:lnSpc>
                <a:spcPct val="115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Developing, improving, and implementing emergency plans.</a:t>
            </a:r>
          </a:p>
          <a:p>
            <a:pPr marL="342900" marR="0" lvl="0" indent="-342900">
              <a:lnSpc>
                <a:spcPct val="115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Conducting commodity flow studies.</a:t>
            </a:r>
          </a:p>
          <a:p>
            <a:pPr marL="342900" marR="0" lvl="0" indent="-342900">
              <a:lnSpc>
                <a:spcPct val="115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Conducting exercises.</a:t>
            </a:r>
          </a:p>
          <a:p>
            <a:pPr marL="342900" marR="0" lvl="0" indent="-342900">
              <a:lnSpc>
                <a:spcPct val="115000"/>
              </a:lnSpc>
              <a:spcBef>
                <a:spcPts val="0"/>
              </a:spcBef>
              <a:spcAft>
                <a:spcPts val="10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Training public sector employees.</a:t>
            </a:r>
          </a:p>
          <a:p>
            <a:pPr>
              <a:lnSpc>
                <a:spcPct val="115000"/>
              </a:lnSpc>
              <a:spcAft>
                <a:spcPts val="1000"/>
              </a:spcAft>
            </a:pPr>
            <a:r>
              <a:rPr lang="en-US" sz="2000" dirty="0">
                <a:latin typeface="Calibri" panose="020F0502020204030204" pitchFamily="34" charset="0"/>
                <a:ea typeface="Calibri" panose="020F0502020204030204" pitchFamily="34" charset="0"/>
                <a:cs typeface="Times New Roman" panose="02020603050405020304" pitchFamily="18" charset="0"/>
              </a:rPr>
              <a:t>Up to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25%</a:t>
            </a:r>
            <a:r>
              <a:rPr lang="en-US" sz="2000" dirty="0">
                <a:latin typeface="Calibri" panose="020F0502020204030204" pitchFamily="34" charset="0"/>
                <a:ea typeface="Calibri" panose="020F0502020204030204" pitchFamily="34" charset="0"/>
                <a:cs typeface="Times New Roman" panose="02020603050405020304" pitchFamily="18" charset="0"/>
              </a:rPr>
              <a:t> of HMEP funds may be used for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management and administration</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(“M&amp;A”) for state employees. This may include: </a:t>
            </a:r>
          </a:p>
          <a:p>
            <a:pPr marL="342900" indent="-342900">
              <a:lnSpc>
                <a:spcPct val="115000"/>
              </a:lnSpc>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Personnel and fringe costs involved with oversight of grant, such as travel and supplies associated with monitoring sub-grantees;</a:t>
            </a:r>
          </a:p>
          <a:p>
            <a:pPr marL="342900" marR="0" lvl="0" indent="-342900">
              <a:lnSpc>
                <a:spcPct val="115000"/>
              </a:lnSpc>
              <a:spcBef>
                <a:spcPts val="0"/>
              </a:spcBef>
              <a:spcAft>
                <a:spcPts val="10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Indirect costs.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756" y="1562964"/>
            <a:ext cx="4417844" cy="2548756"/>
          </a:xfrm>
          <a:prstGeom prst="rect">
            <a:avLst/>
          </a:prstGeom>
        </p:spPr>
      </p:pic>
    </p:spTree>
    <p:extLst>
      <p:ext uri="{BB962C8B-B14F-4D97-AF65-F5344CB8AC3E}">
        <p14:creationId xmlns:p14="http://schemas.microsoft.com/office/powerpoint/2010/main" val="2008562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19</a:t>
            </a:fld>
            <a:endParaRPr lang="en-US" dirty="0"/>
          </a:p>
        </p:txBody>
      </p:sp>
      <p:sp>
        <p:nvSpPr>
          <p:cNvPr id="3" name="TextBox 2"/>
          <p:cNvSpPr txBox="1"/>
          <p:nvPr/>
        </p:nvSpPr>
        <p:spPr>
          <a:xfrm>
            <a:off x="381000" y="393414"/>
            <a:ext cx="11277600" cy="584775"/>
          </a:xfrm>
          <a:prstGeom prst="rect">
            <a:avLst/>
          </a:prstGeom>
          <a:ln/>
        </p:spPr>
        <p:txBody>
          <a:bodyPr vert="horz" wrap="square" lIns="91440" tIns="45720" rIns="91440" bIns="45720" rtlCol="0" anchor="ctr">
            <a:spAutoFit/>
          </a:bodyPr>
          <a:lstStyle/>
          <a:p>
            <a:r>
              <a:rPr lang="en-US" sz="3200" dirty="0"/>
              <a:t>Budget &amp; Budget Narrative Reminders</a:t>
            </a:r>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sp>
        <p:nvSpPr>
          <p:cNvPr id="5" name="Rectangle 4"/>
          <p:cNvSpPr/>
          <p:nvPr/>
        </p:nvSpPr>
        <p:spPr>
          <a:xfrm>
            <a:off x="348558" y="1529896"/>
            <a:ext cx="11277600" cy="2569934"/>
          </a:xfrm>
          <a:prstGeom prst="rect">
            <a:avLst/>
          </a:prstGeom>
        </p:spPr>
        <p:txBody>
          <a:bodyPr wrap="square">
            <a:spAutoFit/>
          </a:bodyPr>
          <a:lstStyle/>
          <a:p>
            <a:pPr>
              <a:lnSpc>
                <a:spcPct val="115000"/>
              </a:lnSpc>
            </a:pPr>
            <a:r>
              <a:rPr lang="en-US" sz="2000" dirty="0">
                <a:latin typeface="Calibri" panose="020F0502020204030204" pitchFamily="34" charset="0"/>
                <a:ea typeface="Calibri" panose="020F0502020204030204" pitchFamily="34" charset="0"/>
                <a:cs typeface="Times New Roman" panose="02020603050405020304" pitchFamily="18" charset="0"/>
              </a:rPr>
              <a:t>Explain every SF-424A line-item should have a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corresponding explanation </a:t>
            </a:r>
            <a:r>
              <a:rPr lang="en-US" sz="2000" dirty="0">
                <a:latin typeface="Calibri" panose="020F0502020204030204" pitchFamily="34" charset="0"/>
                <a:ea typeface="Calibri" panose="020F0502020204030204" pitchFamily="34" charset="0"/>
                <a:cs typeface="Times New Roman" panose="02020603050405020304" pitchFamily="18" charset="0"/>
              </a:rPr>
              <a:t>as to how it was calculated in the budget narrative. Submitting a well-written budget narrative results in a faster review!</a:t>
            </a:r>
          </a:p>
          <a:p>
            <a:pPr marL="342900" indent="-342900">
              <a:lnSpc>
                <a:spcPct val="115000"/>
              </a:lnSpc>
              <a:buFont typeface="Symbol" panose="05050102010706020507" pitchFamily="18" charset="2"/>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latin typeface="Calibri" panose="020F0502020204030204" pitchFamily="34" charset="0"/>
                <a:ea typeface="Calibri" panose="020F0502020204030204" pitchFamily="34" charset="0"/>
                <a:cs typeface="Times New Roman" panose="02020603050405020304" pitchFamily="18" charset="0"/>
              </a:rPr>
              <a:t>The applicant must:</a:t>
            </a:r>
          </a:p>
          <a:p>
            <a:pPr marL="342900" marR="0" lvl="0" indent="-342900">
              <a:lnSpc>
                <a:spcPct val="115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Explain how they will meet the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20% matching contribution</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in the budget narrative.</a:t>
            </a:r>
          </a:p>
          <a:p>
            <a:pPr marL="342900" marR="0" lvl="0" indent="-342900">
              <a:lnSpc>
                <a:spcPct val="115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Attach the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indirect cost rate agreement </a:t>
            </a:r>
            <a:r>
              <a:rPr lang="en-US" sz="2000" dirty="0">
                <a:latin typeface="Calibri" panose="020F0502020204030204" pitchFamily="34" charset="0"/>
                <a:ea typeface="Calibri" panose="020F0502020204030204" pitchFamily="34" charset="0"/>
                <a:cs typeface="Times New Roman" panose="02020603050405020304" pitchFamily="18" charset="0"/>
              </a:rPr>
              <a:t>if claiming indirect costs.</a:t>
            </a:r>
          </a:p>
          <a:p>
            <a:pPr marL="342900" marR="0" lvl="0" indent="-342900">
              <a:lnSpc>
                <a:spcPct val="115000"/>
              </a:lnSpc>
              <a:spcBef>
                <a:spcPts val="0"/>
              </a:spcBef>
              <a:spcAft>
                <a:spcPts val="1000"/>
              </a:spcAft>
              <a:buFont typeface="Symbol" panose="05050102010706020507" pitchFamily="18" charset="2"/>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Double </a:t>
            </a:r>
            <a:r>
              <a:rPr lang="en-US" sz="2000" dirty="0">
                <a:latin typeface="Calibri" panose="020F0502020204030204" pitchFamily="34" charset="0"/>
                <a:ea typeface="Calibri" panose="020F0502020204030204" pitchFamily="34" charset="0"/>
                <a:cs typeface="Times New Roman" panose="02020603050405020304" pitchFamily="18" charset="0"/>
              </a:rPr>
              <a:t>check all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computations</a:t>
            </a:r>
            <a:r>
              <a:rPr lang="en-US" sz="2000" dirty="0">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General Survey &lt;strong&gt;Reminder&lt;/strong&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9400" y="103225"/>
            <a:ext cx="2590800" cy="1165151"/>
          </a:xfrm>
          <a:prstGeom prst="rect">
            <a:avLst/>
          </a:prstGeom>
        </p:spPr>
      </p:pic>
    </p:spTree>
    <p:extLst>
      <p:ext uri="{BB962C8B-B14F-4D97-AF65-F5344CB8AC3E}">
        <p14:creationId xmlns:p14="http://schemas.microsoft.com/office/powerpoint/2010/main" val="1060726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8692" y="356414"/>
            <a:ext cx="12192000" cy="532496"/>
          </a:xfrm>
          <a:prstGeom prst="rect">
            <a:avLst/>
          </a:prstGeom>
          <a:noFill/>
          <a:ln w="9525">
            <a:noFill/>
            <a:miter lim="800000"/>
            <a:headEnd/>
            <a:tailEnd/>
          </a:ln>
        </p:spPr>
        <p:txBody>
          <a:bodyPr anchor="ctr"/>
          <a:lstStyle/>
          <a:p>
            <a:pPr algn="ctr" eaLnBrk="0" hangingPunct="0">
              <a:defRPr/>
            </a:pPr>
            <a:r>
              <a:rPr lang="en-US" sz="3200" kern="0" dirty="0">
                <a:solidFill>
                  <a:prstClr val="black"/>
                </a:solidFill>
                <a:cs typeface="Times New Roman" panose="02020603050405020304" pitchFamily="18" charset="0"/>
              </a:rPr>
              <a:t>Hazmat Grant Program Office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3282" y="1221460"/>
            <a:ext cx="3856075" cy="251162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893" y="1464240"/>
            <a:ext cx="1202267" cy="569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6959" y="1066800"/>
            <a:ext cx="2252133" cy="649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499042"/>
            <a:ext cx="2853267" cy="649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9405" y="3499042"/>
            <a:ext cx="2106084" cy="649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4040" y="2639834"/>
            <a:ext cx="2357967" cy="649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3481" y="4971882"/>
            <a:ext cx="1983316" cy="649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36916" y="1838525"/>
            <a:ext cx="2072217" cy="649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81493" y="4207440"/>
            <a:ext cx="2512484" cy="649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56505" y="3080041"/>
            <a:ext cx="4182683" cy="420564"/>
          </a:xfrm>
          <a:prstGeom prst="rect">
            <a:avLst/>
          </a:prstGeom>
          <a:noFill/>
        </p:spPr>
        <p:txBody>
          <a:bodyPr wrap="none" rtlCol="0">
            <a:spAutoFit/>
          </a:bodyPr>
          <a:lstStyle/>
          <a:p>
            <a:pPr>
              <a:defRPr/>
            </a:pPr>
            <a:r>
              <a:rPr lang="en-US" sz="2133" dirty="0">
                <a:solidFill>
                  <a:prstClr val="black"/>
                </a:solidFill>
                <a:cs typeface="Times New Roman" panose="02020603050405020304" pitchFamily="18" charset="0"/>
              </a:rPr>
              <a:t>Team Lead, Senior Grants Specialist</a:t>
            </a:r>
          </a:p>
        </p:txBody>
      </p:sp>
      <p:sp>
        <p:nvSpPr>
          <p:cNvPr id="28" name="TextBox 27"/>
          <p:cNvSpPr txBox="1"/>
          <p:nvPr/>
        </p:nvSpPr>
        <p:spPr>
          <a:xfrm>
            <a:off x="3776007" y="2318631"/>
            <a:ext cx="4334841" cy="420564"/>
          </a:xfrm>
          <a:prstGeom prst="rect">
            <a:avLst/>
          </a:prstGeom>
          <a:noFill/>
        </p:spPr>
        <p:txBody>
          <a:bodyPr wrap="none" rtlCol="0">
            <a:spAutoFit/>
          </a:bodyPr>
          <a:lstStyle/>
          <a:p>
            <a:pPr>
              <a:defRPr/>
            </a:pPr>
            <a:r>
              <a:rPr lang="en-US" sz="2133" dirty="0">
                <a:solidFill>
                  <a:prstClr val="black"/>
                </a:solidFill>
                <a:cs typeface="Times New Roman" panose="02020603050405020304" pitchFamily="18" charset="0"/>
              </a:rPr>
              <a:t>Acting Chief, Grants and Registration</a:t>
            </a:r>
          </a:p>
        </p:txBody>
      </p:sp>
      <p:sp>
        <p:nvSpPr>
          <p:cNvPr id="3" name="TextBox 2"/>
          <p:cNvSpPr txBox="1"/>
          <p:nvPr/>
        </p:nvSpPr>
        <p:spPr>
          <a:xfrm>
            <a:off x="6096000" y="4259779"/>
            <a:ext cx="2971800" cy="461665"/>
          </a:xfrm>
          <a:prstGeom prst="rect">
            <a:avLst/>
          </a:prstGeom>
          <a:ln/>
        </p:spPr>
        <p:txBody>
          <a:bodyPr vert="horz" wrap="square" lIns="91440" tIns="45720" rIns="91440" bIns="45720" rtlCol="0" anchor="ctr">
            <a:spAutoFit/>
          </a:bodyPr>
          <a:lstStyle/>
          <a:p>
            <a:pPr>
              <a:defRPr/>
            </a:pPr>
            <a:r>
              <a:rPr lang="en-US" sz="2400" b="1" dirty="0">
                <a:solidFill>
                  <a:srgbClr val="9BBB59">
                    <a:lumMod val="50000"/>
                  </a:srgbClr>
                </a:solidFill>
              </a:rPr>
              <a:t>Flor Valencia</a:t>
            </a:r>
          </a:p>
        </p:txBody>
      </p:sp>
      <p:sp>
        <p:nvSpPr>
          <p:cNvPr id="29" name="TextBox 28"/>
          <p:cNvSpPr txBox="1"/>
          <p:nvPr/>
        </p:nvSpPr>
        <p:spPr>
          <a:xfrm>
            <a:off x="6096000" y="5021112"/>
            <a:ext cx="2971800" cy="461665"/>
          </a:xfrm>
          <a:prstGeom prst="rect">
            <a:avLst/>
          </a:prstGeom>
          <a:ln/>
        </p:spPr>
        <p:txBody>
          <a:bodyPr vert="horz" wrap="square" lIns="91440" tIns="45720" rIns="91440" bIns="45720" rtlCol="0" anchor="ctr">
            <a:spAutoFit/>
          </a:bodyPr>
          <a:lstStyle/>
          <a:p>
            <a:pPr>
              <a:defRPr/>
            </a:pPr>
            <a:r>
              <a:rPr lang="en-US" sz="2400" b="1" dirty="0">
                <a:solidFill>
                  <a:srgbClr val="9BBB59">
                    <a:lumMod val="50000"/>
                  </a:srgbClr>
                </a:solidFill>
              </a:rPr>
              <a:t>Matthew Hufford</a:t>
            </a:r>
          </a:p>
        </p:txBody>
      </p:sp>
      <p:sp>
        <p:nvSpPr>
          <p:cNvPr id="27" name="TextBox 26"/>
          <p:cNvSpPr txBox="1"/>
          <p:nvPr/>
        </p:nvSpPr>
        <p:spPr>
          <a:xfrm>
            <a:off x="1945217" y="3902640"/>
            <a:ext cx="3661580" cy="420564"/>
          </a:xfrm>
          <a:prstGeom prst="rect">
            <a:avLst/>
          </a:prstGeom>
          <a:noFill/>
        </p:spPr>
        <p:txBody>
          <a:bodyPr wrap="none" rtlCol="0">
            <a:spAutoFit/>
          </a:bodyPr>
          <a:lstStyle/>
          <a:p>
            <a:pPr>
              <a:defRPr/>
            </a:pPr>
            <a:r>
              <a:rPr lang="en-US" sz="2133" dirty="0">
                <a:solidFill>
                  <a:prstClr val="black"/>
                </a:solidFill>
                <a:cs typeface="Times New Roman" panose="02020603050405020304" pitchFamily="18" charset="0"/>
              </a:rPr>
              <a:t>Programmatic Grants Specialist</a:t>
            </a:r>
          </a:p>
        </p:txBody>
      </p:sp>
      <p:sp>
        <p:nvSpPr>
          <p:cNvPr id="32" name="TextBox 31"/>
          <p:cNvSpPr txBox="1"/>
          <p:nvPr/>
        </p:nvSpPr>
        <p:spPr>
          <a:xfrm>
            <a:off x="1932036" y="5417791"/>
            <a:ext cx="3661580" cy="420564"/>
          </a:xfrm>
          <a:prstGeom prst="rect">
            <a:avLst/>
          </a:prstGeom>
          <a:noFill/>
        </p:spPr>
        <p:txBody>
          <a:bodyPr wrap="none" rtlCol="0">
            <a:spAutoFit/>
          </a:bodyPr>
          <a:lstStyle/>
          <a:p>
            <a:pPr>
              <a:defRPr/>
            </a:pPr>
            <a:r>
              <a:rPr lang="en-US" sz="2133" dirty="0">
                <a:solidFill>
                  <a:prstClr val="black"/>
                </a:solidFill>
                <a:cs typeface="Times New Roman" panose="02020603050405020304" pitchFamily="18" charset="0"/>
              </a:rPr>
              <a:t>Programmatic Grants Specialist</a:t>
            </a:r>
          </a:p>
        </p:txBody>
      </p:sp>
      <p:sp>
        <p:nvSpPr>
          <p:cNvPr id="33" name="TextBox 32"/>
          <p:cNvSpPr txBox="1"/>
          <p:nvPr/>
        </p:nvSpPr>
        <p:spPr>
          <a:xfrm>
            <a:off x="1963909" y="4646974"/>
            <a:ext cx="3661580" cy="420564"/>
          </a:xfrm>
          <a:prstGeom prst="rect">
            <a:avLst/>
          </a:prstGeom>
          <a:noFill/>
        </p:spPr>
        <p:txBody>
          <a:bodyPr wrap="none" rtlCol="0">
            <a:spAutoFit/>
          </a:bodyPr>
          <a:lstStyle/>
          <a:p>
            <a:pPr>
              <a:defRPr/>
            </a:pPr>
            <a:r>
              <a:rPr lang="en-US" sz="2133" dirty="0">
                <a:solidFill>
                  <a:prstClr val="black"/>
                </a:solidFill>
                <a:cs typeface="Times New Roman" panose="02020603050405020304" pitchFamily="18" charset="0"/>
              </a:rPr>
              <a:t>Programmatic Grants Specialist</a:t>
            </a:r>
          </a:p>
        </p:txBody>
      </p:sp>
      <p:sp>
        <p:nvSpPr>
          <p:cNvPr id="34" name="TextBox 33"/>
          <p:cNvSpPr txBox="1"/>
          <p:nvPr/>
        </p:nvSpPr>
        <p:spPr>
          <a:xfrm>
            <a:off x="9296400" y="4267200"/>
            <a:ext cx="3200400" cy="461665"/>
          </a:xfrm>
          <a:prstGeom prst="rect">
            <a:avLst/>
          </a:prstGeom>
          <a:ln/>
        </p:spPr>
        <p:txBody>
          <a:bodyPr vert="horz" wrap="square" lIns="91440" tIns="45720" rIns="91440" bIns="45720" rtlCol="0" anchor="ctr">
            <a:spAutoFit/>
          </a:bodyPr>
          <a:lstStyle/>
          <a:p>
            <a:pPr>
              <a:defRPr/>
            </a:pPr>
            <a:r>
              <a:rPr lang="en-US" sz="2400" b="1" dirty="0">
                <a:solidFill>
                  <a:srgbClr val="9BBB59">
                    <a:lumMod val="50000"/>
                  </a:srgbClr>
                </a:solidFill>
              </a:rPr>
              <a:t>Kenetha Hillman</a:t>
            </a:r>
          </a:p>
        </p:txBody>
      </p:sp>
      <p:sp>
        <p:nvSpPr>
          <p:cNvPr id="35" name="TextBox 34"/>
          <p:cNvSpPr txBox="1"/>
          <p:nvPr/>
        </p:nvSpPr>
        <p:spPr>
          <a:xfrm>
            <a:off x="9296400" y="4646974"/>
            <a:ext cx="2695353" cy="420564"/>
          </a:xfrm>
          <a:prstGeom prst="rect">
            <a:avLst/>
          </a:prstGeom>
          <a:noFill/>
        </p:spPr>
        <p:txBody>
          <a:bodyPr wrap="none" rtlCol="0">
            <a:spAutoFit/>
          </a:bodyPr>
          <a:lstStyle/>
          <a:p>
            <a:pPr>
              <a:defRPr/>
            </a:pPr>
            <a:r>
              <a:rPr lang="en-US" sz="2133" dirty="0">
                <a:solidFill>
                  <a:prstClr val="black"/>
                </a:solidFill>
                <a:cs typeface="Times New Roman" panose="02020603050405020304" pitchFamily="18" charset="0"/>
              </a:rPr>
              <a:t>Admin. Assistant (CTR)</a:t>
            </a:r>
          </a:p>
        </p:txBody>
      </p:sp>
      <p:sp>
        <p:nvSpPr>
          <p:cNvPr id="36" name="TextBox 35"/>
          <p:cNvSpPr txBox="1"/>
          <p:nvPr/>
        </p:nvSpPr>
        <p:spPr>
          <a:xfrm>
            <a:off x="6119976" y="3906833"/>
            <a:ext cx="3127779" cy="420564"/>
          </a:xfrm>
          <a:prstGeom prst="rect">
            <a:avLst/>
          </a:prstGeom>
          <a:noFill/>
        </p:spPr>
        <p:txBody>
          <a:bodyPr wrap="none" rtlCol="0">
            <a:spAutoFit/>
          </a:bodyPr>
          <a:lstStyle/>
          <a:p>
            <a:pPr>
              <a:defRPr/>
            </a:pPr>
            <a:r>
              <a:rPr lang="en-US" sz="2133" dirty="0">
                <a:solidFill>
                  <a:prstClr val="black"/>
                </a:solidFill>
                <a:cs typeface="Times New Roman" panose="02020603050405020304" pitchFamily="18" charset="0"/>
              </a:rPr>
              <a:t>Financial Grants Specialist</a:t>
            </a:r>
          </a:p>
        </p:txBody>
      </p:sp>
      <p:sp>
        <p:nvSpPr>
          <p:cNvPr id="38" name="TextBox 37"/>
          <p:cNvSpPr txBox="1"/>
          <p:nvPr/>
        </p:nvSpPr>
        <p:spPr>
          <a:xfrm>
            <a:off x="6114692" y="4646974"/>
            <a:ext cx="3127779" cy="420564"/>
          </a:xfrm>
          <a:prstGeom prst="rect">
            <a:avLst/>
          </a:prstGeom>
          <a:noFill/>
        </p:spPr>
        <p:txBody>
          <a:bodyPr wrap="none" rtlCol="0">
            <a:spAutoFit/>
          </a:bodyPr>
          <a:lstStyle/>
          <a:p>
            <a:pPr>
              <a:defRPr/>
            </a:pPr>
            <a:r>
              <a:rPr lang="en-US" sz="2133" dirty="0">
                <a:solidFill>
                  <a:prstClr val="black"/>
                </a:solidFill>
                <a:cs typeface="Times New Roman" panose="02020603050405020304" pitchFamily="18" charset="0"/>
              </a:rPr>
              <a:t>Financial Grants Specialist</a:t>
            </a:r>
          </a:p>
        </p:txBody>
      </p:sp>
      <p:sp>
        <p:nvSpPr>
          <p:cNvPr id="39" name="TextBox 38"/>
          <p:cNvSpPr txBox="1"/>
          <p:nvPr/>
        </p:nvSpPr>
        <p:spPr>
          <a:xfrm>
            <a:off x="6105108" y="5410200"/>
            <a:ext cx="3127779" cy="420564"/>
          </a:xfrm>
          <a:prstGeom prst="rect">
            <a:avLst/>
          </a:prstGeom>
          <a:noFill/>
        </p:spPr>
        <p:txBody>
          <a:bodyPr wrap="none" rtlCol="0">
            <a:spAutoFit/>
          </a:bodyPr>
          <a:lstStyle/>
          <a:p>
            <a:pPr>
              <a:defRPr/>
            </a:pPr>
            <a:r>
              <a:rPr lang="en-US" sz="2133" dirty="0">
                <a:solidFill>
                  <a:prstClr val="black"/>
                </a:solidFill>
                <a:cs typeface="Times New Roman" panose="02020603050405020304" pitchFamily="18" charset="0"/>
              </a:rPr>
              <a:t>Financial Grants Specialist</a:t>
            </a:r>
          </a:p>
        </p:txBody>
      </p:sp>
      <p:sp>
        <p:nvSpPr>
          <p:cNvPr id="40" name="TextBox 39"/>
          <p:cNvSpPr txBox="1"/>
          <p:nvPr/>
        </p:nvSpPr>
        <p:spPr>
          <a:xfrm>
            <a:off x="5571308" y="3508388"/>
            <a:ext cx="618677" cy="851452"/>
          </a:xfrm>
          <a:prstGeom prst="rect">
            <a:avLst/>
          </a:prstGeom>
          <a:noFill/>
        </p:spPr>
        <p:txBody>
          <a:bodyPr wrap="square" rtlCol="0">
            <a:spAutoFit/>
          </a:bodyPr>
          <a:lstStyle/>
          <a:p>
            <a:pPr>
              <a:defRPr/>
            </a:pPr>
            <a:r>
              <a:rPr lang="en-US" sz="2800" b="1" dirty="0">
                <a:solidFill>
                  <a:srgbClr val="9BBB59">
                    <a:lumMod val="50000"/>
                  </a:srgbClr>
                </a:solidFill>
                <a:cs typeface="Times New Roman" panose="02020603050405020304" pitchFamily="18" charset="0"/>
              </a:rPr>
              <a:t>––</a:t>
            </a:r>
          </a:p>
          <a:p>
            <a:pPr>
              <a:defRPr/>
            </a:pPr>
            <a:endParaRPr lang="en-US" sz="2133" dirty="0">
              <a:solidFill>
                <a:prstClr val="black"/>
              </a:solidFill>
              <a:cs typeface="Times New Roman" panose="02020603050405020304" pitchFamily="18" charset="0"/>
            </a:endParaRPr>
          </a:p>
        </p:txBody>
      </p:sp>
      <p:sp>
        <p:nvSpPr>
          <p:cNvPr id="41" name="TextBox 40"/>
          <p:cNvSpPr txBox="1"/>
          <p:nvPr/>
        </p:nvSpPr>
        <p:spPr>
          <a:xfrm>
            <a:off x="5560752" y="4173489"/>
            <a:ext cx="618677" cy="851452"/>
          </a:xfrm>
          <a:prstGeom prst="rect">
            <a:avLst/>
          </a:prstGeom>
          <a:noFill/>
        </p:spPr>
        <p:txBody>
          <a:bodyPr wrap="square" rtlCol="0">
            <a:spAutoFit/>
          </a:bodyPr>
          <a:lstStyle/>
          <a:p>
            <a:pPr>
              <a:defRPr/>
            </a:pPr>
            <a:r>
              <a:rPr lang="en-US" sz="2800" b="1" dirty="0">
                <a:solidFill>
                  <a:srgbClr val="9BBB59">
                    <a:lumMod val="50000"/>
                  </a:srgbClr>
                </a:solidFill>
                <a:cs typeface="Times New Roman" panose="02020603050405020304" pitchFamily="18" charset="0"/>
              </a:rPr>
              <a:t>––</a:t>
            </a:r>
          </a:p>
          <a:p>
            <a:pPr>
              <a:defRPr/>
            </a:pPr>
            <a:endParaRPr lang="en-US" sz="2133" dirty="0">
              <a:solidFill>
                <a:prstClr val="black"/>
              </a:solidFill>
              <a:cs typeface="Times New Roman" panose="02020603050405020304" pitchFamily="18" charset="0"/>
            </a:endParaRPr>
          </a:p>
        </p:txBody>
      </p:sp>
      <p:sp>
        <p:nvSpPr>
          <p:cNvPr id="42" name="TextBox 41"/>
          <p:cNvSpPr txBox="1"/>
          <p:nvPr/>
        </p:nvSpPr>
        <p:spPr>
          <a:xfrm>
            <a:off x="5571307" y="4945309"/>
            <a:ext cx="618677" cy="851452"/>
          </a:xfrm>
          <a:prstGeom prst="rect">
            <a:avLst/>
          </a:prstGeom>
          <a:noFill/>
        </p:spPr>
        <p:txBody>
          <a:bodyPr wrap="square" rtlCol="0">
            <a:spAutoFit/>
          </a:bodyPr>
          <a:lstStyle/>
          <a:p>
            <a:pPr>
              <a:defRPr/>
            </a:pPr>
            <a:r>
              <a:rPr lang="en-US" sz="2800" b="1" dirty="0">
                <a:solidFill>
                  <a:srgbClr val="9BBB59">
                    <a:lumMod val="50000"/>
                  </a:srgbClr>
                </a:solidFill>
                <a:cs typeface="Times New Roman" panose="02020603050405020304" pitchFamily="18" charset="0"/>
              </a:rPr>
              <a:t>––</a:t>
            </a:r>
          </a:p>
          <a:p>
            <a:pPr>
              <a:defRPr/>
            </a:pPr>
            <a:endParaRPr lang="en-US" sz="2133" dirty="0">
              <a:solidFill>
                <a:prstClr val="black"/>
              </a:solidFill>
              <a:cs typeface="Times New Roman" panose="02020603050405020304" pitchFamily="18" charset="0"/>
            </a:endParaRPr>
          </a:p>
        </p:txBody>
      </p:sp>
      <p:sp>
        <p:nvSpPr>
          <p:cNvPr id="30" name="TextBox 29"/>
          <p:cNvSpPr txBox="1"/>
          <p:nvPr/>
        </p:nvSpPr>
        <p:spPr>
          <a:xfrm>
            <a:off x="9296400" y="3581400"/>
            <a:ext cx="2971800" cy="461665"/>
          </a:xfrm>
          <a:prstGeom prst="rect">
            <a:avLst/>
          </a:prstGeom>
          <a:ln/>
        </p:spPr>
        <p:txBody>
          <a:bodyPr vert="horz" wrap="square" lIns="91440" tIns="45720" rIns="91440" bIns="45720" rtlCol="0" anchor="ctr">
            <a:spAutoFit/>
          </a:bodyPr>
          <a:lstStyle/>
          <a:p>
            <a:pPr>
              <a:defRPr/>
            </a:pPr>
            <a:r>
              <a:rPr lang="en-US" sz="2400" b="1" dirty="0">
                <a:solidFill>
                  <a:srgbClr val="9BBB59">
                    <a:lumMod val="50000"/>
                  </a:srgbClr>
                </a:solidFill>
              </a:rPr>
              <a:t>Rose Achieng</a:t>
            </a:r>
          </a:p>
        </p:txBody>
      </p:sp>
      <p:sp>
        <p:nvSpPr>
          <p:cNvPr id="31" name="TextBox 30"/>
          <p:cNvSpPr txBox="1"/>
          <p:nvPr/>
        </p:nvSpPr>
        <p:spPr>
          <a:xfrm>
            <a:off x="9275599" y="3906833"/>
            <a:ext cx="2677849" cy="420564"/>
          </a:xfrm>
          <a:prstGeom prst="rect">
            <a:avLst/>
          </a:prstGeom>
          <a:noFill/>
        </p:spPr>
        <p:txBody>
          <a:bodyPr wrap="none" rtlCol="0">
            <a:spAutoFit/>
          </a:bodyPr>
          <a:lstStyle/>
          <a:p>
            <a:pPr>
              <a:defRPr/>
            </a:pPr>
            <a:r>
              <a:rPr lang="en-US" sz="2133" dirty="0">
                <a:solidFill>
                  <a:prstClr val="black"/>
                </a:solidFill>
                <a:cs typeface="Times New Roman" panose="02020603050405020304" pitchFamily="18" charset="0"/>
              </a:rPr>
              <a:t>Business Analyst (CTR)</a:t>
            </a:r>
          </a:p>
        </p:txBody>
      </p:sp>
    </p:spTree>
    <p:extLst>
      <p:ext uri="{BB962C8B-B14F-4D97-AF65-F5344CB8AC3E}">
        <p14:creationId xmlns:p14="http://schemas.microsoft.com/office/powerpoint/2010/main" val="2406228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20</a:t>
            </a:fld>
            <a:endParaRPr lang="en-US" dirty="0"/>
          </a:p>
        </p:txBody>
      </p:sp>
      <p:sp>
        <p:nvSpPr>
          <p:cNvPr id="3" name="TextBox 2"/>
          <p:cNvSpPr txBox="1"/>
          <p:nvPr/>
        </p:nvSpPr>
        <p:spPr>
          <a:xfrm>
            <a:off x="381000" y="393414"/>
            <a:ext cx="11277600" cy="584775"/>
          </a:xfrm>
          <a:prstGeom prst="rect">
            <a:avLst/>
          </a:prstGeom>
          <a:ln/>
        </p:spPr>
        <p:txBody>
          <a:bodyPr vert="horz" wrap="square" lIns="91440" tIns="45720" rIns="91440" bIns="45720" rtlCol="0" anchor="ctr">
            <a:spAutoFit/>
          </a:bodyPr>
          <a:lstStyle/>
          <a:p>
            <a:r>
              <a:rPr lang="en-US" sz="3200" dirty="0"/>
              <a:t>Budget &amp; Budget Narrative SF-424A Section A</a:t>
            </a:r>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pic>
        <p:nvPicPr>
          <p:cNvPr id="6" name="Picture 5"/>
          <p:cNvPicPr>
            <a:picLocks noChangeAspect="1"/>
          </p:cNvPicPr>
          <p:nvPr/>
        </p:nvPicPr>
        <p:blipFill rotWithShape="1">
          <a:blip r:embed="rId2"/>
          <a:srcRect l="1806" t="9297" r="1580"/>
          <a:stretch/>
        </p:blipFill>
        <p:spPr>
          <a:xfrm>
            <a:off x="512011" y="1143000"/>
            <a:ext cx="10481166" cy="2667000"/>
          </a:xfrm>
          <a:prstGeom prst="rect">
            <a:avLst/>
          </a:prstGeom>
        </p:spPr>
      </p:pic>
      <p:sp>
        <p:nvSpPr>
          <p:cNvPr id="5" name="Rectangle 4"/>
          <p:cNvSpPr/>
          <p:nvPr/>
        </p:nvSpPr>
        <p:spPr>
          <a:xfrm>
            <a:off x="512011" y="4036634"/>
            <a:ext cx="11277600" cy="800219"/>
          </a:xfrm>
          <a:prstGeom prst="rect">
            <a:avLst/>
          </a:prstGeom>
        </p:spPr>
        <p:txBody>
          <a:bodyPr wrap="square">
            <a:spAutoFit/>
          </a:bodyPr>
          <a:lstStyle/>
          <a:p>
            <a:pPr marR="0" lvl="0">
              <a:lnSpc>
                <a:spcPct val="115000"/>
              </a:lnSpc>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Enter the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Year-3 (FY18) Federal and Non-Federal </a:t>
            </a:r>
            <a:r>
              <a:rPr lang="en-US" sz="2000" dirty="0">
                <a:latin typeface="Calibri" panose="020F0502020204030204" pitchFamily="34" charset="0"/>
                <a:ea typeface="Calibri" panose="020F0502020204030204" pitchFamily="34" charset="0"/>
                <a:cs typeface="Times New Roman" panose="02020603050405020304" pitchFamily="18" charset="0"/>
              </a:rPr>
              <a:t>match amounts in their respective columns under New or Revised Budget. The Total in Column G should auto-populate.</a:t>
            </a:r>
          </a:p>
        </p:txBody>
      </p:sp>
      <p:sp>
        <p:nvSpPr>
          <p:cNvPr id="7" name="Rectangle 6"/>
          <p:cNvSpPr/>
          <p:nvPr/>
        </p:nvSpPr>
        <p:spPr>
          <a:xfrm>
            <a:off x="6477000" y="1828800"/>
            <a:ext cx="4419600" cy="1981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4036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21</a:t>
            </a:fld>
            <a:endParaRPr lang="en-US" dirty="0"/>
          </a:p>
        </p:txBody>
      </p:sp>
      <p:sp>
        <p:nvSpPr>
          <p:cNvPr id="3" name="TextBox 2"/>
          <p:cNvSpPr txBox="1"/>
          <p:nvPr/>
        </p:nvSpPr>
        <p:spPr>
          <a:xfrm>
            <a:off x="381000" y="393414"/>
            <a:ext cx="11277600" cy="584775"/>
          </a:xfrm>
          <a:prstGeom prst="rect">
            <a:avLst/>
          </a:prstGeom>
          <a:ln/>
        </p:spPr>
        <p:txBody>
          <a:bodyPr vert="horz" wrap="square" lIns="91440" tIns="45720" rIns="91440" bIns="45720" rtlCol="0" anchor="ctr">
            <a:spAutoFit/>
          </a:bodyPr>
          <a:lstStyle/>
          <a:p>
            <a:r>
              <a:rPr lang="en-US" sz="3200" dirty="0"/>
              <a:t>Budget &amp; Budget Narrative SF-424A Section B</a:t>
            </a:r>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pic>
        <p:nvPicPr>
          <p:cNvPr id="7" name="Picture 6"/>
          <p:cNvPicPr>
            <a:picLocks noChangeAspect="1"/>
          </p:cNvPicPr>
          <p:nvPr/>
        </p:nvPicPr>
        <p:blipFill rotWithShape="1">
          <a:blip r:embed="rId2"/>
          <a:srcRect l="2327" t="1986" r="981"/>
          <a:stretch/>
        </p:blipFill>
        <p:spPr>
          <a:xfrm>
            <a:off x="380999" y="1094931"/>
            <a:ext cx="7239001" cy="4298806"/>
          </a:xfrm>
          <a:prstGeom prst="rect">
            <a:avLst/>
          </a:prstGeom>
        </p:spPr>
      </p:pic>
      <p:sp>
        <p:nvSpPr>
          <p:cNvPr id="5" name="Rectangle 4"/>
          <p:cNvSpPr/>
          <p:nvPr/>
        </p:nvSpPr>
        <p:spPr>
          <a:xfrm>
            <a:off x="8001000" y="1865423"/>
            <a:ext cx="3886200" cy="2698175"/>
          </a:xfrm>
          <a:prstGeom prst="rect">
            <a:avLst/>
          </a:prstGeom>
        </p:spPr>
        <p:txBody>
          <a:bodyPr wrap="square">
            <a:spAutoFit/>
          </a:bodyPr>
          <a:lstStyle/>
          <a:p>
            <a:pPr marR="0" lvl="0">
              <a:lnSpc>
                <a:spcPct val="115000"/>
              </a:lnSpc>
              <a:spcBef>
                <a:spcPts val="0"/>
              </a:spcBef>
              <a:spcAft>
                <a:spcPts val="1000"/>
              </a:spcAft>
            </a:pPr>
            <a:r>
              <a:rPr lang="en-US" sz="2000" dirty="0">
                <a:latin typeface="Calibri" panose="020F0502020204030204" pitchFamily="34" charset="0"/>
                <a:ea typeface="Calibri" panose="020F0502020204030204" pitchFamily="34" charset="0"/>
                <a:cs typeface="Times New Roman" panose="02020603050405020304" pitchFamily="18" charset="0"/>
              </a:rPr>
              <a:t>Enter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federal costs only</a:t>
            </a:r>
            <a:r>
              <a:rPr lang="en-US" sz="2000" dirty="0">
                <a:latin typeface="Calibri" panose="020F0502020204030204" pitchFamily="34" charset="0"/>
                <a:ea typeface="Calibri" panose="020F0502020204030204" pitchFamily="34" charset="0"/>
                <a:cs typeface="Times New Roman" panose="02020603050405020304" pitchFamily="18" charset="0"/>
              </a:rPr>
              <a:t>. Please do not separate planning and training. </a:t>
            </a:r>
          </a:p>
          <a:p>
            <a:pPr marR="0" lvl="0">
              <a:lnSpc>
                <a:spcPct val="115000"/>
              </a:lnSpc>
              <a:spcBef>
                <a:spcPts val="0"/>
              </a:spcBef>
              <a:spcAft>
                <a:spcPts val="1000"/>
              </a:spcAft>
            </a:pPr>
            <a:r>
              <a:rPr lang="en-US" sz="2000" dirty="0">
                <a:latin typeface="Calibri" panose="020F0502020204030204" pitchFamily="34" charset="0"/>
                <a:ea typeface="Calibri" panose="020F0502020204030204" pitchFamily="34" charset="0"/>
                <a:cs typeface="Times New Roman" panose="02020603050405020304" pitchFamily="18" charset="0"/>
              </a:rPr>
              <a:t>Please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not </a:t>
            </a:r>
            <a:r>
              <a:rPr lang="en-US" sz="2000" dirty="0">
                <a:latin typeface="Calibri" panose="020F0502020204030204" pitchFamily="34" charset="0"/>
                <a:ea typeface="Calibri" panose="020F0502020204030204" pitchFamily="34" charset="0"/>
                <a:cs typeface="Times New Roman" panose="02020603050405020304" pitchFamily="18" charset="0"/>
              </a:rPr>
              <a:t>include matching amounts in this </a:t>
            </a:r>
            <a:r>
              <a:rPr lang="en-US" sz="2000" dirty="0" smtClean="0">
                <a:latin typeface="Calibri" panose="020F0502020204030204" pitchFamily="34" charset="0"/>
                <a:ea typeface="Calibri" panose="020F0502020204030204" pitchFamily="34" charset="0"/>
                <a:cs typeface="Times New Roman" panose="02020603050405020304" pitchFamily="18" charset="0"/>
              </a:rPr>
              <a:t>section. Instead, please </a:t>
            </a:r>
            <a:r>
              <a:rPr lang="en-US" sz="2000" dirty="0">
                <a:latin typeface="Calibri" panose="020F0502020204030204" pitchFamily="34" charset="0"/>
                <a:ea typeface="Calibri" panose="020F0502020204030204" pitchFamily="34" charset="0"/>
                <a:cs typeface="Times New Roman" panose="02020603050405020304" pitchFamily="18" charset="0"/>
              </a:rPr>
              <a:t>utilize the budget narrative to explain how matching will be met (if applicable).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8130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22</a:t>
            </a:fld>
            <a:endParaRPr lang="en-US" dirty="0"/>
          </a:p>
        </p:txBody>
      </p:sp>
      <p:sp>
        <p:nvSpPr>
          <p:cNvPr id="3" name="TextBox 2"/>
          <p:cNvSpPr txBox="1"/>
          <p:nvPr/>
        </p:nvSpPr>
        <p:spPr>
          <a:xfrm>
            <a:off x="381000" y="393414"/>
            <a:ext cx="11277600" cy="584775"/>
          </a:xfrm>
          <a:prstGeom prst="rect">
            <a:avLst/>
          </a:prstGeom>
          <a:ln/>
        </p:spPr>
        <p:txBody>
          <a:bodyPr vert="horz" wrap="square" lIns="91440" tIns="45720" rIns="91440" bIns="45720" rtlCol="0" anchor="ctr">
            <a:spAutoFit/>
          </a:bodyPr>
          <a:lstStyle/>
          <a:p>
            <a:r>
              <a:rPr lang="en-US" sz="3200" dirty="0"/>
              <a:t>Budget &amp; Budget Narrative SF-424A Section C</a:t>
            </a:r>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sp>
        <p:nvSpPr>
          <p:cNvPr id="5" name="Rectangle 4"/>
          <p:cNvSpPr/>
          <p:nvPr/>
        </p:nvSpPr>
        <p:spPr>
          <a:xfrm>
            <a:off x="380999" y="4017828"/>
            <a:ext cx="10659053" cy="1282402"/>
          </a:xfrm>
          <a:prstGeom prst="rect">
            <a:avLst/>
          </a:prstGeom>
        </p:spPr>
        <p:txBody>
          <a:bodyPr wrap="square">
            <a:spAutoFit/>
          </a:bodyPr>
          <a:lstStyle/>
          <a:p>
            <a:pPr marR="0" lvl="0">
              <a:lnSpc>
                <a:spcPct val="115000"/>
              </a:lnSpc>
              <a:spcBef>
                <a:spcPts val="0"/>
              </a:spcBef>
              <a:spcAft>
                <a:spcPts val="1000"/>
              </a:spcAft>
            </a:pPr>
            <a:r>
              <a:rPr lang="en-US" sz="2000" dirty="0">
                <a:latin typeface="Calibri" panose="020F0502020204030204" pitchFamily="34" charset="0"/>
                <a:ea typeface="Calibri" panose="020F0502020204030204" pitchFamily="34" charset="0"/>
                <a:cs typeface="Times New Roman" panose="02020603050405020304" pitchFamily="18" charset="0"/>
              </a:rPr>
              <a:t>Enter the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matching costs only</a:t>
            </a:r>
            <a:r>
              <a:rPr lang="en-US" sz="2000" dirty="0">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000" dirty="0">
                <a:latin typeface="Calibri" panose="020F0502020204030204" pitchFamily="34" charset="0"/>
                <a:ea typeface="Calibri" panose="020F0502020204030204" pitchFamily="34" charset="0"/>
                <a:cs typeface="Times New Roman" panose="02020603050405020304" pitchFamily="18" charset="0"/>
              </a:rPr>
              <a:t>Section D (Forecasted Cash Needs) and Section E (Budget Estimates of Federal Funds Needed for Balance of the Project) are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not required </a:t>
            </a:r>
            <a:r>
              <a:rPr lang="en-US" sz="2000" dirty="0">
                <a:latin typeface="Calibri" panose="020F0502020204030204" pitchFamily="34" charset="0"/>
                <a:ea typeface="Calibri" panose="020F0502020204030204" pitchFamily="34" charset="0"/>
                <a:cs typeface="Times New Roman" panose="02020603050405020304" pitchFamily="18" charset="0"/>
              </a:rPr>
              <a:t>for the FY18 Continuing Application. </a:t>
            </a:r>
            <a:endParaRPr lang="en-US"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rotWithShape="1">
          <a:blip r:embed="rId2"/>
          <a:srcRect l="2099" t="3174"/>
          <a:stretch/>
        </p:blipFill>
        <p:spPr>
          <a:xfrm>
            <a:off x="381000" y="1066799"/>
            <a:ext cx="10659053" cy="2703095"/>
          </a:xfrm>
          <a:prstGeom prst="rect">
            <a:avLst/>
          </a:prstGeom>
        </p:spPr>
      </p:pic>
      <p:sp>
        <p:nvSpPr>
          <p:cNvPr id="6" name="TextBox 5"/>
          <p:cNvSpPr txBox="1"/>
          <p:nvPr/>
        </p:nvSpPr>
        <p:spPr>
          <a:xfrm>
            <a:off x="990599" y="1644134"/>
            <a:ext cx="3359089" cy="378630"/>
          </a:xfrm>
          <a:prstGeom prst="rect">
            <a:avLst/>
          </a:prstGeom>
          <a:ln/>
        </p:spPr>
        <p:txBody>
          <a:bodyPr vert="horz" wrap="square" lIns="91440" tIns="45720" rIns="91440" bIns="45720" rtlCol="0" anchor="ctr">
            <a:spAutoFit/>
          </a:bodyPr>
          <a:lstStyle/>
          <a:p>
            <a:endParaRPr lang="en-US" dirty="0" smtClean="0"/>
          </a:p>
        </p:txBody>
      </p:sp>
    </p:spTree>
    <p:extLst>
      <p:ext uri="{BB962C8B-B14F-4D97-AF65-F5344CB8AC3E}">
        <p14:creationId xmlns:p14="http://schemas.microsoft.com/office/powerpoint/2010/main" val="989600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23</a:t>
            </a:fld>
            <a:endParaRPr lang="en-US" dirty="0"/>
          </a:p>
        </p:txBody>
      </p:sp>
      <p:sp>
        <p:nvSpPr>
          <p:cNvPr id="3" name="TextBox 2"/>
          <p:cNvSpPr txBox="1"/>
          <p:nvPr/>
        </p:nvSpPr>
        <p:spPr>
          <a:xfrm>
            <a:off x="381000" y="393414"/>
            <a:ext cx="11277600" cy="584775"/>
          </a:xfrm>
          <a:prstGeom prst="rect">
            <a:avLst/>
          </a:prstGeom>
          <a:ln/>
        </p:spPr>
        <p:txBody>
          <a:bodyPr vert="horz" wrap="square" lIns="91440" tIns="45720" rIns="91440" bIns="45720" rtlCol="0" anchor="ctr">
            <a:spAutoFit/>
          </a:bodyPr>
          <a:lstStyle/>
          <a:p>
            <a:r>
              <a:rPr lang="en-US" sz="3200" dirty="0"/>
              <a:t>Budget &amp; Budget Narrative SF-424A Section F</a:t>
            </a:r>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sp>
        <p:nvSpPr>
          <p:cNvPr id="5" name="Rectangle 4"/>
          <p:cNvSpPr/>
          <p:nvPr/>
        </p:nvSpPr>
        <p:spPr>
          <a:xfrm>
            <a:off x="380999" y="2594527"/>
            <a:ext cx="10659053" cy="928459"/>
          </a:xfrm>
          <a:prstGeom prst="rect">
            <a:avLst/>
          </a:prstGeom>
        </p:spPr>
        <p:txBody>
          <a:bodyPr wrap="square">
            <a:spAutoFit/>
          </a:bodyPr>
          <a:lstStyle/>
          <a:p>
            <a:pPr>
              <a:lnSpc>
                <a:spcPct val="115000"/>
              </a:lnSpc>
              <a:spcAft>
                <a:spcPts val="1000"/>
              </a:spcAft>
            </a:pPr>
            <a:r>
              <a:rPr lang="en-US" sz="2000" dirty="0">
                <a:latin typeface="Calibri" panose="020F0502020204030204" pitchFamily="34" charset="0"/>
                <a:ea typeface="Calibri" panose="020F0502020204030204" pitchFamily="34" charset="0"/>
                <a:cs typeface="Times New Roman" panose="02020603050405020304" pitchFamily="18" charset="0"/>
              </a:rPr>
              <a:t>Section F includes the grand total of the budget for direct and indirect charges.</a:t>
            </a:r>
          </a:p>
          <a:p>
            <a:pPr marR="0" lvl="0">
              <a:lnSpc>
                <a:spcPct val="115000"/>
              </a:lnSpc>
              <a:spcBef>
                <a:spcPts val="0"/>
              </a:spcBef>
              <a:spcAft>
                <a:spcPts val="1000"/>
              </a:spcAft>
            </a:pPr>
            <a:r>
              <a:rPr lang="en-US" sz="2000" dirty="0">
                <a:latin typeface="Calibri" panose="020F0502020204030204" pitchFamily="34" charset="0"/>
                <a:ea typeface="Calibri" panose="020F0502020204030204" pitchFamily="34" charset="0"/>
                <a:cs typeface="Times New Roman" panose="02020603050405020304" pitchFamily="18" charset="0"/>
              </a:rPr>
              <a:t>Please fill out indirect charges and attach the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indirect cost rate agreement </a:t>
            </a:r>
            <a:r>
              <a:rPr lang="en-US" sz="2000" dirty="0">
                <a:latin typeface="Calibri" panose="020F0502020204030204" pitchFamily="34" charset="0"/>
                <a:ea typeface="Calibri" panose="020F0502020204030204" pitchFamily="34" charset="0"/>
                <a:cs typeface="Times New Roman" panose="02020603050405020304" pitchFamily="18" charset="0"/>
              </a:rPr>
              <a:t>if claiming indirect costs.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rotWithShape="1">
          <a:blip r:embed="rId2"/>
          <a:srcRect l="21875" t="82308" r="20625" b="8038"/>
          <a:stretch/>
        </p:blipFill>
        <p:spPr>
          <a:xfrm>
            <a:off x="380999" y="1413774"/>
            <a:ext cx="10429186" cy="948426"/>
          </a:xfrm>
          <a:prstGeom prst="rect">
            <a:avLst/>
          </a:prstGeom>
        </p:spPr>
      </p:pic>
    </p:spTree>
    <p:extLst>
      <p:ext uri="{BB962C8B-B14F-4D97-AF65-F5344CB8AC3E}">
        <p14:creationId xmlns:p14="http://schemas.microsoft.com/office/powerpoint/2010/main" val="2226348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24</a:t>
            </a:fld>
            <a:endParaRPr lang="en-US" dirty="0"/>
          </a:p>
        </p:txBody>
      </p:sp>
      <p:sp>
        <p:nvSpPr>
          <p:cNvPr id="3" name="Rectangle 2"/>
          <p:cNvSpPr/>
          <p:nvPr/>
        </p:nvSpPr>
        <p:spPr>
          <a:xfrm>
            <a:off x="304800" y="304800"/>
            <a:ext cx="11277600" cy="658642"/>
          </a:xfrm>
          <a:prstGeom prst="rect">
            <a:avLst/>
          </a:prstGeom>
        </p:spPr>
        <p:txBody>
          <a:bodyPr wrap="square">
            <a:spAutoFit/>
          </a:bodyPr>
          <a:lstStyle/>
          <a:p>
            <a:pPr>
              <a:lnSpc>
                <a:spcPct val="115000"/>
              </a:lnSpc>
            </a:pPr>
            <a:r>
              <a:rPr lang="en-US" sz="3200" dirty="0">
                <a:latin typeface="Calibri" panose="020F0502020204030204" pitchFamily="34" charset="0"/>
                <a:ea typeface="Calibri" panose="020F0502020204030204" pitchFamily="34" charset="0"/>
                <a:cs typeface="Times New Roman" panose="02020603050405020304" pitchFamily="18" charset="0"/>
              </a:rPr>
              <a:t>Line Item Details</a:t>
            </a:r>
          </a:p>
        </p:txBody>
      </p:sp>
      <p:sp>
        <p:nvSpPr>
          <p:cNvPr id="4" name="TextBox 3"/>
          <p:cNvSpPr txBox="1"/>
          <p:nvPr/>
        </p:nvSpPr>
        <p:spPr>
          <a:xfrm>
            <a:off x="5334000" y="2427572"/>
            <a:ext cx="5562600" cy="1015663"/>
          </a:xfrm>
          <a:prstGeom prst="rect">
            <a:avLst/>
          </a:prstGeom>
          <a:ln/>
        </p:spPr>
        <p:txBody>
          <a:bodyPr vert="horz" wrap="square" lIns="91440" tIns="45720" rIns="91440" bIns="45720" rtlCol="0" anchor="ctr">
            <a:spAutoFit/>
          </a:bodyPr>
          <a:lstStyle/>
          <a:p>
            <a:r>
              <a:rPr lang="en-US" sz="2000" dirty="0"/>
              <a:t>This section provides a definition and tips for filling correctly filling out each object class category in the SF-424A and the application budget narrative.</a:t>
            </a:r>
          </a:p>
        </p:txBody>
      </p:sp>
      <p:pic>
        <p:nvPicPr>
          <p:cNvPr id="5" name="Picture 4"/>
          <p:cNvPicPr>
            <a:picLocks noChangeAspect="1"/>
          </p:cNvPicPr>
          <p:nvPr/>
        </p:nvPicPr>
        <p:blipFill rotWithShape="1">
          <a:blip r:embed="rId2"/>
          <a:srcRect l="2655" t="37590" r="72094" b="2131"/>
          <a:stretch/>
        </p:blipFill>
        <p:spPr>
          <a:xfrm>
            <a:off x="2819400" y="1993946"/>
            <a:ext cx="1828800" cy="2590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92803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25</a:t>
            </a:fld>
            <a:endParaRPr lang="en-US" dirty="0"/>
          </a:p>
        </p:txBody>
      </p:sp>
      <p:sp>
        <p:nvSpPr>
          <p:cNvPr id="3" name="TextBox 2"/>
          <p:cNvSpPr txBox="1"/>
          <p:nvPr/>
        </p:nvSpPr>
        <p:spPr>
          <a:xfrm>
            <a:off x="381000" y="356481"/>
            <a:ext cx="11277600" cy="658642"/>
          </a:xfrm>
          <a:prstGeom prst="rect">
            <a:avLst/>
          </a:prstGeom>
          <a:ln/>
        </p:spPr>
        <p:txBody>
          <a:bodyPr vert="horz" wrap="square" lIns="91440" tIns="45720" rIns="91440" bIns="45720" rtlCol="0" anchor="ctr">
            <a:spAutoFit/>
          </a:bodyPr>
          <a:lstStyle/>
          <a:p>
            <a:pPr>
              <a:lnSpc>
                <a:spcPct val="115000"/>
              </a:lnSpc>
              <a:spcAft>
                <a:spcPts val="1000"/>
              </a:spcAft>
            </a:pPr>
            <a:r>
              <a:rPr lang="en-US" sz="3200" dirty="0" smtClean="0">
                <a:ea typeface="Calibri" panose="020F0502020204030204" pitchFamily="34" charset="0"/>
                <a:cs typeface="Times New Roman" panose="02020603050405020304" pitchFamily="18" charset="0"/>
              </a:rPr>
              <a:t>Personnel </a:t>
            </a:r>
            <a:r>
              <a:rPr lang="en-US" sz="3200" dirty="0">
                <a:ea typeface="Calibri" panose="020F0502020204030204" pitchFamily="34" charset="0"/>
                <a:cs typeface="Times New Roman" panose="02020603050405020304" pitchFamily="18" charset="0"/>
              </a:rPr>
              <a:t>Costs (</a:t>
            </a:r>
            <a:r>
              <a:rPr lang="en-US" sz="3200" u="sng" dirty="0">
                <a:solidFill>
                  <a:srgbClr val="0000FF"/>
                </a:solidFill>
                <a:ea typeface="Calibri" panose="020F0502020204030204" pitchFamily="34" charset="0"/>
                <a:cs typeface="Times New Roman" panose="02020603050405020304" pitchFamily="18" charset="0"/>
                <a:hlinkClick r:id="rId2"/>
              </a:rPr>
              <a:t>2 CFR 200.430</a:t>
            </a:r>
            <a:r>
              <a:rPr lang="en-US" sz="3200" dirty="0">
                <a:ea typeface="Calibri" panose="020F0502020204030204" pitchFamily="34" charset="0"/>
                <a:cs typeface="Times New Roman" panose="02020603050405020304" pitchFamily="18" charset="0"/>
              </a:rPr>
              <a:t>)</a:t>
            </a:r>
            <a:endParaRPr lang="en-US" sz="3200" dirty="0">
              <a:effectLst/>
              <a:ea typeface="Calibri" panose="020F0502020204030204" pitchFamily="34" charset="0"/>
              <a:cs typeface="Times New Roman" panose="02020603050405020304" pitchFamily="18" charset="0"/>
            </a:endParaRPr>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sp>
        <p:nvSpPr>
          <p:cNvPr id="5" name="Rectangle 4"/>
          <p:cNvSpPr/>
          <p:nvPr/>
        </p:nvSpPr>
        <p:spPr>
          <a:xfrm>
            <a:off x="381000" y="1143000"/>
            <a:ext cx="11277600" cy="2569934"/>
          </a:xfrm>
          <a:prstGeom prst="rect">
            <a:avLst/>
          </a:prstGeom>
        </p:spPr>
        <p:txBody>
          <a:bodyPr wrap="square">
            <a:spAutoFit/>
          </a:bodyPr>
          <a:lstStyle/>
          <a:p>
            <a:pPr>
              <a:lnSpc>
                <a:spcPct val="115000"/>
              </a:lnSpc>
            </a:pPr>
            <a:r>
              <a:rPr lang="en-US" sz="2000" dirty="0">
                <a:latin typeface="Calibri" panose="020F0502020204030204" pitchFamily="34" charset="0"/>
                <a:ea typeface="Calibri" panose="020F0502020204030204" pitchFamily="34" charset="0"/>
                <a:cs typeface="Times New Roman" panose="02020603050405020304" pitchFamily="18" charset="0"/>
              </a:rPr>
              <a:t>This line item refers to the cost of wages and salaries paid to employees of the applicant who are directly involved in grant implementation. Generally, personnel are issued a W-2 by the applicant.</a:t>
            </a:r>
          </a:p>
          <a:p>
            <a:pPr>
              <a:lnSpc>
                <a:spcPct val="115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Utilize the budget narrative to give the position title, position description, employee status (full or part-time), hourly wage or salary, percentage of time dedicated to the grant, and total cost to the grant.</a:t>
            </a:r>
          </a:p>
          <a:p>
            <a:pPr marL="342900" marR="0" lvl="0" indent="-342900">
              <a:lnSpc>
                <a:spcPct val="115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Show your computational work and any assumptions made.</a:t>
            </a:r>
          </a:p>
          <a:p>
            <a:pPr marL="342900" marR="0" lvl="0" indent="-342900">
              <a:lnSpc>
                <a:spcPct val="115000"/>
              </a:lnSpc>
              <a:spcBef>
                <a:spcPts val="0"/>
              </a:spcBef>
              <a:spcAft>
                <a:spcPts val="1000"/>
              </a:spcAft>
              <a:buFont typeface="Symbol" panose="05050102010706020507" pitchFamily="18" charset="2"/>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Consultant or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subgrantee</a:t>
            </a:r>
            <a:r>
              <a:rPr lang="en-US" sz="2000" dirty="0" smtClean="0">
                <a:latin typeface="Calibri" panose="020F0502020204030204" pitchFamily="34" charset="0"/>
                <a:ea typeface="Calibri" panose="020F0502020204030204" pitchFamily="34" charset="0"/>
                <a:cs typeface="Times New Roman" panose="02020603050405020304" pitchFamily="18" charset="0"/>
              </a:rPr>
              <a:t> costs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should not</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be included in the Personnel line item.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lt;strong&gt;Staff&lt;/strong&gt; clipart project team - Pencil and in color &lt;strong&gt;staff&lt;/strong&g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4250600"/>
            <a:ext cx="2743200" cy="1482234"/>
          </a:xfrm>
          <a:prstGeom prst="rect">
            <a:avLst/>
          </a:prstGeom>
        </p:spPr>
      </p:pic>
    </p:spTree>
    <p:extLst>
      <p:ext uri="{BB962C8B-B14F-4D97-AF65-F5344CB8AC3E}">
        <p14:creationId xmlns:p14="http://schemas.microsoft.com/office/powerpoint/2010/main" val="3581910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0" y="1389298"/>
            <a:ext cx="8763000" cy="3985706"/>
          </a:xfrm>
          <a:prstGeom prst="rect">
            <a:avLst/>
          </a:prstGeom>
        </p:spPr>
        <p:txBody>
          <a:bodyPr wrap="square">
            <a:spAutoFit/>
          </a:bodyPr>
          <a:lstStyle/>
          <a:p>
            <a:pPr marR="0" lvl="0">
              <a:lnSpc>
                <a:spcPct val="115000"/>
              </a:lnSpc>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This line item refers to the cost of benefits paid to personnel as compensation in addition to their regular salaries and wages, including the cost of the applicant’s share of FICA, health insurance, workers’ compensation, and vacation.</a:t>
            </a:r>
          </a:p>
          <a:p>
            <a:pPr>
              <a:lnSpc>
                <a:spcPct val="115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Utilize the budget narrative to include a description of specific benefits charged to the project and at what percentage. Fringe benefits are only allowable for the percentage of time devoted to the grant.</a:t>
            </a:r>
          </a:p>
          <a:p>
            <a:pPr marL="342900" marR="0" lvl="0" indent="-342900">
              <a:lnSpc>
                <a:spcPct val="115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Please show your computational work and any assumptions made.</a:t>
            </a:r>
          </a:p>
          <a:p>
            <a:pPr marL="342900" marR="0" lvl="0" indent="-342900">
              <a:lnSpc>
                <a:spcPct val="115000"/>
              </a:lnSpc>
              <a:spcBef>
                <a:spcPts val="0"/>
              </a:spcBef>
              <a:spcAft>
                <a:spcPts val="10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While personnel should have a corresponding fringe cost (and vice versa), personnel and fringe costs must be separated into their respective line-item categories.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Please do not combine these costs together.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Employee &lt;strong&gt;Fringe Benefits&lt;/strong&gt; FAQs | Paychex"/>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504110"/>
            <a:ext cx="1542067" cy="1323975"/>
          </a:xfrm>
          <a:prstGeom prst="rect">
            <a:avLst/>
          </a:prstGeom>
        </p:spPr>
      </p:pic>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26</a:t>
            </a:fld>
            <a:endParaRPr lang="en-US" dirty="0"/>
          </a:p>
        </p:txBody>
      </p:sp>
      <p:sp>
        <p:nvSpPr>
          <p:cNvPr id="3" name="TextBox 2"/>
          <p:cNvSpPr txBox="1"/>
          <p:nvPr/>
        </p:nvSpPr>
        <p:spPr>
          <a:xfrm>
            <a:off x="381000" y="356481"/>
            <a:ext cx="11277600" cy="658642"/>
          </a:xfrm>
          <a:prstGeom prst="rect">
            <a:avLst/>
          </a:prstGeom>
          <a:ln/>
        </p:spPr>
        <p:txBody>
          <a:bodyPr vert="horz" wrap="square" lIns="91440" tIns="45720" rIns="91440" bIns="45720" rtlCol="0" anchor="ctr">
            <a:spAutoFit/>
          </a:bodyPr>
          <a:lstStyle/>
          <a:p>
            <a:pPr>
              <a:lnSpc>
                <a:spcPct val="115000"/>
              </a:lnSpc>
              <a:spcAft>
                <a:spcPts val="1000"/>
              </a:spcAft>
            </a:pPr>
            <a:r>
              <a:rPr lang="en-US" sz="3200" dirty="0" smtClean="0">
                <a:latin typeface="Calibri" panose="020F0502020204030204" pitchFamily="34" charset="0"/>
                <a:ea typeface="Calibri" panose="020F0502020204030204" pitchFamily="34" charset="0"/>
                <a:cs typeface="Times New Roman" panose="02020603050405020304" pitchFamily="18" charset="0"/>
              </a:rPr>
              <a:t>Fringe </a:t>
            </a:r>
            <a:r>
              <a:rPr lang="en-US" sz="3200" dirty="0">
                <a:latin typeface="Calibri" panose="020F0502020204030204" pitchFamily="34" charset="0"/>
                <a:ea typeface="Calibri" panose="020F0502020204030204" pitchFamily="34" charset="0"/>
                <a:cs typeface="Times New Roman" panose="02020603050405020304" pitchFamily="18" charset="0"/>
              </a:rPr>
              <a:t>Benefits (</a:t>
            </a:r>
            <a:r>
              <a:rPr lang="en-US" sz="3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2 CFR 200.431</a:t>
            </a:r>
            <a:r>
              <a:rPr lang="en-US" sz="3200" dirty="0">
                <a:latin typeface="Calibri" panose="020F050202020403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spTree>
    <p:extLst>
      <p:ext uri="{BB962C8B-B14F-4D97-AF65-F5344CB8AC3E}">
        <p14:creationId xmlns:p14="http://schemas.microsoft.com/office/powerpoint/2010/main" val="3188417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27</a:t>
            </a:fld>
            <a:endParaRPr lang="en-US" dirty="0"/>
          </a:p>
        </p:txBody>
      </p:sp>
      <p:sp>
        <p:nvSpPr>
          <p:cNvPr id="3" name="TextBox 2"/>
          <p:cNvSpPr txBox="1"/>
          <p:nvPr/>
        </p:nvSpPr>
        <p:spPr>
          <a:xfrm>
            <a:off x="533400" y="642870"/>
            <a:ext cx="11277600" cy="658642"/>
          </a:xfrm>
          <a:prstGeom prst="rect">
            <a:avLst/>
          </a:prstGeom>
          <a:ln/>
        </p:spPr>
        <p:txBody>
          <a:bodyPr vert="horz" wrap="square" lIns="91440" tIns="45720" rIns="91440" bIns="45720" rtlCol="0" anchor="ctr">
            <a:spAutoFit/>
          </a:bodyPr>
          <a:lstStyle/>
          <a:p>
            <a:pPr>
              <a:lnSpc>
                <a:spcPct val="115000"/>
              </a:lnSpc>
              <a:spcAft>
                <a:spcPts val="1000"/>
              </a:spcAft>
            </a:pPr>
            <a:r>
              <a:rPr lang="en-US" sz="3200" dirty="0" smtClean="0">
                <a:latin typeface="Calibri" panose="020F0502020204030204" pitchFamily="34" charset="0"/>
                <a:ea typeface="Calibri" panose="020F0502020204030204" pitchFamily="34" charset="0"/>
                <a:cs typeface="Times New Roman" panose="02020603050405020304" pitchFamily="18" charset="0"/>
              </a:rPr>
              <a:t>Travel </a:t>
            </a:r>
            <a:r>
              <a:rPr lang="en-US" sz="3200" dirty="0">
                <a:latin typeface="Calibri" panose="020F0502020204030204" pitchFamily="34" charset="0"/>
                <a:ea typeface="Calibri" panose="020F0502020204030204" pitchFamily="34" charset="0"/>
                <a:cs typeface="Times New Roman" panose="02020603050405020304" pitchFamily="18" charset="0"/>
              </a:rPr>
              <a:t>(</a:t>
            </a:r>
            <a:r>
              <a:rPr lang="en-US" sz="3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2 CFR 200.474</a:t>
            </a:r>
            <a:r>
              <a:rPr lang="en-US" sz="3200" dirty="0">
                <a:latin typeface="Calibri" panose="020F050202020403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sp>
        <p:nvSpPr>
          <p:cNvPr id="5" name="Rectangle 4"/>
          <p:cNvSpPr/>
          <p:nvPr/>
        </p:nvSpPr>
        <p:spPr>
          <a:xfrm>
            <a:off x="470979" y="1501757"/>
            <a:ext cx="8534399" cy="3985706"/>
          </a:xfrm>
          <a:prstGeom prst="rect">
            <a:avLst/>
          </a:prstGeom>
        </p:spPr>
        <p:txBody>
          <a:bodyPr wrap="square">
            <a:spAutoFit/>
          </a:bodyPr>
          <a:lstStyle/>
          <a:p>
            <a:pPr>
              <a:lnSpc>
                <a:spcPct val="115000"/>
              </a:lnSpc>
            </a:pPr>
            <a:r>
              <a:rPr lang="en-US" sz="2000" dirty="0">
                <a:latin typeface="Calibri" panose="020F0502020204030204" pitchFamily="34" charset="0"/>
                <a:ea typeface="Calibri" panose="020F0502020204030204" pitchFamily="34" charset="0"/>
                <a:cs typeface="Times New Roman" panose="02020603050405020304" pitchFamily="18" charset="0"/>
              </a:rPr>
              <a:t>This line item refers to the travel costs of personnel that are reasonable and necessary to effectively manage and carry out grant activities, provide oversight, and measure program effectiveness.</a:t>
            </a:r>
          </a:p>
          <a:p>
            <a:pPr>
              <a:lnSpc>
                <a:spcPct val="115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a:latin typeface="Calibri" panose="020F0502020204030204" pitchFamily="34" charset="0"/>
                <a:ea typeface="Calibri" panose="020F0502020204030204" pitchFamily="34" charset="0"/>
                <a:cs typeface="Times New Roman" panose="02020603050405020304" pitchFamily="18" charset="0"/>
              </a:rPr>
              <a:t>Please </a:t>
            </a:r>
            <a:r>
              <a:rPr lang="en-US" sz="2000" dirty="0">
                <a:latin typeface="Calibri" panose="020F0502020204030204" pitchFamily="34" charset="0"/>
                <a:ea typeface="Calibri" panose="020F0502020204030204" pitchFamily="34" charset="0"/>
                <a:cs typeface="Times New Roman" panose="02020603050405020304" pitchFamily="18" charset="0"/>
              </a:rPr>
              <a:t>utilize the budget narrative to explain travel costs. Include the travel purpose, method of travel, number of people traveling, the number of days, and an estimated cost for each trip. Please provide an explanation of what activities the travel will cover.</a:t>
            </a:r>
          </a:p>
          <a:p>
            <a:pPr marL="342900" marR="0" lvl="0" indent="-342900">
              <a:lnSpc>
                <a:spcPct val="115000"/>
              </a:lnSpc>
              <a:spcBef>
                <a:spcPts val="0"/>
              </a:spcBef>
              <a:spcAft>
                <a:spcPts val="10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Please show your computational work and any assumptions made. Estimates are acceptable if you provide a basis for determining the estimated amount requested.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he Best Way from Taoyuan &lt;strong&gt;Airport&lt;/strong&gt; to Huali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9884" y="642870"/>
            <a:ext cx="2826191" cy="1883684"/>
          </a:xfrm>
          <a:prstGeom prst="rect">
            <a:avLst/>
          </a:prstGeom>
        </p:spPr>
      </p:pic>
    </p:spTree>
    <p:extLst>
      <p:ext uri="{BB962C8B-B14F-4D97-AF65-F5344CB8AC3E}">
        <p14:creationId xmlns:p14="http://schemas.microsoft.com/office/powerpoint/2010/main" val="29404355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28</a:t>
            </a:fld>
            <a:endParaRPr lang="en-US" dirty="0"/>
          </a:p>
        </p:txBody>
      </p:sp>
      <p:sp>
        <p:nvSpPr>
          <p:cNvPr id="3" name="TextBox 2"/>
          <p:cNvSpPr txBox="1"/>
          <p:nvPr/>
        </p:nvSpPr>
        <p:spPr>
          <a:xfrm>
            <a:off x="381000" y="356481"/>
            <a:ext cx="11277600" cy="658642"/>
          </a:xfrm>
          <a:prstGeom prst="rect">
            <a:avLst/>
          </a:prstGeom>
          <a:ln/>
        </p:spPr>
        <p:txBody>
          <a:bodyPr vert="horz" wrap="square" lIns="91440" tIns="45720" rIns="91440" bIns="45720" rtlCol="0" anchor="ctr">
            <a:spAutoFit/>
          </a:bodyPr>
          <a:lstStyle/>
          <a:p>
            <a:pPr>
              <a:lnSpc>
                <a:spcPct val="115000"/>
              </a:lnSpc>
              <a:spcAft>
                <a:spcPts val="1000"/>
              </a:spcAft>
            </a:pPr>
            <a:r>
              <a:rPr lang="en-US" sz="3200" dirty="0" smtClean="0">
                <a:latin typeface="Calibri" panose="020F0502020204030204" pitchFamily="34" charset="0"/>
                <a:ea typeface="Calibri" panose="020F0502020204030204" pitchFamily="34" charset="0"/>
                <a:cs typeface="Times New Roman" panose="02020603050405020304" pitchFamily="18" charset="0"/>
              </a:rPr>
              <a:t>Equipment </a:t>
            </a:r>
            <a:r>
              <a:rPr lang="en-US" sz="3200" dirty="0">
                <a:latin typeface="Calibri" panose="020F0502020204030204" pitchFamily="34" charset="0"/>
                <a:ea typeface="Calibri" panose="020F0502020204030204" pitchFamily="34" charset="0"/>
                <a:cs typeface="Times New Roman" panose="02020603050405020304" pitchFamily="18" charset="0"/>
              </a:rPr>
              <a:t>(</a:t>
            </a:r>
            <a:r>
              <a:rPr lang="en-US" sz="3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2 CFR 200.439</a:t>
            </a:r>
            <a:r>
              <a:rPr lang="en-US" sz="3200" dirty="0">
                <a:latin typeface="Calibri" panose="020F050202020403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sp>
        <p:nvSpPr>
          <p:cNvPr id="5" name="Rectangle 4"/>
          <p:cNvSpPr/>
          <p:nvPr/>
        </p:nvSpPr>
        <p:spPr>
          <a:xfrm>
            <a:off x="381000" y="1143000"/>
            <a:ext cx="11353800" cy="3277820"/>
          </a:xfrm>
          <a:prstGeom prst="rect">
            <a:avLst/>
          </a:prstGeom>
        </p:spPr>
        <p:txBody>
          <a:bodyPr wrap="square">
            <a:spAutoFit/>
          </a:bodyPr>
          <a:lstStyle/>
          <a:p>
            <a:pPr>
              <a:lnSpc>
                <a:spcPct val="115000"/>
              </a:lnSpc>
            </a:pPr>
            <a:r>
              <a:rPr lang="en-US" sz="2000" dirty="0">
                <a:latin typeface="Calibri" panose="020F0502020204030204" pitchFamily="34" charset="0"/>
                <a:ea typeface="Calibri" panose="020F0502020204030204" pitchFamily="34" charset="0"/>
                <a:cs typeface="Times New Roman" panose="02020603050405020304" pitchFamily="18" charset="0"/>
              </a:rPr>
              <a:t>This line item refers to non-expendable personal property having a useful life of more than one year and a per-unit cost of $5,000 or more per unit.</a:t>
            </a:r>
          </a:p>
          <a:p>
            <a:pPr marL="342900" indent="-342900">
              <a:lnSpc>
                <a:spcPct val="115000"/>
              </a:lnSpc>
              <a:buFont typeface="Symbol" panose="05050102010706020507" pitchFamily="18" charset="2"/>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a:latin typeface="Calibri" panose="020F0502020204030204" pitchFamily="34" charset="0"/>
                <a:ea typeface="Calibri" panose="020F0502020204030204" pitchFamily="34" charset="0"/>
                <a:cs typeface="Times New Roman" panose="02020603050405020304" pitchFamily="18" charset="0"/>
              </a:rPr>
              <a:t>Utilize the </a:t>
            </a:r>
            <a:r>
              <a:rPr lang="en-US" sz="2000" dirty="0">
                <a:latin typeface="Calibri" panose="020F0502020204030204" pitchFamily="34" charset="0"/>
                <a:ea typeface="Calibri" panose="020F0502020204030204" pitchFamily="34" charset="0"/>
                <a:cs typeface="Times New Roman" panose="02020603050405020304" pitchFamily="18" charset="0"/>
              </a:rPr>
              <a:t>budget narrative to include a description, quantity, and per-unit price for all equipment and how the equipment will be used on grant activities.</a:t>
            </a:r>
          </a:p>
          <a:p>
            <a:pPr marL="342900" marR="0" lvl="0" indent="-342900">
              <a:lnSpc>
                <a:spcPct val="115000"/>
              </a:lnSpc>
              <a:spcBef>
                <a:spcPts val="0"/>
              </a:spcBef>
              <a:spcAft>
                <a:spcPts val="0"/>
              </a:spcAft>
              <a:buFont typeface="Symbol" panose="05050102010706020507" pitchFamily="18" charset="2"/>
              <a:buChar char=""/>
            </a:pPr>
            <a:r>
              <a:rPr lang="en-US" sz="2000">
                <a:latin typeface="Calibri" panose="020F0502020204030204" pitchFamily="34" charset="0"/>
                <a:ea typeface="Calibri" panose="020F0502020204030204" pitchFamily="34" charset="0"/>
                <a:cs typeface="Times New Roman" panose="02020603050405020304" pitchFamily="18" charset="0"/>
              </a:rPr>
              <a:t>Show </a:t>
            </a:r>
            <a:r>
              <a:rPr lang="en-US" sz="2000" dirty="0">
                <a:latin typeface="Calibri" panose="020F0502020204030204" pitchFamily="34" charset="0"/>
                <a:ea typeface="Calibri" panose="020F0502020204030204" pitchFamily="34" charset="0"/>
                <a:cs typeface="Times New Roman" panose="02020603050405020304" pitchFamily="18" charset="0"/>
              </a:rPr>
              <a:t>your computational work and any assumptions made.</a:t>
            </a:r>
          </a:p>
          <a:p>
            <a:pPr marL="342900" marR="0" lvl="0" indent="-342900">
              <a:lnSpc>
                <a:spcPct val="115000"/>
              </a:lnSpc>
              <a:spcBef>
                <a:spcPts val="0"/>
              </a:spcBef>
              <a:spcAft>
                <a:spcPts val="10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If the expense is under the usual threshold of $5,000 per item, it belongs under supplies. However, if the applicant’s equipment threshold is below $5,000, please utilize the budget narrative to provide an explanation and state the policy citation.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4008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29</a:t>
            </a:fld>
            <a:endParaRPr lang="en-US" dirty="0"/>
          </a:p>
        </p:txBody>
      </p:sp>
      <p:sp>
        <p:nvSpPr>
          <p:cNvPr id="3" name="TextBox 2"/>
          <p:cNvSpPr txBox="1"/>
          <p:nvPr/>
        </p:nvSpPr>
        <p:spPr>
          <a:xfrm>
            <a:off x="381000" y="356481"/>
            <a:ext cx="11277600" cy="658642"/>
          </a:xfrm>
          <a:prstGeom prst="rect">
            <a:avLst/>
          </a:prstGeom>
          <a:ln/>
        </p:spPr>
        <p:txBody>
          <a:bodyPr vert="horz" wrap="square" lIns="91440" tIns="45720" rIns="91440" bIns="45720" rtlCol="0" anchor="ctr">
            <a:spAutoFit/>
          </a:bodyPr>
          <a:lstStyle/>
          <a:p>
            <a:pPr>
              <a:lnSpc>
                <a:spcPct val="115000"/>
              </a:lnSpc>
              <a:spcAft>
                <a:spcPts val="1000"/>
              </a:spcAft>
            </a:pPr>
            <a:r>
              <a:rPr lang="en-US" sz="3200" dirty="0" smtClean="0">
                <a:latin typeface="Calibri" panose="020F0502020204030204" pitchFamily="34" charset="0"/>
                <a:ea typeface="Calibri" panose="020F0502020204030204" pitchFamily="34" charset="0"/>
                <a:cs typeface="Times New Roman" panose="02020603050405020304" pitchFamily="18" charset="0"/>
              </a:rPr>
              <a:t>Supplies </a:t>
            </a:r>
            <a:r>
              <a:rPr lang="en-US" sz="3200" dirty="0">
                <a:latin typeface="Calibri" panose="020F0502020204030204" pitchFamily="34" charset="0"/>
                <a:ea typeface="Calibri" panose="020F0502020204030204" pitchFamily="34" charset="0"/>
                <a:cs typeface="Times New Roman" panose="02020603050405020304" pitchFamily="18" charset="0"/>
              </a:rPr>
              <a:t>(</a:t>
            </a:r>
            <a:r>
              <a:rPr lang="en-US" sz="3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2 CFR 200.453</a:t>
            </a:r>
            <a:r>
              <a:rPr lang="en-US" sz="3200" dirty="0">
                <a:latin typeface="Calibri" panose="020F050202020403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81000" y="1143000"/>
            <a:ext cx="11277600" cy="2215991"/>
          </a:xfrm>
          <a:prstGeom prst="rect">
            <a:avLst/>
          </a:prstGeom>
        </p:spPr>
        <p:txBody>
          <a:bodyPr wrap="square">
            <a:spAutoFit/>
          </a:bodyPr>
          <a:lstStyle/>
          <a:p>
            <a:pPr>
              <a:lnSpc>
                <a:spcPct val="115000"/>
              </a:lnSpc>
            </a:pPr>
            <a:r>
              <a:rPr lang="en-US" sz="2000" dirty="0">
                <a:latin typeface="Calibri" panose="020F0502020204030204" pitchFamily="34" charset="0"/>
                <a:ea typeface="Calibri" panose="020F0502020204030204" pitchFamily="34" charset="0"/>
                <a:cs typeface="Times New Roman" panose="02020603050405020304" pitchFamily="18" charset="0"/>
              </a:rPr>
              <a:t>This line item refers to tangible materials costing less than $5,000 per unit, such as copy paper, pens and pencils, and computers. </a:t>
            </a:r>
          </a:p>
          <a:p>
            <a:pPr marL="342900" indent="-342900">
              <a:lnSpc>
                <a:spcPct val="115000"/>
              </a:lnSpc>
              <a:buFont typeface="Symbol" panose="05050102010706020507" pitchFamily="18" charset="2"/>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a:latin typeface="Calibri" panose="020F0502020204030204" pitchFamily="34" charset="0"/>
                <a:ea typeface="Calibri" panose="020F0502020204030204" pitchFamily="34" charset="0"/>
                <a:cs typeface="Times New Roman" panose="02020603050405020304" pitchFamily="18" charset="0"/>
              </a:rPr>
              <a:t>Please </a:t>
            </a:r>
            <a:r>
              <a:rPr lang="en-US" sz="2000" dirty="0">
                <a:latin typeface="Calibri" panose="020F0502020204030204" pitchFamily="34" charset="0"/>
                <a:ea typeface="Calibri" panose="020F0502020204030204" pitchFamily="34" charset="0"/>
                <a:cs typeface="Times New Roman" panose="02020603050405020304" pitchFamily="18" charset="0"/>
              </a:rPr>
              <a:t>utilize the budget narrative to provide the quantity and per-unit cost for supplies and how the supplies will be used on grant activities.</a:t>
            </a:r>
          </a:p>
          <a:p>
            <a:pPr marL="342900" marR="0" lvl="0" indent="-342900">
              <a:lnSpc>
                <a:spcPct val="115000"/>
              </a:lnSpc>
              <a:spcBef>
                <a:spcPts val="0"/>
              </a:spcBef>
              <a:spcAft>
                <a:spcPts val="10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Please show your computational work and any assumptions made.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GSA Updates Strategic Sourcing Tool for &lt;strong&gt;Office Supplies&lt;/strong&g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6679" y="3048000"/>
            <a:ext cx="3920905" cy="2352543"/>
          </a:xfrm>
          <a:prstGeom prst="rect">
            <a:avLst/>
          </a:prstGeom>
        </p:spPr>
      </p:pic>
    </p:spTree>
    <p:extLst>
      <p:ext uri="{BB962C8B-B14F-4D97-AF65-F5344CB8AC3E}">
        <p14:creationId xmlns:p14="http://schemas.microsoft.com/office/powerpoint/2010/main" val="1782164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srcRect/>
          <a:stretch>
            <a:fillRect/>
          </a:stretch>
        </p:blipFill>
        <p:spPr bwMode="auto">
          <a:xfrm>
            <a:off x="4953002" y="3505200"/>
            <a:ext cx="2200275" cy="2209800"/>
          </a:xfrm>
          <a:prstGeom prst="rect">
            <a:avLst/>
          </a:prstGeom>
        </p:spPr>
      </p:pic>
      <p:sp>
        <p:nvSpPr>
          <p:cNvPr id="142339" name="Title 1"/>
          <p:cNvSpPr>
            <a:spLocks noGrp="1"/>
          </p:cNvSpPr>
          <p:nvPr>
            <p:ph type="title"/>
          </p:nvPr>
        </p:nvSpPr>
        <p:spPr>
          <a:xfrm>
            <a:off x="0" y="609601"/>
            <a:ext cx="12192000" cy="548879"/>
          </a:xfrm>
        </p:spPr>
        <p:txBody>
          <a:bodyPr>
            <a:noAutofit/>
          </a:bodyPr>
          <a:lstStyle/>
          <a:p>
            <a:r>
              <a:rPr lang="en-US" altLang="en-US" sz="3200" dirty="0">
                <a:latin typeface="+mn-lt"/>
                <a:cs typeface="Times New Roman" panose="02020603050405020304" pitchFamily="18" charset="0"/>
              </a:rPr>
              <a:t>Hazmat Grant Program Purpose</a:t>
            </a:r>
          </a:p>
        </p:txBody>
      </p:sp>
      <p:sp>
        <p:nvSpPr>
          <p:cNvPr id="142340" name="Content Placeholder 2"/>
          <p:cNvSpPr>
            <a:spLocks noGrp="1"/>
          </p:cNvSpPr>
          <p:nvPr>
            <p:ph idx="1"/>
          </p:nvPr>
        </p:nvSpPr>
        <p:spPr>
          <a:xfrm>
            <a:off x="609601" y="1905000"/>
            <a:ext cx="10515600" cy="917177"/>
          </a:xfrm>
        </p:spPr>
        <p:txBody>
          <a:bodyPr>
            <a:noAutofit/>
          </a:bodyPr>
          <a:lstStyle/>
          <a:p>
            <a:pPr marL="0" indent="1588">
              <a:spcBef>
                <a:spcPts val="0"/>
              </a:spcBef>
              <a:spcAft>
                <a:spcPts val="1200"/>
              </a:spcAft>
              <a:buNone/>
            </a:pPr>
            <a:r>
              <a:rPr lang="en-US" altLang="en-US" sz="2000" smtClean="0">
                <a:cs typeface="Times New Roman" panose="02020603050405020304" pitchFamily="18" charset="0"/>
              </a:rPr>
              <a:t>Support </a:t>
            </a:r>
            <a:r>
              <a:rPr lang="en-US" altLang="en-US" sz="2000" dirty="0">
                <a:cs typeface="Times New Roman" panose="02020603050405020304" pitchFamily="18" charset="0"/>
              </a:rPr>
              <a:t>State, Territorial, Tribal, and local communities with hazardous materials emergencies inherent to its transportation in addition to the implementation of the Emergency Planning and Community Right-to-Know Act (EPCRA) of 1986.</a:t>
            </a:r>
          </a:p>
        </p:txBody>
      </p:sp>
      <p:pic>
        <p:nvPicPr>
          <p:cNvPr id="14234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768328"/>
            <a:ext cx="2438400" cy="16418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7" y="3768328"/>
            <a:ext cx="2438400" cy="16418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BE4FB471-EBB4-4D81-9EA6-902E33AD37CE}" type="slidenum">
              <a:rPr lang="en-US" smtClean="0"/>
              <a:t>3</a:t>
            </a:fld>
            <a:endParaRPr lang="en-US" dirty="0"/>
          </a:p>
        </p:txBody>
      </p:sp>
    </p:spTree>
    <p:extLst>
      <p:ext uri="{BB962C8B-B14F-4D97-AF65-F5344CB8AC3E}">
        <p14:creationId xmlns:p14="http://schemas.microsoft.com/office/powerpoint/2010/main" val="30392351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30</a:t>
            </a:fld>
            <a:endParaRPr lang="en-US" dirty="0"/>
          </a:p>
        </p:txBody>
      </p:sp>
      <p:sp>
        <p:nvSpPr>
          <p:cNvPr id="3" name="TextBox 2"/>
          <p:cNvSpPr txBox="1"/>
          <p:nvPr/>
        </p:nvSpPr>
        <p:spPr>
          <a:xfrm>
            <a:off x="381000" y="356481"/>
            <a:ext cx="11277600" cy="658642"/>
          </a:xfrm>
          <a:prstGeom prst="rect">
            <a:avLst/>
          </a:prstGeom>
          <a:ln/>
        </p:spPr>
        <p:txBody>
          <a:bodyPr vert="horz" wrap="square" lIns="91440" tIns="45720" rIns="91440" bIns="45720" rtlCol="0" anchor="ctr">
            <a:spAutoFit/>
          </a:bodyPr>
          <a:lstStyle/>
          <a:p>
            <a:pPr>
              <a:lnSpc>
                <a:spcPct val="115000"/>
              </a:lnSpc>
              <a:spcAft>
                <a:spcPts val="1000"/>
              </a:spcAft>
            </a:pPr>
            <a:r>
              <a:rPr lang="en-US" sz="3200" smtClean="0">
                <a:latin typeface="Calibri" panose="020F0502020204030204" pitchFamily="34" charset="0"/>
                <a:ea typeface="Calibri" panose="020F0502020204030204" pitchFamily="34" charset="0"/>
                <a:cs typeface="Times New Roman" panose="02020603050405020304" pitchFamily="18" charset="0"/>
              </a:rPr>
              <a:t>Contractual (</a:t>
            </a:r>
            <a:r>
              <a:rPr lang="en-US" sz="3200" u="sng"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2 </a:t>
            </a:r>
            <a:r>
              <a:rPr lang="en-US" sz="3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CFR 200.330</a:t>
            </a:r>
            <a:r>
              <a:rPr lang="en-US" sz="3200" dirty="0">
                <a:latin typeface="Calibri" panose="020F050202020403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sp>
        <p:nvSpPr>
          <p:cNvPr id="5" name="Rectangle 4"/>
          <p:cNvSpPr/>
          <p:nvPr/>
        </p:nvSpPr>
        <p:spPr>
          <a:xfrm>
            <a:off x="3733800" y="1143000"/>
            <a:ext cx="7924800" cy="3985706"/>
          </a:xfrm>
          <a:prstGeom prst="rect">
            <a:avLst/>
          </a:prstGeom>
        </p:spPr>
        <p:txBody>
          <a:bodyPr wrap="square">
            <a:spAutoFit/>
          </a:bodyPr>
          <a:lstStyle/>
          <a:p>
            <a:pPr>
              <a:lnSpc>
                <a:spcPct val="115000"/>
              </a:lnSpc>
            </a:pPr>
            <a:r>
              <a:rPr lang="en-US" sz="2000" dirty="0">
                <a:latin typeface="Calibri" panose="020F0502020204030204" pitchFamily="34" charset="0"/>
                <a:ea typeface="Calibri" panose="020F0502020204030204" pitchFamily="34" charset="0"/>
                <a:cs typeface="Times New Roman" panose="02020603050405020304" pitchFamily="18" charset="0"/>
              </a:rPr>
              <a:t>This line item refers to the cost of any contract or sub-award agreement.</a:t>
            </a:r>
          </a:p>
          <a:p>
            <a:pPr>
              <a:lnSpc>
                <a:spcPct val="115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A</a:t>
            </a:r>
            <a:r>
              <a:rPr lang="en-US"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contract</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is a legal instrument implemented by grant recipients to purchase property or acquire services in order to carry out a project. The property or services acquired are not directly involved in programmatic activities.</a:t>
            </a:r>
          </a:p>
          <a:p>
            <a:pPr marL="342900" marR="0" lvl="0" indent="-342900">
              <a:lnSpc>
                <a:spcPct val="115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Utilize the budget narrative to identify your sub-awards and contracts and explain how contractual costs were derived for each.</a:t>
            </a:r>
          </a:p>
          <a:p>
            <a:pPr marL="342900" indent="-342900">
              <a:lnSpc>
                <a:spcPct val="115000"/>
              </a:lnSpc>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Show your computational work, any assumptions made, and how each contract or sub-award relates to grant activities</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15000"/>
              </a:lnSpc>
              <a:spcBef>
                <a:spcPts val="0"/>
              </a:spcBef>
              <a:spcAft>
                <a:spcPts val="1000"/>
              </a:spcAft>
              <a:buFont typeface="Symbol" panose="05050102010706020507" pitchFamily="18" charset="2"/>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lt;strong&gt;Contract&lt;/strong&gt;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47" y="1226558"/>
            <a:ext cx="3048000" cy="2017776"/>
          </a:xfrm>
          <a:prstGeom prst="rect">
            <a:avLst/>
          </a:prstGeom>
        </p:spPr>
      </p:pic>
    </p:spTree>
    <p:extLst>
      <p:ext uri="{BB962C8B-B14F-4D97-AF65-F5344CB8AC3E}">
        <p14:creationId xmlns:p14="http://schemas.microsoft.com/office/powerpoint/2010/main" val="3507730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31</a:t>
            </a:fld>
            <a:endParaRPr lang="en-US" dirty="0"/>
          </a:p>
        </p:txBody>
      </p:sp>
      <p:sp>
        <p:nvSpPr>
          <p:cNvPr id="3" name="TextBox 2"/>
          <p:cNvSpPr txBox="1"/>
          <p:nvPr/>
        </p:nvSpPr>
        <p:spPr>
          <a:xfrm>
            <a:off x="381000" y="373088"/>
            <a:ext cx="11277600" cy="625428"/>
          </a:xfrm>
          <a:prstGeom prst="rect">
            <a:avLst/>
          </a:prstGeom>
          <a:ln/>
        </p:spPr>
        <p:txBody>
          <a:bodyPr vert="horz" wrap="square" lIns="91440" tIns="45720" rIns="91440" bIns="45720" rtlCol="0" anchor="ctr">
            <a:spAutoFit/>
          </a:bodyPr>
          <a:lstStyle/>
          <a:p>
            <a:pPr>
              <a:lnSpc>
                <a:spcPct val="115000"/>
              </a:lnSpc>
              <a:spcAft>
                <a:spcPts val="1000"/>
              </a:spcAft>
            </a:pPr>
            <a:r>
              <a:rPr lang="en-US" sz="3200" dirty="0" smtClean="0">
                <a:latin typeface="Calibri" panose="020F0502020204030204" pitchFamily="34" charset="0"/>
                <a:ea typeface="Calibri" panose="020F0502020204030204" pitchFamily="34" charset="0"/>
                <a:cs typeface="Times New Roman" panose="02020603050405020304" pitchFamily="18" charset="0"/>
              </a:rPr>
              <a:t>Flexibility in Categorizing Sub-awards  </a:t>
            </a:r>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sp>
        <p:nvSpPr>
          <p:cNvPr id="5" name="Rectangle 4"/>
          <p:cNvSpPr/>
          <p:nvPr/>
        </p:nvSpPr>
        <p:spPr>
          <a:xfrm>
            <a:off x="20782" y="1225121"/>
            <a:ext cx="11125200" cy="2569934"/>
          </a:xfrm>
          <a:prstGeom prst="rect">
            <a:avLst/>
          </a:prstGeom>
        </p:spPr>
        <p:txBody>
          <a:bodyPr wrap="square">
            <a:spAutoFit/>
          </a:bodyPr>
          <a:lstStyle/>
          <a:p>
            <a:pPr>
              <a:lnSpc>
                <a:spcPct val="115000"/>
              </a:lnSpc>
            </a:pP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A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sub-award</a:t>
            </a:r>
            <a:r>
              <a:rPr lang="en-US" sz="2000" dirty="0">
                <a:latin typeface="Calibri" panose="020F0502020204030204" pitchFamily="34" charset="0"/>
                <a:ea typeface="Calibri" panose="020F0502020204030204" pitchFamily="34" charset="0"/>
                <a:cs typeface="Times New Roman" panose="02020603050405020304" pitchFamily="18" charset="0"/>
              </a:rPr>
              <a:t> is provided by a pass-through entity to a sub-recipient in order to carry out part of the pass-through entity’s federal award. Sub-recipients are responsible for programmatic decision-making.</a:t>
            </a:r>
          </a:p>
          <a:p>
            <a:pPr marL="342900" indent="-342900">
              <a:lnSpc>
                <a:spcPct val="115000"/>
              </a:lnSpc>
              <a:buFont typeface="Symbol" panose="05050102010706020507" pitchFamily="18" charset="2"/>
              <a:buChar char=""/>
            </a:pPr>
            <a:r>
              <a:rPr lang="en-US" sz="2000" dirty="0" smtClean="0"/>
              <a:t>Sub-awards are generally placed under the </a:t>
            </a:r>
            <a:r>
              <a:rPr lang="en-US" sz="2000" dirty="0"/>
              <a:t>C</a:t>
            </a:r>
            <a:r>
              <a:rPr lang="en-US" sz="2000" dirty="0" smtClean="0"/>
              <a:t>ontractual </a:t>
            </a:r>
            <a:r>
              <a:rPr lang="en-US" sz="2000" dirty="0"/>
              <a:t>section; however</a:t>
            </a:r>
            <a:r>
              <a:rPr lang="en-US" sz="2000" dirty="0" smtClean="0"/>
              <a:t>, applicants </a:t>
            </a:r>
            <a:r>
              <a:rPr lang="en-US" sz="2000" dirty="0"/>
              <a:t>may opt to categorize </a:t>
            </a:r>
            <a:r>
              <a:rPr lang="en-US" sz="2000" dirty="0" smtClean="0"/>
              <a:t>sub-awards </a:t>
            </a:r>
            <a:r>
              <a:rPr lang="en-US" sz="2000" dirty="0"/>
              <a:t>under </a:t>
            </a:r>
            <a:r>
              <a:rPr lang="en-US" sz="2000" dirty="0" smtClean="0"/>
              <a:t>Other. </a:t>
            </a:r>
          </a:p>
          <a:p>
            <a:pPr marL="342900" indent="-342900">
              <a:lnSpc>
                <a:spcPct val="115000"/>
              </a:lnSpc>
              <a:buFont typeface="Symbol" panose="05050102010706020507" pitchFamily="18" charset="2"/>
              <a:buChar char=""/>
            </a:pPr>
            <a:r>
              <a:rPr lang="en-US" sz="2000" dirty="0"/>
              <a:t>A </a:t>
            </a:r>
            <a:r>
              <a:rPr lang="en-US" sz="2000" dirty="0" smtClean="0"/>
              <a:t>sub-award </a:t>
            </a:r>
            <a:r>
              <a:rPr lang="en-US" sz="2000" dirty="0"/>
              <a:t>may be provided through any form of legal agreement, including an agreement that the pass-through entity considers a contract.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AutoShape 2" descr="Image result for transfer of money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158364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32</a:t>
            </a:fld>
            <a:endParaRPr lang="en-US" dirty="0"/>
          </a:p>
        </p:txBody>
      </p:sp>
      <p:sp>
        <p:nvSpPr>
          <p:cNvPr id="3" name="TextBox 2"/>
          <p:cNvSpPr txBox="1"/>
          <p:nvPr/>
        </p:nvSpPr>
        <p:spPr>
          <a:xfrm>
            <a:off x="381000" y="356481"/>
            <a:ext cx="11277600" cy="658642"/>
          </a:xfrm>
          <a:prstGeom prst="rect">
            <a:avLst/>
          </a:prstGeom>
          <a:ln/>
        </p:spPr>
        <p:txBody>
          <a:bodyPr vert="horz" wrap="square" lIns="91440" tIns="45720" rIns="91440" bIns="45720" rtlCol="0" anchor="ctr">
            <a:spAutoFit/>
          </a:bodyPr>
          <a:lstStyle/>
          <a:p>
            <a:pPr>
              <a:lnSpc>
                <a:spcPct val="115000"/>
              </a:lnSpc>
              <a:spcAft>
                <a:spcPts val="1000"/>
              </a:spcAft>
            </a:pPr>
            <a:r>
              <a:rPr lang="en-US" sz="3200" smtClean="0">
                <a:latin typeface="Calibri" panose="020F0502020204030204" pitchFamily="34" charset="0"/>
                <a:ea typeface="Calibri" panose="020F0502020204030204" pitchFamily="34" charset="0"/>
                <a:cs typeface="Times New Roman" panose="02020603050405020304" pitchFamily="18" charset="0"/>
              </a:rPr>
              <a:t>Other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sp>
        <p:nvSpPr>
          <p:cNvPr id="5" name="Rectangle 4"/>
          <p:cNvSpPr/>
          <p:nvPr/>
        </p:nvSpPr>
        <p:spPr>
          <a:xfrm>
            <a:off x="381000" y="1134739"/>
            <a:ext cx="6172200" cy="3985706"/>
          </a:xfrm>
          <a:prstGeom prst="rect">
            <a:avLst/>
          </a:prstGeom>
        </p:spPr>
        <p:txBody>
          <a:bodyPr wrap="square">
            <a:spAutoFit/>
          </a:bodyPr>
          <a:lstStyle/>
          <a:p>
            <a:pPr>
              <a:lnSpc>
                <a:spcPct val="115000"/>
              </a:lnSpc>
            </a:pPr>
            <a:r>
              <a:rPr lang="en-US" sz="2000" dirty="0">
                <a:latin typeface="Calibri" panose="020F0502020204030204" pitchFamily="34" charset="0"/>
                <a:ea typeface="Calibri" panose="020F0502020204030204" pitchFamily="34" charset="0"/>
                <a:cs typeface="Times New Roman" panose="02020603050405020304" pitchFamily="18" charset="0"/>
              </a:rPr>
              <a:t>This line item refers to direct costs that do not fit any of the aforementioned categories, such </a:t>
            </a:r>
            <a:r>
              <a:rPr lang="en-US" sz="2000" dirty="0" smtClean="0">
                <a:latin typeface="Calibri" panose="020F0502020204030204" pitchFamily="34" charset="0"/>
                <a:ea typeface="Calibri" panose="020F0502020204030204" pitchFamily="34" charset="0"/>
                <a:cs typeface="Times New Roman" panose="02020603050405020304" pitchFamily="18" charset="0"/>
              </a:rPr>
              <a:t>as rent </a:t>
            </a:r>
            <a:r>
              <a:rPr lang="en-US" sz="2000" dirty="0">
                <a:latin typeface="Calibri" panose="020F0502020204030204" pitchFamily="34" charset="0"/>
                <a:ea typeface="Calibri" panose="020F0502020204030204" pitchFamily="34" charset="0"/>
                <a:cs typeface="Times New Roman" panose="02020603050405020304" pitchFamily="18" charset="0"/>
              </a:rPr>
              <a:t>for buildings used to conduct grant activities, utilities, leased equipment, child care, transportation expenses, employee training, tuition, etc</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Please </a:t>
            </a:r>
            <a:r>
              <a:rPr lang="en-US" sz="2000" dirty="0">
                <a:latin typeface="Calibri" panose="020F0502020204030204" pitchFamily="34" charset="0"/>
                <a:ea typeface="Calibri" panose="020F0502020204030204" pitchFamily="34" charset="0"/>
                <a:cs typeface="Times New Roman" panose="02020603050405020304" pitchFamily="18" charset="0"/>
              </a:rPr>
              <a:t>utilize the budget narrative to itemize “other” direct costs and provide a reasonable explanation. </a:t>
            </a:r>
          </a:p>
          <a:p>
            <a:pPr marL="342900" marR="0" lvl="0" indent="-342900">
              <a:lnSpc>
                <a:spcPct val="115000"/>
              </a:lnSpc>
              <a:spcBef>
                <a:spcPts val="0"/>
              </a:spcBef>
              <a:spcAft>
                <a:spcPts val="10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Please show your computational work, any assumptions made, and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how “other” direct costs relate to grant activities.</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968507" y="1134739"/>
            <a:ext cx="4537693" cy="3023429"/>
          </a:xfrm>
          <a:prstGeom prst="rect">
            <a:avLst/>
          </a:prstGeom>
        </p:spPr>
      </p:pic>
    </p:spTree>
    <p:extLst>
      <p:ext uri="{BB962C8B-B14F-4D97-AF65-F5344CB8AC3E}">
        <p14:creationId xmlns:p14="http://schemas.microsoft.com/office/powerpoint/2010/main" val="36777629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33</a:t>
            </a:fld>
            <a:endParaRPr lang="en-US" dirty="0"/>
          </a:p>
        </p:txBody>
      </p:sp>
      <p:sp>
        <p:nvSpPr>
          <p:cNvPr id="3" name="TextBox 2"/>
          <p:cNvSpPr txBox="1"/>
          <p:nvPr/>
        </p:nvSpPr>
        <p:spPr>
          <a:xfrm>
            <a:off x="381000" y="356481"/>
            <a:ext cx="11277600" cy="658642"/>
          </a:xfrm>
          <a:prstGeom prst="rect">
            <a:avLst/>
          </a:prstGeom>
          <a:ln/>
        </p:spPr>
        <p:txBody>
          <a:bodyPr vert="horz" wrap="square" lIns="91440" tIns="45720" rIns="91440" bIns="45720" rtlCol="0" anchor="ctr">
            <a:spAutoFit/>
          </a:bodyPr>
          <a:lstStyle/>
          <a:p>
            <a:pPr>
              <a:lnSpc>
                <a:spcPct val="115000"/>
              </a:lnSpc>
              <a:spcAft>
                <a:spcPts val="1000"/>
              </a:spcAft>
            </a:pPr>
            <a:r>
              <a:rPr lang="en-US" sz="3200" dirty="0" smtClean="0">
                <a:latin typeface="Calibri" panose="020F0502020204030204" pitchFamily="34" charset="0"/>
                <a:ea typeface="Calibri" panose="020F0502020204030204" pitchFamily="34" charset="0"/>
                <a:cs typeface="Times New Roman" panose="02020603050405020304" pitchFamily="18" charset="0"/>
              </a:rPr>
              <a:t>Indirect </a:t>
            </a:r>
            <a:r>
              <a:rPr lang="en-US" sz="3200" dirty="0">
                <a:latin typeface="Calibri" panose="020F0502020204030204" pitchFamily="34" charset="0"/>
                <a:ea typeface="Calibri" panose="020F0502020204030204" pitchFamily="34" charset="0"/>
                <a:cs typeface="Times New Roman" panose="02020603050405020304" pitchFamily="18" charset="0"/>
              </a:rPr>
              <a:t>Costs (</a:t>
            </a:r>
            <a:r>
              <a:rPr lang="en-US" sz="3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2 CFR 200.416</a:t>
            </a:r>
            <a:r>
              <a:rPr lang="en-US" sz="3200" dirty="0">
                <a:latin typeface="Calibri" panose="020F050202020403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sp>
        <p:nvSpPr>
          <p:cNvPr id="5" name="Rectangle 4"/>
          <p:cNvSpPr/>
          <p:nvPr/>
        </p:nvSpPr>
        <p:spPr>
          <a:xfrm>
            <a:off x="505325" y="1151021"/>
            <a:ext cx="8537075" cy="3277820"/>
          </a:xfrm>
          <a:prstGeom prst="rect">
            <a:avLst/>
          </a:prstGeom>
        </p:spPr>
        <p:txBody>
          <a:bodyPr wrap="square">
            <a:spAutoFit/>
          </a:bodyPr>
          <a:lstStyle/>
          <a:p>
            <a:pPr>
              <a:lnSpc>
                <a:spcPct val="115000"/>
              </a:lnSpc>
            </a:pPr>
            <a:r>
              <a:rPr lang="en-US" sz="2000" dirty="0">
                <a:latin typeface="Calibri" panose="020F0502020204030204" pitchFamily="34" charset="0"/>
                <a:ea typeface="Calibri" panose="020F0502020204030204" pitchFamily="34" charset="0"/>
                <a:cs typeface="Times New Roman" panose="02020603050405020304" pitchFamily="18" charset="0"/>
              </a:rPr>
              <a:t>This line item refers to costs incurred for common or joint objectives that benefit more than one project.</a:t>
            </a:r>
          </a:p>
          <a:p>
            <a:pPr>
              <a:lnSpc>
                <a:spcPct val="115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If the applicant has a current and fully executed indirect cost rate, a copy of the indirect cost agreement signed by the cognizant Federal agency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must be included with the application</a:t>
            </a:r>
            <a:r>
              <a:rPr lang="en-US" sz="20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15000"/>
              </a:lnSpc>
              <a:spcBef>
                <a:spcPts val="0"/>
              </a:spcBef>
              <a:spcAft>
                <a:spcPts val="10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If the indirect cost rate agreement is in the renewal process and will not be approved by the continuing application due date,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attach the letter of renewal or letter of request</a:t>
            </a:r>
            <a:r>
              <a:rPr lang="en-US" sz="2000" dirty="0">
                <a:latin typeface="Calibri" panose="020F0502020204030204" pitchFamily="34" charset="0"/>
                <a:ea typeface="Calibri" panose="020F0502020204030204" pitchFamily="34" charset="0"/>
                <a:cs typeface="Times New Roman" panose="02020603050405020304" pitchFamily="18" charset="0"/>
              </a:rPr>
              <a:t> sent to your cognizant agency.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Castle Hills, TX - Official Website | Official Websi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0475" y="1688331"/>
            <a:ext cx="3136919" cy="2508604"/>
          </a:xfrm>
          <a:prstGeom prst="rect">
            <a:avLst/>
          </a:prstGeom>
        </p:spPr>
      </p:pic>
    </p:spTree>
    <p:extLst>
      <p:ext uri="{BB962C8B-B14F-4D97-AF65-F5344CB8AC3E}">
        <p14:creationId xmlns:p14="http://schemas.microsoft.com/office/powerpoint/2010/main" val="2619554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34</a:t>
            </a:fld>
            <a:endParaRPr lang="en-US" dirty="0"/>
          </a:p>
        </p:txBody>
      </p:sp>
      <p:sp>
        <p:nvSpPr>
          <p:cNvPr id="3" name="TextBox 2"/>
          <p:cNvSpPr txBox="1"/>
          <p:nvPr/>
        </p:nvSpPr>
        <p:spPr>
          <a:xfrm>
            <a:off x="381000" y="356481"/>
            <a:ext cx="11277600" cy="658642"/>
          </a:xfrm>
          <a:prstGeom prst="rect">
            <a:avLst/>
          </a:prstGeom>
          <a:ln/>
        </p:spPr>
        <p:txBody>
          <a:bodyPr vert="horz" wrap="square" lIns="91440" tIns="45720" rIns="91440" bIns="45720" rtlCol="0" anchor="ctr">
            <a:spAutoFit/>
          </a:bodyPr>
          <a:lstStyle/>
          <a:p>
            <a:pPr>
              <a:lnSpc>
                <a:spcPct val="115000"/>
              </a:lnSpc>
              <a:spcAft>
                <a:spcPts val="1000"/>
              </a:spcAft>
            </a:pPr>
            <a:r>
              <a:rPr lang="en-US" sz="3200" smtClean="0">
                <a:latin typeface="Calibri" panose="020F0502020204030204" pitchFamily="34" charset="0"/>
                <a:ea typeface="Calibri" panose="020F0502020204030204" pitchFamily="34" charset="0"/>
                <a:cs typeface="Times New Roman" panose="02020603050405020304" pitchFamily="18" charset="0"/>
              </a:rPr>
              <a:t>Matching </a:t>
            </a:r>
            <a:r>
              <a:rPr lang="en-US" sz="3200" dirty="0">
                <a:latin typeface="Calibri" panose="020F0502020204030204" pitchFamily="34" charset="0"/>
                <a:ea typeface="Calibri" panose="020F0502020204030204" pitchFamily="34" charset="0"/>
                <a:cs typeface="Times New Roman" panose="02020603050405020304" pitchFamily="18" charset="0"/>
              </a:rPr>
              <a:t>(</a:t>
            </a:r>
            <a:r>
              <a:rPr lang="en-US" sz="3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2 CFR 200.306</a:t>
            </a:r>
            <a:r>
              <a:rPr lang="en-US" sz="3200" dirty="0">
                <a:latin typeface="Calibri" panose="020F050202020403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sp>
        <p:nvSpPr>
          <p:cNvPr id="5" name="Rectangle 4"/>
          <p:cNvSpPr/>
          <p:nvPr/>
        </p:nvSpPr>
        <p:spPr>
          <a:xfrm>
            <a:off x="381000" y="1143000"/>
            <a:ext cx="11277600" cy="3631763"/>
          </a:xfrm>
          <a:prstGeom prst="rect">
            <a:avLst/>
          </a:prstGeom>
        </p:spPr>
        <p:txBody>
          <a:bodyPr wrap="square">
            <a:spAutoFit/>
          </a:bodyPr>
          <a:lstStyle/>
          <a:p>
            <a:pPr marR="0" lvl="0">
              <a:lnSpc>
                <a:spcPct val="115000"/>
              </a:lnSpc>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This line item refers to costs not paid by Federal funds. This amount is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20% for HMEP grants </a:t>
            </a:r>
            <a:r>
              <a:rPr lang="en-US" sz="2000" dirty="0" smtClean="0">
                <a:latin typeface="Calibri" panose="020F0502020204030204" pitchFamily="34" charset="0"/>
                <a:ea typeface="Calibri" panose="020F0502020204030204" pitchFamily="34" charset="0"/>
                <a:cs typeface="Times New Roman" panose="02020603050405020304" pitchFamily="18" charset="0"/>
              </a:rPr>
              <a:t>(some territories are exempt).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On the SF-424A line-item budget please enter match in </a:t>
            </a:r>
            <a:r>
              <a:rPr lang="en-US" sz="2000" u="sng" dirty="0">
                <a:latin typeface="Calibri" panose="020F0502020204030204" pitchFamily="34" charset="0"/>
                <a:ea typeface="Calibri" panose="020F0502020204030204" pitchFamily="34" charset="0"/>
                <a:cs typeface="Times New Roman" panose="02020603050405020304" pitchFamily="18" charset="0"/>
              </a:rPr>
              <a:t>Section A and Section C only</a:t>
            </a:r>
            <a:r>
              <a:rPr lang="en-US" sz="2000" dirty="0">
                <a:latin typeface="Calibri" panose="020F0502020204030204" pitchFamily="34" charset="0"/>
                <a:ea typeface="Calibri" panose="020F0502020204030204" pitchFamily="34" charset="0"/>
                <a:cs typeface="Times New Roman" panose="02020603050405020304" pitchFamily="18" charset="0"/>
              </a:rPr>
              <a:t>. The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application will be returned</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if match is listed in Section B.</a:t>
            </a:r>
          </a:p>
          <a:p>
            <a:pPr marL="342900" marR="0" lvl="0" indent="-342900">
              <a:lnSpc>
                <a:spcPct val="115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Please utilize the budget narrative to clearly explain how matching costs will be met.</a:t>
            </a:r>
          </a:p>
          <a:p>
            <a:pPr marL="342900" marR="0" lvl="0" indent="-342900">
              <a:lnSpc>
                <a:spcPct val="115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Identify the type of match, explain the amount to be matched, and how this amount was determined.</a:t>
            </a:r>
          </a:p>
          <a:p>
            <a:pPr marL="342900" marR="0" lvl="0" indent="-342900">
              <a:lnSpc>
                <a:spcPct val="115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Matching should be described in the same level of detail as Federal dollars, including a breakdown by object class category.</a:t>
            </a:r>
          </a:p>
          <a:p>
            <a:pPr marL="342900" marR="0" lvl="0" indent="-342900">
              <a:lnSpc>
                <a:spcPct val="115000"/>
              </a:lnSpc>
              <a:spcBef>
                <a:spcPts val="0"/>
              </a:spcBef>
              <a:spcAft>
                <a:spcPts val="10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Please show your computational work and any assumptions made.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00810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838200"/>
            <a:ext cx="12192000" cy="736600"/>
          </a:xfrm>
        </p:spPr>
        <p:txBody>
          <a:bodyPr>
            <a:noAutofit/>
          </a:bodyPr>
          <a:lstStyle/>
          <a:p>
            <a:pPr eaLnBrk="1" hangingPunct="1"/>
            <a:r>
              <a:rPr lang="en-US" altLang="en-US" sz="4000" dirty="0">
                <a:latin typeface="+mn-lt"/>
                <a:cs typeface="Times New Roman" panose="02020603050405020304" pitchFamily="18" charset="0"/>
              </a:rPr>
              <a:t>HMEP Grant Program Contact Information</a:t>
            </a:r>
          </a:p>
        </p:txBody>
      </p:sp>
      <p:sp>
        <p:nvSpPr>
          <p:cNvPr id="49155" name="Content Placeholder 2"/>
          <p:cNvSpPr>
            <a:spLocks noGrp="1"/>
          </p:cNvSpPr>
          <p:nvPr>
            <p:ph idx="1"/>
          </p:nvPr>
        </p:nvSpPr>
        <p:spPr>
          <a:xfrm>
            <a:off x="304800" y="2209800"/>
            <a:ext cx="12192000" cy="2209800"/>
          </a:xfrm>
        </p:spPr>
        <p:txBody>
          <a:bodyPr>
            <a:noAutofit/>
          </a:bodyPr>
          <a:lstStyle/>
          <a:p>
            <a:pPr>
              <a:defRPr/>
            </a:pPr>
            <a:r>
              <a:rPr lang="en-US" sz="2000" dirty="0">
                <a:cs typeface="Times New Roman" panose="02020603050405020304" pitchFamily="18" charset="0"/>
              </a:rPr>
              <a:t>General Inquiries: </a:t>
            </a:r>
            <a:r>
              <a:rPr lang="en-US" sz="2000" dirty="0">
                <a:cs typeface="Times New Roman" panose="02020603050405020304" pitchFamily="18" charset="0"/>
                <a:hlinkClick r:id="rId2"/>
              </a:rPr>
              <a:t>HMEP.Grants@dot.gov</a:t>
            </a:r>
            <a:endParaRPr lang="en-US" sz="2000" dirty="0">
              <a:cs typeface="Times New Roman" panose="02020603050405020304" pitchFamily="18" charset="0"/>
            </a:endParaRPr>
          </a:p>
          <a:p>
            <a:pPr>
              <a:defRPr/>
            </a:pPr>
            <a:r>
              <a:rPr lang="en-US" sz="2000" dirty="0">
                <a:cs typeface="Times New Roman" panose="02020603050405020304" pitchFamily="18" charset="0"/>
              </a:rPr>
              <a:t>Website</a:t>
            </a:r>
            <a:r>
              <a:rPr lang="en-US" sz="2000" b="1" dirty="0">
                <a:cs typeface="Times New Roman" panose="02020603050405020304" pitchFamily="18" charset="0"/>
              </a:rPr>
              <a:t>: </a:t>
            </a:r>
            <a:r>
              <a:rPr lang="en-US" sz="2000" dirty="0" smtClean="0">
                <a:solidFill>
                  <a:schemeClr val="accent3">
                    <a:lumMod val="75000"/>
                  </a:schemeClr>
                </a:solidFill>
                <a:cs typeface="Times New Roman" panose="02020603050405020304" pitchFamily="18" charset="0"/>
                <a:hlinkClick r:id="rId3"/>
              </a:rPr>
              <a:t>www.phmsa.dot.gov/hazmat/grants</a:t>
            </a:r>
            <a:endParaRPr lang="en-US" sz="2000" dirty="0" smtClean="0">
              <a:solidFill>
                <a:schemeClr val="accent3">
                  <a:lumMod val="75000"/>
                </a:schemeClr>
              </a:solidFill>
              <a:cs typeface="Times New Roman" panose="02020603050405020304" pitchFamily="18" charset="0"/>
            </a:endParaRPr>
          </a:p>
          <a:p>
            <a:pPr>
              <a:defRPr/>
            </a:pPr>
            <a:r>
              <a:rPr lang="en-US" altLang="en-US" sz="2000" dirty="0">
                <a:solidFill>
                  <a:prstClr val="black"/>
                </a:solidFill>
                <a:cs typeface="Times New Roman" panose="02020603050405020304" pitchFamily="18" charset="0"/>
              </a:rPr>
              <a:t>HMEP Grant Program Expenditure Guide </a:t>
            </a:r>
            <a:r>
              <a:rPr lang="en-US" altLang="en-US" sz="2000" dirty="0" smtClean="0">
                <a:solidFill>
                  <a:prstClr val="black"/>
                </a:solidFill>
                <a:cs typeface="Times New Roman" panose="02020603050405020304" pitchFamily="18" charset="0"/>
              </a:rPr>
              <a:t>for </a:t>
            </a:r>
            <a:r>
              <a:rPr lang="en-US" altLang="en-US" sz="2000" dirty="0">
                <a:solidFill>
                  <a:prstClr val="black"/>
                </a:solidFill>
                <a:cs typeface="Times New Roman" panose="02020603050405020304" pitchFamily="18" charset="0"/>
              </a:rPr>
              <a:t>proposed </a:t>
            </a:r>
            <a:r>
              <a:rPr lang="en-US" altLang="en-US" sz="2000" dirty="0" smtClean="0">
                <a:solidFill>
                  <a:prstClr val="black"/>
                </a:solidFill>
                <a:cs typeface="Times New Roman" panose="02020603050405020304" pitchFamily="18" charset="0"/>
              </a:rPr>
              <a:t>activities: </a:t>
            </a:r>
            <a:r>
              <a:rPr lang="en-US" altLang="en-US" sz="2000" dirty="0" smtClean="0">
                <a:solidFill>
                  <a:prstClr val="black"/>
                </a:solidFill>
                <a:cs typeface="Times New Roman" panose="02020603050405020304" pitchFamily="18" charset="0"/>
                <a:hlinkClick r:id="rId4"/>
              </a:rPr>
              <a:t>https</a:t>
            </a:r>
            <a:r>
              <a:rPr lang="en-US" altLang="en-US" sz="2000" dirty="0">
                <a:solidFill>
                  <a:prstClr val="black"/>
                </a:solidFill>
                <a:cs typeface="Times New Roman" panose="02020603050405020304" pitchFamily="18" charset="0"/>
                <a:hlinkClick r:id="rId4"/>
              </a:rPr>
              <a:t>://www.phmsa.dot.gov/grants/hazmat/hmep-expenditures-guide-pdf</a:t>
            </a:r>
            <a:r>
              <a:rPr lang="en-US" altLang="en-US" sz="2000" dirty="0" smtClean="0">
                <a:solidFill>
                  <a:prstClr val="black"/>
                </a:solidFill>
                <a:cs typeface="Times New Roman" panose="02020603050405020304" pitchFamily="18" charset="0"/>
              </a:rPr>
              <a:t>.</a:t>
            </a:r>
            <a:endParaRPr lang="en-US" sz="2000" dirty="0">
              <a:cs typeface="Times New Roman" panose="02020603050405020304" pitchFamily="18" charset="0"/>
            </a:endParaRPr>
          </a:p>
          <a:p>
            <a:pPr>
              <a:defRPr/>
            </a:pPr>
            <a:r>
              <a:rPr lang="en-US" sz="2000" dirty="0">
                <a:cs typeface="Times New Roman" panose="02020603050405020304" pitchFamily="18" charset="0"/>
              </a:rPr>
              <a:t>Phone: 202-366-1109</a:t>
            </a:r>
          </a:p>
        </p:txBody>
      </p:sp>
    </p:spTree>
    <p:extLst>
      <p:ext uri="{BB962C8B-B14F-4D97-AF65-F5344CB8AC3E}">
        <p14:creationId xmlns:p14="http://schemas.microsoft.com/office/powerpoint/2010/main" val="33861927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0" y="838201"/>
            <a:ext cx="12192000" cy="761999"/>
          </a:xfrm>
        </p:spPr>
        <p:txBody>
          <a:bodyPr>
            <a:normAutofit/>
          </a:bodyPr>
          <a:lstStyle/>
          <a:p>
            <a:r>
              <a:rPr lang="en-US" altLang="en-US" sz="4000" dirty="0">
                <a:cs typeface="Times New Roman" panose="02020603050405020304" pitchFamily="18" charset="0"/>
              </a:rPr>
              <a:t>What questions do you have for us? </a:t>
            </a:r>
          </a:p>
        </p:txBody>
      </p:sp>
      <p:pic>
        <p:nvPicPr>
          <p:cNvPr id="3" name="Picture 2"/>
          <p:cNvPicPr>
            <a:picLocks noChangeAspect="1"/>
          </p:cNvPicPr>
          <p:nvPr/>
        </p:nvPicPr>
        <p:blipFill>
          <a:blip r:embed="rId2"/>
          <a:stretch>
            <a:fillRect/>
          </a:stretch>
        </p:blipFill>
        <p:spPr>
          <a:xfrm>
            <a:off x="3860800" y="2514600"/>
            <a:ext cx="4267200" cy="259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861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Content Placeholder 2"/>
          <p:cNvSpPr>
            <a:spLocks noGrp="1"/>
          </p:cNvSpPr>
          <p:nvPr>
            <p:ph idx="1"/>
          </p:nvPr>
        </p:nvSpPr>
        <p:spPr>
          <a:xfrm>
            <a:off x="304800" y="1143000"/>
            <a:ext cx="10972800" cy="4318000"/>
          </a:xfrm>
        </p:spPr>
        <p:txBody>
          <a:bodyPr>
            <a:noAutofit/>
          </a:bodyPr>
          <a:lstStyle/>
          <a:p>
            <a:pPr>
              <a:spcAft>
                <a:spcPts val="600"/>
              </a:spcAft>
              <a:buFont typeface="Wingdings" panose="05000000000000000000" pitchFamily="2" charset="2"/>
              <a:buChar char="§"/>
            </a:pPr>
            <a:r>
              <a:rPr lang="en-US" altLang="en-US" sz="2000" dirty="0" smtClean="0">
                <a:cs typeface="Times New Roman" panose="02020603050405020304" pitchFamily="18" charset="0"/>
              </a:rPr>
              <a:t>When can we expect the application to become available?</a:t>
            </a:r>
          </a:p>
          <a:p>
            <a:pPr marL="457200" lvl="1" indent="0">
              <a:spcAft>
                <a:spcPts val="600"/>
              </a:spcAft>
              <a:buNone/>
            </a:pPr>
            <a:r>
              <a:rPr lang="en-US" altLang="en-US" sz="1800" dirty="0" smtClean="0">
                <a:solidFill>
                  <a:srgbClr val="C00000"/>
                </a:solidFill>
                <a:cs typeface="Times New Roman" panose="02020603050405020304" pitchFamily="18" charset="0"/>
              </a:rPr>
              <a:t>PHMSA anticipates opening the Continuing Application submission period within the next 1 to 2 weeks.</a:t>
            </a:r>
          </a:p>
          <a:p>
            <a:pPr marL="457200" lvl="1" indent="0">
              <a:spcAft>
                <a:spcPts val="600"/>
              </a:spcAft>
              <a:buNone/>
            </a:pPr>
            <a:endParaRPr lang="en-US" altLang="en-US" sz="1800" dirty="0">
              <a:solidFill>
                <a:srgbClr val="C00000"/>
              </a:solidFill>
              <a:cs typeface="Times New Roman" panose="02020603050405020304" pitchFamily="18" charset="0"/>
            </a:endParaRPr>
          </a:p>
          <a:p>
            <a:pPr>
              <a:spcBef>
                <a:spcPts val="600"/>
              </a:spcBef>
              <a:spcAft>
                <a:spcPts val="600"/>
              </a:spcAft>
              <a:buFont typeface="Wingdings" panose="05000000000000000000" pitchFamily="2" charset="2"/>
              <a:buChar char="§"/>
            </a:pPr>
            <a:r>
              <a:rPr lang="en-US" altLang="en-US" sz="2000" dirty="0" smtClean="0">
                <a:cs typeface="Times New Roman" panose="02020603050405020304" pitchFamily="18" charset="0"/>
              </a:rPr>
              <a:t>For territories who are not required to match, what should be entered on the 424A?</a:t>
            </a:r>
          </a:p>
          <a:p>
            <a:pPr marL="457200" lvl="1" indent="0">
              <a:spcAft>
                <a:spcPts val="600"/>
              </a:spcAft>
              <a:buNone/>
            </a:pPr>
            <a:r>
              <a:rPr lang="en-US" altLang="en-US" sz="1800" dirty="0" smtClean="0">
                <a:solidFill>
                  <a:srgbClr val="C00000"/>
                </a:solidFill>
                <a:cs typeface="Times New Roman" panose="02020603050405020304" pitchFamily="18" charset="0"/>
              </a:rPr>
              <a:t>Leave the Non-Federal column blank or you may enter $0</a:t>
            </a:r>
          </a:p>
          <a:p>
            <a:pPr marL="457200" lvl="1" indent="0">
              <a:spcAft>
                <a:spcPts val="600"/>
              </a:spcAft>
              <a:buNone/>
            </a:pPr>
            <a:endParaRPr lang="en-US" altLang="en-US" sz="1800" dirty="0">
              <a:solidFill>
                <a:srgbClr val="C00000"/>
              </a:solidFill>
              <a:cs typeface="Times New Roman" panose="02020603050405020304" pitchFamily="18" charset="0"/>
            </a:endParaRPr>
          </a:p>
          <a:p>
            <a:pPr>
              <a:spcAft>
                <a:spcPts val="600"/>
              </a:spcAft>
              <a:buFont typeface="Wingdings" panose="05000000000000000000" pitchFamily="2" charset="2"/>
              <a:buChar char="§"/>
            </a:pPr>
            <a:r>
              <a:rPr lang="en-US" altLang="en-US" sz="2000" dirty="0" smtClean="0">
                <a:cs typeface="Times New Roman" panose="02020603050405020304" pitchFamily="18" charset="0"/>
              </a:rPr>
              <a:t>Once the application is sent you, how long will we have to complete?</a:t>
            </a:r>
          </a:p>
          <a:p>
            <a:pPr marL="457200" lvl="1" indent="0">
              <a:spcAft>
                <a:spcPts val="600"/>
              </a:spcAft>
              <a:buNone/>
            </a:pPr>
            <a:r>
              <a:rPr lang="en-US" altLang="en-US" sz="1800" dirty="0" smtClean="0">
                <a:solidFill>
                  <a:srgbClr val="C00000"/>
                </a:solidFill>
                <a:cs typeface="Times New Roman" panose="02020603050405020304" pitchFamily="18" charset="0"/>
              </a:rPr>
              <a:t>PHMSA will provide applicants with 30 days to submit Continuing Applications.</a:t>
            </a:r>
            <a:endParaRPr lang="en-US" altLang="en-US" sz="1800" dirty="0">
              <a:solidFill>
                <a:srgbClr val="C00000"/>
              </a:solidFill>
              <a:cs typeface="Times New Roman" panose="02020603050405020304" pitchFamily="18" charset="0"/>
            </a:endParaRPr>
          </a:p>
          <a:p>
            <a:pPr>
              <a:spcBef>
                <a:spcPts val="0"/>
              </a:spcBef>
              <a:spcAft>
                <a:spcPts val="1600"/>
              </a:spcAft>
              <a:buFont typeface="Wingdings" panose="05000000000000000000" pitchFamily="2" charset="2"/>
              <a:buChar char="§"/>
            </a:pPr>
            <a:endParaRPr lang="en-US" altLang="en-US" sz="2000" dirty="0">
              <a:cs typeface="Times New Roman" panose="02020603050405020304" pitchFamily="18" charset="0"/>
            </a:endParaRPr>
          </a:p>
        </p:txBody>
      </p:sp>
      <p:sp>
        <p:nvSpPr>
          <p:cNvPr id="147458" name="Title 1"/>
          <p:cNvSpPr>
            <a:spLocks noGrp="1"/>
          </p:cNvSpPr>
          <p:nvPr>
            <p:ph type="title"/>
          </p:nvPr>
        </p:nvSpPr>
        <p:spPr>
          <a:xfrm>
            <a:off x="914400" y="381001"/>
            <a:ext cx="10363200" cy="609599"/>
          </a:xfrm>
        </p:spPr>
        <p:txBody>
          <a:bodyPr>
            <a:normAutofit/>
          </a:bodyPr>
          <a:lstStyle/>
          <a:p>
            <a:r>
              <a:rPr lang="en-US" altLang="en-US" sz="3200" b="1" dirty="0" smtClean="0">
                <a:cs typeface="Times New Roman" panose="02020603050405020304" pitchFamily="18" charset="0"/>
              </a:rPr>
              <a:t>Q &amp; A</a:t>
            </a:r>
            <a:endParaRPr lang="en-US" altLang="en-US" sz="3200" b="1" dirty="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BE4FB471-EBB4-4D81-9EA6-902E33AD37CE}" type="slidenum">
              <a:rPr lang="en-US" smtClean="0"/>
              <a:t>37</a:t>
            </a:fld>
            <a:endParaRPr lang="en-US" dirty="0"/>
          </a:p>
        </p:txBody>
      </p:sp>
    </p:spTree>
    <p:extLst>
      <p:ext uri="{BB962C8B-B14F-4D97-AF65-F5344CB8AC3E}">
        <p14:creationId xmlns:p14="http://schemas.microsoft.com/office/powerpoint/2010/main" val="16567286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Content Placeholder 2"/>
          <p:cNvSpPr>
            <a:spLocks noGrp="1"/>
          </p:cNvSpPr>
          <p:nvPr>
            <p:ph idx="1"/>
          </p:nvPr>
        </p:nvSpPr>
        <p:spPr>
          <a:xfrm>
            <a:off x="304800" y="1143000"/>
            <a:ext cx="10972800" cy="4318000"/>
          </a:xfrm>
        </p:spPr>
        <p:txBody>
          <a:bodyPr>
            <a:noAutofit/>
          </a:bodyPr>
          <a:lstStyle/>
          <a:p>
            <a:pPr lvl="0">
              <a:spcAft>
                <a:spcPts val="600"/>
              </a:spcAft>
              <a:buFont typeface="Wingdings" panose="05000000000000000000" pitchFamily="2" charset="2"/>
              <a:buChar char="§"/>
            </a:pPr>
            <a:r>
              <a:rPr lang="en-US" altLang="en-US" sz="2000" dirty="0">
                <a:solidFill>
                  <a:prstClr val="black"/>
                </a:solidFill>
                <a:cs typeface="Times New Roman" panose="02020603050405020304" pitchFamily="18" charset="0"/>
              </a:rPr>
              <a:t>Will the application be submitted via snail mail or email?</a:t>
            </a:r>
          </a:p>
          <a:p>
            <a:pPr marL="0" lvl="0" indent="0" defTabSz="457200">
              <a:spcAft>
                <a:spcPts val="600"/>
              </a:spcAft>
              <a:buNone/>
            </a:pPr>
            <a:r>
              <a:rPr lang="en-US" altLang="en-US" sz="1800" dirty="0">
                <a:solidFill>
                  <a:srgbClr val="C00000"/>
                </a:solidFill>
                <a:cs typeface="Times New Roman" panose="02020603050405020304" pitchFamily="18" charset="0"/>
              </a:rPr>
              <a:t>	Applications will be submitted via Grant Solutions, PHMSA will provide more guidance in the near future.</a:t>
            </a:r>
          </a:p>
          <a:p>
            <a:pPr>
              <a:spcBef>
                <a:spcPts val="600"/>
              </a:spcBef>
              <a:spcAft>
                <a:spcPts val="600"/>
              </a:spcAft>
              <a:buFont typeface="Wingdings" panose="05000000000000000000" pitchFamily="2" charset="2"/>
              <a:buChar char="§"/>
            </a:pPr>
            <a:r>
              <a:rPr lang="en-US" altLang="en-US" sz="2000" dirty="0" smtClean="0">
                <a:cs typeface="Times New Roman" panose="02020603050405020304" pitchFamily="18" charset="0"/>
              </a:rPr>
              <a:t>Under your budget narrative where you have personnel and fringe benefits, should we provide only the federal personnel information or do you add the match information as well in the narrative?</a:t>
            </a:r>
          </a:p>
          <a:p>
            <a:pPr marL="457200" lvl="1" indent="0">
              <a:spcAft>
                <a:spcPts val="600"/>
              </a:spcAft>
              <a:buNone/>
            </a:pPr>
            <a:r>
              <a:rPr lang="en-US" altLang="en-US" sz="1800" dirty="0">
                <a:solidFill>
                  <a:srgbClr val="C00000"/>
                </a:solidFill>
                <a:cs typeface="Times New Roman" panose="02020603050405020304" pitchFamily="18" charset="0"/>
              </a:rPr>
              <a:t>Applicants should utilize the Match section of the application to explain how the match will be met. Provide an explanation as to the amount to be matched and how it was determined. Matching funds should be described in the same manner as if they were the Federal share of costs. List all staff positions by title. Give annual salary exclusive of fringe benefits, job title, role in the HMEP grant (this may differ from the organizational job title), percentage of time assigned to the HMEP grant, and total cost for the budget period. Base the allocation of salaries for individuals that have responsibilities in both the planning and training areas on realistic estimates of where the time is actually spent. Include only those positions directly funded by the HMEP grant (in whole or in part) or that are part of required matching. For the salaries used as third‐party in‐ kind contributions (“soft match”), explain the methodology and assumptions used.</a:t>
            </a:r>
            <a:endParaRPr lang="en-US" altLang="en-US" sz="2000" dirty="0">
              <a:cs typeface="Times New Roman" panose="02020603050405020304" pitchFamily="18" charset="0"/>
            </a:endParaRPr>
          </a:p>
        </p:txBody>
      </p:sp>
      <p:sp>
        <p:nvSpPr>
          <p:cNvPr id="147458" name="Title 1"/>
          <p:cNvSpPr>
            <a:spLocks noGrp="1"/>
          </p:cNvSpPr>
          <p:nvPr>
            <p:ph type="title"/>
          </p:nvPr>
        </p:nvSpPr>
        <p:spPr>
          <a:xfrm>
            <a:off x="914400" y="381001"/>
            <a:ext cx="10363200" cy="609599"/>
          </a:xfrm>
        </p:spPr>
        <p:txBody>
          <a:bodyPr>
            <a:normAutofit/>
          </a:bodyPr>
          <a:lstStyle/>
          <a:p>
            <a:r>
              <a:rPr lang="en-US" altLang="en-US" sz="3200" b="1" dirty="0" smtClean="0">
                <a:cs typeface="Times New Roman" panose="02020603050405020304" pitchFamily="18" charset="0"/>
              </a:rPr>
              <a:t>Q &amp; A</a:t>
            </a:r>
            <a:endParaRPr lang="en-US" altLang="en-US" sz="3200" b="1" dirty="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BE4FB471-EBB4-4D81-9EA6-902E33AD37CE}" type="slidenum">
              <a:rPr lang="en-US" smtClean="0"/>
              <a:t>38</a:t>
            </a:fld>
            <a:endParaRPr lang="en-US" dirty="0"/>
          </a:p>
        </p:txBody>
      </p:sp>
    </p:spTree>
    <p:extLst>
      <p:ext uri="{BB962C8B-B14F-4D97-AF65-F5344CB8AC3E}">
        <p14:creationId xmlns:p14="http://schemas.microsoft.com/office/powerpoint/2010/main" val="1339687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1258"/>
            <a:ext cx="9601200" cy="1034642"/>
          </a:xfrm>
        </p:spPr>
        <p:txBody>
          <a:bodyPr>
            <a:noAutofit/>
          </a:bodyPr>
          <a:lstStyle/>
          <a:p>
            <a:r>
              <a:rPr lang="en-US" sz="3200" dirty="0">
                <a:cs typeface="Times New Roman" panose="02020603050405020304" pitchFamily="18" charset="0"/>
              </a:rPr>
              <a:t>FY</a:t>
            </a:r>
            <a:r>
              <a:rPr lang="en-US" sz="3200">
                <a:cs typeface="Times New Roman" panose="02020603050405020304" pitchFamily="18" charset="0"/>
              </a:rPr>
              <a:t> </a:t>
            </a:r>
            <a:r>
              <a:rPr lang="en-US" sz="3200" dirty="0">
                <a:cs typeface="Times New Roman" panose="02020603050405020304" pitchFamily="18" charset="0"/>
              </a:rPr>
              <a:t>18</a:t>
            </a:r>
            <a:r>
              <a:rPr lang="en-US" sz="3200">
                <a:cs typeface="Times New Roman" panose="02020603050405020304" pitchFamily="18" charset="0"/>
              </a:rPr>
              <a:t> Grant </a:t>
            </a:r>
            <a:r>
              <a:rPr lang="en-US" sz="3200" dirty="0">
                <a:cs typeface="Times New Roman" panose="02020603050405020304" pitchFamily="18" charset="0"/>
              </a:rPr>
              <a:t>Cycle </a:t>
            </a:r>
            <a:r>
              <a:rPr lang="en-US" sz="3200">
                <a:cs typeface="Times New Roman" panose="02020603050405020304" pitchFamily="18" charset="0"/>
              </a:rPr>
              <a:t>Timeline </a:t>
            </a:r>
            <a:br>
              <a:rPr lang="en-US" sz="3200">
                <a:cs typeface="Times New Roman" panose="02020603050405020304" pitchFamily="18" charset="0"/>
              </a:rPr>
            </a:br>
            <a:r>
              <a:rPr lang="en-US" sz="3200">
                <a:cs typeface="Times New Roman" panose="02020603050405020304" pitchFamily="18" charset="0"/>
              </a:rPr>
              <a:t>Continuing and Supplemental </a:t>
            </a:r>
            <a:r>
              <a:rPr lang="en-US" sz="3200" dirty="0">
                <a:cs typeface="Times New Roman" panose="02020603050405020304" pitchFamily="18" charset="0"/>
              </a:rPr>
              <a:t>Applications</a:t>
            </a:r>
          </a:p>
        </p:txBody>
      </p:sp>
      <p:sp>
        <p:nvSpPr>
          <p:cNvPr id="3" name="Content Placeholder 2"/>
          <p:cNvSpPr>
            <a:spLocks noGrp="1"/>
          </p:cNvSpPr>
          <p:nvPr>
            <p:ph idx="1"/>
          </p:nvPr>
        </p:nvSpPr>
        <p:spPr>
          <a:xfrm>
            <a:off x="533400" y="1600200"/>
            <a:ext cx="10896600" cy="2819400"/>
          </a:xfrm>
        </p:spPr>
        <p:txBody>
          <a:bodyPr>
            <a:normAutofit fontScale="92500" lnSpcReduction="20000"/>
          </a:bodyPr>
          <a:lstStyle/>
          <a:p>
            <a:pPr marL="400050">
              <a:spcBef>
                <a:spcPts val="0"/>
              </a:spcBef>
              <a:spcAft>
                <a:spcPts val="1200"/>
              </a:spcAft>
              <a:buFont typeface="Wingdings" panose="05000000000000000000" pitchFamily="2" charset="2"/>
              <a:buChar char="§"/>
            </a:pPr>
            <a:r>
              <a:rPr lang="en-US" sz="2000" b="1" dirty="0" smtClean="0">
                <a:cs typeface="Times New Roman" panose="02020603050405020304" pitchFamily="18" charset="0"/>
              </a:rPr>
              <a:t>May </a:t>
            </a:r>
            <a:r>
              <a:rPr lang="en-US" sz="2000" b="1" dirty="0">
                <a:cs typeface="Times New Roman" panose="02020603050405020304" pitchFamily="18" charset="0"/>
              </a:rPr>
              <a:t>2018 </a:t>
            </a:r>
            <a:r>
              <a:rPr lang="en-US" sz="2000" b="1" dirty="0">
                <a:solidFill>
                  <a:srgbClr val="C00000"/>
                </a:solidFill>
                <a:cs typeface="Times New Roman" panose="02020603050405020304" pitchFamily="18" charset="0"/>
              </a:rPr>
              <a:t>(tentative) </a:t>
            </a:r>
            <a:r>
              <a:rPr lang="en-US" sz="2000" dirty="0" smtClean="0">
                <a:cs typeface="Times New Roman" panose="02020603050405020304" pitchFamily="18" charset="0"/>
              </a:rPr>
              <a:t>–  Applicants will receive funding allocations via email. </a:t>
            </a:r>
          </a:p>
          <a:p>
            <a:pPr marL="400050">
              <a:spcBef>
                <a:spcPts val="0"/>
              </a:spcBef>
              <a:spcAft>
                <a:spcPts val="1200"/>
              </a:spcAft>
              <a:buFont typeface="Wingdings" panose="05000000000000000000" pitchFamily="2" charset="2"/>
              <a:buChar char="§"/>
            </a:pPr>
            <a:r>
              <a:rPr lang="en-US" sz="2000" b="1" dirty="0" smtClean="0">
                <a:cs typeface="Times New Roman" panose="02020603050405020304" pitchFamily="18" charset="0"/>
              </a:rPr>
              <a:t>May </a:t>
            </a:r>
            <a:r>
              <a:rPr lang="en-US" sz="2000" b="1" dirty="0">
                <a:cs typeface="Times New Roman" panose="02020603050405020304" pitchFamily="18" charset="0"/>
              </a:rPr>
              <a:t>2018 </a:t>
            </a:r>
            <a:r>
              <a:rPr lang="en-US" sz="2000" b="1" dirty="0">
                <a:solidFill>
                  <a:srgbClr val="C00000"/>
                </a:solidFill>
                <a:cs typeface="Times New Roman" panose="02020603050405020304" pitchFamily="18" charset="0"/>
              </a:rPr>
              <a:t>(tentative) </a:t>
            </a:r>
            <a:r>
              <a:rPr lang="en-US" sz="2000" dirty="0" smtClean="0">
                <a:cs typeface="Times New Roman" panose="02020603050405020304" pitchFamily="18" charset="0"/>
              </a:rPr>
              <a:t>– Applicants eligible to apply for supplemental funding will receive an email invitation to apply with instructions.</a:t>
            </a:r>
          </a:p>
          <a:p>
            <a:pPr marL="400050">
              <a:spcBef>
                <a:spcPts val="0"/>
              </a:spcBef>
              <a:spcAft>
                <a:spcPts val="1200"/>
              </a:spcAft>
              <a:buFont typeface="Wingdings" panose="05000000000000000000" pitchFamily="2" charset="2"/>
              <a:buChar char="§"/>
            </a:pPr>
            <a:r>
              <a:rPr lang="en-US" sz="2000" b="1" dirty="0" smtClean="0">
                <a:cs typeface="Times New Roman" panose="02020603050405020304" pitchFamily="18" charset="0"/>
              </a:rPr>
              <a:t>Early </a:t>
            </a:r>
            <a:r>
              <a:rPr lang="en-US" sz="2000" b="1" dirty="0">
                <a:cs typeface="Times New Roman" panose="02020603050405020304" pitchFamily="18" charset="0"/>
              </a:rPr>
              <a:t>June 2018 </a:t>
            </a:r>
            <a:r>
              <a:rPr lang="en-US" sz="2000" b="1" dirty="0">
                <a:solidFill>
                  <a:srgbClr val="C00000"/>
                </a:solidFill>
                <a:cs typeface="Times New Roman" panose="02020603050405020304" pitchFamily="18" charset="0"/>
              </a:rPr>
              <a:t>(tentative) </a:t>
            </a:r>
            <a:r>
              <a:rPr lang="en-US" sz="2000" dirty="0">
                <a:cs typeface="Times New Roman" panose="02020603050405020304" pitchFamily="18" charset="0"/>
              </a:rPr>
              <a:t>- Deadline for applications. </a:t>
            </a:r>
          </a:p>
          <a:p>
            <a:pPr marL="400050">
              <a:spcBef>
                <a:spcPts val="0"/>
              </a:spcBef>
              <a:spcAft>
                <a:spcPts val="1200"/>
              </a:spcAft>
              <a:buFont typeface="Wingdings" panose="05000000000000000000" pitchFamily="2" charset="2"/>
              <a:buChar char="§"/>
            </a:pPr>
            <a:r>
              <a:rPr lang="en-US" sz="2000" b="1" dirty="0">
                <a:cs typeface="Times New Roman" panose="02020603050405020304" pitchFamily="18" charset="0"/>
              </a:rPr>
              <a:t>June</a:t>
            </a:r>
            <a:r>
              <a:rPr lang="en-US" sz="2000" dirty="0">
                <a:cs typeface="Times New Roman" panose="02020603050405020304" pitchFamily="18" charset="0"/>
              </a:rPr>
              <a:t>-</a:t>
            </a:r>
            <a:r>
              <a:rPr lang="en-US" sz="2000" b="1" dirty="0">
                <a:cs typeface="Times New Roman" panose="02020603050405020304" pitchFamily="18" charset="0"/>
              </a:rPr>
              <a:t>July 2018 </a:t>
            </a:r>
            <a:r>
              <a:rPr lang="en-US" sz="2000" dirty="0">
                <a:cs typeface="Times New Roman" panose="02020603050405020304" pitchFamily="18" charset="0"/>
              </a:rPr>
              <a:t>- Application Review completed by PHMSA. </a:t>
            </a:r>
          </a:p>
          <a:p>
            <a:pPr marL="400050">
              <a:spcBef>
                <a:spcPts val="0"/>
              </a:spcBef>
              <a:spcAft>
                <a:spcPts val="1200"/>
              </a:spcAft>
              <a:buFont typeface="Wingdings" panose="05000000000000000000" pitchFamily="2" charset="2"/>
              <a:buChar char="§"/>
            </a:pPr>
            <a:r>
              <a:rPr lang="en-US" sz="2000" b="1" dirty="0">
                <a:cs typeface="Times New Roman" panose="02020603050405020304" pitchFamily="18" charset="0"/>
              </a:rPr>
              <a:t>September 2018 </a:t>
            </a:r>
            <a:r>
              <a:rPr lang="en-US" sz="2000" dirty="0">
                <a:cs typeface="Times New Roman" panose="02020603050405020304" pitchFamily="18" charset="0"/>
              </a:rPr>
              <a:t>- Notice of Grant Agreement (NGA) issued. Period of performance is 09/30/2018 </a:t>
            </a:r>
            <a:r>
              <a:rPr lang="en-US" sz="2000" dirty="0"/>
              <a:t>– 09/30/2019</a:t>
            </a:r>
            <a:r>
              <a:rPr lang="en-US" sz="2000" dirty="0" smtClean="0"/>
              <a:t>.</a:t>
            </a:r>
            <a:endParaRPr lang="en-US" sz="2000" dirty="0">
              <a:cs typeface="Times New Roman" panose="02020603050405020304" pitchFamily="18" charset="0"/>
            </a:endParaRPr>
          </a:p>
          <a:p>
            <a:pPr marL="57150" indent="0">
              <a:spcBef>
                <a:spcPts val="0"/>
              </a:spcBef>
              <a:spcAft>
                <a:spcPts val="1200"/>
              </a:spcAft>
              <a:buNone/>
            </a:pPr>
            <a:r>
              <a:rPr lang="en-US" sz="2000" dirty="0" smtClean="0">
                <a:cs typeface="Times New Roman" panose="02020603050405020304" pitchFamily="18" charset="0"/>
              </a:rPr>
              <a:t>Any </a:t>
            </a:r>
            <a:r>
              <a:rPr lang="en-US" sz="2000" dirty="0">
                <a:cs typeface="Times New Roman" panose="02020603050405020304" pitchFamily="18" charset="0"/>
              </a:rPr>
              <a:t>questions concerning your application should be submitted to </a:t>
            </a:r>
            <a:r>
              <a:rPr lang="en-US" sz="2000" dirty="0">
                <a:cs typeface="Times New Roman" panose="02020603050405020304" pitchFamily="18" charset="0"/>
                <a:hlinkClick r:id="rId3"/>
              </a:rPr>
              <a:t>hmep.grants@dot.gov</a:t>
            </a:r>
            <a:r>
              <a:rPr lang="en-US" sz="2000" dirty="0">
                <a:cs typeface="Times New Roman" panose="02020603050405020304" pitchFamily="18" charset="0"/>
              </a:rPr>
              <a:t>.</a:t>
            </a:r>
            <a:endParaRPr lang="en-US" sz="2000" dirty="0"/>
          </a:p>
        </p:txBody>
      </p:sp>
      <p:sp>
        <p:nvSpPr>
          <p:cNvPr id="6" name="Slide Number Placeholder 5"/>
          <p:cNvSpPr>
            <a:spLocks noGrp="1"/>
          </p:cNvSpPr>
          <p:nvPr>
            <p:ph type="sldNum" sz="quarter" idx="12"/>
          </p:nvPr>
        </p:nvSpPr>
        <p:spPr/>
        <p:txBody>
          <a:bodyPr/>
          <a:lstStyle/>
          <a:p>
            <a:fld id="{BE4FB471-EBB4-4D81-9EA6-902E33AD37CE}" type="slidenum">
              <a:rPr lang="en-US" smtClean="0"/>
              <a:t>4</a:t>
            </a:fld>
            <a:endParaRPr lang="en-US" dirty="0"/>
          </a:p>
        </p:txBody>
      </p:sp>
    </p:spTree>
    <p:extLst>
      <p:ext uri="{BB962C8B-B14F-4D97-AF65-F5344CB8AC3E}">
        <p14:creationId xmlns:p14="http://schemas.microsoft.com/office/powerpoint/2010/main" val="1309398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053" y="399458"/>
            <a:ext cx="12192000" cy="548879"/>
          </a:xfrm>
        </p:spPr>
        <p:txBody>
          <a:bodyPr>
            <a:noAutofit/>
          </a:bodyPr>
          <a:lstStyle/>
          <a:p>
            <a:r>
              <a:rPr lang="en-US" altLang="en-US" sz="3200" dirty="0" smtClean="0">
                <a:ea typeface="Tahoma" pitchFamily="34" charset="0"/>
                <a:cs typeface="Times New Roman" panose="02020603050405020304" pitchFamily="18" charset="0"/>
              </a:rPr>
              <a:t>Objective &amp; Agenda</a:t>
            </a:r>
            <a:endParaRPr lang="en-US" altLang="en-US" sz="3200" dirty="0">
              <a:ea typeface="Tahoma" pitchFamily="34" charset="0"/>
              <a:cs typeface="Times New Roman" panose="02020603050405020304" pitchFamily="18" charset="0"/>
            </a:endParaRPr>
          </a:p>
        </p:txBody>
      </p:sp>
      <p:sp>
        <p:nvSpPr>
          <p:cNvPr id="3" name="Content Placeholder 2"/>
          <p:cNvSpPr>
            <a:spLocks noGrp="1"/>
          </p:cNvSpPr>
          <p:nvPr>
            <p:ph idx="1"/>
          </p:nvPr>
        </p:nvSpPr>
        <p:spPr>
          <a:xfrm>
            <a:off x="1447800" y="1371600"/>
            <a:ext cx="8534401" cy="3810000"/>
          </a:xfrm>
        </p:spPr>
        <p:txBody>
          <a:bodyPr>
            <a:noAutofit/>
          </a:bodyPr>
          <a:lstStyle/>
          <a:p>
            <a:pPr marL="0" indent="0">
              <a:spcBef>
                <a:spcPts val="0"/>
              </a:spcBef>
              <a:spcAft>
                <a:spcPts val="1200"/>
              </a:spcAft>
              <a:buNone/>
              <a:defRPr/>
            </a:pPr>
            <a:r>
              <a:rPr lang="en-US" altLang="en-US" sz="2400" dirty="0" smtClean="0">
                <a:cs typeface="Times New Roman" panose="02020603050405020304" pitchFamily="18" charset="0"/>
              </a:rPr>
              <a:t>Objective: To provide applicants with key information for preparing successful continuing applications. </a:t>
            </a:r>
            <a:endParaRPr lang="en-US" altLang="en-US" sz="2400" dirty="0">
              <a:cs typeface="Times New Roman" panose="02020603050405020304" pitchFamily="18" charset="0"/>
            </a:endParaRPr>
          </a:p>
          <a:p>
            <a:pPr marL="0" indent="0">
              <a:spcBef>
                <a:spcPts val="0"/>
              </a:spcBef>
              <a:spcAft>
                <a:spcPts val="1200"/>
              </a:spcAft>
              <a:buNone/>
              <a:defRPr/>
            </a:pPr>
            <a:r>
              <a:rPr lang="en-US" altLang="en-US" sz="2400" dirty="0" smtClean="0">
                <a:cs typeface="Times New Roman" panose="02020603050405020304" pitchFamily="18" charset="0"/>
              </a:rPr>
              <a:t>Agenda:</a:t>
            </a:r>
          </a:p>
          <a:p>
            <a:pPr>
              <a:spcBef>
                <a:spcPts val="0"/>
              </a:spcBef>
              <a:spcAft>
                <a:spcPts val="1200"/>
              </a:spcAft>
              <a:buFont typeface="Wingdings" panose="05000000000000000000" pitchFamily="2" charset="2"/>
              <a:buChar char="§"/>
              <a:defRPr/>
            </a:pPr>
            <a:r>
              <a:rPr lang="en-US" altLang="en-US" sz="2400" dirty="0" smtClean="0">
                <a:cs typeface="Times New Roman" panose="02020603050405020304" pitchFamily="18" charset="0"/>
              </a:rPr>
              <a:t>Developing </a:t>
            </a:r>
            <a:r>
              <a:rPr lang="en-US" altLang="en-US" sz="2400" dirty="0">
                <a:cs typeface="Times New Roman" panose="02020603050405020304" pitchFamily="18" charset="0"/>
              </a:rPr>
              <a:t>the Grant </a:t>
            </a:r>
            <a:r>
              <a:rPr lang="en-US" altLang="en-US" sz="2400" dirty="0" smtClean="0">
                <a:cs typeface="Times New Roman" panose="02020603050405020304" pitchFamily="18" charset="0"/>
              </a:rPr>
              <a:t>Application</a:t>
            </a:r>
          </a:p>
          <a:p>
            <a:pPr lvl="1">
              <a:spcBef>
                <a:spcPts val="0"/>
              </a:spcBef>
              <a:spcAft>
                <a:spcPts val="1200"/>
              </a:spcAft>
              <a:buFont typeface="Wingdings" panose="05000000000000000000" pitchFamily="2" charset="2"/>
              <a:buChar char="Ø"/>
              <a:defRPr/>
            </a:pPr>
            <a:r>
              <a:rPr lang="en-US" altLang="en-US" sz="2400" dirty="0" smtClean="0">
                <a:cs typeface="Times New Roman" panose="02020603050405020304" pitchFamily="18" charset="0"/>
              </a:rPr>
              <a:t>Components </a:t>
            </a:r>
            <a:r>
              <a:rPr lang="en-US" altLang="en-US" sz="2400" dirty="0">
                <a:cs typeface="Times New Roman" panose="02020603050405020304" pitchFamily="18" charset="0"/>
              </a:rPr>
              <a:t>of the Project </a:t>
            </a:r>
            <a:r>
              <a:rPr lang="en-US" altLang="en-US" sz="2400" dirty="0" smtClean="0">
                <a:cs typeface="Times New Roman" panose="02020603050405020304" pitchFamily="18" charset="0"/>
              </a:rPr>
              <a:t>Narrative</a:t>
            </a:r>
          </a:p>
          <a:p>
            <a:pPr lvl="1">
              <a:spcBef>
                <a:spcPts val="0"/>
              </a:spcBef>
              <a:spcAft>
                <a:spcPts val="1200"/>
              </a:spcAft>
              <a:buFont typeface="Wingdings" panose="05000000000000000000" pitchFamily="2" charset="2"/>
              <a:buChar char="Ø"/>
              <a:defRPr/>
            </a:pPr>
            <a:r>
              <a:rPr lang="en-US" altLang="en-US" sz="2400" dirty="0" smtClean="0">
                <a:cs typeface="Times New Roman" panose="02020603050405020304" pitchFamily="18" charset="0"/>
              </a:rPr>
              <a:t>Components </a:t>
            </a:r>
            <a:r>
              <a:rPr lang="en-US" altLang="en-US" sz="2400" dirty="0">
                <a:cs typeface="Times New Roman" panose="02020603050405020304" pitchFamily="18" charset="0"/>
              </a:rPr>
              <a:t>of the Budget and Budget Narrative	</a:t>
            </a:r>
          </a:p>
          <a:p>
            <a:pPr>
              <a:spcBef>
                <a:spcPts val="0"/>
              </a:spcBef>
              <a:spcAft>
                <a:spcPts val="1200"/>
              </a:spcAft>
              <a:buFont typeface="Wingdings" panose="05000000000000000000" pitchFamily="2" charset="2"/>
              <a:buChar char="§"/>
              <a:defRPr/>
            </a:pPr>
            <a:r>
              <a:rPr lang="en-US" sz="2400" dirty="0" smtClean="0">
                <a:cs typeface="Times New Roman" panose="02020603050405020304" pitchFamily="18" charset="0"/>
              </a:rPr>
              <a:t>Questions/Comments</a:t>
            </a:r>
            <a:endParaRPr lang="en-US" sz="24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BE4FB471-EBB4-4D81-9EA6-902E33AD37CE}" type="slidenum">
              <a:rPr lang="en-US" smtClean="0"/>
              <a:t>5</a:t>
            </a:fld>
            <a:endParaRPr lang="en-US" dirty="0"/>
          </a:p>
        </p:txBody>
      </p:sp>
      <p:pic>
        <p:nvPicPr>
          <p:cNvPr id="2" name="Picture 1"/>
          <p:cNvPicPr>
            <a:picLocks noChangeAspect="1"/>
          </p:cNvPicPr>
          <p:nvPr/>
        </p:nvPicPr>
        <p:blipFill>
          <a:blip r:embed="rId3"/>
          <a:stretch>
            <a:fillRect/>
          </a:stretch>
        </p:blipFill>
        <p:spPr>
          <a:xfrm>
            <a:off x="8336138" y="1870010"/>
            <a:ext cx="3292125" cy="3340898"/>
          </a:xfrm>
          <a:prstGeom prst="rect">
            <a:avLst/>
          </a:prstGeom>
        </p:spPr>
      </p:pic>
    </p:spTree>
    <p:extLst>
      <p:ext uri="{BB962C8B-B14F-4D97-AF65-F5344CB8AC3E}">
        <p14:creationId xmlns:p14="http://schemas.microsoft.com/office/powerpoint/2010/main" val="2400048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903" y="609600"/>
            <a:ext cx="12192000" cy="584775"/>
          </a:xfrm>
          <a:prstGeom prst="rect">
            <a:avLst/>
          </a:prstGeom>
          <a:noFill/>
        </p:spPr>
        <p:txBody>
          <a:bodyPr wrap="square" rtlCol="0">
            <a:spAutoFit/>
          </a:bodyPr>
          <a:lstStyle/>
          <a:p>
            <a:pPr algn="ctr">
              <a:spcAft>
                <a:spcPts val="1200"/>
              </a:spcAft>
            </a:pPr>
            <a:r>
              <a:rPr lang="en-US" altLang="en-US" sz="3200" smtClean="0">
                <a:solidFill>
                  <a:prstClr val="black"/>
                </a:solidFill>
                <a:latin typeface="+mj-lt"/>
                <a:cs typeface="Times New Roman" panose="02020603050405020304" pitchFamily="18" charset="0"/>
              </a:rPr>
              <a:t>Components </a:t>
            </a:r>
            <a:r>
              <a:rPr lang="en-US" altLang="en-US" sz="3200" dirty="0">
                <a:solidFill>
                  <a:prstClr val="black"/>
                </a:solidFill>
                <a:latin typeface="+mj-lt"/>
                <a:cs typeface="Times New Roman" panose="02020603050405020304" pitchFamily="18" charset="0"/>
              </a:rPr>
              <a:t>of the HMEP Grant </a:t>
            </a:r>
            <a:r>
              <a:rPr lang="en-US" altLang="en-US" sz="3200">
                <a:solidFill>
                  <a:prstClr val="black"/>
                </a:solidFill>
                <a:latin typeface="+mj-lt"/>
                <a:cs typeface="Times New Roman" panose="02020603050405020304" pitchFamily="18" charset="0"/>
              </a:rPr>
              <a:t>Application </a:t>
            </a:r>
            <a:r>
              <a:rPr lang="en-US" altLang="en-US" sz="3200" smtClean="0">
                <a:solidFill>
                  <a:prstClr val="black"/>
                </a:solidFill>
                <a:latin typeface="+mj-lt"/>
                <a:cs typeface="Times New Roman" panose="02020603050405020304" pitchFamily="18" charset="0"/>
              </a:rPr>
              <a:t>Form</a:t>
            </a:r>
            <a:endParaRPr lang="en-US" altLang="en-US" sz="3200" dirty="0">
              <a:solidFill>
                <a:prstClr val="black"/>
              </a:solidFill>
              <a:latin typeface="+mj-lt"/>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E4FB471-EBB4-4D81-9EA6-902E33AD37CE}" type="slidenum">
              <a:rPr lang="en-US" smtClean="0"/>
              <a:t>6</a:t>
            </a:fld>
            <a:endParaRPr lang="en-US" dirty="0"/>
          </a:p>
        </p:txBody>
      </p:sp>
      <p:pic>
        <p:nvPicPr>
          <p:cNvPr id="3" name="Picture 2"/>
          <p:cNvPicPr>
            <a:picLocks noChangeAspect="1"/>
          </p:cNvPicPr>
          <p:nvPr/>
        </p:nvPicPr>
        <p:blipFill rotWithShape="1">
          <a:blip r:embed="rId2"/>
          <a:srcRect l="26250" t="24704" r="26875" b="32753"/>
          <a:stretch/>
        </p:blipFill>
        <p:spPr>
          <a:xfrm>
            <a:off x="3048000" y="1676400"/>
            <a:ext cx="6401806" cy="3158224"/>
          </a:xfrm>
          <a:prstGeom prst="rect">
            <a:avLst/>
          </a:prstGeom>
        </p:spPr>
      </p:pic>
    </p:spTree>
    <p:extLst>
      <p:ext uri="{BB962C8B-B14F-4D97-AF65-F5344CB8AC3E}">
        <p14:creationId xmlns:p14="http://schemas.microsoft.com/office/powerpoint/2010/main" val="3789939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22040"/>
            <a:ext cx="12192000" cy="4921560"/>
          </a:xfrm>
        </p:spPr>
        <p:txBody>
          <a:bodyPr>
            <a:noAutofit/>
          </a:bodyPr>
          <a:lstStyle/>
          <a:p>
            <a:pPr marL="339725" lvl="1" indent="-339725">
              <a:spcBef>
                <a:spcPts val="0"/>
              </a:spcBef>
              <a:spcAft>
                <a:spcPts val="600"/>
              </a:spcAft>
              <a:buFont typeface="Wingdings" panose="05000000000000000000" pitchFamily="2" charset="2"/>
              <a:buChar char="§"/>
              <a:defRPr/>
            </a:pPr>
            <a:r>
              <a:rPr lang="en-US" altLang="en-US" sz="2000" b="1" dirty="0">
                <a:cs typeface="Times New Roman" panose="02020603050405020304" pitchFamily="18" charset="0"/>
              </a:rPr>
              <a:t>Standard Forms</a:t>
            </a:r>
          </a:p>
          <a:p>
            <a:pPr marL="739775" lvl="2" indent="-339725">
              <a:spcBef>
                <a:spcPts val="0"/>
              </a:spcBef>
              <a:spcAft>
                <a:spcPts val="600"/>
              </a:spcAft>
              <a:buFont typeface="Wingdings" panose="05000000000000000000" pitchFamily="2" charset="2"/>
              <a:buChar char="§"/>
              <a:defRPr/>
            </a:pPr>
            <a:r>
              <a:rPr lang="en-US" altLang="en-US" sz="2000" dirty="0">
                <a:cs typeface="Times New Roman" panose="02020603050405020304" pitchFamily="18" charset="0"/>
              </a:rPr>
              <a:t>Application forms </a:t>
            </a:r>
          </a:p>
          <a:p>
            <a:pPr marL="1196975" lvl="3" indent="-339725">
              <a:spcBef>
                <a:spcPts val="0"/>
              </a:spcBef>
              <a:spcAft>
                <a:spcPts val="600"/>
              </a:spcAft>
              <a:buFont typeface="Wingdings" panose="05000000000000000000" pitchFamily="2" charset="2"/>
              <a:buChar char="§"/>
              <a:defRPr/>
            </a:pPr>
            <a:r>
              <a:rPr lang="en-US" altLang="en-US" dirty="0">
                <a:cs typeface="Times New Roman" panose="02020603050405020304" pitchFamily="18" charset="0"/>
              </a:rPr>
              <a:t>SF-424 -Application for Federal Assistance </a:t>
            </a:r>
          </a:p>
          <a:p>
            <a:pPr marL="1196975" lvl="3" indent="-339725">
              <a:spcBef>
                <a:spcPts val="0"/>
              </a:spcBef>
              <a:spcAft>
                <a:spcPts val="600"/>
              </a:spcAft>
              <a:buFont typeface="Wingdings" panose="05000000000000000000" pitchFamily="2" charset="2"/>
              <a:buChar char="§"/>
              <a:defRPr/>
            </a:pPr>
            <a:r>
              <a:rPr lang="en-US" altLang="en-US" dirty="0">
                <a:cs typeface="Times New Roman" panose="02020603050405020304" pitchFamily="18" charset="0"/>
              </a:rPr>
              <a:t>SF-424A -Budget Information - Non-Construction Programs</a:t>
            </a:r>
          </a:p>
          <a:p>
            <a:pPr>
              <a:spcBef>
                <a:spcPts val="0"/>
              </a:spcBef>
              <a:spcAft>
                <a:spcPts val="1200"/>
              </a:spcAft>
              <a:buFont typeface="Wingdings" panose="05000000000000000000" pitchFamily="2" charset="2"/>
              <a:buChar char="§"/>
              <a:defRPr/>
            </a:pPr>
            <a:r>
              <a:rPr lang="en-US" sz="2000" b="1" dirty="0">
                <a:cs typeface="Times New Roman" panose="02020603050405020304" pitchFamily="18" charset="0"/>
              </a:rPr>
              <a:t>Application Parts</a:t>
            </a:r>
          </a:p>
          <a:p>
            <a:pPr lvl="1">
              <a:spcBef>
                <a:spcPts val="0"/>
              </a:spcBef>
              <a:spcAft>
                <a:spcPts val="1200"/>
              </a:spcAft>
              <a:buFont typeface="Wingdings" panose="05000000000000000000" pitchFamily="2" charset="2"/>
              <a:buChar char="§"/>
              <a:defRPr/>
            </a:pPr>
            <a:r>
              <a:rPr lang="en-US" altLang="en-US" sz="2000" dirty="0">
                <a:cs typeface="Times New Roman" panose="02020603050405020304" pitchFamily="18" charset="0"/>
              </a:rPr>
              <a:t>FY 2018 HMEP Grant Application Form</a:t>
            </a:r>
          </a:p>
          <a:p>
            <a:pPr lvl="2">
              <a:spcBef>
                <a:spcPts val="0"/>
              </a:spcBef>
              <a:spcAft>
                <a:spcPts val="1200"/>
              </a:spcAft>
              <a:buFont typeface="Wingdings" panose="05000000000000000000" pitchFamily="2" charset="2"/>
              <a:buChar char="§"/>
              <a:defRPr/>
            </a:pPr>
            <a:r>
              <a:rPr lang="en-US" altLang="en-US" sz="2000" dirty="0">
                <a:cs typeface="Times New Roman" panose="02020603050405020304" pitchFamily="18" charset="0"/>
              </a:rPr>
              <a:t>Project Narrative </a:t>
            </a:r>
          </a:p>
          <a:p>
            <a:pPr lvl="2">
              <a:spcBef>
                <a:spcPts val="0"/>
              </a:spcBef>
              <a:spcAft>
                <a:spcPts val="1200"/>
              </a:spcAft>
              <a:buFont typeface="Wingdings" panose="05000000000000000000" pitchFamily="2" charset="2"/>
              <a:buChar char="§"/>
              <a:defRPr/>
            </a:pPr>
            <a:r>
              <a:rPr lang="en-US" altLang="en-US" sz="2000" dirty="0">
                <a:cs typeface="Times New Roman" panose="02020603050405020304" pitchFamily="18" charset="0"/>
              </a:rPr>
              <a:t>Budget Narrative </a:t>
            </a:r>
          </a:p>
          <a:p>
            <a:pPr lvl="1">
              <a:spcBef>
                <a:spcPts val="0"/>
              </a:spcBef>
              <a:spcAft>
                <a:spcPts val="1200"/>
              </a:spcAft>
              <a:buFont typeface="Wingdings" panose="05000000000000000000" pitchFamily="2" charset="2"/>
              <a:buChar char="§"/>
              <a:defRPr/>
            </a:pPr>
            <a:r>
              <a:rPr lang="en-US" altLang="en-US" sz="2000" dirty="0">
                <a:cs typeface="Times New Roman" panose="02020603050405020304" pitchFamily="18" charset="0"/>
              </a:rPr>
              <a:t>Supporting/Continuation Documents </a:t>
            </a:r>
          </a:p>
          <a:p>
            <a:pPr lvl="1">
              <a:spcBef>
                <a:spcPts val="0"/>
              </a:spcBef>
              <a:spcAft>
                <a:spcPts val="1200"/>
              </a:spcAft>
              <a:buFont typeface="Wingdings" panose="05000000000000000000" pitchFamily="2" charset="2"/>
              <a:buChar char="§"/>
              <a:defRPr/>
            </a:pPr>
            <a:r>
              <a:rPr lang="en-US" altLang="en-US" sz="2000">
                <a:cs typeface="Times New Roman" panose="02020603050405020304" pitchFamily="18" charset="0"/>
              </a:rPr>
              <a:t>No </a:t>
            </a:r>
            <a:r>
              <a:rPr lang="en-US" altLang="en-US" sz="2000" dirty="0">
                <a:cs typeface="Times New Roman" panose="02020603050405020304" pitchFamily="18" charset="0"/>
              </a:rPr>
              <a:t>certification forms, Governor’s letters, statements, etc., are required. </a:t>
            </a:r>
            <a:r>
              <a:rPr lang="en-US" altLang="en-US" sz="2000">
                <a:cs typeface="Times New Roman" panose="02020603050405020304" pitchFamily="18" charset="0"/>
              </a:rPr>
              <a:t>This was </a:t>
            </a:r>
            <a:r>
              <a:rPr lang="en-US" altLang="en-US" sz="2000" dirty="0">
                <a:cs typeface="Times New Roman" panose="02020603050405020304" pitchFamily="18" charset="0"/>
              </a:rPr>
              <a:t>done in (Year 1) and considered valid for the entire project period unless applicant provides notification of a change.</a:t>
            </a:r>
          </a:p>
        </p:txBody>
      </p:sp>
      <p:sp>
        <p:nvSpPr>
          <p:cNvPr id="7" name="Title 1"/>
          <p:cNvSpPr txBox="1">
            <a:spLocks/>
          </p:cNvSpPr>
          <p:nvPr/>
        </p:nvSpPr>
        <p:spPr>
          <a:xfrm>
            <a:off x="1676400" y="173394"/>
            <a:ext cx="8915400" cy="8191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smtClean="0">
                <a:cs typeface="Times New Roman" panose="02020603050405020304" pitchFamily="18" charset="0"/>
              </a:rPr>
              <a:t>Components </a:t>
            </a:r>
            <a:r>
              <a:rPr lang="en-US" altLang="en-US" sz="3200" dirty="0">
                <a:cs typeface="Times New Roman" panose="02020603050405020304" pitchFamily="18" charset="0"/>
              </a:rPr>
              <a:t>of the HMEP Grant Application Form </a:t>
            </a:r>
          </a:p>
        </p:txBody>
      </p:sp>
      <p:sp>
        <p:nvSpPr>
          <p:cNvPr id="5" name="Slide Number Placeholder 4"/>
          <p:cNvSpPr>
            <a:spLocks noGrp="1"/>
          </p:cNvSpPr>
          <p:nvPr>
            <p:ph type="sldNum" sz="quarter" idx="12"/>
          </p:nvPr>
        </p:nvSpPr>
        <p:spPr/>
        <p:txBody>
          <a:bodyPr/>
          <a:lstStyle/>
          <a:p>
            <a:fld id="{BE4FB471-EBB4-4D81-9EA6-902E33AD37CE}" type="slidenum">
              <a:rPr lang="en-US" smtClean="0"/>
              <a:t>7</a:t>
            </a:fld>
            <a:endParaRPr lang="en-US" dirty="0"/>
          </a:p>
        </p:txBody>
      </p:sp>
    </p:spTree>
    <p:extLst>
      <p:ext uri="{BB962C8B-B14F-4D97-AF65-F5344CB8AC3E}">
        <p14:creationId xmlns:p14="http://schemas.microsoft.com/office/powerpoint/2010/main" val="3043348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11" y="2514600"/>
            <a:ext cx="12192000" cy="584775"/>
          </a:xfrm>
          <a:prstGeom prst="rect">
            <a:avLst/>
          </a:prstGeom>
          <a:noFill/>
        </p:spPr>
        <p:txBody>
          <a:bodyPr wrap="square" rtlCol="0">
            <a:spAutoFit/>
          </a:bodyPr>
          <a:lstStyle/>
          <a:p>
            <a:pPr algn="ctr">
              <a:spcAft>
                <a:spcPts val="1200"/>
              </a:spcAft>
            </a:pPr>
            <a:r>
              <a:rPr lang="en-US" altLang="en-US" sz="3200" smtClean="0">
                <a:solidFill>
                  <a:prstClr val="black"/>
                </a:solidFill>
                <a:latin typeface="+mj-lt"/>
                <a:cs typeface="Times New Roman" panose="02020603050405020304" pitchFamily="18" charset="0"/>
              </a:rPr>
              <a:t>Completing </a:t>
            </a:r>
            <a:r>
              <a:rPr lang="en-US" altLang="en-US" sz="3200" dirty="0">
                <a:solidFill>
                  <a:prstClr val="black"/>
                </a:solidFill>
                <a:latin typeface="+mj-lt"/>
                <a:cs typeface="Times New Roman" panose="02020603050405020304" pitchFamily="18" charset="0"/>
              </a:rPr>
              <a:t>the HMEP Grant Application Form – </a:t>
            </a:r>
            <a:r>
              <a:rPr lang="en-US" altLang="en-US" sz="3200">
                <a:solidFill>
                  <a:prstClr val="black"/>
                </a:solidFill>
                <a:latin typeface="+mj-lt"/>
                <a:cs typeface="Times New Roman" panose="02020603050405020304" pitchFamily="18" charset="0"/>
              </a:rPr>
              <a:t>Project </a:t>
            </a:r>
            <a:r>
              <a:rPr lang="en-US" altLang="en-US" sz="3200" smtClean="0">
                <a:solidFill>
                  <a:prstClr val="black"/>
                </a:solidFill>
                <a:latin typeface="+mj-lt"/>
                <a:cs typeface="Times New Roman" panose="02020603050405020304" pitchFamily="18" charset="0"/>
              </a:rPr>
              <a:t>Narrative</a:t>
            </a:r>
            <a:endParaRPr lang="en-US" altLang="en-US" sz="3200" dirty="0">
              <a:solidFill>
                <a:prstClr val="black"/>
              </a:solidFill>
              <a:latin typeface="+mj-lt"/>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E4FB471-EBB4-4D81-9EA6-902E33AD37CE}" type="slidenum">
              <a:rPr lang="en-US" smtClean="0"/>
              <a:t>8</a:t>
            </a:fld>
            <a:endParaRPr lang="en-US" dirty="0"/>
          </a:p>
        </p:txBody>
      </p:sp>
    </p:spTree>
    <p:extLst>
      <p:ext uri="{BB962C8B-B14F-4D97-AF65-F5344CB8AC3E}">
        <p14:creationId xmlns:p14="http://schemas.microsoft.com/office/powerpoint/2010/main" val="2177861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3624"/>
            <a:ext cx="11963400" cy="4803775"/>
          </a:xfrm>
        </p:spPr>
        <p:txBody>
          <a:bodyPr>
            <a:noAutofit/>
          </a:bodyPr>
          <a:lstStyle/>
          <a:p>
            <a:pPr marL="0" lvl="1" indent="0">
              <a:spcBef>
                <a:spcPts val="0"/>
              </a:spcBef>
              <a:spcAft>
                <a:spcPts val="600"/>
              </a:spcAft>
              <a:buNone/>
              <a:defRPr/>
            </a:pPr>
            <a:r>
              <a:rPr lang="en-US" altLang="en-US" sz="2000" dirty="0" smtClean="0">
                <a:latin typeface="+mj-lt"/>
                <a:cs typeface="Times New Roman" panose="02020603050405020304" pitchFamily="18" charset="0"/>
              </a:rPr>
              <a:t>A project narrative </a:t>
            </a:r>
            <a:r>
              <a:rPr lang="en-US" altLang="en-US" sz="2000" dirty="0">
                <a:latin typeface="+mj-lt"/>
                <a:cs typeface="Times New Roman" panose="02020603050405020304" pitchFamily="18" charset="0"/>
              </a:rPr>
              <a:t>includes:</a:t>
            </a:r>
          </a:p>
          <a:p>
            <a:pPr lvl="1">
              <a:spcBef>
                <a:spcPts val="0"/>
              </a:spcBef>
              <a:spcAft>
                <a:spcPts val="600"/>
              </a:spcAft>
              <a:buFont typeface="Wingdings" panose="05000000000000000000" pitchFamily="2" charset="2"/>
              <a:buChar char="q"/>
              <a:defRPr/>
            </a:pPr>
            <a:r>
              <a:rPr lang="en-US" altLang="en-US" sz="2000" dirty="0">
                <a:solidFill>
                  <a:prstClr val="black"/>
                </a:solidFill>
                <a:latin typeface="+mj-lt"/>
                <a:cs typeface="Times New Roman" panose="02020603050405020304" pitchFamily="18" charset="0"/>
              </a:rPr>
              <a:t>Organization information (key contacts)</a:t>
            </a:r>
          </a:p>
          <a:p>
            <a:pPr lvl="1">
              <a:spcBef>
                <a:spcPts val="0"/>
              </a:spcBef>
              <a:spcAft>
                <a:spcPts val="600"/>
              </a:spcAft>
              <a:buFont typeface="Wingdings" panose="05000000000000000000" pitchFamily="2" charset="2"/>
              <a:buChar char="q"/>
              <a:defRPr/>
            </a:pPr>
            <a:r>
              <a:rPr lang="en-US" altLang="en-US" sz="2000" dirty="0">
                <a:solidFill>
                  <a:prstClr val="black"/>
                </a:solidFill>
                <a:latin typeface="+mj-lt"/>
                <a:cs typeface="Times New Roman" panose="02020603050405020304" pitchFamily="18" charset="0"/>
              </a:rPr>
              <a:t> Needs assessment-A statement that indicates the HMEP planning and training needs of your jurisdiction</a:t>
            </a:r>
          </a:p>
          <a:p>
            <a:pPr lvl="1">
              <a:spcBef>
                <a:spcPts val="0"/>
              </a:spcBef>
              <a:spcAft>
                <a:spcPts val="600"/>
              </a:spcAft>
              <a:buFont typeface="Wingdings" panose="05000000000000000000" pitchFamily="2" charset="2"/>
              <a:buChar char="q"/>
              <a:defRPr/>
            </a:pPr>
            <a:r>
              <a:rPr lang="en-US" altLang="en-US" sz="2000" dirty="0">
                <a:solidFill>
                  <a:prstClr val="black"/>
                </a:solidFill>
                <a:latin typeface="+mj-lt"/>
                <a:cs typeface="Times New Roman" panose="02020603050405020304" pitchFamily="18" charset="0"/>
              </a:rPr>
              <a:t>Goals and Objectives</a:t>
            </a:r>
          </a:p>
          <a:p>
            <a:pPr lvl="1">
              <a:spcBef>
                <a:spcPts val="0"/>
              </a:spcBef>
              <a:spcAft>
                <a:spcPts val="600"/>
              </a:spcAft>
              <a:buFont typeface="Wingdings" panose="05000000000000000000" pitchFamily="2" charset="2"/>
              <a:buChar char="q"/>
              <a:defRPr/>
            </a:pPr>
            <a:r>
              <a:rPr lang="en-US" altLang="en-US" sz="2000" dirty="0">
                <a:solidFill>
                  <a:prstClr val="black"/>
                </a:solidFill>
                <a:latin typeface="+mj-lt"/>
                <a:cs typeface="Times New Roman" panose="02020603050405020304" pitchFamily="18" charset="0"/>
              </a:rPr>
              <a:t>Activities Supporting Program Goals</a:t>
            </a:r>
          </a:p>
          <a:p>
            <a:pPr lvl="1">
              <a:spcBef>
                <a:spcPts val="0"/>
              </a:spcBef>
              <a:spcAft>
                <a:spcPts val="600"/>
              </a:spcAft>
              <a:buFont typeface="Wingdings" panose="05000000000000000000" pitchFamily="2" charset="2"/>
              <a:buChar char="q"/>
              <a:defRPr/>
            </a:pPr>
            <a:r>
              <a:rPr lang="en-US" altLang="en-US" sz="2000" dirty="0">
                <a:solidFill>
                  <a:prstClr val="black"/>
                </a:solidFill>
                <a:latin typeface="+mj-lt"/>
                <a:cs typeface="Times New Roman" panose="02020603050405020304" pitchFamily="18" charset="0"/>
              </a:rPr>
              <a:t>Proposed activities to include the projected output and outcome of each</a:t>
            </a:r>
          </a:p>
          <a:p>
            <a:pPr lvl="1">
              <a:spcBef>
                <a:spcPts val="0"/>
              </a:spcBef>
              <a:spcAft>
                <a:spcPts val="600"/>
              </a:spcAft>
              <a:buFont typeface="Wingdings" panose="05000000000000000000" pitchFamily="2" charset="2"/>
              <a:buChar char="q"/>
              <a:defRPr/>
            </a:pPr>
            <a:r>
              <a:rPr lang="en-US" altLang="en-US" sz="2000" dirty="0">
                <a:solidFill>
                  <a:prstClr val="black"/>
                </a:solidFill>
                <a:latin typeface="+mj-lt"/>
                <a:cs typeface="Times New Roman" panose="02020603050405020304" pitchFamily="18" charset="0"/>
              </a:rPr>
              <a:t>Approximate total cost of project with each activity</a:t>
            </a:r>
          </a:p>
          <a:p>
            <a:pPr lvl="1">
              <a:spcBef>
                <a:spcPts val="0"/>
              </a:spcBef>
              <a:spcAft>
                <a:spcPts val="600"/>
              </a:spcAft>
              <a:buFont typeface="Wingdings" panose="05000000000000000000" pitchFamily="2" charset="2"/>
              <a:buChar char="q"/>
              <a:defRPr/>
            </a:pPr>
            <a:r>
              <a:rPr lang="en-US" altLang="en-US" sz="2000" dirty="0">
                <a:solidFill>
                  <a:prstClr val="black"/>
                </a:solidFill>
                <a:latin typeface="+mj-lt"/>
                <a:cs typeface="Times New Roman" panose="02020603050405020304" pitchFamily="18" charset="0"/>
              </a:rPr>
              <a:t>Projected start and end date for each activity</a:t>
            </a:r>
          </a:p>
          <a:p>
            <a:pPr lvl="1">
              <a:spcBef>
                <a:spcPts val="0"/>
              </a:spcBef>
              <a:spcAft>
                <a:spcPts val="600"/>
              </a:spcAft>
              <a:buFont typeface="Wingdings" panose="05000000000000000000" pitchFamily="2" charset="2"/>
              <a:buChar char="q"/>
              <a:defRPr/>
            </a:pPr>
            <a:r>
              <a:rPr lang="en-US" altLang="en-US" sz="2000" dirty="0">
                <a:solidFill>
                  <a:prstClr val="black"/>
                </a:solidFill>
                <a:latin typeface="+mj-lt"/>
                <a:cs typeface="Times New Roman" panose="02020603050405020304" pitchFamily="18" charset="0"/>
              </a:rPr>
              <a:t>Performance period timeline and a monitoring plan</a:t>
            </a:r>
          </a:p>
          <a:p>
            <a:pPr marL="914400" lvl="3" indent="0">
              <a:spcBef>
                <a:spcPts val="0"/>
              </a:spcBef>
              <a:spcAft>
                <a:spcPts val="600"/>
              </a:spcAft>
              <a:buNone/>
              <a:defRPr/>
            </a:pPr>
            <a:endParaRPr lang="en-US" altLang="en-US" dirty="0">
              <a:cs typeface="Times New Roman" panose="02020603050405020304" pitchFamily="18" charset="0"/>
            </a:endParaRPr>
          </a:p>
        </p:txBody>
      </p:sp>
      <p:sp>
        <p:nvSpPr>
          <p:cNvPr id="7" name="Title 1"/>
          <p:cNvSpPr txBox="1">
            <a:spLocks/>
          </p:cNvSpPr>
          <p:nvPr/>
        </p:nvSpPr>
        <p:spPr>
          <a:xfrm>
            <a:off x="0" y="244475"/>
            <a:ext cx="12192000" cy="8191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libri"/>
                <a:ea typeface="+mj-ea"/>
                <a:cs typeface="Times New Roman" panose="02020603050405020304" pitchFamily="18" charset="0"/>
              </a:rPr>
              <a:t>Completing the HMEP Grant Application Form – Project Narrative </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4FB471-EBB4-4D81-9EA6-902E33AD37C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32004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PCHELPS PHMSA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a:spPr>
      <a:bodyPr vert="horz" lIns="91440" tIns="45720" rIns="91440" bIns="45720" rtlCol="0" anchor="ctr"/>
      <a:lstStyle>
        <a:defPPr>
          <a:defRPr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858C6E68E80348A671623C3411EC3C" ma:contentTypeVersion="0" ma:contentTypeDescription="Create a new document." ma:contentTypeScope="" ma:versionID="04048e00e8b204be0cf14cfd3825c0f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A5CEF2-8A8D-4459-8C77-0481BD36A747}">
  <ds:schemaRefs>
    <ds:schemaRef ds:uri="http://schemas.openxmlformats.org/package/2006/metadata/core-properties"/>
    <ds:schemaRef ds:uri="http://purl.org/dc/dcmitype/"/>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purl.org/dc/terms/"/>
  </ds:schemaRefs>
</ds:datastoreItem>
</file>

<file path=customXml/itemProps2.xml><?xml version="1.0" encoding="utf-8"?>
<ds:datastoreItem xmlns:ds="http://schemas.openxmlformats.org/officeDocument/2006/customXml" ds:itemID="{76C6A2AC-9363-4976-99DC-4FBEC6458AE8}">
  <ds:schemaRefs>
    <ds:schemaRef ds:uri="http://schemas.microsoft.com/sharepoint/v3/contenttype/forms"/>
  </ds:schemaRefs>
</ds:datastoreItem>
</file>

<file path=customXml/itemProps3.xml><?xml version="1.0" encoding="utf-8"?>
<ds:datastoreItem xmlns:ds="http://schemas.openxmlformats.org/officeDocument/2006/customXml" ds:itemID="{5C74E77D-C9D9-4851-8BE8-9A74A0C4E1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4952</TotalTime>
  <Words>2651</Words>
  <Application>Microsoft Office PowerPoint</Application>
  <PresentationFormat>Widescreen</PresentationFormat>
  <Paragraphs>332</Paragraphs>
  <Slides>38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Symbol</vt:lpstr>
      <vt:lpstr>Tahoma</vt:lpstr>
      <vt:lpstr>Times New Roman</vt:lpstr>
      <vt:lpstr>Wingdings</vt:lpstr>
      <vt:lpstr>PCHELPS PHMSA Presentation Template</vt:lpstr>
      <vt:lpstr>Pipeline &amp; Hazardous Materials Safety Administration HMEP Grant Program States &amp; Territories </vt:lpstr>
      <vt:lpstr>PowerPoint Presentation</vt:lpstr>
      <vt:lpstr>Hazmat Grant Program Purpose</vt:lpstr>
      <vt:lpstr>FY 18 Grant Cycle Timeline  Continuing and Supplemental Applications</vt:lpstr>
      <vt:lpstr>Objective &amp;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HMEP Grant Program Contact Information</vt:lpstr>
      <vt:lpstr>What questions do you have for us? </vt:lpstr>
      <vt:lpstr>Q &amp; A</vt:lpstr>
      <vt:lpstr>Q &amp; A</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Sheppard, Carla (PHMSA)</cp:lastModifiedBy>
  <cp:revision>184</cp:revision>
  <cp:lastPrinted>2018-05-07T10:14:45Z</cp:lastPrinted>
  <dcterms:created xsi:type="dcterms:W3CDTF">2014-09-23T12:58:53Z</dcterms:created>
  <dcterms:modified xsi:type="dcterms:W3CDTF">2018-05-21T12:40:03Z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0x010100B7858C6E68E80348A671623C3411EC3C</vt:lpwstr>
  </property>
</Properties>
</file>