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20"/>
  </p:notesMasterIdLst>
  <p:handoutMasterIdLst>
    <p:handoutMasterId r:id="rId21"/>
  </p:handoutMasterIdLst>
  <p:sldIdLst>
    <p:sldId id="282" r:id="rId5"/>
    <p:sldId id="476" r:id="rId6"/>
    <p:sldId id="356" r:id="rId7"/>
    <p:sldId id="470" r:id="rId8"/>
    <p:sldId id="474" r:id="rId9"/>
    <p:sldId id="464" r:id="rId10"/>
    <p:sldId id="465" r:id="rId11"/>
    <p:sldId id="466" r:id="rId12"/>
    <p:sldId id="467" r:id="rId13"/>
    <p:sldId id="468" r:id="rId14"/>
    <p:sldId id="469" r:id="rId15"/>
    <p:sldId id="477" r:id="rId16"/>
    <p:sldId id="411" r:id="rId17"/>
    <p:sldId id="280" r:id="rId18"/>
    <p:sldId id="281" r:id="rId1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te, Andre (PHMSA)" initials="Andre" lastIdx="7" clrIdx="0"/>
  <p:cmAuthor id="1" name="Lisa K. O'Donnell" initials="LKO" lastIdx="1" clrIdx="1"/>
  <p:cmAuthor id="2" name="Jones, Matthew (PHMSA)" initials="JM(" lastIdx="5" clrIdx="2"/>
  <p:cmAuthor id="3" name="Sheppard, Carla (PHMSA)" initials="SC(" lastIdx="3" clrIdx="3">
    <p:extLst>
      <p:ext uri="{19B8F6BF-5375-455C-9EA6-DF929625EA0E}">
        <p15:presenceInfo xmlns:p15="http://schemas.microsoft.com/office/powerpoint/2012/main" userId="S-1-5-21-982035342-1880134254-310265210-1495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1" autoAdjust="0"/>
    <p:restoredTop sz="94362" autoAdjust="0"/>
  </p:normalViewPr>
  <p:slideViewPr>
    <p:cSldViewPr>
      <p:cViewPr varScale="1">
        <p:scale>
          <a:sx n="114" d="100"/>
          <a:sy n="114" d="100"/>
        </p:scale>
        <p:origin x="408"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95"/>
    </p:cViewPr>
  </p:sorterViewPr>
  <p:notesViewPr>
    <p:cSldViewPr>
      <p:cViewPr varScale="1">
        <p:scale>
          <a:sx n="54" d="100"/>
          <a:sy n="54" d="100"/>
        </p:scale>
        <p:origin x="2227"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23" cy="464662"/>
          </a:xfrm>
          <a:prstGeom prst="rect">
            <a:avLst/>
          </a:prstGeom>
        </p:spPr>
        <p:txBody>
          <a:bodyPr vert="horz" lIns="90992" tIns="45496" rIns="90992" bIns="45496"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0992" tIns="45496" rIns="90992" bIns="45496" rtlCol="0"/>
          <a:lstStyle>
            <a:lvl1pPr algn="r">
              <a:defRPr sz="1200"/>
            </a:lvl1pPr>
          </a:lstStyle>
          <a:p>
            <a:fld id="{A287493D-AE51-4418-9E71-36B23C2388DE}" type="datetimeFigureOut">
              <a:rPr lang="en-US" smtClean="0"/>
              <a:t>4/3/2018</a:t>
            </a:fld>
            <a:endParaRPr lang="en-US"/>
          </a:p>
        </p:txBody>
      </p:sp>
      <p:sp>
        <p:nvSpPr>
          <p:cNvPr id="4" name="Footer Placeholder 3"/>
          <p:cNvSpPr>
            <a:spLocks noGrp="1"/>
          </p:cNvSpPr>
          <p:nvPr>
            <p:ph type="ftr" sz="quarter" idx="2"/>
          </p:nvPr>
        </p:nvSpPr>
        <p:spPr>
          <a:xfrm>
            <a:off x="1" y="8830153"/>
            <a:ext cx="3037523" cy="464662"/>
          </a:xfrm>
          <a:prstGeom prst="rect">
            <a:avLst/>
          </a:prstGeom>
        </p:spPr>
        <p:txBody>
          <a:bodyPr vert="horz" lIns="90992" tIns="45496" rIns="90992" bIns="45496"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0992" tIns="45496" rIns="90992" bIns="45496" rtlCol="0" anchor="b"/>
          <a:lstStyle>
            <a:lvl1pPr algn="r">
              <a:defRPr sz="1200"/>
            </a:lvl1pPr>
          </a:lstStyle>
          <a:p>
            <a:fld id="{F9C5C174-283A-4008-8D91-ADEF446E0479}" type="slidenum">
              <a:rPr lang="en-US" smtClean="0"/>
              <a:t>‹#›</a:t>
            </a:fld>
            <a:endParaRPr lang="en-US"/>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523" cy="464662"/>
          </a:xfrm>
          <a:prstGeom prst="rect">
            <a:avLst/>
          </a:prstGeom>
        </p:spPr>
        <p:txBody>
          <a:bodyPr vert="horz" lIns="90982" tIns="45491" rIns="90982" bIns="45491" rtlCol="0"/>
          <a:lstStyle>
            <a:lvl1pPr algn="l">
              <a:defRPr sz="1200"/>
            </a:lvl1pPr>
          </a:lstStyle>
          <a:p>
            <a:endParaRPr lang="en-US"/>
          </a:p>
        </p:txBody>
      </p:sp>
      <p:sp>
        <p:nvSpPr>
          <p:cNvPr id="3" name="Date Placeholder 2"/>
          <p:cNvSpPr>
            <a:spLocks noGrp="1"/>
          </p:cNvSpPr>
          <p:nvPr>
            <p:ph type="dt" idx="1"/>
          </p:nvPr>
        </p:nvSpPr>
        <p:spPr>
          <a:xfrm>
            <a:off x="3971293" y="1"/>
            <a:ext cx="3037523" cy="464662"/>
          </a:xfrm>
          <a:prstGeom prst="rect">
            <a:avLst/>
          </a:prstGeom>
        </p:spPr>
        <p:txBody>
          <a:bodyPr vert="horz" lIns="90982" tIns="45491" rIns="90982" bIns="45491" rtlCol="0"/>
          <a:lstStyle>
            <a:lvl1pPr algn="r">
              <a:defRPr sz="1200"/>
            </a:lvl1pPr>
          </a:lstStyle>
          <a:p>
            <a:fld id="{6AA549CA-EEC1-486A-B810-B82C7E5C1304}" type="datetimeFigureOut">
              <a:rPr lang="en-US" smtClean="0"/>
              <a:t>4/3/2018</a:t>
            </a:fld>
            <a:endParaRPr lang="en-US"/>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0982" tIns="45491" rIns="90982" bIns="45491" rtlCol="0" anchor="ctr"/>
          <a:lstStyle/>
          <a:p>
            <a:endParaRPr lang="en-US"/>
          </a:p>
        </p:txBody>
      </p:sp>
      <p:sp>
        <p:nvSpPr>
          <p:cNvPr id="5" name="Notes Placeholder 4"/>
          <p:cNvSpPr>
            <a:spLocks noGrp="1"/>
          </p:cNvSpPr>
          <p:nvPr>
            <p:ph type="body" sz="quarter" idx="3"/>
          </p:nvPr>
        </p:nvSpPr>
        <p:spPr>
          <a:xfrm>
            <a:off x="700723" y="4415078"/>
            <a:ext cx="5608954" cy="4183538"/>
          </a:xfrm>
          <a:prstGeom prst="rect">
            <a:avLst/>
          </a:prstGeom>
        </p:spPr>
        <p:txBody>
          <a:bodyPr vert="horz" lIns="90982" tIns="45491" rIns="90982" bIns="454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153"/>
            <a:ext cx="3037523" cy="464662"/>
          </a:xfrm>
          <a:prstGeom prst="rect">
            <a:avLst/>
          </a:prstGeom>
        </p:spPr>
        <p:txBody>
          <a:bodyPr vert="horz" lIns="90982" tIns="45491" rIns="90982" bIns="45491" rtlCol="0" anchor="b"/>
          <a:lstStyle>
            <a:lvl1pPr algn="l">
              <a:defRPr sz="1200"/>
            </a:lvl1pPr>
          </a:lstStyle>
          <a:p>
            <a:endParaRPr lang="en-US"/>
          </a:p>
        </p:txBody>
      </p:sp>
      <p:sp>
        <p:nvSpPr>
          <p:cNvPr id="7" name="Slide Number Placeholder 6"/>
          <p:cNvSpPr>
            <a:spLocks noGrp="1"/>
          </p:cNvSpPr>
          <p:nvPr>
            <p:ph type="sldNum" sz="quarter" idx="5"/>
          </p:nvPr>
        </p:nvSpPr>
        <p:spPr>
          <a:xfrm>
            <a:off x="3971293" y="8830153"/>
            <a:ext cx="3037523" cy="464662"/>
          </a:xfrm>
          <a:prstGeom prst="rect">
            <a:avLst/>
          </a:prstGeom>
        </p:spPr>
        <p:txBody>
          <a:bodyPr vert="horz" lIns="90982" tIns="45491" rIns="90982" bIns="45491" rtlCol="0" anchor="b"/>
          <a:lstStyle>
            <a:lvl1pPr algn="r">
              <a:defRPr sz="1200"/>
            </a:lvl1pPr>
          </a:lstStyle>
          <a:p>
            <a:fld id="{3C64A064-BE8C-4AC9-8D5E-31C0B035CA7C}" type="slidenum">
              <a:rPr lang="en-US" smtClean="0"/>
              <a:t>‹#›</a:t>
            </a:fld>
            <a:endParaRPr lang="en-US"/>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During</a:t>
            </a:r>
            <a:r>
              <a:rPr lang="en-US" baseline="0" dirty="0"/>
              <a:t> the HMEP online performance reporting webinar, we will discuss how to submit an online performance report using PHMSA’s new online process. </a:t>
            </a:r>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1</a:t>
            </a:fld>
            <a:endParaRPr lang="en-US" dirty="0"/>
          </a:p>
        </p:txBody>
      </p:sp>
    </p:spTree>
    <p:extLst>
      <p:ext uri="{BB962C8B-B14F-4D97-AF65-F5344CB8AC3E}">
        <p14:creationId xmlns:p14="http://schemas.microsoft.com/office/powerpoint/2010/main" val="2399165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10</a:t>
            </a:fld>
            <a:endParaRPr lang="en-US"/>
          </a:p>
        </p:txBody>
      </p:sp>
    </p:spTree>
    <p:extLst>
      <p:ext uri="{BB962C8B-B14F-4D97-AF65-F5344CB8AC3E}">
        <p14:creationId xmlns:p14="http://schemas.microsoft.com/office/powerpoint/2010/main" val="3773679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11</a:t>
            </a:fld>
            <a:endParaRPr lang="en-US"/>
          </a:p>
        </p:txBody>
      </p:sp>
    </p:spTree>
    <p:extLst>
      <p:ext uri="{BB962C8B-B14F-4D97-AF65-F5344CB8AC3E}">
        <p14:creationId xmlns:p14="http://schemas.microsoft.com/office/powerpoint/2010/main" val="2040009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12</a:t>
            </a:fld>
            <a:endParaRPr lang="en-US"/>
          </a:p>
        </p:txBody>
      </p:sp>
    </p:spTree>
    <p:extLst>
      <p:ext uri="{BB962C8B-B14F-4D97-AF65-F5344CB8AC3E}">
        <p14:creationId xmlns:p14="http://schemas.microsoft.com/office/powerpoint/2010/main" val="948913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51BFC-179F-4F61-8058-9845EB01537A}" type="slidenum">
              <a:rPr lang="en-US" smtClean="0"/>
              <a:t>13</a:t>
            </a:fld>
            <a:endParaRPr lang="en-US" dirty="0"/>
          </a:p>
        </p:txBody>
      </p:sp>
    </p:spTree>
    <p:extLst>
      <p:ext uri="{BB962C8B-B14F-4D97-AF65-F5344CB8AC3E}">
        <p14:creationId xmlns:p14="http://schemas.microsoft.com/office/powerpoint/2010/main" val="40055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I’m…and this is our</a:t>
            </a:r>
            <a:r>
              <a:rPr lang="en-US" altLang="en-US" baseline="0" dirty="0"/>
              <a:t> hazmat grants program office team. </a:t>
            </a:r>
            <a:endParaRPr lang="en-US" altLang="en-US" dirty="0"/>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310" indent="-284350">
              <a:defRPr>
                <a:solidFill>
                  <a:schemeClr val="tx1"/>
                </a:solidFill>
                <a:latin typeface="Verdana" pitchFamily="34" charset="0"/>
              </a:defRPr>
            </a:lvl2pPr>
            <a:lvl3pPr marL="1137399" indent="-227480">
              <a:defRPr>
                <a:solidFill>
                  <a:schemeClr val="tx1"/>
                </a:solidFill>
                <a:latin typeface="Verdana" pitchFamily="34" charset="0"/>
              </a:defRPr>
            </a:lvl3pPr>
            <a:lvl4pPr marL="1592359" indent="-227480">
              <a:defRPr>
                <a:solidFill>
                  <a:schemeClr val="tx1"/>
                </a:solidFill>
                <a:latin typeface="Verdana" pitchFamily="34" charset="0"/>
              </a:defRPr>
            </a:lvl4pPr>
            <a:lvl5pPr marL="2047319" indent="-227480">
              <a:defRPr>
                <a:solidFill>
                  <a:schemeClr val="tx1"/>
                </a:solidFill>
                <a:latin typeface="Verdana" pitchFamily="34" charset="0"/>
              </a:defRPr>
            </a:lvl5pPr>
            <a:lvl6pPr marL="2502278" indent="-227480" fontAlgn="base">
              <a:spcBef>
                <a:spcPct val="0"/>
              </a:spcBef>
              <a:spcAft>
                <a:spcPct val="0"/>
              </a:spcAft>
              <a:defRPr>
                <a:solidFill>
                  <a:schemeClr val="tx1"/>
                </a:solidFill>
                <a:latin typeface="Verdana" pitchFamily="34" charset="0"/>
              </a:defRPr>
            </a:lvl6pPr>
            <a:lvl7pPr marL="2957238" indent="-227480" fontAlgn="base">
              <a:spcBef>
                <a:spcPct val="0"/>
              </a:spcBef>
              <a:spcAft>
                <a:spcPct val="0"/>
              </a:spcAft>
              <a:defRPr>
                <a:solidFill>
                  <a:schemeClr val="tx1"/>
                </a:solidFill>
                <a:latin typeface="Verdana" pitchFamily="34" charset="0"/>
              </a:defRPr>
            </a:lvl7pPr>
            <a:lvl8pPr marL="3412198" indent="-227480" fontAlgn="base">
              <a:spcBef>
                <a:spcPct val="0"/>
              </a:spcBef>
              <a:spcAft>
                <a:spcPct val="0"/>
              </a:spcAft>
              <a:defRPr>
                <a:solidFill>
                  <a:schemeClr val="tx1"/>
                </a:solidFill>
                <a:latin typeface="Verdana" pitchFamily="34" charset="0"/>
              </a:defRPr>
            </a:lvl8pPr>
            <a:lvl9pPr marL="3867158" indent="-22748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EA9F6049-84B9-488B-BB87-D9FE1912A9D2}" type="slidenum">
              <a:rPr lang="en-US" altLang="en-US" smtClean="0">
                <a:latin typeface="Calibri" pitchFamily="34" charset="0"/>
              </a:rPr>
              <a:pPr fontAlgn="base">
                <a:spcBef>
                  <a:spcPct val="0"/>
                </a:spcBef>
                <a:spcAft>
                  <a:spcPct val="0"/>
                </a:spcAft>
                <a:defRPr/>
              </a:pPr>
              <a:t>2</a:t>
            </a:fld>
            <a:endParaRPr lang="en-US" altLang="en-US" dirty="0">
              <a:latin typeface="Calibri" pitchFamily="34" charset="0"/>
            </a:endParaRPr>
          </a:p>
        </p:txBody>
      </p:sp>
    </p:spTree>
    <p:extLst>
      <p:ext uri="{BB962C8B-B14F-4D97-AF65-F5344CB8AC3E}">
        <p14:creationId xmlns:p14="http://schemas.microsoft.com/office/powerpoint/2010/main" val="34303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3</a:t>
            </a:fld>
            <a:endParaRPr lang="en-US" dirty="0"/>
          </a:p>
        </p:txBody>
      </p:sp>
    </p:spTree>
    <p:extLst>
      <p:ext uri="{BB962C8B-B14F-4D97-AF65-F5344CB8AC3E}">
        <p14:creationId xmlns:p14="http://schemas.microsoft.com/office/powerpoint/2010/main" val="239916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Here is the FY 18 grant cycle timeline.</a:t>
            </a:r>
          </a:p>
        </p:txBody>
      </p:sp>
      <p:sp>
        <p:nvSpPr>
          <p:cNvPr id="4" name="Slide Number Placeholder 3"/>
          <p:cNvSpPr>
            <a:spLocks noGrp="1"/>
          </p:cNvSpPr>
          <p:nvPr>
            <p:ph type="sldNum" sz="quarter" idx="10"/>
          </p:nvPr>
        </p:nvSpPr>
        <p:spPr/>
        <p:txBody>
          <a:bodyPr/>
          <a:lstStyle/>
          <a:p>
            <a:fld id="{B5D51BFC-179F-4F61-8058-9845EB01537A}" type="slidenum">
              <a:rPr lang="en-US" smtClean="0"/>
              <a:t>4</a:t>
            </a:fld>
            <a:endParaRPr lang="en-US" dirty="0"/>
          </a:p>
        </p:txBody>
      </p:sp>
    </p:spTree>
    <p:extLst>
      <p:ext uri="{BB962C8B-B14F-4D97-AF65-F5344CB8AC3E}">
        <p14:creationId xmlns:p14="http://schemas.microsoft.com/office/powerpoint/2010/main" val="140164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51BFC-179F-4F61-8058-9845EB01537A}" type="slidenum">
              <a:rPr lang="en-US" smtClean="0"/>
              <a:t>5</a:t>
            </a:fld>
            <a:endParaRPr lang="en-US" dirty="0"/>
          </a:p>
        </p:txBody>
      </p:sp>
    </p:spTree>
    <p:extLst>
      <p:ext uri="{BB962C8B-B14F-4D97-AF65-F5344CB8AC3E}">
        <p14:creationId xmlns:p14="http://schemas.microsoft.com/office/powerpoint/2010/main" val="413380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6</a:t>
            </a:fld>
            <a:endParaRPr lang="en-US"/>
          </a:p>
        </p:txBody>
      </p:sp>
    </p:spTree>
    <p:extLst>
      <p:ext uri="{BB962C8B-B14F-4D97-AF65-F5344CB8AC3E}">
        <p14:creationId xmlns:p14="http://schemas.microsoft.com/office/powerpoint/2010/main" val="154581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7</a:t>
            </a:fld>
            <a:endParaRPr lang="en-US"/>
          </a:p>
        </p:txBody>
      </p:sp>
    </p:spTree>
    <p:extLst>
      <p:ext uri="{BB962C8B-B14F-4D97-AF65-F5344CB8AC3E}">
        <p14:creationId xmlns:p14="http://schemas.microsoft.com/office/powerpoint/2010/main" val="163863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8</a:t>
            </a:fld>
            <a:endParaRPr lang="en-US"/>
          </a:p>
        </p:txBody>
      </p:sp>
    </p:spTree>
    <p:extLst>
      <p:ext uri="{BB962C8B-B14F-4D97-AF65-F5344CB8AC3E}">
        <p14:creationId xmlns:p14="http://schemas.microsoft.com/office/powerpoint/2010/main" val="2148697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9</a:t>
            </a:fld>
            <a:endParaRPr lang="en-US"/>
          </a:p>
        </p:txBody>
      </p:sp>
    </p:spTree>
    <p:extLst>
      <p:ext uri="{BB962C8B-B14F-4D97-AF65-F5344CB8AC3E}">
        <p14:creationId xmlns:p14="http://schemas.microsoft.com/office/powerpoint/2010/main" val="3569803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4021B8-078C-424A-B96D-212DF8F36199}" type="datetime1">
              <a:rPr lang="en-US" smtClean="0"/>
              <a:t>4/3/2018</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4" y="-3062"/>
            <a:ext cx="9149443" cy="5146562"/>
          </a:xfrm>
          <a:prstGeom prst="rect">
            <a:avLst/>
          </a:prstGeom>
        </p:spPr>
      </p:pic>
      <p:cxnSp>
        <p:nvCxnSpPr>
          <p:cNvPr id="8" name="Straight Connector 7"/>
          <p:cNvCxnSpPr/>
          <p:nvPr userDrawn="1"/>
        </p:nvCxnSpPr>
        <p:spPr>
          <a:xfrm>
            <a:off x="76200" y="5715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DOT_PHMSA_LONG signature_bb_jpg.jpg"/>
          <p:cNvPicPr/>
          <p:nvPr userDrawn="1"/>
        </p:nvPicPr>
        <p:blipFill>
          <a:blip r:embed="rId3" cstate="print"/>
          <a:srcRect/>
          <a:stretch>
            <a:fillRect/>
          </a:stretch>
        </p:blipFill>
        <p:spPr bwMode="auto">
          <a:xfrm>
            <a:off x="102718" y="57150"/>
            <a:ext cx="1421283" cy="457200"/>
          </a:xfrm>
          <a:prstGeom prst="rect">
            <a:avLst/>
          </a:prstGeom>
          <a:noFill/>
        </p:spPr>
      </p:pic>
    </p:spTree>
    <p:extLst>
      <p:ext uri="{BB962C8B-B14F-4D97-AF65-F5344CB8AC3E}">
        <p14:creationId xmlns:p14="http://schemas.microsoft.com/office/powerpoint/2010/main" val="149878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DDDCE1-183A-4E63-8B80-887D1450C954}" type="datetime1">
              <a:rPr lang="en-US" smtClean="0"/>
              <a:t>4/3/2018</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74243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C66BD8-D9F1-48B0-93AE-452F2E3C5F35}" type="datetime1">
              <a:rPr lang="en-US" smtClean="0"/>
              <a:t>4/3/2018</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2738261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8"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6719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9C637F-B90B-41F4-8CC9-026C3A39F124}" type="datetime1">
              <a:rPr lang="en-US" smtClean="0"/>
              <a:t>4/3/2018</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428244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097903-26FE-4013-8AEF-5FDC9103E916}" type="datetime1">
              <a:rPr lang="en-US" smtClean="0"/>
              <a:t>4/3/2018</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42807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DE47BD-DDBE-4D53-B791-1C4B14DA831E}" type="datetime1">
              <a:rPr lang="en-US" smtClean="0"/>
              <a:t>4/3/2018</a:t>
            </a:fld>
            <a:endParaRPr lang="en-US"/>
          </a:p>
        </p:txBody>
      </p:sp>
      <p:sp>
        <p:nvSpPr>
          <p:cNvPr id="6" name="Footer Placeholder 5"/>
          <p:cNvSpPr>
            <a:spLocks noGrp="1"/>
          </p:cNvSpPr>
          <p:nvPr>
            <p:ph type="ftr" sz="quarter" idx="11"/>
          </p:nvPr>
        </p:nvSpPr>
        <p:spPr/>
        <p:txBody>
          <a:bodyPr/>
          <a:lstStyle/>
          <a:p>
            <a:r>
              <a:rPr lang="en-US"/>
              <a:t>2</a:t>
            </a:r>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50683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0B2E73-39EC-4BFD-AAE6-B4BE3314C238}" type="datetime1">
              <a:rPr lang="en-US" smtClean="0"/>
              <a:t>4/3/2018</a:t>
            </a:fld>
            <a:endParaRPr lang="en-US"/>
          </a:p>
        </p:txBody>
      </p:sp>
      <p:sp>
        <p:nvSpPr>
          <p:cNvPr id="8" name="Footer Placeholder 7"/>
          <p:cNvSpPr>
            <a:spLocks noGrp="1"/>
          </p:cNvSpPr>
          <p:nvPr>
            <p:ph type="ftr" sz="quarter" idx="11"/>
          </p:nvPr>
        </p:nvSpPr>
        <p:spPr/>
        <p:txBody>
          <a:bodyPr/>
          <a:lstStyle/>
          <a:p>
            <a:r>
              <a:rPr lang="en-US"/>
              <a:t>2</a:t>
            </a:r>
          </a:p>
        </p:txBody>
      </p:sp>
      <p:sp>
        <p:nvSpPr>
          <p:cNvPr id="9" name="Slide Number Placeholder 8"/>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258211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E95E664-C2BA-4596-A9A5-FBE62F66FDB3}" type="datetime1">
              <a:rPr lang="en-US" smtClean="0"/>
              <a:t>4/3/2018</a:t>
            </a:fld>
            <a:endParaRPr lang="en-US"/>
          </a:p>
        </p:txBody>
      </p:sp>
      <p:sp>
        <p:nvSpPr>
          <p:cNvPr id="4" name="Footer Placeholder 3"/>
          <p:cNvSpPr>
            <a:spLocks noGrp="1"/>
          </p:cNvSpPr>
          <p:nvPr>
            <p:ph type="ftr" sz="quarter" idx="11"/>
          </p:nvPr>
        </p:nvSpPr>
        <p:spPr/>
        <p:txBody>
          <a:bodyPr/>
          <a:lstStyle/>
          <a:p>
            <a:pPr>
              <a:defRPr/>
            </a:pPr>
            <a:r>
              <a:rPr lang="en-US"/>
              <a:t>2</a:t>
            </a:r>
          </a:p>
        </p:txBody>
      </p:sp>
      <p:sp>
        <p:nvSpPr>
          <p:cNvPr id="5" name="Slide Number Placeholder 4"/>
          <p:cNvSpPr>
            <a:spLocks noGrp="1"/>
          </p:cNvSpPr>
          <p:nvPr>
            <p:ph type="sldNum" sz="quarter" idx="12"/>
          </p:nvPr>
        </p:nvSpPr>
        <p:spPr/>
        <p:txBody>
          <a:bodyPr/>
          <a:lstStyle/>
          <a:p>
            <a:pPr>
              <a:defRPr/>
            </a:pPr>
            <a:r>
              <a:rPr lang="en-US"/>
              <a:t>- </a:t>
            </a:r>
            <a:fld id="{22BDEE13-FBAC-4989-AA33-9B189C2CA347}" type="slidenum">
              <a:rPr lang="en-US" smtClean="0"/>
              <a:pPr>
                <a:defRPr/>
              </a:pPr>
              <a:t>‹#›</a:t>
            </a:fld>
            <a:r>
              <a:rPr lang="en-US"/>
              <a:t> -</a:t>
            </a:r>
          </a:p>
        </p:txBody>
      </p:sp>
    </p:spTree>
    <p:extLst>
      <p:ext uri="{BB962C8B-B14F-4D97-AF65-F5344CB8AC3E}">
        <p14:creationId xmlns:p14="http://schemas.microsoft.com/office/powerpoint/2010/main" val="29284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98DCF-B68D-46BA-9198-C6750E7D6AA9}" type="datetime1">
              <a:rPr lang="en-US" smtClean="0"/>
              <a:t>4/3/2018</a:t>
            </a:fld>
            <a:endParaRPr lang="en-US"/>
          </a:p>
        </p:txBody>
      </p:sp>
      <p:sp>
        <p:nvSpPr>
          <p:cNvPr id="3" name="Footer Placeholder 2"/>
          <p:cNvSpPr>
            <a:spLocks noGrp="1"/>
          </p:cNvSpPr>
          <p:nvPr>
            <p:ph type="ftr" sz="quarter" idx="11"/>
          </p:nvPr>
        </p:nvSpPr>
        <p:spPr/>
        <p:txBody>
          <a:bodyPr/>
          <a:lstStyle/>
          <a:p>
            <a:r>
              <a:rPr lang="en-US"/>
              <a:t>2</a:t>
            </a:r>
          </a:p>
        </p:txBody>
      </p:sp>
      <p:sp>
        <p:nvSpPr>
          <p:cNvPr id="4" name="Slide Number Placeholder 3"/>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35361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C2EF63-6198-4F0D-B004-A9D6AC2D55ED}" type="datetime1">
              <a:rPr lang="en-US" smtClean="0"/>
              <a:t>4/3/2018</a:t>
            </a:fld>
            <a:endParaRPr lang="en-US"/>
          </a:p>
        </p:txBody>
      </p:sp>
      <p:sp>
        <p:nvSpPr>
          <p:cNvPr id="6" name="Footer Placeholder 5"/>
          <p:cNvSpPr>
            <a:spLocks noGrp="1"/>
          </p:cNvSpPr>
          <p:nvPr>
            <p:ph type="ftr" sz="quarter" idx="11"/>
          </p:nvPr>
        </p:nvSpPr>
        <p:spPr/>
        <p:txBody>
          <a:bodyPr/>
          <a:lstStyle/>
          <a:p>
            <a:r>
              <a:rPr lang="en-US"/>
              <a:t>2</a:t>
            </a:r>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78510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8BC0-D276-4715-9067-32B0E82B96FD}" type="datetime1">
              <a:rPr lang="en-US" smtClean="0"/>
              <a:t>4/3/2018</a:t>
            </a:fld>
            <a:endParaRPr lang="en-US"/>
          </a:p>
        </p:txBody>
      </p:sp>
      <p:sp>
        <p:nvSpPr>
          <p:cNvPr id="6" name="Footer Placeholder 5"/>
          <p:cNvSpPr>
            <a:spLocks noGrp="1"/>
          </p:cNvSpPr>
          <p:nvPr>
            <p:ph type="ftr" sz="quarter" idx="11"/>
          </p:nvPr>
        </p:nvSpPr>
        <p:spPr/>
        <p:txBody>
          <a:bodyPr/>
          <a:lstStyle/>
          <a:p>
            <a:r>
              <a:rPr lang="en-US"/>
              <a:t>2</a:t>
            </a:r>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66657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E911D06-04B0-4562-90CB-7F926B7E4E88}" type="datetime1">
              <a:rPr lang="en-US" smtClean="0"/>
              <a:t>4/3/2018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E4FB471-EBB4-4D81-9EA6-902E33AD37CE}" type="slidenum">
              <a:rPr lang="en-US" smtClean="0"/>
              <a:t>‹#›</a:t>
            </a:fld>
            <a:endParaRPr lang="en-US"/>
          </a:p>
        </p:txBody>
      </p:sp>
    </p:spTree>
    <p:extLst>
      <p:ext uri="{BB962C8B-B14F-4D97-AF65-F5344CB8AC3E}">
        <p14:creationId xmlns:p14="http://schemas.microsoft.com/office/powerpoint/2010/main" val="38727212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86"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hmsa.dot.gov/hazmat/grants" TargetMode="External"/><Relationship Id="rId2" Type="http://schemas.openxmlformats.org/officeDocument/2006/relationships/hyperlink" Target="mailto:HMEP.Grants@dot.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971550"/>
            <a:ext cx="8991600" cy="548879"/>
          </a:xfrm>
        </p:spPr>
        <p:txBody>
          <a:bodyPr>
            <a:normAutofit fontScale="90000"/>
          </a:bodyPr>
          <a:lstStyle/>
          <a:p>
            <a:r>
              <a:rPr lang="en-US" altLang="en-US" sz="4000" b="1" dirty="0">
                <a:latin typeface="Bell MT" panose="02020503060305020303" pitchFamily="18" charset="0"/>
                <a:cs typeface="Arial" charset="0"/>
              </a:rPr>
              <a:t>Pipeline and Hazardous Materials Safety Administration </a:t>
            </a:r>
            <a:br>
              <a:rPr lang="en-US" altLang="en-US" sz="4000" b="1" dirty="0">
                <a:latin typeface="Bell MT" panose="02020503060305020303" pitchFamily="18" charset="0"/>
                <a:cs typeface="Arial" charset="0"/>
              </a:rPr>
            </a:br>
            <a:r>
              <a:rPr lang="en-US" altLang="en-US" sz="4000" b="1" dirty="0">
                <a:solidFill>
                  <a:schemeClr val="accent3">
                    <a:lumMod val="75000"/>
                  </a:schemeClr>
                </a:solidFill>
                <a:latin typeface="Bell MT" panose="02020503060305020303" pitchFamily="18" charset="0"/>
                <a:cs typeface="Arial" charset="0"/>
              </a:rPr>
              <a:t>HMEP</a:t>
            </a:r>
            <a:r>
              <a:rPr lang="en-US" altLang="en-US" sz="4000" b="1" dirty="0">
                <a:latin typeface="Bell MT" panose="02020503060305020303" pitchFamily="18" charset="0"/>
                <a:cs typeface="Arial" charset="0"/>
              </a:rPr>
              <a:t> Grant Program </a:t>
            </a:r>
          </a:p>
        </p:txBody>
      </p:sp>
      <p:pic>
        <p:nvPicPr>
          <p:cNvPr id="5" name="Picture 4"/>
          <p:cNvPicPr>
            <a:picLocks noChangeAspect="1"/>
          </p:cNvPicPr>
          <p:nvPr/>
        </p:nvPicPr>
        <p:blipFill>
          <a:blip r:embed="rId3"/>
          <a:stretch>
            <a:fillRect/>
          </a:stretch>
        </p:blipFill>
        <p:spPr>
          <a:xfrm>
            <a:off x="5638800" y="2114550"/>
            <a:ext cx="2515495" cy="1743074"/>
          </a:xfrm>
          <a:prstGeom prst="rect">
            <a:avLst/>
          </a:prstGeom>
          <a:ln>
            <a:noFill/>
          </a:ln>
          <a:effectLst>
            <a:outerShdw blurRad="292100" dist="139700" dir="2700000" algn="tl" rotWithShape="0">
              <a:srgbClr val="333333">
                <a:alpha val="65000"/>
              </a:srgbClr>
            </a:outerShdw>
            <a:softEdge rad="635000"/>
          </a:effectLst>
        </p:spPr>
      </p:pic>
      <p:pic>
        <p:nvPicPr>
          <p:cNvPr id="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33600" y="2114550"/>
            <a:ext cx="4418917" cy="178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itle 2"/>
          <p:cNvSpPr txBox="1">
            <a:spLocks/>
          </p:cNvSpPr>
          <p:nvPr/>
        </p:nvSpPr>
        <p:spPr>
          <a:xfrm>
            <a:off x="876300" y="3857624"/>
            <a:ext cx="73914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b="1" dirty="0">
                <a:latin typeface="Georgia" panose="02040502050405020303" pitchFamily="18" charset="0"/>
              </a:rPr>
              <a:t>Performance Report Webinar </a:t>
            </a:r>
          </a:p>
        </p:txBody>
      </p:sp>
    </p:spTree>
    <p:extLst>
      <p:ext uri="{BB962C8B-B14F-4D97-AF65-F5344CB8AC3E}">
        <p14:creationId xmlns:p14="http://schemas.microsoft.com/office/powerpoint/2010/main" val="107135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0323" y="666751"/>
            <a:ext cx="8459212" cy="3657600"/>
          </a:xfrm>
          <a:prstGeom prst="rect">
            <a:avLst/>
          </a:prstGeom>
        </p:spPr>
      </p:pic>
      <p:sp>
        <p:nvSpPr>
          <p:cNvPr id="6" name="Flowchart: Process 5"/>
          <p:cNvSpPr/>
          <p:nvPr/>
        </p:nvSpPr>
        <p:spPr>
          <a:xfrm>
            <a:off x="3657600" y="1579033"/>
            <a:ext cx="4953000" cy="60960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Georgia" panose="02040502050405020303" pitchFamily="18" charset="0"/>
              </a:rPr>
              <a:t>5. </a:t>
            </a:r>
            <a:r>
              <a:rPr lang="en-US" dirty="0">
                <a:latin typeface="Georgia" panose="02040502050405020303" pitchFamily="18" charset="0"/>
              </a:rPr>
              <a:t>To enter rows, click “Add Sub-Grantee Row”</a:t>
            </a:r>
          </a:p>
          <a:p>
            <a:r>
              <a:rPr lang="en-US" b="1" dirty="0">
                <a:latin typeface="Georgia" panose="02040502050405020303" pitchFamily="18" charset="0"/>
              </a:rPr>
              <a:t>6. </a:t>
            </a:r>
            <a:r>
              <a:rPr lang="en-US" dirty="0">
                <a:latin typeface="Georgia" panose="02040502050405020303" pitchFamily="18" charset="0"/>
              </a:rPr>
              <a:t>Enter data in appropriate columns</a:t>
            </a:r>
          </a:p>
        </p:txBody>
      </p:sp>
      <p:sp>
        <p:nvSpPr>
          <p:cNvPr id="7" name="Right Arrow 6"/>
          <p:cNvSpPr/>
          <p:nvPr/>
        </p:nvSpPr>
        <p:spPr>
          <a:xfrm rot="10800000">
            <a:off x="6019800" y="2264833"/>
            <a:ext cx="15240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457200" y="133350"/>
            <a:ext cx="8352692" cy="3810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latin typeface="Georgia" panose="02040502050405020303" pitchFamily="18" charset="0"/>
            </a:endParaRPr>
          </a:p>
          <a:p>
            <a:r>
              <a:rPr lang="en-US" sz="2800" b="1" dirty="0">
                <a:latin typeface="Georgia" panose="02040502050405020303" pitchFamily="18" charset="0"/>
              </a:rPr>
              <a:t>Performance Reporting </a:t>
            </a:r>
            <a:r>
              <a:rPr lang="en-US" sz="2000" b="1" dirty="0">
                <a:latin typeface="Georgia" panose="02040502050405020303" pitchFamily="18" charset="0"/>
              </a:rPr>
              <a:t>(cont.)</a:t>
            </a:r>
            <a:endParaRPr lang="en-US" sz="4000" b="1" dirty="0"/>
          </a:p>
          <a:p>
            <a:endParaRPr lang="en-US" sz="3600" dirty="0">
              <a:latin typeface="Georgia" panose="02040502050405020303" pitchFamily="18" charset="0"/>
            </a:endParaRPr>
          </a:p>
        </p:txBody>
      </p:sp>
      <p:sp>
        <p:nvSpPr>
          <p:cNvPr id="9" name="Footer Placeholder 9"/>
          <p:cNvSpPr txBox="1">
            <a:spLocks/>
          </p:cNvSpPr>
          <p:nvPr/>
        </p:nvSpPr>
        <p:spPr>
          <a:xfrm>
            <a:off x="4812242" y="4498703"/>
            <a:ext cx="2895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a:solidFill>
                  <a:schemeClr val="tx1">
                    <a:tint val="75000"/>
                  </a:schemeClr>
                </a:solidFill>
              </a:rPr>
              <a:t>10 of 15</a:t>
            </a:r>
          </a:p>
        </p:txBody>
      </p:sp>
    </p:spTree>
    <p:extLst>
      <p:ext uri="{BB962C8B-B14F-4D97-AF65-F5344CB8AC3E}">
        <p14:creationId xmlns:p14="http://schemas.microsoft.com/office/powerpoint/2010/main" val="175853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2" y="666750"/>
            <a:ext cx="8229598" cy="3657600"/>
          </a:xfrm>
          <a:prstGeom prst="rect">
            <a:avLst/>
          </a:prstGeom>
        </p:spPr>
      </p:pic>
      <p:sp>
        <p:nvSpPr>
          <p:cNvPr id="4" name="Flowchart: Process 3"/>
          <p:cNvSpPr/>
          <p:nvPr/>
        </p:nvSpPr>
        <p:spPr>
          <a:xfrm>
            <a:off x="3810000" y="1579033"/>
            <a:ext cx="4876800" cy="60960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Georgia" panose="02040502050405020303" pitchFamily="18" charset="0"/>
              </a:rPr>
              <a:t>7. </a:t>
            </a:r>
            <a:r>
              <a:rPr lang="en-US" dirty="0">
                <a:latin typeface="Georgia" panose="02040502050405020303" pitchFamily="18" charset="0"/>
              </a:rPr>
              <a:t>To enter rows, click “Add Training Activity”</a:t>
            </a:r>
          </a:p>
          <a:p>
            <a:r>
              <a:rPr lang="en-US" b="1" dirty="0">
                <a:latin typeface="Georgia" panose="02040502050405020303" pitchFamily="18" charset="0"/>
              </a:rPr>
              <a:t>8. </a:t>
            </a:r>
            <a:r>
              <a:rPr lang="en-US" dirty="0">
                <a:latin typeface="Georgia" panose="02040502050405020303" pitchFamily="18" charset="0"/>
              </a:rPr>
              <a:t>Enter data in appropriate columns</a:t>
            </a:r>
          </a:p>
        </p:txBody>
      </p:sp>
      <p:sp>
        <p:nvSpPr>
          <p:cNvPr id="6" name="Right Arrow 5"/>
          <p:cNvSpPr/>
          <p:nvPr/>
        </p:nvSpPr>
        <p:spPr>
          <a:xfrm>
            <a:off x="5715000" y="2324100"/>
            <a:ext cx="15240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0" y="133350"/>
            <a:ext cx="8352692" cy="3810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latin typeface="Georgia" panose="02040502050405020303" pitchFamily="18" charset="0"/>
            </a:endParaRPr>
          </a:p>
          <a:p>
            <a:r>
              <a:rPr lang="en-US" sz="2800" b="1" dirty="0">
                <a:latin typeface="Georgia" panose="02040502050405020303" pitchFamily="18" charset="0"/>
              </a:rPr>
              <a:t>Performance Reporting </a:t>
            </a:r>
            <a:r>
              <a:rPr lang="en-US" sz="2000" b="1" dirty="0">
                <a:latin typeface="Georgia" panose="02040502050405020303" pitchFamily="18" charset="0"/>
              </a:rPr>
              <a:t>(cont.)</a:t>
            </a:r>
            <a:endParaRPr lang="en-US" sz="4000" b="1" dirty="0"/>
          </a:p>
          <a:p>
            <a:endParaRPr lang="en-US" sz="3600" dirty="0">
              <a:latin typeface="Georgia" panose="02040502050405020303" pitchFamily="18" charset="0"/>
            </a:endParaRPr>
          </a:p>
        </p:txBody>
      </p:sp>
      <p:sp>
        <p:nvSpPr>
          <p:cNvPr id="8" name="Footer Placeholder 9"/>
          <p:cNvSpPr txBox="1">
            <a:spLocks/>
          </p:cNvSpPr>
          <p:nvPr/>
        </p:nvSpPr>
        <p:spPr>
          <a:xfrm>
            <a:off x="4812242" y="4498703"/>
            <a:ext cx="2895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a:solidFill>
                  <a:schemeClr val="tx1">
                    <a:tint val="75000"/>
                  </a:schemeClr>
                </a:solidFill>
              </a:rPr>
              <a:t>11 of 15</a:t>
            </a:r>
          </a:p>
        </p:txBody>
      </p:sp>
    </p:spTree>
    <p:extLst>
      <p:ext uri="{BB962C8B-B14F-4D97-AF65-F5344CB8AC3E}">
        <p14:creationId xmlns:p14="http://schemas.microsoft.com/office/powerpoint/2010/main" val="861327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0" y="666750"/>
            <a:ext cx="8382000" cy="3624649"/>
          </a:xfrm>
          <a:prstGeom prst="rect">
            <a:avLst/>
          </a:prstGeom>
        </p:spPr>
      </p:pic>
      <p:sp>
        <p:nvSpPr>
          <p:cNvPr id="4" name="Flowchart: Process 3"/>
          <p:cNvSpPr/>
          <p:nvPr/>
        </p:nvSpPr>
        <p:spPr>
          <a:xfrm>
            <a:off x="4114800" y="1276350"/>
            <a:ext cx="4495800" cy="213360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Georgia" panose="02040502050405020303" pitchFamily="18" charset="0"/>
              </a:rPr>
              <a:t>9. </a:t>
            </a:r>
            <a:r>
              <a:rPr lang="en-US" dirty="0">
                <a:latin typeface="Georgia" panose="02040502050405020303" pitchFamily="18" charset="0"/>
              </a:rPr>
              <a:t>Check box to indicate that to the best of your knowledge and belief, the report is correct and complete and reflects the performance of activities and purposes set forth in the award documents.</a:t>
            </a:r>
          </a:p>
          <a:p>
            <a:r>
              <a:rPr lang="en-US" b="1" dirty="0">
                <a:latin typeface="Georgia" panose="02040502050405020303" pitchFamily="18" charset="0"/>
              </a:rPr>
              <a:t>10. </a:t>
            </a:r>
            <a:r>
              <a:rPr lang="en-US" dirty="0">
                <a:latin typeface="Georgia" panose="02040502050405020303" pitchFamily="18" charset="0"/>
              </a:rPr>
              <a:t>If ready to send, click “submit,” if not click “save changes.”</a:t>
            </a:r>
          </a:p>
        </p:txBody>
      </p:sp>
      <p:pic>
        <p:nvPicPr>
          <p:cNvPr id="2" name="Picture 1"/>
          <p:cNvPicPr>
            <a:picLocks noChangeAspect="1"/>
          </p:cNvPicPr>
          <p:nvPr/>
        </p:nvPicPr>
        <p:blipFill>
          <a:blip r:embed="rId4"/>
          <a:stretch>
            <a:fillRect/>
          </a:stretch>
        </p:blipFill>
        <p:spPr>
          <a:xfrm rot="10800000">
            <a:off x="1524000" y="3867150"/>
            <a:ext cx="1554615" cy="213378"/>
          </a:xfrm>
          <a:prstGeom prst="rect">
            <a:avLst/>
          </a:prstGeom>
        </p:spPr>
      </p:pic>
      <p:sp>
        <p:nvSpPr>
          <p:cNvPr id="6" name="Title 1"/>
          <p:cNvSpPr txBox="1">
            <a:spLocks/>
          </p:cNvSpPr>
          <p:nvPr/>
        </p:nvSpPr>
        <p:spPr>
          <a:xfrm>
            <a:off x="457200" y="133350"/>
            <a:ext cx="8352692" cy="3810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latin typeface="Georgia" panose="02040502050405020303" pitchFamily="18" charset="0"/>
            </a:endParaRPr>
          </a:p>
          <a:p>
            <a:r>
              <a:rPr lang="en-US" sz="2800" b="1" dirty="0">
                <a:latin typeface="Georgia" panose="02040502050405020303" pitchFamily="18" charset="0"/>
              </a:rPr>
              <a:t>Performance Reporting </a:t>
            </a:r>
            <a:r>
              <a:rPr lang="en-US" sz="2000" b="1" dirty="0">
                <a:latin typeface="Georgia" panose="02040502050405020303" pitchFamily="18" charset="0"/>
              </a:rPr>
              <a:t>(cont.)</a:t>
            </a:r>
            <a:endParaRPr lang="en-US" sz="4000" b="1" dirty="0"/>
          </a:p>
          <a:p>
            <a:endParaRPr lang="en-US" sz="3600" dirty="0">
              <a:latin typeface="Georgia" panose="02040502050405020303" pitchFamily="18" charset="0"/>
            </a:endParaRPr>
          </a:p>
        </p:txBody>
      </p:sp>
      <p:sp>
        <p:nvSpPr>
          <p:cNvPr id="7" name="Footer Placeholder 9"/>
          <p:cNvSpPr txBox="1">
            <a:spLocks/>
          </p:cNvSpPr>
          <p:nvPr/>
        </p:nvSpPr>
        <p:spPr>
          <a:xfrm>
            <a:off x="4812242" y="4498703"/>
            <a:ext cx="2895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a:solidFill>
                  <a:schemeClr val="tx1">
                    <a:tint val="75000"/>
                  </a:schemeClr>
                </a:solidFill>
              </a:rPr>
              <a:t>12 of 15</a:t>
            </a:r>
          </a:p>
        </p:txBody>
      </p:sp>
    </p:spTree>
    <p:extLst>
      <p:ext uri="{BB962C8B-B14F-4D97-AF65-F5344CB8AC3E}">
        <p14:creationId xmlns:p14="http://schemas.microsoft.com/office/powerpoint/2010/main" val="2719431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ing the Required Organizational &lt;strong&gt;Capabilities&lt;/strong&gt; - Wiznam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8760" y="2647950"/>
            <a:ext cx="2101132" cy="1682027"/>
          </a:xfrm>
          <a:prstGeom prst="rect">
            <a:avLst/>
          </a:prstGeom>
        </p:spPr>
      </p:pic>
      <p:sp>
        <p:nvSpPr>
          <p:cNvPr id="3" name="Content Placeholder 2"/>
          <p:cNvSpPr>
            <a:spLocks noGrp="1"/>
          </p:cNvSpPr>
          <p:nvPr>
            <p:ph idx="1"/>
          </p:nvPr>
        </p:nvSpPr>
        <p:spPr>
          <a:xfrm>
            <a:off x="228600" y="850106"/>
            <a:ext cx="8915400" cy="3695700"/>
          </a:xfrm>
        </p:spPr>
        <p:txBody>
          <a:bodyPr>
            <a:normAutofit/>
          </a:bodyPr>
          <a:lstStyle/>
          <a:p>
            <a:pPr marL="114300" lvl="1" indent="0">
              <a:spcBef>
                <a:spcPts val="600"/>
              </a:spcBef>
              <a:spcAft>
                <a:spcPts val="600"/>
              </a:spcAft>
              <a:buNone/>
            </a:pPr>
            <a:r>
              <a:rPr lang="en-US" sz="2000" b="1" dirty="0">
                <a:solidFill>
                  <a:prstClr val="black"/>
                </a:solidFill>
                <a:latin typeface="Georgia" panose="02040502050405020303" pitchFamily="18" charset="0"/>
              </a:rPr>
              <a:t>Online Report Capabilities</a:t>
            </a:r>
          </a:p>
          <a:p>
            <a:pPr marL="400050" lvl="1">
              <a:spcBef>
                <a:spcPts val="600"/>
              </a:spcBef>
              <a:spcAft>
                <a:spcPts val="600"/>
              </a:spcAft>
              <a:buFont typeface="Arial" panose="020B0604020202020204" pitchFamily="34" charset="0"/>
              <a:buChar char="•"/>
            </a:pPr>
            <a:r>
              <a:rPr lang="en-US" sz="2000" dirty="0">
                <a:solidFill>
                  <a:prstClr val="black"/>
                </a:solidFill>
                <a:latin typeface="Georgia" panose="02040502050405020303" pitchFamily="18" charset="0"/>
              </a:rPr>
              <a:t>Auto saves as you move from page-to-page</a:t>
            </a:r>
          </a:p>
          <a:p>
            <a:pPr marL="400050" lvl="1">
              <a:spcBef>
                <a:spcPts val="600"/>
              </a:spcBef>
              <a:spcAft>
                <a:spcPts val="600"/>
              </a:spcAft>
              <a:buFont typeface="Arial" panose="020B0604020202020204" pitchFamily="34" charset="0"/>
              <a:buChar char="•"/>
            </a:pPr>
            <a:r>
              <a:rPr lang="en-US" sz="2000" dirty="0">
                <a:solidFill>
                  <a:prstClr val="black"/>
                </a:solidFill>
                <a:latin typeface="Georgia" panose="02040502050405020303" pitchFamily="18" charset="0"/>
              </a:rPr>
              <a:t>You can save work and come back to complete</a:t>
            </a:r>
          </a:p>
          <a:p>
            <a:pPr marL="400050" lvl="1">
              <a:spcBef>
                <a:spcPts val="600"/>
              </a:spcBef>
              <a:spcAft>
                <a:spcPts val="600"/>
              </a:spcAft>
              <a:buFont typeface="Arial" panose="020B0604020202020204" pitchFamily="34" charset="0"/>
              <a:buChar char="•"/>
            </a:pPr>
            <a:r>
              <a:rPr lang="en-US" sz="2000" dirty="0">
                <a:solidFill>
                  <a:prstClr val="black"/>
                </a:solidFill>
                <a:latin typeface="Georgia" panose="02040502050405020303" pitchFamily="18" charset="0"/>
              </a:rPr>
              <a:t>There are no edit capabilities once you submit, until PHMSA returns form to you for corrections</a:t>
            </a:r>
          </a:p>
          <a:p>
            <a:pPr marL="400050" lvl="1">
              <a:spcBef>
                <a:spcPts val="600"/>
              </a:spcBef>
              <a:spcAft>
                <a:spcPts val="600"/>
              </a:spcAft>
              <a:buFont typeface="Arial" panose="020B0604020202020204" pitchFamily="34" charset="0"/>
              <a:buChar char="•"/>
            </a:pPr>
            <a:r>
              <a:rPr lang="en-US" sz="2000" dirty="0">
                <a:solidFill>
                  <a:prstClr val="black"/>
                </a:solidFill>
                <a:latin typeface="Georgia" panose="02040502050405020303" pitchFamily="18" charset="0"/>
              </a:rPr>
              <a:t>You can search by grant number and retrieve old reports</a:t>
            </a:r>
          </a:p>
          <a:p>
            <a:pPr marL="400050" lvl="1">
              <a:spcBef>
                <a:spcPts val="600"/>
              </a:spcBef>
              <a:spcAft>
                <a:spcPts val="600"/>
              </a:spcAft>
              <a:buFont typeface="Arial" panose="020B0604020202020204" pitchFamily="34" charset="0"/>
              <a:buChar char="•"/>
            </a:pPr>
            <a:r>
              <a:rPr lang="en-US" sz="2000" dirty="0">
                <a:solidFill>
                  <a:prstClr val="black"/>
                </a:solidFill>
                <a:latin typeface="Georgia" panose="02040502050405020303" pitchFamily="18" charset="0"/>
              </a:rPr>
              <a:t>You can export reports as pdf files</a:t>
            </a:r>
          </a:p>
          <a:p>
            <a:pPr marL="400050" lvl="1">
              <a:spcBef>
                <a:spcPts val="600"/>
              </a:spcBef>
              <a:spcAft>
                <a:spcPts val="600"/>
              </a:spcAft>
              <a:buFont typeface="Arial" panose="020B0604020202020204" pitchFamily="34" charset="0"/>
              <a:buChar char="•"/>
            </a:pPr>
            <a:endParaRPr lang="en-US" sz="1600" dirty="0">
              <a:solidFill>
                <a:prstClr val="black"/>
              </a:solidFill>
              <a:latin typeface="Georgia" panose="02040502050405020303" pitchFamily="18" charset="0"/>
            </a:endParaRPr>
          </a:p>
          <a:p>
            <a:pPr marL="114300" lvl="1" indent="0">
              <a:buNone/>
            </a:pPr>
            <a:endParaRPr lang="en-US" sz="1050" dirty="0">
              <a:solidFill>
                <a:prstClr val="black"/>
              </a:solidFill>
            </a:endParaRPr>
          </a:p>
          <a:p>
            <a:pPr lvl="1"/>
            <a:endParaRPr lang="en-US" sz="1600" dirty="0"/>
          </a:p>
          <a:p>
            <a:pPr marL="0" indent="0">
              <a:buNone/>
            </a:pPr>
            <a:endParaRPr lang="en-US" sz="2000" dirty="0"/>
          </a:p>
        </p:txBody>
      </p:sp>
      <p:sp>
        <p:nvSpPr>
          <p:cNvPr id="7" name="Title 1"/>
          <p:cNvSpPr txBox="1">
            <a:spLocks/>
          </p:cNvSpPr>
          <p:nvPr/>
        </p:nvSpPr>
        <p:spPr>
          <a:xfrm>
            <a:off x="457200" y="133350"/>
            <a:ext cx="8352692" cy="3810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latin typeface="Georgia" panose="02040502050405020303" pitchFamily="18" charset="0"/>
            </a:endParaRPr>
          </a:p>
          <a:p>
            <a:r>
              <a:rPr lang="en-US" sz="2800" b="1" dirty="0">
                <a:latin typeface="Georgia" panose="02040502050405020303" pitchFamily="18" charset="0"/>
              </a:rPr>
              <a:t>Performance Reporting </a:t>
            </a:r>
            <a:r>
              <a:rPr lang="en-US" sz="2000" b="1" dirty="0">
                <a:latin typeface="Georgia" panose="02040502050405020303" pitchFamily="18" charset="0"/>
              </a:rPr>
              <a:t>(concluded)</a:t>
            </a:r>
            <a:endParaRPr lang="en-US" sz="4000" b="1" dirty="0"/>
          </a:p>
          <a:p>
            <a:endParaRPr lang="en-US" sz="3600" dirty="0">
              <a:latin typeface="Georgia" panose="02040502050405020303" pitchFamily="18" charset="0"/>
            </a:endParaRPr>
          </a:p>
        </p:txBody>
      </p:sp>
      <p:sp>
        <p:nvSpPr>
          <p:cNvPr id="8" name="Footer Placeholder 9"/>
          <p:cNvSpPr txBox="1">
            <a:spLocks/>
          </p:cNvSpPr>
          <p:nvPr/>
        </p:nvSpPr>
        <p:spPr>
          <a:xfrm>
            <a:off x="4812242" y="4498703"/>
            <a:ext cx="2895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a:solidFill>
                  <a:schemeClr val="tx1">
                    <a:tint val="75000"/>
                  </a:schemeClr>
                </a:solidFill>
              </a:rPr>
              <a:t>13 of 15</a:t>
            </a:r>
          </a:p>
        </p:txBody>
      </p:sp>
    </p:spTree>
    <p:extLst>
      <p:ext uri="{BB962C8B-B14F-4D97-AF65-F5344CB8AC3E}">
        <p14:creationId xmlns:p14="http://schemas.microsoft.com/office/powerpoint/2010/main" val="2958976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515" y="285750"/>
            <a:ext cx="9144000" cy="720329"/>
          </a:xfrm>
        </p:spPr>
        <p:txBody>
          <a:bodyPr>
            <a:noAutofit/>
          </a:bodyPr>
          <a:lstStyle/>
          <a:p>
            <a:pPr eaLnBrk="1" hangingPunct="1"/>
            <a:r>
              <a:rPr lang="en-US" altLang="en-US" sz="3600" b="1" dirty="0">
                <a:latin typeface="Georgia" panose="02040502050405020303" pitchFamily="18" charset="0"/>
                <a:cs typeface="Times New Roman" panose="02020603050405020304" pitchFamily="18" charset="0"/>
              </a:rPr>
              <a:t>Hazmat Grant Program </a:t>
            </a:r>
            <a:br>
              <a:rPr lang="en-US" altLang="en-US" sz="3600" b="1" dirty="0">
                <a:latin typeface="Georgia" panose="02040502050405020303" pitchFamily="18" charset="0"/>
                <a:cs typeface="Times New Roman" panose="02020603050405020304" pitchFamily="18" charset="0"/>
              </a:rPr>
            </a:br>
            <a:r>
              <a:rPr lang="en-US" altLang="en-US" sz="3600" b="1" u="sng" dirty="0">
                <a:solidFill>
                  <a:schemeClr val="accent3">
                    <a:lumMod val="75000"/>
                  </a:schemeClr>
                </a:solidFill>
                <a:latin typeface="Georgia" panose="02040502050405020303" pitchFamily="18" charset="0"/>
                <a:cs typeface="Times New Roman" panose="02020603050405020304" pitchFamily="18" charset="0"/>
              </a:rPr>
              <a:t>Contact </a:t>
            </a:r>
            <a:r>
              <a:rPr lang="en-US" altLang="en-US" sz="3600" b="1" dirty="0">
                <a:latin typeface="Georgia" panose="02040502050405020303" pitchFamily="18" charset="0"/>
                <a:cs typeface="Times New Roman" panose="02020603050405020304" pitchFamily="18" charset="0"/>
              </a:rPr>
              <a:t>Information</a:t>
            </a:r>
          </a:p>
        </p:txBody>
      </p:sp>
      <p:sp>
        <p:nvSpPr>
          <p:cNvPr id="49155" name="Content Placeholder 2"/>
          <p:cNvSpPr>
            <a:spLocks noGrp="1"/>
          </p:cNvSpPr>
          <p:nvPr>
            <p:ph idx="1"/>
          </p:nvPr>
        </p:nvSpPr>
        <p:spPr>
          <a:xfrm>
            <a:off x="0" y="1749029"/>
            <a:ext cx="9144000" cy="2686050"/>
          </a:xfrm>
        </p:spPr>
        <p:txBody>
          <a:bodyPr>
            <a:normAutofit fontScale="77500" lnSpcReduction="20000"/>
          </a:bodyPr>
          <a:lstStyle/>
          <a:p>
            <a:pPr marL="0" indent="0" algn="ctr" eaLnBrk="1" hangingPunct="1">
              <a:buFontTx/>
              <a:buNone/>
              <a:defRPr/>
            </a:pPr>
            <a:r>
              <a:rPr lang="en-US" dirty="0">
                <a:solidFill>
                  <a:schemeClr val="tx1"/>
                </a:solidFill>
                <a:latin typeface="Times New Roman" panose="02020603050405020304" pitchFamily="18" charset="0"/>
                <a:cs typeface="Times New Roman" panose="02020603050405020304" pitchFamily="18" charset="0"/>
              </a:rPr>
              <a:t>General Grant </a:t>
            </a:r>
            <a:r>
              <a:rPr lang="en-US" u="sng" dirty="0">
                <a:solidFill>
                  <a:schemeClr val="accent3">
                    <a:lumMod val="75000"/>
                  </a:schemeClr>
                </a:solidFill>
                <a:latin typeface="Times New Roman" panose="02020603050405020304" pitchFamily="18" charset="0"/>
                <a:cs typeface="Times New Roman" panose="02020603050405020304" pitchFamily="18" charset="0"/>
              </a:rPr>
              <a:t>Inquiries</a:t>
            </a:r>
          </a:p>
          <a:p>
            <a:pPr marL="0" indent="0" algn="ctr" eaLnBrk="1" hangingPunct="1">
              <a:buFontTx/>
              <a:buNone/>
              <a:defRPr/>
            </a:pPr>
            <a:r>
              <a:rPr lang="en-US" dirty="0">
                <a:latin typeface="Times New Roman" panose="02020603050405020304" pitchFamily="18" charset="0"/>
                <a:cs typeface="Times New Roman" panose="02020603050405020304" pitchFamily="18" charset="0"/>
                <a:hlinkClick r:id="rId2"/>
              </a:rPr>
              <a:t>HMEP.Grants@dot.gov</a:t>
            </a:r>
            <a:endParaRPr lang="en-US" b="1" dirty="0">
              <a:latin typeface="Times New Roman" panose="02020603050405020304" pitchFamily="18" charset="0"/>
              <a:cs typeface="Times New Roman" panose="02020603050405020304" pitchFamily="18" charset="0"/>
            </a:endParaRPr>
          </a:p>
          <a:p>
            <a:pPr marL="457200" lvl="1" indent="0" algn="ctr" eaLnBrk="1" hangingPunct="1">
              <a:buFontTx/>
              <a:buNone/>
              <a:defRPr/>
            </a:pPr>
            <a:endParaRPr lang="en-US" sz="1800" dirty="0">
              <a:solidFill>
                <a:schemeClr val="tx1"/>
              </a:solidFill>
              <a:latin typeface="Times New Roman" panose="02020603050405020304" pitchFamily="18" charset="0"/>
              <a:cs typeface="Times New Roman" panose="02020603050405020304" pitchFamily="18" charset="0"/>
            </a:endParaRPr>
          </a:p>
          <a:p>
            <a:pPr marL="457200" lvl="1" indent="0" algn="ctr" eaLnBrk="1" hangingPunct="1">
              <a:buFontTx/>
              <a:buNone/>
              <a:defRPr/>
            </a:pPr>
            <a:r>
              <a:rPr lang="en-US" dirty="0">
                <a:solidFill>
                  <a:schemeClr val="tx1"/>
                </a:solidFill>
                <a:latin typeface="Times New Roman" panose="02020603050405020304" pitchFamily="18" charset="0"/>
                <a:cs typeface="Times New Roman" panose="02020603050405020304" pitchFamily="18" charset="0"/>
              </a:rPr>
              <a:t>Website</a:t>
            </a:r>
            <a:r>
              <a:rPr lang="en-US" b="1" dirty="0">
                <a:solidFill>
                  <a:schemeClr val="tx1"/>
                </a:solidFill>
                <a:latin typeface="Times New Roman" panose="02020603050405020304" pitchFamily="18" charset="0"/>
                <a:cs typeface="Times New Roman" panose="02020603050405020304" pitchFamily="18" charset="0"/>
              </a:rPr>
              <a:t>:</a:t>
            </a:r>
          </a:p>
          <a:p>
            <a:pPr marL="457200" lvl="1" indent="0" algn="ctr">
              <a:buFontTx/>
              <a:buNone/>
              <a:defRPr/>
            </a:pPr>
            <a:r>
              <a:rPr lang="en-US" b="1" dirty="0">
                <a:solidFill>
                  <a:schemeClr val="accent3">
                    <a:lumMod val="75000"/>
                  </a:schemeClr>
                </a:solidFill>
                <a:latin typeface="Times New Roman" panose="02020603050405020304" pitchFamily="18" charset="0"/>
                <a:cs typeface="Times New Roman" panose="02020603050405020304" pitchFamily="18" charset="0"/>
                <a:hlinkClick r:id="rId3"/>
              </a:rPr>
              <a:t>www.phmsa.dot.gov/hazmat/grants</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a:p>
            <a:pPr marL="457200" lvl="1" indent="0" algn="ctr">
              <a:buFontTx/>
              <a:buNone/>
              <a:defRPr/>
            </a:pPr>
            <a:endParaRPr lang="en-US" sz="1700" b="1" dirty="0">
              <a:latin typeface="Times New Roman" panose="02020603050405020304" pitchFamily="18" charset="0"/>
              <a:cs typeface="Times New Roman" panose="02020603050405020304" pitchFamily="18" charset="0"/>
            </a:endParaRPr>
          </a:p>
          <a:p>
            <a:pPr marL="457200" lvl="1" indent="0" algn="ctr">
              <a:buFontTx/>
              <a:buNone/>
              <a:defRPr/>
            </a:pPr>
            <a:r>
              <a:rPr lang="en-US" dirty="0">
                <a:solidFill>
                  <a:schemeClr val="tx1"/>
                </a:solidFill>
                <a:latin typeface="Times New Roman" panose="02020603050405020304" pitchFamily="18" charset="0"/>
                <a:cs typeface="Times New Roman" panose="02020603050405020304" pitchFamily="18" charset="0"/>
              </a:rPr>
              <a:t>Phone:</a:t>
            </a:r>
          </a:p>
          <a:p>
            <a:pPr marL="457200" lvl="1" indent="0" algn="ctr">
              <a:buFontTx/>
              <a:buNone/>
              <a:defRPr/>
            </a:pPr>
            <a:r>
              <a:rPr lang="en-US" dirty="0">
                <a:solidFill>
                  <a:schemeClr val="tx1"/>
                </a:solidFill>
                <a:latin typeface="Times New Roman" panose="02020603050405020304" pitchFamily="18" charset="0"/>
                <a:cs typeface="Times New Roman" panose="02020603050405020304" pitchFamily="18" charset="0"/>
              </a:rPr>
              <a:t>(202)366-1109</a:t>
            </a:r>
          </a:p>
          <a:p>
            <a:pPr eaLnBrk="1" hangingPunct="1">
              <a:defRPr/>
            </a:pPr>
            <a:endParaRPr lang="en-US" sz="1800" dirty="0"/>
          </a:p>
        </p:txBody>
      </p:sp>
      <p:sp>
        <p:nvSpPr>
          <p:cNvPr id="6" name="Footer Placeholder 9"/>
          <p:cNvSpPr txBox="1">
            <a:spLocks/>
          </p:cNvSpPr>
          <p:nvPr/>
        </p:nvSpPr>
        <p:spPr>
          <a:xfrm>
            <a:off x="4812242" y="4498703"/>
            <a:ext cx="2895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a:solidFill>
                  <a:schemeClr val="tx1">
                    <a:tint val="75000"/>
                  </a:schemeClr>
                </a:solidFill>
              </a:rPr>
              <a:t>14 of 15</a:t>
            </a:r>
          </a:p>
        </p:txBody>
      </p:sp>
    </p:spTree>
    <p:extLst>
      <p:ext uri="{BB962C8B-B14F-4D97-AF65-F5344CB8AC3E}">
        <p14:creationId xmlns:p14="http://schemas.microsoft.com/office/powerpoint/2010/main" val="1495365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685800" y="628650"/>
            <a:ext cx="7772400" cy="1102519"/>
          </a:xfrm>
        </p:spPr>
        <p:txBody>
          <a:bodyPr>
            <a:normAutofit/>
          </a:bodyPr>
          <a:lstStyle/>
          <a:p>
            <a:r>
              <a:rPr lang="en-US" altLang="en-US" sz="4000" b="1" dirty="0">
                <a:solidFill>
                  <a:schemeClr val="accent3">
                    <a:lumMod val="50000"/>
                  </a:schemeClr>
                </a:solidFill>
                <a:latin typeface="Times New Roman" panose="02020603050405020304" pitchFamily="18" charset="0"/>
                <a:cs typeface="Times New Roman" panose="02020603050405020304" pitchFamily="18" charset="0"/>
              </a:rPr>
              <a:t>Q</a:t>
            </a:r>
            <a:r>
              <a:rPr lang="en-US" altLang="en-US" sz="4000" b="1" dirty="0">
                <a:latin typeface="Times New Roman" panose="02020603050405020304" pitchFamily="18" charset="0"/>
                <a:cs typeface="Times New Roman" panose="02020603050405020304" pitchFamily="18" charset="0"/>
              </a:rPr>
              <a:t>uestions</a:t>
            </a:r>
            <a:r>
              <a:rPr lang="en-US" altLang="en-US" sz="4000" b="1" dirty="0">
                <a:solidFill>
                  <a:schemeClr val="accent3">
                    <a:lumMod val="50000"/>
                  </a:schemeClr>
                </a:solidFill>
                <a:latin typeface="Times New Roman" panose="02020603050405020304" pitchFamily="18" charset="0"/>
                <a:cs typeface="Times New Roman" panose="02020603050405020304" pitchFamily="18" charset="0"/>
              </a:rPr>
              <a:t>?</a:t>
            </a:r>
            <a:r>
              <a:rPr lang="en-US" altLang="en-US" sz="4000" b="1" dirty="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stretch>
            <a:fillRect/>
          </a:stretch>
        </p:blipFill>
        <p:spPr>
          <a:xfrm>
            <a:off x="2895600" y="1885950"/>
            <a:ext cx="3200400" cy="1943100"/>
          </a:xfrm>
          <a:prstGeom prst="rect">
            <a:avLst/>
          </a:prstGeom>
          <a:ln>
            <a:noFill/>
          </a:ln>
          <a:effectLst>
            <a:outerShdw blurRad="292100" dist="139700" dir="2700000" algn="tl" rotWithShape="0">
              <a:srgbClr val="333333">
                <a:alpha val="65000"/>
              </a:srgbClr>
            </a:outerShdw>
          </a:effectLst>
        </p:spPr>
      </p:pic>
      <p:sp>
        <p:nvSpPr>
          <p:cNvPr id="6" name="Footer Placeholder 9"/>
          <p:cNvSpPr txBox="1">
            <a:spLocks/>
          </p:cNvSpPr>
          <p:nvPr/>
        </p:nvSpPr>
        <p:spPr>
          <a:xfrm>
            <a:off x="4812242" y="4498703"/>
            <a:ext cx="2895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a:solidFill>
                  <a:schemeClr val="tx1">
                    <a:tint val="75000"/>
                  </a:schemeClr>
                </a:solidFill>
              </a:rPr>
              <a:t>15 of 15</a:t>
            </a:r>
          </a:p>
        </p:txBody>
      </p:sp>
    </p:spTree>
    <p:extLst>
      <p:ext uri="{BB962C8B-B14F-4D97-AF65-F5344CB8AC3E}">
        <p14:creationId xmlns:p14="http://schemas.microsoft.com/office/powerpoint/2010/main" val="336153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12898" y="287552"/>
            <a:ext cx="8229600" cy="399372"/>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en-US" sz="2800" b="1" kern="0" dirty="0">
                <a:latin typeface="Georgia" panose="02040502050405020303" pitchFamily="18" charset="0"/>
                <a:ea typeface="+mj-ea"/>
                <a:cs typeface="Times New Roman" panose="02020603050405020304" pitchFamily="18" charset="0"/>
              </a:rPr>
              <a:t>Hazmat Grant Program Office </a:t>
            </a:r>
          </a:p>
        </p:txBody>
      </p:sp>
      <p:graphicFrame>
        <p:nvGraphicFramePr>
          <p:cNvPr id="2" name="Table 1"/>
          <p:cNvGraphicFramePr>
            <a:graphicFrameLocks noGrp="1"/>
          </p:cNvGraphicFramePr>
          <p:nvPr>
            <p:extLst>
              <p:ext uri="{D42A27DB-BD31-4B8C-83A1-F6EECF244321}">
                <p14:modId xmlns:p14="http://schemas.microsoft.com/office/powerpoint/2010/main" val="4010101643"/>
              </p:ext>
            </p:extLst>
          </p:nvPr>
        </p:nvGraphicFramePr>
        <p:xfrm>
          <a:off x="282649" y="871652"/>
          <a:ext cx="8490098" cy="3627120"/>
        </p:xfrm>
        <a:graphic>
          <a:graphicData uri="http://schemas.openxmlformats.org/drawingml/2006/table">
            <a:tbl>
              <a:tblPr firstRow="1" bandRow="1">
                <a:tableStyleId>{C083E6E3-FA7D-4D7B-A595-EF9225AFEA82}</a:tableStyleId>
              </a:tblPr>
              <a:tblGrid>
                <a:gridCol w="2971800">
                  <a:extLst>
                    <a:ext uri="{9D8B030D-6E8A-4147-A177-3AD203B41FA5}">
                      <a16:colId xmlns:a16="http://schemas.microsoft.com/office/drawing/2014/main" val="1591236580"/>
                    </a:ext>
                  </a:extLst>
                </a:gridCol>
                <a:gridCol w="2743200">
                  <a:extLst>
                    <a:ext uri="{9D8B030D-6E8A-4147-A177-3AD203B41FA5}">
                      <a16:colId xmlns:a16="http://schemas.microsoft.com/office/drawing/2014/main" val="3927786659"/>
                    </a:ext>
                  </a:extLst>
                </a:gridCol>
                <a:gridCol w="2775098">
                  <a:extLst>
                    <a:ext uri="{9D8B030D-6E8A-4147-A177-3AD203B41FA5}">
                      <a16:colId xmlns:a16="http://schemas.microsoft.com/office/drawing/2014/main" val="1452437667"/>
                    </a:ext>
                  </a:extLst>
                </a:gridCol>
              </a:tblGrid>
              <a:tr h="370840">
                <a:tc>
                  <a:txBody>
                    <a:bodyPr/>
                    <a:lstStyle/>
                    <a:p>
                      <a:pPr algn="ctr"/>
                      <a:endParaRPr lang="en-US" sz="1600" dirty="0"/>
                    </a:p>
                  </a:txBody>
                  <a:tcPr/>
                </a:tc>
                <a:tc>
                  <a:txBody>
                    <a:bodyPr/>
                    <a:lstStyle/>
                    <a:p>
                      <a:pPr algn="ctr"/>
                      <a:r>
                        <a:rPr lang="en-US" sz="1600" dirty="0"/>
                        <a:t>Aaron Mitchell</a:t>
                      </a:r>
                    </a:p>
                    <a:p>
                      <a:pPr algn="ctr"/>
                      <a:r>
                        <a:rPr lang="en-US" sz="1600" dirty="0"/>
                        <a:t>Director</a:t>
                      </a:r>
                      <a:endParaRPr lang="en-US" sz="1600" b="0" dirty="0"/>
                    </a:p>
                  </a:txBody>
                  <a:tcPr/>
                </a:tc>
                <a:tc>
                  <a:txBody>
                    <a:bodyPr/>
                    <a:lstStyle/>
                    <a:p>
                      <a:pPr algn="ctr"/>
                      <a:endParaRPr lang="en-US" sz="1600" dirty="0"/>
                    </a:p>
                  </a:txBody>
                  <a:tcPr/>
                </a:tc>
                <a:extLst>
                  <a:ext uri="{0D108BD9-81ED-4DB2-BD59-A6C34878D82A}">
                    <a16:rowId xmlns:a16="http://schemas.microsoft.com/office/drawing/2014/main" val="1057276301"/>
                  </a:ext>
                </a:extLst>
              </a:tr>
              <a:tr h="370840">
                <a:tc>
                  <a:txBody>
                    <a:bodyPr/>
                    <a:lstStyle/>
                    <a:p>
                      <a:pPr algn="ctr"/>
                      <a:endParaRPr lang="en-US" sz="1600" dirty="0"/>
                    </a:p>
                  </a:txBody>
                  <a:tcPr/>
                </a:tc>
                <a:tc>
                  <a:txBody>
                    <a:bodyPr/>
                    <a:lstStyle/>
                    <a:p>
                      <a:pPr algn="ctr"/>
                      <a:r>
                        <a:rPr lang="en-US" sz="1600" b="1" dirty="0"/>
                        <a:t>Lisa O’Donnell </a:t>
                      </a:r>
                    </a:p>
                    <a:p>
                      <a:pPr algn="ctr"/>
                      <a:r>
                        <a:rPr lang="en-US" sz="1600" dirty="0"/>
                        <a:t>Chief, Grants and Registration</a:t>
                      </a:r>
                    </a:p>
                  </a:txBody>
                  <a:tcPr/>
                </a:tc>
                <a:tc>
                  <a:txBody>
                    <a:bodyPr/>
                    <a:lstStyle/>
                    <a:p>
                      <a:pPr algn="ctr"/>
                      <a:endParaRPr lang="en-US" sz="1600" dirty="0"/>
                    </a:p>
                  </a:txBody>
                  <a:tcPr/>
                </a:tc>
                <a:extLst>
                  <a:ext uri="{0D108BD9-81ED-4DB2-BD59-A6C34878D82A}">
                    <a16:rowId xmlns:a16="http://schemas.microsoft.com/office/drawing/2014/main" val="1534464425"/>
                  </a:ext>
                </a:extLst>
              </a:tr>
              <a:tr h="370840">
                <a:tc>
                  <a:txBody>
                    <a:bodyPr/>
                    <a:lstStyle/>
                    <a:p>
                      <a:pPr algn="ctr"/>
                      <a:r>
                        <a:rPr lang="en-US" sz="1600" b="1" dirty="0"/>
                        <a:t>Carla Sheppard</a:t>
                      </a:r>
                    </a:p>
                    <a:p>
                      <a:pPr algn="ctr"/>
                      <a:r>
                        <a:rPr lang="en-US" sz="1600" dirty="0" err="1"/>
                        <a:t>Sr</a:t>
                      </a:r>
                      <a:r>
                        <a:rPr lang="en-US" sz="1600" dirty="0"/>
                        <a:t> Grants Management Specialist</a:t>
                      </a:r>
                    </a:p>
                  </a:txBody>
                  <a:tcPr/>
                </a:tc>
                <a:tc>
                  <a:txBody>
                    <a:bodyPr/>
                    <a:lstStyle/>
                    <a:p>
                      <a:pPr algn="ctr"/>
                      <a:r>
                        <a:rPr lang="en-US" sz="1600" b="1" dirty="0"/>
                        <a:t>Rose Achieng</a:t>
                      </a:r>
                    </a:p>
                    <a:p>
                      <a:pPr algn="ctr"/>
                      <a:r>
                        <a:rPr lang="en-US" sz="1600" dirty="0"/>
                        <a:t>Business</a:t>
                      </a:r>
                      <a:r>
                        <a:rPr lang="en-US" sz="1600" baseline="0" dirty="0"/>
                        <a:t> Analyst</a:t>
                      </a:r>
                      <a:endParaRPr lang="en-US" sz="1600" dirty="0"/>
                    </a:p>
                    <a:p>
                      <a:pPr algn="ctr"/>
                      <a:endParaRPr lang="en-US" sz="1600" dirty="0"/>
                    </a:p>
                  </a:txBody>
                  <a:tcPr/>
                </a:tc>
                <a:tc>
                  <a:txBody>
                    <a:bodyPr/>
                    <a:lstStyle/>
                    <a:p>
                      <a:pPr algn="ctr"/>
                      <a:r>
                        <a:rPr lang="en-US" sz="1600" b="1" dirty="0"/>
                        <a:t>Shakira Mack </a:t>
                      </a:r>
                    </a:p>
                    <a:p>
                      <a:pPr algn="ctr"/>
                      <a:r>
                        <a:rPr lang="en-US" sz="1600" dirty="0" err="1"/>
                        <a:t>Sr</a:t>
                      </a:r>
                      <a:r>
                        <a:rPr lang="en-US" sz="1600" dirty="0"/>
                        <a:t> Program Analyst</a:t>
                      </a:r>
                    </a:p>
                  </a:txBody>
                  <a:tcPr/>
                </a:tc>
                <a:extLst>
                  <a:ext uri="{0D108BD9-81ED-4DB2-BD59-A6C34878D82A}">
                    <a16:rowId xmlns:a16="http://schemas.microsoft.com/office/drawing/2014/main" val="1804378085"/>
                  </a:ext>
                </a:extLst>
              </a:tr>
              <a:tr h="370840">
                <a:tc>
                  <a:txBody>
                    <a:bodyPr/>
                    <a:lstStyle/>
                    <a:p>
                      <a:pPr algn="ctr"/>
                      <a:r>
                        <a:rPr lang="en-US" sz="1600" b="1" dirty="0"/>
                        <a:t>Bonita Brown</a:t>
                      </a:r>
                    </a:p>
                    <a:p>
                      <a:pPr algn="ctr"/>
                      <a:r>
                        <a:rPr lang="en-US" sz="1600" dirty="0"/>
                        <a:t>Grants</a:t>
                      </a:r>
                      <a:r>
                        <a:rPr lang="en-US" sz="1600" baseline="0" dirty="0"/>
                        <a:t> Management Specialist</a:t>
                      </a:r>
                      <a:endParaRPr lang="en-US" sz="1600" dirty="0"/>
                    </a:p>
                  </a:txBody>
                  <a:tcPr/>
                </a:tc>
                <a:tc>
                  <a:txBody>
                    <a:bodyPr/>
                    <a:lstStyle/>
                    <a:p>
                      <a:pPr algn="ctr"/>
                      <a:r>
                        <a:rPr lang="en-US" sz="1600" b="1" dirty="0"/>
                        <a:t>Suezett Edwards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Grants</a:t>
                      </a:r>
                      <a:r>
                        <a:rPr lang="en-US" sz="1600" baseline="0" dirty="0"/>
                        <a:t> Management Specialist</a:t>
                      </a:r>
                      <a:endParaRPr lang="en-US" sz="1600" dirty="0"/>
                    </a:p>
                    <a:p>
                      <a:pPr algn="ctr"/>
                      <a:endParaRPr lang="en-US" sz="1600" dirty="0"/>
                    </a:p>
                  </a:txBody>
                  <a:tcPr/>
                </a:tc>
                <a:tc>
                  <a:txBody>
                    <a:bodyPr/>
                    <a:lstStyle/>
                    <a:p>
                      <a:pPr algn="ctr"/>
                      <a:r>
                        <a:rPr lang="en-US" sz="1600" b="1" dirty="0"/>
                        <a:t>Andre’ White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Grants</a:t>
                      </a:r>
                      <a:r>
                        <a:rPr lang="en-US" sz="1600" baseline="0" dirty="0"/>
                        <a:t> Management Specialist</a:t>
                      </a:r>
                      <a:endParaRPr lang="en-US" sz="1600" dirty="0"/>
                    </a:p>
                  </a:txBody>
                  <a:tcPr/>
                </a:tc>
                <a:extLst>
                  <a:ext uri="{0D108BD9-81ED-4DB2-BD59-A6C34878D82A}">
                    <a16:rowId xmlns:a16="http://schemas.microsoft.com/office/drawing/2014/main" val="399400454"/>
                  </a:ext>
                </a:extLst>
              </a:tr>
              <a:tr h="370840">
                <a:tc>
                  <a:txBody>
                    <a:bodyPr/>
                    <a:lstStyle/>
                    <a:p>
                      <a:pPr algn="ctr"/>
                      <a:r>
                        <a:rPr lang="en-US" sz="1600" b="1" dirty="0"/>
                        <a:t>Lisa Reichenbacher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Grants</a:t>
                      </a:r>
                      <a:r>
                        <a:rPr lang="en-US" sz="1600" baseline="0" dirty="0"/>
                        <a:t> Management Specialist</a:t>
                      </a:r>
                      <a:endParaRPr lang="en-US" sz="1600" dirty="0"/>
                    </a:p>
                    <a:p>
                      <a:pPr algn="ctr"/>
                      <a:endParaRPr lang="en-US" sz="1600" dirty="0"/>
                    </a:p>
                  </a:txBody>
                  <a:tcPr/>
                </a:tc>
                <a:tc>
                  <a:txBody>
                    <a:bodyPr/>
                    <a:lstStyle/>
                    <a:p>
                      <a:pPr algn="ctr"/>
                      <a:r>
                        <a:rPr lang="en-US" sz="1600" b="1" dirty="0"/>
                        <a:t>Flor Valencia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Grants</a:t>
                      </a:r>
                      <a:r>
                        <a:rPr lang="en-US" sz="1600" baseline="0" dirty="0"/>
                        <a:t> Management Specialist</a:t>
                      </a:r>
                      <a:endParaRPr lang="en-US" sz="1600" dirty="0"/>
                    </a:p>
                    <a:p>
                      <a:pPr algn="ctr"/>
                      <a:endParaRPr lang="en-US" sz="1600" dirty="0"/>
                    </a:p>
                  </a:txBody>
                  <a:tcPr/>
                </a:tc>
                <a:tc>
                  <a:txBody>
                    <a:bodyPr/>
                    <a:lstStyle/>
                    <a:p>
                      <a:pPr algn="ctr"/>
                      <a:r>
                        <a:rPr lang="en-US" sz="1600" b="1" dirty="0"/>
                        <a:t>Matthew Hufford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Grants</a:t>
                      </a:r>
                      <a:r>
                        <a:rPr lang="en-US" sz="1600" baseline="0" dirty="0"/>
                        <a:t> Management Specialist</a:t>
                      </a:r>
                      <a:endParaRPr lang="en-US" sz="1600" dirty="0"/>
                    </a:p>
                    <a:p>
                      <a:pPr algn="ctr"/>
                      <a:endParaRPr lang="en-US" sz="1600" dirty="0"/>
                    </a:p>
                  </a:txBody>
                  <a:tcPr/>
                </a:tc>
                <a:extLst>
                  <a:ext uri="{0D108BD9-81ED-4DB2-BD59-A6C34878D82A}">
                    <a16:rowId xmlns:a16="http://schemas.microsoft.com/office/drawing/2014/main" val="1909668874"/>
                  </a:ext>
                </a:extLst>
              </a:tr>
            </a:tbl>
          </a:graphicData>
        </a:graphic>
      </p:graphicFrame>
      <p:sp>
        <p:nvSpPr>
          <p:cNvPr id="7" name="Flowchart: Process 6"/>
          <p:cNvSpPr/>
          <p:nvPr/>
        </p:nvSpPr>
        <p:spPr>
          <a:xfrm>
            <a:off x="282649" y="819150"/>
            <a:ext cx="2863702" cy="90325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t>Kenetha Hillman</a:t>
            </a:r>
          </a:p>
          <a:p>
            <a:pPr algn="ctr"/>
            <a:r>
              <a:rPr lang="en-US" sz="1600" dirty="0"/>
              <a:t>Administrative Assistant</a:t>
            </a:r>
          </a:p>
        </p:txBody>
      </p:sp>
      <p:pic>
        <p:nvPicPr>
          <p:cNvPr id="8" name="Picture 7" descr="Avviso: flow limitation nei pazienti in ventilazion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96632"/>
            <a:ext cx="1578995" cy="1639189"/>
          </a:xfrm>
          <a:prstGeom prst="rect">
            <a:avLst/>
          </a:prstGeom>
        </p:spPr>
      </p:pic>
      <p:sp>
        <p:nvSpPr>
          <p:cNvPr id="10" name="Footer Placeholder 9"/>
          <p:cNvSpPr>
            <a:spLocks noGrp="1"/>
          </p:cNvSpPr>
          <p:nvPr>
            <p:ph type="ftr" sz="quarter" idx="11"/>
          </p:nvPr>
        </p:nvSpPr>
        <p:spPr>
          <a:xfrm>
            <a:off x="4812242" y="4498703"/>
            <a:ext cx="2895600" cy="273844"/>
          </a:xfrm>
        </p:spPr>
        <p:txBody>
          <a:bodyPr/>
          <a:lstStyle/>
          <a:p>
            <a:pPr>
              <a:defRPr/>
            </a:pPr>
            <a:r>
              <a:rPr lang="en-US" dirty="0"/>
              <a:t>2 of 15</a:t>
            </a:r>
          </a:p>
        </p:txBody>
      </p:sp>
    </p:spTree>
    <p:extLst>
      <p:ext uri="{BB962C8B-B14F-4D97-AF65-F5344CB8AC3E}">
        <p14:creationId xmlns:p14="http://schemas.microsoft.com/office/powerpoint/2010/main" val="175146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78565"/>
            <a:ext cx="8229600" cy="548879"/>
          </a:xfrm>
        </p:spPr>
        <p:txBody>
          <a:bodyPr>
            <a:noAutofit/>
          </a:bodyPr>
          <a:lstStyle/>
          <a:p>
            <a:r>
              <a:rPr lang="en-US" altLang="en-US" sz="2800" b="1" dirty="0">
                <a:latin typeface="Georgia" panose="02040502050405020303" pitchFamily="18" charset="0"/>
                <a:ea typeface="Tahoma" pitchFamily="34" charset="0"/>
                <a:cs typeface="Times New Roman" panose="02020603050405020304" pitchFamily="18" charset="0"/>
              </a:rPr>
              <a:t>Agenda</a:t>
            </a:r>
          </a:p>
        </p:txBody>
      </p:sp>
      <p:sp>
        <p:nvSpPr>
          <p:cNvPr id="3" name="Content Placeholder 2"/>
          <p:cNvSpPr>
            <a:spLocks noGrp="1"/>
          </p:cNvSpPr>
          <p:nvPr>
            <p:ph idx="1"/>
          </p:nvPr>
        </p:nvSpPr>
        <p:spPr>
          <a:xfrm>
            <a:off x="533400" y="1015907"/>
            <a:ext cx="5257800" cy="3106036"/>
          </a:xfrm>
        </p:spPr>
        <p:txBody>
          <a:bodyPr>
            <a:noAutofit/>
          </a:bodyPr>
          <a:lstStyle/>
          <a:p>
            <a:pPr>
              <a:spcBef>
                <a:spcPts val="0"/>
              </a:spcBef>
              <a:spcAft>
                <a:spcPts val="1200"/>
              </a:spcAft>
              <a:buFont typeface="Wingdings" panose="05000000000000000000" pitchFamily="2" charset="2"/>
              <a:buChar char="§"/>
              <a:defRPr/>
            </a:pPr>
            <a:r>
              <a:rPr lang="en-US" altLang="en-US" sz="2400" dirty="0">
                <a:latin typeface="Georgia" panose="02040502050405020303" pitchFamily="18" charset="0"/>
                <a:cs typeface="Times New Roman" panose="02020603050405020304" pitchFamily="18" charset="0"/>
              </a:rPr>
              <a:t>PHMSA Grant Schedule</a:t>
            </a:r>
          </a:p>
          <a:p>
            <a:pPr algn="l">
              <a:spcBef>
                <a:spcPts val="0"/>
              </a:spcBef>
              <a:spcAft>
                <a:spcPts val="1200"/>
              </a:spcAft>
              <a:buFont typeface="Wingdings" panose="05000000000000000000" pitchFamily="2" charset="2"/>
              <a:buChar char="§"/>
              <a:defRPr/>
            </a:pPr>
            <a:r>
              <a:rPr lang="en-US" altLang="en-US" sz="2400" dirty="0">
                <a:latin typeface="Georgia" panose="02040502050405020303" pitchFamily="18" charset="0"/>
                <a:cs typeface="Times New Roman" panose="02020603050405020304" pitchFamily="18" charset="0"/>
              </a:rPr>
              <a:t>Performance Reporting Guidance</a:t>
            </a:r>
          </a:p>
          <a:p>
            <a:pPr algn="l">
              <a:spcBef>
                <a:spcPts val="0"/>
              </a:spcBef>
              <a:spcAft>
                <a:spcPts val="1200"/>
              </a:spcAft>
              <a:buFont typeface="Wingdings" panose="05000000000000000000" pitchFamily="2" charset="2"/>
              <a:buChar char="§"/>
              <a:defRPr/>
            </a:pPr>
            <a:r>
              <a:rPr lang="en-US" sz="2400" dirty="0">
                <a:solidFill>
                  <a:schemeClr val="tx1"/>
                </a:solidFill>
                <a:latin typeface="Georgia" panose="02040502050405020303" pitchFamily="18" charset="0"/>
                <a:cs typeface="Times New Roman" panose="02020603050405020304" pitchFamily="18" charset="0"/>
              </a:rPr>
              <a:t>Questions/Comments</a:t>
            </a:r>
            <a:endParaRPr lang="en-US" sz="2400" dirty="0">
              <a:latin typeface="Georgia" panose="02040502050405020303"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310963" y="1123950"/>
            <a:ext cx="3505200" cy="2428875"/>
          </a:xfrm>
          <a:prstGeom prst="rect">
            <a:avLst/>
          </a:prstGeom>
          <a:ln>
            <a:noFill/>
          </a:ln>
          <a:effectLst>
            <a:outerShdw blurRad="292100" dist="139700" dir="2700000" algn="tl" rotWithShape="0">
              <a:srgbClr val="333333">
                <a:alpha val="65000"/>
              </a:srgbClr>
            </a:outerShdw>
            <a:softEdge rad="635000"/>
          </a:effectLst>
        </p:spPr>
      </p:pic>
      <p:sp>
        <p:nvSpPr>
          <p:cNvPr id="8" name="Footer Placeholder 9"/>
          <p:cNvSpPr>
            <a:spLocks noGrp="1"/>
          </p:cNvSpPr>
          <p:nvPr>
            <p:ph type="ftr" sz="quarter" idx="11"/>
          </p:nvPr>
        </p:nvSpPr>
        <p:spPr>
          <a:xfrm>
            <a:off x="4812242" y="4498703"/>
            <a:ext cx="2895600" cy="273844"/>
          </a:xfrm>
        </p:spPr>
        <p:txBody>
          <a:bodyPr/>
          <a:lstStyle/>
          <a:p>
            <a:pPr>
              <a:defRPr/>
            </a:pPr>
            <a:r>
              <a:rPr lang="en-US" dirty="0"/>
              <a:t>3 of 15</a:t>
            </a:r>
          </a:p>
        </p:txBody>
      </p:sp>
    </p:spTree>
    <p:extLst>
      <p:ext uri="{BB962C8B-B14F-4D97-AF65-F5344CB8AC3E}">
        <p14:creationId xmlns:p14="http://schemas.microsoft.com/office/powerpoint/2010/main" val="242916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ebruary Calendar Clipart - Cliparts.c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1924">
            <a:off x="6553200" y="604837"/>
            <a:ext cx="1690879" cy="1221113"/>
          </a:xfrm>
          <a:prstGeom prst="rect">
            <a:avLst/>
          </a:prstGeom>
        </p:spPr>
      </p:pic>
      <p:sp>
        <p:nvSpPr>
          <p:cNvPr id="2" name="Title 1"/>
          <p:cNvSpPr>
            <a:spLocks noGrp="1"/>
          </p:cNvSpPr>
          <p:nvPr>
            <p:ph type="title"/>
          </p:nvPr>
        </p:nvSpPr>
        <p:spPr>
          <a:xfrm>
            <a:off x="442546" y="125015"/>
            <a:ext cx="8229600" cy="479822"/>
          </a:xfrm>
        </p:spPr>
        <p:txBody>
          <a:bodyPr>
            <a:noAutofit/>
          </a:bodyPr>
          <a:lstStyle/>
          <a:p>
            <a:r>
              <a:rPr lang="en-US" sz="2800" b="1" dirty="0">
                <a:latin typeface="Georgia" panose="02040502050405020303" pitchFamily="18" charset="0"/>
                <a:cs typeface="Times New Roman" panose="02020603050405020304" pitchFamily="18" charset="0"/>
              </a:rPr>
              <a:t>Grant Cycle Timeline</a:t>
            </a:r>
          </a:p>
        </p:txBody>
      </p:sp>
      <p:sp>
        <p:nvSpPr>
          <p:cNvPr id="3" name="Content Placeholder 2"/>
          <p:cNvSpPr>
            <a:spLocks noGrp="1"/>
          </p:cNvSpPr>
          <p:nvPr>
            <p:ph idx="1"/>
          </p:nvPr>
        </p:nvSpPr>
        <p:spPr>
          <a:xfrm>
            <a:off x="457200" y="628650"/>
            <a:ext cx="8229600" cy="4114800"/>
          </a:xfrm>
        </p:spPr>
        <p:txBody>
          <a:bodyPr>
            <a:normAutofit/>
          </a:bodyPr>
          <a:lstStyle/>
          <a:p>
            <a:pPr marL="0" indent="0">
              <a:spcBef>
                <a:spcPts val="0"/>
              </a:spcBef>
              <a:spcAft>
                <a:spcPts val="1200"/>
              </a:spcAft>
              <a:buNone/>
            </a:pPr>
            <a:r>
              <a:rPr lang="en-US" sz="2000" b="1" dirty="0">
                <a:latin typeface="Georgia" panose="02040502050405020303" pitchFamily="18" charset="0"/>
                <a:cs typeface="Times New Roman" panose="02020603050405020304" pitchFamily="18" charset="0"/>
              </a:rPr>
              <a:t>FY 2018</a:t>
            </a:r>
          </a:p>
          <a:p>
            <a:pPr marL="400050">
              <a:spcBef>
                <a:spcPts val="0"/>
              </a:spcBef>
              <a:spcAft>
                <a:spcPts val="1200"/>
              </a:spcAft>
              <a:buFont typeface="Wingdings" panose="05000000000000000000" pitchFamily="2" charset="2"/>
              <a:buChar char="§"/>
            </a:pPr>
            <a:r>
              <a:rPr lang="en-US" sz="2000" b="1" dirty="0">
                <a:latin typeface="Georgia" panose="02040502050405020303" pitchFamily="18" charset="0"/>
              </a:rPr>
              <a:t>Dec. 29, 2017 </a:t>
            </a:r>
            <a:r>
              <a:rPr lang="en-US" sz="2000" dirty="0">
                <a:latin typeface="Georgia" panose="02040502050405020303" pitchFamily="18" charset="0"/>
              </a:rPr>
              <a:t>– Annual FFR Report due</a:t>
            </a:r>
            <a:endParaRPr lang="en-US" sz="2000" b="1" dirty="0">
              <a:latin typeface="Georgia" panose="02040502050405020303" pitchFamily="18" charset="0"/>
            </a:endParaRPr>
          </a:p>
          <a:p>
            <a:pPr marL="400050">
              <a:spcBef>
                <a:spcPts val="0"/>
              </a:spcBef>
              <a:spcAft>
                <a:spcPts val="1200"/>
              </a:spcAft>
              <a:buFont typeface="Wingdings" panose="05000000000000000000" pitchFamily="2" charset="2"/>
              <a:buChar char="§"/>
            </a:pPr>
            <a:r>
              <a:rPr lang="en-US" sz="2000" b="1" u="sng" dirty="0">
                <a:solidFill>
                  <a:srgbClr val="FF0000"/>
                </a:solidFill>
                <a:latin typeface="Georgia" panose="02040502050405020303" pitchFamily="18" charset="0"/>
                <a:cs typeface="Times New Roman" panose="02020603050405020304" pitchFamily="18" charset="0"/>
              </a:rPr>
              <a:t>January 30, 2018 – </a:t>
            </a:r>
            <a:r>
              <a:rPr lang="en-US" sz="2000" u="sng" dirty="0">
                <a:solidFill>
                  <a:srgbClr val="FF0000"/>
                </a:solidFill>
                <a:latin typeface="Georgia" panose="02040502050405020303" pitchFamily="18" charset="0"/>
                <a:cs typeface="Times New Roman" panose="02020603050405020304" pitchFamily="18" charset="0"/>
              </a:rPr>
              <a:t>Annual Progress Report due</a:t>
            </a:r>
          </a:p>
          <a:p>
            <a:pPr marL="400050">
              <a:spcBef>
                <a:spcPts val="0"/>
              </a:spcBef>
              <a:spcAft>
                <a:spcPts val="1200"/>
              </a:spcAft>
              <a:buFont typeface="Wingdings" panose="05000000000000000000" pitchFamily="2" charset="2"/>
              <a:buChar char="§"/>
            </a:pPr>
            <a:r>
              <a:rPr lang="en-US" sz="2000" b="1" dirty="0">
                <a:latin typeface="Georgia" panose="02040502050405020303" pitchFamily="18" charset="0"/>
                <a:cs typeface="Times New Roman" panose="02020603050405020304" pitchFamily="18" charset="0"/>
              </a:rPr>
              <a:t>January 2018 </a:t>
            </a:r>
            <a:r>
              <a:rPr lang="en-US" sz="2000" dirty="0">
                <a:latin typeface="Georgia" panose="02040502050405020303" pitchFamily="18" charset="0"/>
                <a:cs typeface="Times New Roman" panose="02020603050405020304" pitchFamily="18" charset="0"/>
              </a:rPr>
              <a:t>– Continuing Application Webinar </a:t>
            </a:r>
          </a:p>
          <a:p>
            <a:pPr marL="400050">
              <a:spcBef>
                <a:spcPts val="0"/>
              </a:spcBef>
              <a:spcAft>
                <a:spcPts val="1200"/>
              </a:spcAft>
              <a:buFont typeface="Wingdings" panose="05000000000000000000" pitchFamily="2" charset="2"/>
              <a:buChar char="§"/>
            </a:pPr>
            <a:r>
              <a:rPr lang="en-US" sz="2000" b="1" dirty="0">
                <a:latin typeface="Georgia" panose="02040502050405020303" pitchFamily="18" charset="0"/>
                <a:cs typeface="Times New Roman" panose="02020603050405020304" pitchFamily="18" charset="0"/>
              </a:rPr>
              <a:t>February 1, 2018 </a:t>
            </a:r>
            <a:r>
              <a:rPr lang="en-US" sz="2000" dirty="0">
                <a:latin typeface="Georgia" panose="02040502050405020303" pitchFamily="18" charset="0"/>
                <a:cs typeface="Times New Roman" panose="02020603050405020304" pitchFamily="18" charset="0"/>
              </a:rPr>
              <a:t>– Continuing/Supplemental Application Submission Period Opens (</a:t>
            </a:r>
            <a:r>
              <a:rPr lang="en-US" sz="2000" dirty="0">
                <a:solidFill>
                  <a:srgbClr val="FF0000"/>
                </a:solidFill>
                <a:latin typeface="Georgia" panose="02040502050405020303" pitchFamily="18" charset="0"/>
                <a:cs typeface="Times New Roman" panose="02020603050405020304" pitchFamily="18" charset="0"/>
              </a:rPr>
              <a:t>Date Tentative</a:t>
            </a:r>
            <a:r>
              <a:rPr lang="en-US" sz="2000" dirty="0">
                <a:latin typeface="Georgia" panose="02040502050405020303" pitchFamily="18" charset="0"/>
                <a:cs typeface="Times New Roman" panose="02020603050405020304" pitchFamily="18" charset="0"/>
              </a:rPr>
              <a:t>)</a:t>
            </a:r>
          </a:p>
          <a:p>
            <a:pPr marL="400050">
              <a:spcBef>
                <a:spcPts val="0"/>
              </a:spcBef>
              <a:spcAft>
                <a:spcPts val="1200"/>
              </a:spcAft>
              <a:buFont typeface="Wingdings" panose="05000000000000000000" pitchFamily="2" charset="2"/>
              <a:buChar char="§"/>
            </a:pPr>
            <a:r>
              <a:rPr lang="en-US" sz="2000" b="1" dirty="0">
                <a:latin typeface="Georgia" panose="02040502050405020303" pitchFamily="18" charset="0"/>
                <a:cs typeface="Times New Roman" panose="02020603050405020304" pitchFamily="18" charset="0"/>
              </a:rPr>
              <a:t>April 30, 2018 – </a:t>
            </a:r>
            <a:r>
              <a:rPr lang="en-US" sz="2000" dirty="0">
                <a:latin typeface="Georgia" panose="02040502050405020303" pitchFamily="18" charset="0"/>
                <a:cs typeface="Times New Roman" panose="02020603050405020304" pitchFamily="18" charset="0"/>
              </a:rPr>
              <a:t>Year 2 Semi-annual Progress Report and FFR due</a:t>
            </a:r>
          </a:p>
          <a:p>
            <a:pPr marL="57150" indent="0">
              <a:buNone/>
            </a:pPr>
            <a:endParaRPr lang="en-US" sz="2000" b="1" u="sng" dirty="0">
              <a:solidFill>
                <a:schemeClr val="tx2">
                  <a:lumMod val="75000"/>
                </a:schemeClr>
              </a:solidFill>
              <a:latin typeface="Georgia" panose="02040502050405020303" pitchFamily="18" charset="0"/>
            </a:endParaRPr>
          </a:p>
          <a:p>
            <a:pPr lvl="1"/>
            <a:endParaRPr lang="en-US" sz="2000" dirty="0">
              <a:solidFill>
                <a:schemeClr val="tx2">
                  <a:lumMod val="75000"/>
                </a:schemeClr>
              </a:solidFill>
              <a:latin typeface="Georgia" panose="02040502050405020303" pitchFamily="18" charset="0"/>
            </a:endParaRPr>
          </a:p>
          <a:p>
            <a:pPr lvl="1"/>
            <a:endParaRPr lang="en-US" sz="1050" dirty="0"/>
          </a:p>
          <a:p>
            <a:pPr lvl="1"/>
            <a:endParaRPr lang="en-US" sz="1050" dirty="0">
              <a:solidFill>
                <a:prstClr val="black"/>
              </a:solidFill>
            </a:endParaRPr>
          </a:p>
          <a:p>
            <a:pPr lvl="1"/>
            <a:endParaRPr lang="en-US" sz="1600" dirty="0"/>
          </a:p>
          <a:p>
            <a:pPr marL="0" indent="0">
              <a:buNone/>
            </a:pPr>
            <a:endParaRPr lang="en-US" sz="2000" dirty="0"/>
          </a:p>
        </p:txBody>
      </p:sp>
      <p:sp>
        <p:nvSpPr>
          <p:cNvPr id="9" name="Footer Placeholder 9"/>
          <p:cNvSpPr>
            <a:spLocks noGrp="1"/>
          </p:cNvSpPr>
          <p:nvPr>
            <p:ph type="ftr" sz="quarter" idx="11"/>
          </p:nvPr>
        </p:nvSpPr>
        <p:spPr>
          <a:xfrm>
            <a:off x="4812242" y="4498703"/>
            <a:ext cx="2895600" cy="273844"/>
          </a:xfrm>
        </p:spPr>
        <p:txBody>
          <a:bodyPr/>
          <a:lstStyle/>
          <a:p>
            <a:pPr>
              <a:defRPr/>
            </a:pPr>
            <a:r>
              <a:rPr lang="en-US" dirty="0"/>
              <a:t>4 of 15</a:t>
            </a:r>
          </a:p>
        </p:txBody>
      </p:sp>
    </p:spTree>
    <p:extLst>
      <p:ext uri="{BB962C8B-B14F-4D97-AF65-F5344CB8AC3E}">
        <p14:creationId xmlns:p14="http://schemas.microsoft.com/office/powerpoint/2010/main" val="177254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922"/>
            <a:ext cx="8229600" cy="479822"/>
          </a:xfrm>
        </p:spPr>
        <p:txBody>
          <a:bodyPr>
            <a:noAutofit/>
          </a:bodyPr>
          <a:lstStyle/>
          <a:p>
            <a:r>
              <a:rPr lang="en-US" sz="2800" b="1" dirty="0">
                <a:latin typeface="Georgia" panose="02040502050405020303" pitchFamily="18" charset="0"/>
                <a:cs typeface="Times New Roman" panose="02020603050405020304" pitchFamily="18" charset="0"/>
              </a:rPr>
              <a:t>Performance Reporting</a:t>
            </a:r>
            <a:endParaRPr lang="en-US" sz="2000" b="1" dirty="0">
              <a:latin typeface="Georgia" panose="02040502050405020303" pitchFamily="18" charset="0"/>
              <a:cs typeface="Times New Roman" panose="02020603050405020304" pitchFamily="18" charset="0"/>
            </a:endParaRPr>
          </a:p>
        </p:txBody>
      </p:sp>
      <p:sp>
        <p:nvSpPr>
          <p:cNvPr id="3" name="Content Placeholder 2"/>
          <p:cNvSpPr>
            <a:spLocks noGrp="1"/>
          </p:cNvSpPr>
          <p:nvPr>
            <p:ph idx="1"/>
          </p:nvPr>
        </p:nvSpPr>
        <p:spPr>
          <a:xfrm>
            <a:off x="457200" y="819150"/>
            <a:ext cx="8229600" cy="3314700"/>
          </a:xfrm>
        </p:spPr>
        <p:txBody>
          <a:bodyPr>
            <a:normAutofit/>
          </a:bodyPr>
          <a:lstStyle/>
          <a:p>
            <a:pPr marL="114300" lvl="1" indent="0">
              <a:buNone/>
            </a:pPr>
            <a:r>
              <a:rPr lang="en-US" sz="1800" b="1" dirty="0">
                <a:solidFill>
                  <a:prstClr val="black"/>
                </a:solidFill>
                <a:latin typeface="Georgia" panose="02040502050405020303" pitchFamily="18" charset="0"/>
              </a:rPr>
              <a:t>Guidance:</a:t>
            </a:r>
          </a:p>
          <a:p>
            <a:pPr marL="400050" lvl="1">
              <a:spcBef>
                <a:spcPts val="600"/>
              </a:spcBef>
              <a:spcAft>
                <a:spcPts val="600"/>
              </a:spcAft>
              <a:buFont typeface="Arial" panose="020B0604020202020204" pitchFamily="34" charset="0"/>
              <a:buChar char="•"/>
            </a:pPr>
            <a:r>
              <a:rPr lang="en-US" sz="1600" dirty="0">
                <a:solidFill>
                  <a:prstClr val="black"/>
                </a:solidFill>
                <a:latin typeface="Georgia" panose="02040502050405020303" pitchFamily="18" charset="0"/>
              </a:rPr>
              <a:t>Use the web performance reporting link provided by PHMSA for all performance reporting.</a:t>
            </a:r>
          </a:p>
          <a:p>
            <a:pPr marL="400050" lvl="1">
              <a:spcBef>
                <a:spcPts val="600"/>
              </a:spcBef>
              <a:spcAft>
                <a:spcPts val="600"/>
              </a:spcAft>
              <a:buFont typeface="Arial" panose="020B0604020202020204" pitchFamily="34" charset="0"/>
              <a:buChar char="•"/>
            </a:pPr>
            <a:r>
              <a:rPr lang="en-US" sz="1600" dirty="0">
                <a:solidFill>
                  <a:prstClr val="black"/>
                </a:solidFill>
                <a:latin typeface="Georgia" panose="02040502050405020303" pitchFamily="18" charset="0"/>
              </a:rPr>
              <a:t>Mid-year reports must provide information on activities occurring during the first half of the grant year cycle ending March 31. </a:t>
            </a:r>
            <a:r>
              <a:rPr lang="en-US" sz="1600" dirty="0">
                <a:solidFill>
                  <a:srgbClr val="FF0000"/>
                </a:solidFill>
                <a:latin typeface="Georgia" panose="02040502050405020303" pitchFamily="18" charset="0"/>
              </a:rPr>
              <a:t>Due no later than April 30.</a:t>
            </a:r>
          </a:p>
          <a:p>
            <a:pPr marL="400050" lvl="1">
              <a:spcBef>
                <a:spcPts val="600"/>
              </a:spcBef>
              <a:spcAft>
                <a:spcPts val="600"/>
              </a:spcAft>
              <a:buFont typeface="Arial" panose="020B0604020202020204" pitchFamily="34" charset="0"/>
              <a:buChar char="•"/>
            </a:pPr>
            <a:r>
              <a:rPr lang="en-US" sz="1600" dirty="0">
                <a:solidFill>
                  <a:prstClr val="black"/>
                </a:solidFill>
                <a:latin typeface="Georgia" panose="02040502050405020303" pitchFamily="18" charset="0"/>
              </a:rPr>
              <a:t>Annual reports must provide information on activities that have occurred during the grant year cycle ending September 30. </a:t>
            </a:r>
            <a:r>
              <a:rPr lang="en-US" sz="1600" dirty="0">
                <a:solidFill>
                  <a:srgbClr val="FF0000"/>
                </a:solidFill>
                <a:latin typeface="Georgia" panose="02040502050405020303" pitchFamily="18" charset="0"/>
              </a:rPr>
              <a:t>Due no later than December 29</a:t>
            </a:r>
            <a:r>
              <a:rPr lang="en-US" sz="1600" dirty="0">
                <a:solidFill>
                  <a:prstClr val="black"/>
                </a:solidFill>
                <a:latin typeface="Georgia" panose="02040502050405020303" pitchFamily="18" charset="0"/>
              </a:rPr>
              <a:t>.</a:t>
            </a:r>
          </a:p>
          <a:p>
            <a:pPr marL="400050" lvl="1">
              <a:spcBef>
                <a:spcPts val="600"/>
              </a:spcBef>
              <a:spcAft>
                <a:spcPts val="600"/>
              </a:spcAft>
              <a:buFont typeface="Arial" panose="020B0604020202020204" pitchFamily="34" charset="0"/>
              <a:buChar char="•"/>
            </a:pPr>
            <a:r>
              <a:rPr lang="en-US" sz="1600" dirty="0">
                <a:solidFill>
                  <a:prstClr val="black"/>
                </a:solidFill>
                <a:latin typeface="Georgia" panose="02040502050405020303" pitchFamily="18" charset="0"/>
              </a:rPr>
              <a:t>Final progress reporting must provide information on activities occurring during the entire 3-year grant cycle ending September 30. </a:t>
            </a:r>
            <a:r>
              <a:rPr lang="en-US" sz="1600" dirty="0">
                <a:solidFill>
                  <a:srgbClr val="FF0000"/>
                </a:solidFill>
                <a:latin typeface="Georgia" panose="02040502050405020303" pitchFamily="18" charset="0"/>
              </a:rPr>
              <a:t>Due no later than December 29.</a:t>
            </a:r>
          </a:p>
          <a:p>
            <a:pPr marL="400050" lvl="1">
              <a:spcBef>
                <a:spcPts val="600"/>
              </a:spcBef>
              <a:spcAft>
                <a:spcPts val="600"/>
              </a:spcAft>
              <a:buFont typeface="Arial" panose="020B0604020202020204" pitchFamily="34" charset="0"/>
              <a:buChar char="•"/>
            </a:pPr>
            <a:endParaRPr lang="en-US" sz="1600" dirty="0">
              <a:solidFill>
                <a:prstClr val="black"/>
              </a:solidFill>
              <a:latin typeface="Georgia" panose="02040502050405020303" pitchFamily="18" charset="0"/>
            </a:endParaRPr>
          </a:p>
          <a:p>
            <a:pPr marL="114300" lvl="1" indent="0">
              <a:buNone/>
            </a:pPr>
            <a:endParaRPr lang="en-US" sz="1050" dirty="0">
              <a:solidFill>
                <a:prstClr val="black"/>
              </a:solidFill>
            </a:endParaRPr>
          </a:p>
          <a:p>
            <a:pPr lvl="1"/>
            <a:endParaRPr lang="en-US" sz="1600" dirty="0"/>
          </a:p>
          <a:p>
            <a:pPr marL="0" indent="0">
              <a:buNone/>
            </a:pPr>
            <a:endParaRPr lang="en-US" sz="2000" dirty="0"/>
          </a:p>
        </p:txBody>
      </p:sp>
      <p:sp>
        <p:nvSpPr>
          <p:cNvPr id="6" name="Footer Placeholder 9"/>
          <p:cNvSpPr>
            <a:spLocks noGrp="1"/>
          </p:cNvSpPr>
          <p:nvPr>
            <p:ph type="ftr" sz="quarter" idx="11"/>
          </p:nvPr>
        </p:nvSpPr>
        <p:spPr>
          <a:xfrm>
            <a:off x="4812242" y="4498703"/>
            <a:ext cx="2895600" cy="273844"/>
          </a:xfrm>
        </p:spPr>
        <p:txBody>
          <a:bodyPr/>
          <a:lstStyle/>
          <a:p>
            <a:pPr>
              <a:defRPr/>
            </a:pPr>
            <a:r>
              <a:rPr lang="en-US" dirty="0"/>
              <a:t>5 of 15</a:t>
            </a:r>
          </a:p>
        </p:txBody>
      </p:sp>
    </p:spTree>
    <p:extLst>
      <p:ext uri="{BB962C8B-B14F-4D97-AF65-F5344CB8AC3E}">
        <p14:creationId xmlns:p14="http://schemas.microsoft.com/office/powerpoint/2010/main" val="620183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bg1"/>
                </a:solidFill>
              </a:rPr>
              <a:t>A’s FY2015 IT Portfolio</a:t>
            </a:r>
          </a:p>
        </p:txBody>
      </p:sp>
      <p:sp>
        <p:nvSpPr>
          <p:cNvPr id="5" name="Title 1"/>
          <p:cNvSpPr txBox="1">
            <a:spLocks/>
          </p:cNvSpPr>
          <p:nvPr/>
        </p:nvSpPr>
        <p:spPr>
          <a:xfrm>
            <a:off x="1828800" y="185716"/>
            <a:ext cx="5829300" cy="452438"/>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Georgia" panose="02040502050405020303" pitchFamily="18" charset="0"/>
              </a:rPr>
              <a:t>Performance Reporting </a:t>
            </a:r>
            <a:r>
              <a:rPr lang="en-US" sz="2000" b="1" dirty="0">
                <a:latin typeface="Georgia" panose="02040502050405020303" pitchFamily="18" charset="0"/>
              </a:rPr>
              <a:t>(cont.)</a:t>
            </a:r>
          </a:p>
        </p:txBody>
      </p:sp>
      <p:pic>
        <p:nvPicPr>
          <p:cNvPr id="6" name="Picture 5"/>
          <p:cNvPicPr>
            <a:picLocks noChangeAspect="1"/>
          </p:cNvPicPr>
          <p:nvPr/>
        </p:nvPicPr>
        <p:blipFill>
          <a:blip r:embed="rId3"/>
          <a:stretch>
            <a:fillRect/>
          </a:stretch>
        </p:blipFill>
        <p:spPr>
          <a:xfrm>
            <a:off x="2286284" y="742950"/>
            <a:ext cx="6552915" cy="3681414"/>
          </a:xfrm>
          <a:prstGeom prst="rect">
            <a:avLst/>
          </a:prstGeom>
        </p:spPr>
      </p:pic>
      <p:sp>
        <p:nvSpPr>
          <p:cNvPr id="7" name="Right Arrow Callout 6"/>
          <p:cNvSpPr/>
          <p:nvPr/>
        </p:nvSpPr>
        <p:spPr>
          <a:xfrm>
            <a:off x="228600" y="1047750"/>
            <a:ext cx="3124199" cy="1828800"/>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Georgia" panose="02040502050405020303" pitchFamily="18" charset="0"/>
              </a:rPr>
              <a:t>New Performance Report link will be on the </a:t>
            </a:r>
            <a:r>
              <a:rPr lang="en-US" dirty="0" err="1">
                <a:latin typeface="Georgia" panose="02040502050405020303" pitchFamily="18" charset="0"/>
              </a:rPr>
              <a:t>HazMat</a:t>
            </a:r>
            <a:r>
              <a:rPr lang="en-US" dirty="0">
                <a:latin typeface="Georgia" panose="02040502050405020303" pitchFamily="18" charset="0"/>
              </a:rPr>
              <a:t> Grants Forms page</a:t>
            </a:r>
          </a:p>
        </p:txBody>
      </p:sp>
      <p:sp>
        <p:nvSpPr>
          <p:cNvPr id="9" name="Footer Placeholder 9"/>
          <p:cNvSpPr txBox="1">
            <a:spLocks/>
          </p:cNvSpPr>
          <p:nvPr/>
        </p:nvSpPr>
        <p:spPr>
          <a:xfrm>
            <a:off x="4812242" y="4498703"/>
            <a:ext cx="2895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a:solidFill>
                  <a:schemeClr val="tx1">
                    <a:tint val="75000"/>
                  </a:schemeClr>
                </a:solidFill>
              </a:rPr>
              <a:t>6 of 15</a:t>
            </a:r>
          </a:p>
        </p:txBody>
      </p:sp>
    </p:spTree>
    <p:extLst>
      <p:ext uri="{BB962C8B-B14F-4D97-AF65-F5344CB8AC3E}">
        <p14:creationId xmlns:p14="http://schemas.microsoft.com/office/powerpoint/2010/main" val="377348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3400" y="57150"/>
            <a:ext cx="8077200" cy="304800"/>
          </a:xfrm>
          <a:prstGeom prst="rect">
            <a:avLst/>
          </a:prstGeom>
        </p:spPr>
        <p:txBody>
          <a:bodyPr vert="horz" lIns="68580" tIns="34290" rIns="68580" bIns="3429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800" dirty="0">
              <a:latin typeface="Georgia" panose="02040502050405020303" pitchFamily="18" charset="0"/>
            </a:endParaRPr>
          </a:p>
          <a:p>
            <a:r>
              <a:rPr lang="en-US" sz="11200" b="1" dirty="0">
                <a:latin typeface="Georgia" panose="02040502050405020303" pitchFamily="18" charset="0"/>
              </a:rPr>
              <a:t>Performance Reporting </a:t>
            </a:r>
            <a:r>
              <a:rPr lang="en-US" sz="8000" b="1" dirty="0">
                <a:latin typeface="Georgia" panose="02040502050405020303" pitchFamily="18" charset="0"/>
              </a:rPr>
              <a:t>(cont.)</a:t>
            </a:r>
          </a:p>
          <a:p>
            <a:r>
              <a:rPr lang="en-US" sz="3300" dirty="0">
                <a:latin typeface="Georgia" panose="02040502050405020303" pitchFamily="18" charset="0"/>
              </a:rPr>
              <a:t>  </a:t>
            </a:r>
          </a:p>
        </p:txBody>
      </p:sp>
      <p:pic>
        <p:nvPicPr>
          <p:cNvPr id="2" name="Picture 1"/>
          <p:cNvPicPr>
            <a:picLocks noChangeAspect="1"/>
          </p:cNvPicPr>
          <p:nvPr/>
        </p:nvPicPr>
        <p:blipFill>
          <a:blip r:embed="rId3"/>
          <a:stretch>
            <a:fillRect/>
          </a:stretch>
        </p:blipFill>
        <p:spPr>
          <a:xfrm>
            <a:off x="228600" y="666750"/>
            <a:ext cx="8610600" cy="3569346"/>
          </a:xfrm>
          <a:prstGeom prst="rect">
            <a:avLst/>
          </a:prstGeom>
        </p:spPr>
      </p:pic>
      <p:sp>
        <p:nvSpPr>
          <p:cNvPr id="3" name="Flowchart: Process 2"/>
          <p:cNvSpPr/>
          <p:nvPr/>
        </p:nvSpPr>
        <p:spPr>
          <a:xfrm>
            <a:off x="457200" y="2952750"/>
            <a:ext cx="6324600" cy="76504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Georgia" panose="02040502050405020303" pitchFamily="18" charset="0"/>
              </a:rPr>
              <a:t>1. </a:t>
            </a:r>
            <a:r>
              <a:rPr lang="en-US" dirty="0">
                <a:latin typeface="Georgia" panose="02040502050405020303" pitchFamily="18" charset="0"/>
              </a:rPr>
              <a:t>Enter HMEP Grant Agreement # found on NGA</a:t>
            </a:r>
          </a:p>
          <a:p>
            <a:r>
              <a:rPr lang="en-US" b="1" dirty="0">
                <a:latin typeface="Georgia" panose="02040502050405020303" pitchFamily="18" charset="0"/>
              </a:rPr>
              <a:t>2. </a:t>
            </a:r>
            <a:r>
              <a:rPr lang="en-US" dirty="0">
                <a:latin typeface="Georgia" panose="02040502050405020303" pitchFamily="18" charset="0"/>
              </a:rPr>
              <a:t>Create new report by clicking “Create New Grant Report” </a:t>
            </a:r>
          </a:p>
        </p:txBody>
      </p:sp>
      <p:sp>
        <p:nvSpPr>
          <p:cNvPr id="4" name="Right Arrow 3"/>
          <p:cNvSpPr/>
          <p:nvPr/>
        </p:nvSpPr>
        <p:spPr>
          <a:xfrm>
            <a:off x="1752600" y="2495550"/>
            <a:ext cx="15240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133600" y="2114550"/>
            <a:ext cx="15240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9"/>
          <p:cNvSpPr txBox="1">
            <a:spLocks/>
          </p:cNvSpPr>
          <p:nvPr/>
        </p:nvSpPr>
        <p:spPr>
          <a:xfrm>
            <a:off x="4812242" y="4498703"/>
            <a:ext cx="2895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a:solidFill>
                  <a:schemeClr val="tx1">
                    <a:tint val="75000"/>
                  </a:schemeClr>
                </a:solidFill>
              </a:rPr>
              <a:t>7 of 15</a:t>
            </a:r>
          </a:p>
        </p:txBody>
      </p:sp>
    </p:spTree>
    <p:extLst>
      <p:ext uri="{BB962C8B-B14F-4D97-AF65-F5344CB8AC3E}">
        <p14:creationId xmlns:p14="http://schemas.microsoft.com/office/powerpoint/2010/main" val="251275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0259"/>
            <a:ext cx="8153400" cy="50409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latin typeface="Georgia" panose="02040502050405020303" pitchFamily="18" charset="0"/>
            </a:endParaRPr>
          </a:p>
          <a:p>
            <a:r>
              <a:rPr lang="en-US" sz="2800" b="1" dirty="0">
                <a:latin typeface="Georgia" panose="02040502050405020303" pitchFamily="18" charset="0"/>
              </a:rPr>
              <a:t>Performance Reporting </a:t>
            </a:r>
            <a:r>
              <a:rPr lang="en-US" sz="2000" b="1" dirty="0">
                <a:latin typeface="Georgia" panose="02040502050405020303" pitchFamily="18" charset="0"/>
              </a:rPr>
              <a:t>(cont.)</a:t>
            </a:r>
            <a:endParaRPr lang="en-US" sz="4000" b="1" dirty="0"/>
          </a:p>
          <a:p>
            <a:endParaRPr lang="en-US" sz="3600" dirty="0">
              <a:latin typeface="Georgia" panose="02040502050405020303" pitchFamily="18" charset="0"/>
            </a:endParaRPr>
          </a:p>
        </p:txBody>
      </p:sp>
      <p:pic>
        <p:nvPicPr>
          <p:cNvPr id="2" name="Picture 1"/>
          <p:cNvPicPr>
            <a:picLocks noChangeAspect="1"/>
          </p:cNvPicPr>
          <p:nvPr/>
        </p:nvPicPr>
        <p:blipFill>
          <a:blip r:embed="rId3"/>
          <a:stretch>
            <a:fillRect/>
          </a:stretch>
        </p:blipFill>
        <p:spPr>
          <a:xfrm>
            <a:off x="228600" y="590550"/>
            <a:ext cx="8458200" cy="3777803"/>
          </a:xfrm>
          <a:prstGeom prst="rect">
            <a:avLst/>
          </a:prstGeom>
        </p:spPr>
      </p:pic>
      <p:sp>
        <p:nvSpPr>
          <p:cNvPr id="3" name="Flowchart: Process 2"/>
          <p:cNvSpPr/>
          <p:nvPr/>
        </p:nvSpPr>
        <p:spPr>
          <a:xfrm>
            <a:off x="4800600" y="1581150"/>
            <a:ext cx="3581400" cy="60960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Georgia" panose="02040502050405020303" pitchFamily="18" charset="0"/>
              </a:rPr>
              <a:t>3. </a:t>
            </a:r>
            <a:r>
              <a:rPr lang="en-US" dirty="0">
                <a:latin typeface="Georgia" panose="02040502050405020303" pitchFamily="18" charset="0"/>
              </a:rPr>
              <a:t>Enter identifying information </a:t>
            </a:r>
          </a:p>
        </p:txBody>
      </p:sp>
      <p:sp>
        <p:nvSpPr>
          <p:cNvPr id="6" name="Footer Placeholder 9"/>
          <p:cNvSpPr txBox="1">
            <a:spLocks/>
          </p:cNvSpPr>
          <p:nvPr/>
        </p:nvSpPr>
        <p:spPr>
          <a:xfrm>
            <a:off x="4812242" y="4498703"/>
            <a:ext cx="2895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a:solidFill>
                  <a:schemeClr val="tx1">
                    <a:tint val="75000"/>
                  </a:schemeClr>
                </a:solidFill>
              </a:rPr>
              <a:t>8 of 15</a:t>
            </a:r>
          </a:p>
        </p:txBody>
      </p:sp>
    </p:spTree>
    <p:extLst>
      <p:ext uri="{BB962C8B-B14F-4D97-AF65-F5344CB8AC3E}">
        <p14:creationId xmlns:p14="http://schemas.microsoft.com/office/powerpoint/2010/main" val="275308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33350"/>
            <a:ext cx="8352692" cy="3810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latin typeface="Georgia" panose="02040502050405020303" pitchFamily="18" charset="0"/>
            </a:endParaRPr>
          </a:p>
          <a:p>
            <a:r>
              <a:rPr lang="en-US" sz="2800" b="1" dirty="0">
                <a:latin typeface="Georgia" panose="02040502050405020303" pitchFamily="18" charset="0"/>
              </a:rPr>
              <a:t>Performance Reporting </a:t>
            </a:r>
            <a:r>
              <a:rPr lang="en-US" sz="2000" b="1" dirty="0">
                <a:latin typeface="Georgia" panose="02040502050405020303" pitchFamily="18" charset="0"/>
              </a:rPr>
              <a:t>(cont.)</a:t>
            </a:r>
            <a:endParaRPr lang="en-US" sz="4000" b="1" dirty="0"/>
          </a:p>
          <a:p>
            <a:endParaRPr lang="en-US" sz="3600" dirty="0">
              <a:latin typeface="Georgia" panose="02040502050405020303" pitchFamily="18" charset="0"/>
            </a:endParaRPr>
          </a:p>
        </p:txBody>
      </p:sp>
      <p:pic>
        <p:nvPicPr>
          <p:cNvPr id="2" name="Picture 1"/>
          <p:cNvPicPr>
            <a:picLocks noChangeAspect="1"/>
          </p:cNvPicPr>
          <p:nvPr/>
        </p:nvPicPr>
        <p:blipFill>
          <a:blip r:embed="rId3"/>
          <a:stretch>
            <a:fillRect/>
          </a:stretch>
        </p:blipFill>
        <p:spPr>
          <a:xfrm>
            <a:off x="228600" y="666750"/>
            <a:ext cx="8686800" cy="3581400"/>
          </a:xfrm>
          <a:prstGeom prst="rect">
            <a:avLst/>
          </a:prstGeom>
        </p:spPr>
      </p:pic>
      <p:sp>
        <p:nvSpPr>
          <p:cNvPr id="4" name="Flowchart: Process 3"/>
          <p:cNvSpPr/>
          <p:nvPr/>
        </p:nvSpPr>
        <p:spPr>
          <a:xfrm>
            <a:off x="4038600" y="1581150"/>
            <a:ext cx="4152900" cy="60960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Georgia" panose="02040502050405020303" pitchFamily="18" charset="0"/>
              </a:rPr>
              <a:t>4. </a:t>
            </a:r>
            <a:r>
              <a:rPr lang="en-US" dirty="0">
                <a:latin typeface="Georgia" panose="02040502050405020303" pitchFamily="18" charset="0"/>
              </a:rPr>
              <a:t>Provide responses to questions 1-3. </a:t>
            </a:r>
          </a:p>
        </p:txBody>
      </p:sp>
      <p:sp>
        <p:nvSpPr>
          <p:cNvPr id="6" name="Footer Placeholder 9"/>
          <p:cNvSpPr txBox="1">
            <a:spLocks/>
          </p:cNvSpPr>
          <p:nvPr/>
        </p:nvSpPr>
        <p:spPr>
          <a:xfrm>
            <a:off x="4812242" y="4498703"/>
            <a:ext cx="2895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a:solidFill>
                  <a:schemeClr val="tx1">
                    <a:tint val="75000"/>
                  </a:schemeClr>
                </a:solidFill>
              </a:rPr>
              <a:t>9 of 15</a:t>
            </a:r>
          </a:p>
        </p:txBody>
      </p:sp>
    </p:spTree>
    <p:extLst>
      <p:ext uri="{BB962C8B-B14F-4D97-AF65-F5344CB8AC3E}">
        <p14:creationId xmlns:p14="http://schemas.microsoft.com/office/powerpoint/2010/main" val="1568523401"/>
      </p:ext>
    </p:extLst>
  </p:cSld>
  <p:clrMapOvr>
    <a:masterClrMapping/>
  </p:clrMapOvr>
</p:sld>
</file>

<file path=ppt/theme/theme1.xml><?xml version="1.0" encoding="utf-8"?>
<a:theme xmlns:a="http://schemas.openxmlformats.org/drawingml/2006/main" name="PHMSA PPt Template Sharepoint Ver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D0D535F917DB4BBA6E618792AE5B5F" ma:contentTypeVersion="1" ma:contentTypeDescription="Create a new document." ma:contentTypeScope="" ma:versionID="baf1300796c5a15488cec5ac59787f60">
  <xsd:schema xmlns:xsd="http://www.w3.org/2001/XMLSchema" xmlns:xs="http://www.w3.org/2001/XMLSchema" xmlns:p="http://schemas.microsoft.com/office/2006/metadata/properties" targetNamespace="http://schemas.microsoft.com/office/2006/metadata/properties" ma:root="true" ma:fieldsID="d7a0b38b8a0daee3342b34497e6f361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5CEF2-8A8D-4459-8C77-0481BD36A747}">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3.xml><?xml version="1.0" encoding="utf-8"?>
<ds:datastoreItem xmlns:ds="http://schemas.openxmlformats.org/officeDocument/2006/customXml" ds:itemID="{B3CE05CC-7907-4E1D-8A02-80A5AFAF6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PHMSA PPt Template Sharepoint Version</Template>
  <TotalTime>9118</TotalTime>
  <Words>611</Words>
  <Application>Microsoft Office PowerPoint</Application>
  <PresentationFormat>On-screen Show (16:9)</PresentationFormat>
  <Paragraphs>126</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Bell MT</vt:lpstr>
      <vt:lpstr>Calibri</vt:lpstr>
      <vt:lpstr>Georgia</vt:lpstr>
      <vt:lpstr>Tahoma</vt:lpstr>
      <vt:lpstr>Times New Roman</vt:lpstr>
      <vt:lpstr>Wingdings</vt:lpstr>
      <vt:lpstr>PHMSA PPt Template Sharepoint Version</vt:lpstr>
      <vt:lpstr>Pipeline and Hazardous Materials Safety Administration  HMEP Grant Program </vt:lpstr>
      <vt:lpstr>PowerPoint Presentation</vt:lpstr>
      <vt:lpstr>Agenda</vt:lpstr>
      <vt:lpstr>Grant Cycle Timeline</vt:lpstr>
      <vt:lpstr>Performance Reporting</vt:lpstr>
      <vt:lpstr>A’s FY2015 IT Portfolio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Hazmat Grant Program  Contact Information</vt:lpstr>
      <vt:lpstr>Questions?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Edwards, Suezett (PHMSA)</cp:lastModifiedBy>
  <cp:revision>435</cp:revision>
  <cp:lastPrinted>2018-04-03T23:03:54Z</cp:lastPrinted>
  <dcterms:created xsi:type="dcterms:W3CDTF">2013-12-05T14:22:47Z</dcterms:created>
  <dcterms:modified xsi:type="dcterms:W3CDTF">2018-04-03T23:04:17Z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0x01010090D0D535F917DB4BBA6E618792AE5B5F</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