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microsoft.com/office/2006/relationships/ui/userCustomization" Target="userCustomization/customUI.xml"/><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4"/>
    <p:sldMasterId id="2147483700" r:id="rId5"/>
    <p:sldMasterId id="2147483712" r:id="rId6"/>
    <p:sldMasterId id="2147483716" r:id="rId7"/>
  </p:sldMasterIdLst>
  <p:notesMasterIdLst>
    <p:notesMasterId r:id="rId42"/>
  </p:notesMasterIdLst>
  <p:handoutMasterIdLst>
    <p:handoutMasterId r:id="rId43"/>
  </p:handoutMasterIdLst>
  <p:sldIdLst>
    <p:sldId id="276" r:id="rId8"/>
    <p:sldId id="289" r:id="rId9"/>
    <p:sldId id="275" r:id="rId10"/>
    <p:sldId id="305" r:id="rId11"/>
    <p:sldId id="301" r:id="rId12"/>
    <p:sldId id="264" r:id="rId13"/>
    <p:sldId id="265" r:id="rId14"/>
    <p:sldId id="267" r:id="rId15"/>
    <p:sldId id="302" r:id="rId16"/>
    <p:sldId id="269" r:id="rId17"/>
    <p:sldId id="260" r:id="rId18"/>
    <p:sldId id="637" r:id="rId19"/>
    <p:sldId id="641" r:id="rId20"/>
    <p:sldId id="642" r:id="rId21"/>
    <p:sldId id="643" r:id="rId22"/>
    <p:sldId id="285" r:id="rId23"/>
    <p:sldId id="288" r:id="rId24"/>
    <p:sldId id="630" r:id="rId25"/>
    <p:sldId id="629" r:id="rId26"/>
    <p:sldId id="631" r:id="rId27"/>
    <p:sldId id="261" r:id="rId28"/>
    <p:sldId id="632" r:id="rId29"/>
    <p:sldId id="633" r:id="rId30"/>
    <p:sldId id="634" r:id="rId31"/>
    <p:sldId id="284" r:id="rId32"/>
    <p:sldId id="645" r:id="rId33"/>
    <p:sldId id="280" r:id="rId34"/>
    <p:sldId id="286" r:id="rId35"/>
    <p:sldId id="282" r:id="rId36"/>
    <p:sldId id="290" r:id="rId37"/>
    <p:sldId id="291" r:id="rId38"/>
    <p:sldId id="287" r:id="rId39"/>
    <p:sldId id="268" r:id="rId40"/>
    <p:sldId id="279"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71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792" autoAdjust="0"/>
  </p:normalViewPr>
  <p:slideViewPr>
    <p:cSldViewPr>
      <p:cViewPr varScale="1">
        <p:scale>
          <a:sx n="119" d="100"/>
          <a:sy n="119" d="100"/>
        </p:scale>
        <p:origin x="135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5" d="100"/>
          <a:sy n="85" d="100"/>
        </p:scale>
        <p:origin x="384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523" cy="464662"/>
          </a:xfrm>
          <a:prstGeom prst="rect">
            <a:avLst/>
          </a:prstGeom>
        </p:spPr>
        <p:txBody>
          <a:bodyPr vert="horz" lIns="91330" tIns="45665" rIns="91330" bIns="45665" rtlCol="0"/>
          <a:lstStyle>
            <a:lvl1pPr algn="l">
              <a:defRPr sz="1200"/>
            </a:lvl1pPr>
          </a:lstStyle>
          <a:p>
            <a:endParaRPr lang="en-US" dirty="0"/>
          </a:p>
        </p:txBody>
      </p:sp>
      <p:sp>
        <p:nvSpPr>
          <p:cNvPr id="3" name="Date Placeholder 2"/>
          <p:cNvSpPr>
            <a:spLocks noGrp="1"/>
          </p:cNvSpPr>
          <p:nvPr>
            <p:ph type="dt" sz="quarter" idx="1"/>
          </p:nvPr>
        </p:nvSpPr>
        <p:spPr>
          <a:xfrm>
            <a:off x="3971292" y="0"/>
            <a:ext cx="3037523" cy="464662"/>
          </a:xfrm>
          <a:prstGeom prst="rect">
            <a:avLst/>
          </a:prstGeom>
        </p:spPr>
        <p:txBody>
          <a:bodyPr vert="horz" lIns="91330" tIns="45665" rIns="91330" bIns="45665" rtlCol="0"/>
          <a:lstStyle>
            <a:lvl1pPr algn="r">
              <a:defRPr sz="1200"/>
            </a:lvl1pPr>
          </a:lstStyle>
          <a:p>
            <a:fld id="{A287493D-AE51-4418-9E71-36B23C2388DE}" type="datetimeFigureOut">
              <a:rPr lang="en-US" smtClean="0"/>
              <a:t>5/16/2024</a:t>
            </a:fld>
            <a:endParaRPr lang="en-US" dirty="0"/>
          </a:p>
        </p:txBody>
      </p:sp>
      <p:sp>
        <p:nvSpPr>
          <p:cNvPr id="4" name="Footer Placeholder 3"/>
          <p:cNvSpPr>
            <a:spLocks noGrp="1"/>
          </p:cNvSpPr>
          <p:nvPr>
            <p:ph type="ftr" sz="quarter" idx="2"/>
          </p:nvPr>
        </p:nvSpPr>
        <p:spPr>
          <a:xfrm>
            <a:off x="0" y="8830153"/>
            <a:ext cx="3037523" cy="464662"/>
          </a:xfrm>
          <a:prstGeom prst="rect">
            <a:avLst/>
          </a:prstGeom>
        </p:spPr>
        <p:txBody>
          <a:bodyPr vert="horz" lIns="91330" tIns="45665" rIns="91330" bIns="4566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292" y="8830153"/>
            <a:ext cx="3037523" cy="464662"/>
          </a:xfrm>
          <a:prstGeom prst="rect">
            <a:avLst/>
          </a:prstGeom>
        </p:spPr>
        <p:txBody>
          <a:bodyPr vert="horz" lIns="91330" tIns="45665" rIns="91330" bIns="45665" rtlCol="0" anchor="b"/>
          <a:lstStyle>
            <a:lvl1pPr algn="r">
              <a:defRPr sz="1200"/>
            </a:lvl1pPr>
          </a:lstStyle>
          <a:p>
            <a:fld id="{F9C5C174-283A-4008-8D91-ADEF446E0479}" type="slidenum">
              <a:rPr lang="en-US" smtClean="0"/>
              <a:t>‹#›</a:t>
            </a:fld>
            <a:endParaRPr lang="en-US" dirty="0"/>
          </a:p>
        </p:txBody>
      </p:sp>
    </p:spTree>
    <p:extLst>
      <p:ext uri="{BB962C8B-B14F-4D97-AF65-F5344CB8AC3E}">
        <p14:creationId xmlns:p14="http://schemas.microsoft.com/office/powerpoint/2010/main" val="3597292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523" cy="464662"/>
          </a:xfrm>
          <a:prstGeom prst="rect">
            <a:avLst/>
          </a:prstGeom>
        </p:spPr>
        <p:txBody>
          <a:bodyPr vert="horz" lIns="91320" tIns="45660" rIns="91320" bIns="45660" rtlCol="0"/>
          <a:lstStyle>
            <a:lvl1pPr algn="l">
              <a:defRPr sz="1200"/>
            </a:lvl1pPr>
          </a:lstStyle>
          <a:p>
            <a:endParaRPr lang="en-US" dirty="0"/>
          </a:p>
        </p:txBody>
      </p:sp>
      <p:sp>
        <p:nvSpPr>
          <p:cNvPr id="3" name="Date Placeholder 2"/>
          <p:cNvSpPr>
            <a:spLocks noGrp="1"/>
          </p:cNvSpPr>
          <p:nvPr>
            <p:ph type="dt" idx="1"/>
          </p:nvPr>
        </p:nvSpPr>
        <p:spPr>
          <a:xfrm>
            <a:off x="3971292" y="0"/>
            <a:ext cx="3037523" cy="464662"/>
          </a:xfrm>
          <a:prstGeom prst="rect">
            <a:avLst/>
          </a:prstGeom>
        </p:spPr>
        <p:txBody>
          <a:bodyPr vert="horz" lIns="91320" tIns="45660" rIns="91320" bIns="45660" rtlCol="0"/>
          <a:lstStyle>
            <a:lvl1pPr algn="r">
              <a:defRPr sz="1200"/>
            </a:lvl1pPr>
          </a:lstStyle>
          <a:p>
            <a:fld id="{6AA549CA-EEC1-486A-B810-B82C7E5C1304}" type="datetimeFigureOut">
              <a:rPr lang="en-US" smtClean="0"/>
              <a:t>5/16/2024</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1320" tIns="45660" rIns="91320" bIns="45660" rtlCol="0" anchor="ctr"/>
          <a:lstStyle/>
          <a:p>
            <a:endParaRPr lang="en-US" dirty="0"/>
          </a:p>
        </p:txBody>
      </p:sp>
      <p:sp>
        <p:nvSpPr>
          <p:cNvPr id="5" name="Notes Placeholder 4"/>
          <p:cNvSpPr>
            <a:spLocks noGrp="1"/>
          </p:cNvSpPr>
          <p:nvPr>
            <p:ph type="body" sz="quarter" idx="3"/>
          </p:nvPr>
        </p:nvSpPr>
        <p:spPr>
          <a:xfrm>
            <a:off x="700723" y="4415078"/>
            <a:ext cx="5608954" cy="4183539"/>
          </a:xfrm>
          <a:prstGeom prst="rect">
            <a:avLst/>
          </a:prstGeom>
        </p:spPr>
        <p:txBody>
          <a:bodyPr vert="horz" lIns="91320" tIns="45660" rIns="91320" bIns="456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0153"/>
            <a:ext cx="3037523" cy="464662"/>
          </a:xfrm>
          <a:prstGeom prst="rect">
            <a:avLst/>
          </a:prstGeom>
        </p:spPr>
        <p:txBody>
          <a:bodyPr vert="horz" lIns="91320" tIns="45660" rIns="91320" bIns="4566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292" y="8830153"/>
            <a:ext cx="3037523" cy="464662"/>
          </a:xfrm>
          <a:prstGeom prst="rect">
            <a:avLst/>
          </a:prstGeom>
        </p:spPr>
        <p:txBody>
          <a:bodyPr vert="horz" lIns="91320" tIns="45660" rIns="91320" bIns="45660" rtlCol="0" anchor="b"/>
          <a:lstStyle>
            <a:lvl1pPr algn="r">
              <a:defRPr sz="1200"/>
            </a:lvl1pPr>
          </a:lstStyle>
          <a:p>
            <a:fld id="{3C64A064-BE8C-4AC9-8D5E-31C0B035CA7C}" type="slidenum">
              <a:rPr lang="en-US" smtClean="0"/>
              <a:t>‹#›</a:t>
            </a:fld>
            <a:endParaRPr lang="en-US" dirty="0"/>
          </a:p>
        </p:txBody>
      </p:sp>
    </p:spTree>
    <p:extLst>
      <p:ext uri="{BB962C8B-B14F-4D97-AF65-F5344CB8AC3E}">
        <p14:creationId xmlns:p14="http://schemas.microsoft.com/office/powerpoint/2010/main" val="797762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Good morning/afternoon, thank you</a:t>
            </a:r>
            <a:r>
              <a:rPr lang="en-US" baseline="0" dirty="0"/>
              <a:t> for your interest in final rule HM-234, Miscellaneous Amendments Pertaining to DOT-Specification Cylinders. Today I will provide a briefing on the purpose, scope, history, and highlights of HM-234.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92E278-32C3-4914-B7D5-FE43351B40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7806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64A064-BE8C-4AC9-8D5E-31C0B035CA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430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64A064-BE8C-4AC9-8D5E-31C0B035CA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3763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Renewal applications shall be submitted at least 60 days prior to the expiration date listed on the original approval to approvals@dot.gov.  If a complete and conforming renewal application is received pursuant to 49 CFR, Parts 450-453 under the provisions of 49 CFR § 107.705 at least 60 days prior to the expiration date, the approval will remain valid and will not expire until final administrative action on the application for renewal has been taken by PHMSA.</a:t>
            </a:r>
          </a:p>
          <a:p>
            <a:endParaRPr lang="en-US" dirty="0"/>
          </a:p>
        </p:txBody>
      </p:sp>
      <p:sp>
        <p:nvSpPr>
          <p:cNvPr id="4" name="Slide Number Placeholder 3"/>
          <p:cNvSpPr>
            <a:spLocks noGrp="1"/>
          </p:cNvSpPr>
          <p:nvPr>
            <p:ph type="sldNum" sz="quarter" idx="5"/>
          </p:nvPr>
        </p:nvSpPr>
        <p:spPr/>
        <p:txBody>
          <a:bodyPr/>
          <a:lstStyle/>
          <a:p>
            <a:fld id="{3C64A064-BE8C-4AC9-8D5E-31C0B035CA7C}" type="slidenum">
              <a:rPr lang="en-US" smtClean="0"/>
              <a:t>25</a:t>
            </a:fld>
            <a:endParaRPr lang="en-US" dirty="0"/>
          </a:p>
        </p:txBody>
      </p:sp>
    </p:spTree>
    <p:extLst>
      <p:ext uri="{BB962C8B-B14F-4D97-AF65-F5344CB8AC3E}">
        <p14:creationId xmlns:p14="http://schemas.microsoft.com/office/powerpoint/2010/main" val="2508742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Renewal applications shall be submitted at least 60 days prior to the expiration date listed on the original approval to approvals@dot.gov.  If a complete and conforming renewal application is received pursuant to 49 CFR, Parts 450-453 under the provisions of 49 CFR § 107.705 at least 60 days prior to the expiration date, the approval will remain valid and will not expire until final administrative action on the application for renewal has been taken by PHMSA.</a:t>
            </a:r>
          </a:p>
          <a:p>
            <a:endParaRPr lang="en-US" dirty="0"/>
          </a:p>
        </p:txBody>
      </p:sp>
      <p:sp>
        <p:nvSpPr>
          <p:cNvPr id="4" name="Slide Number Placeholder 3"/>
          <p:cNvSpPr>
            <a:spLocks noGrp="1"/>
          </p:cNvSpPr>
          <p:nvPr>
            <p:ph type="sldNum" sz="quarter" idx="5"/>
          </p:nvPr>
        </p:nvSpPr>
        <p:spPr/>
        <p:txBody>
          <a:bodyPr/>
          <a:lstStyle/>
          <a:p>
            <a:fld id="{3C64A064-BE8C-4AC9-8D5E-31C0B035CA7C}" type="slidenum">
              <a:rPr lang="en-US" smtClean="0"/>
              <a:t>26</a:t>
            </a:fld>
            <a:endParaRPr lang="en-US" dirty="0"/>
          </a:p>
        </p:txBody>
      </p:sp>
    </p:spTree>
    <p:extLst>
      <p:ext uri="{BB962C8B-B14F-4D97-AF65-F5344CB8AC3E}">
        <p14:creationId xmlns:p14="http://schemas.microsoft.com/office/powerpoint/2010/main" val="691275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will </a:t>
            </a:r>
            <a:r>
              <a:rPr lang="en-US"/>
              <a:t>be updates</a:t>
            </a:r>
            <a:endParaRPr lang="en-US" dirty="0"/>
          </a:p>
        </p:txBody>
      </p:sp>
      <p:sp>
        <p:nvSpPr>
          <p:cNvPr id="4" name="Slide Number Placeholder 3"/>
          <p:cNvSpPr>
            <a:spLocks noGrp="1"/>
          </p:cNvSpPr>
          <p:nvPr>
            <p:ph type="sldNum" sz="quarter" idx="5"/>
          </p:nvPr>
        </p:nvSpPr>
        <p:spPr/>
        <p:txBody>
          <a:bodyPr/>
          <a:lstStyle/>
          <a:p>
            <a:fld id="{3C64A064-BE8C-4AC9-8D5E-31C0B035CA7C}" type="slidenum">
              <a:rPr lang="en-US" smtClean="0"/>
              <a:t>27</a:t>
            </a:fld>
            <a:endParaRPr lang="en-US" dirty="0"/>
          </a:p>
        </p:txBody>
      </p:sp>
    </p:spTree>
    <p:extLst>
      <p:ext uri="{BB962C8B-B14F-4D97-AF65-F5344CB8AC3E}">
        <p14:creationId xmlns:p14="http://schemas.microsoft.com/office/powerpoint/2010/main" val="2182361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r>
              <a:rPr lang="en-US" altLang="en-US" sz="1200" dirty="0">
                <a:cs typeface="Times New Roman" panose="02020603050405020304" pitchFamily="18" charset="0"/>
              </a:rPr>
              <a:t>Revising current provisions in accordance with new 49 CFR Regulations</a:t>
            </a:r>
          </a:p>
          <a:p>
            <a:pPr lvl="1">
              <a:defRPr/>
            </a:pPr>
            <a:r>
              <a:rPr lang="en-US" altLang="en-US" sz="1200" dirty="0">
                <a:cs typeface="Times New Roman" panose="02020603050405020304" pitchFamily="18" charset="0"/>
              </a:rPr>
              <a:t>Adding new provisions to incorporate new policies</a:t>
            </a:r>
          </a:p>
          <a:p>
            <a:pPr lvl="1">
              <a:defRPr/>
            </a:pPr>
            <a:r>
              <a:rPr lang="en-US" altLang="en-US" sz="1200" dirty="0">
                <a:cs typeface="Times New Roman" panose="02020603050405020304" pitchFamily="18" charset="0"/>
              </a:rPr>
              <a:t>Eliminating outdated provisions for accuracy</a:t>
            </a:r>
            <a:endParaRPr lang="en-US" dirty="0"/>
          </a:p>
        </p:txBody>
      </p:sp>
      <p:sp>
        <p:nvSpPr>
          <p:cNvPr id="4" name="Slide Number Placeholder 3"/>
          <p:cNvSpPr>
            <a:spLocks noGrp="1"/>
          </p:cNvSpPr>
          <p:nvPr>
            <p:ph type="sldNum" sz="quarter" idx="5"/>
          </p:nvPr>
        </p:nvSpPr>
        <p:spPr/>
        <p:txBody>
          <a:bodyPr/>
          <a:lstStyle/>
          <a:p>
            <a:fld id="{3C64A064-BE8C-4AC9-8D5E-31C0B035CA7C}" type="slidenum">
              <a:rPr lang="en-US" smtClean="0"/>
              <a:t>28</a:t>
            </a:fld>
            <a:endParaRPr lang="en-US" dirty="0"/>
          </a:p>
        </p:txBody>
      </p:sp>
    </p:spTree>
    <p:extLst>
      <p:ext uri="{BB962C8B-B14F-4D97-AF65-F5344CB8AC3E}">
        <p14:creationId xmlns:p14="http://schemas.microsoft.com/office/powerpoint/2010/main" val="3267142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rgbClr val="000000"/>
                </a:solidFill>
              </a:rPr>
              <a:t>Conditional Approvals were issued 2 ½ year approvals to give PHMSA time to go and perform onsite inspections and allow the industry to safely continue production until an onsite inspection is scheduled.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rgbClr val="000000"/>
                </a:solidFill>
              </a:rPr>
              <a:t>While operating on a Conditional Approval or Timely filing letter, you cannot add additional cylinder designs until PHMSA has complete their review and/or inspection. </a:t>
            </a:r>
          </a:p>
          <a:p>
            <a:endParaRPr lang="en-US" dirty="0"/>
          </a:p>
        </p:txBody>
      </p:sp>
      <p:sp>
        <p:nvSpPr>
          <p:cNvPr id="4" name="Slide Number Placeholder 3"/>
          <p:cNvSpPr>
            <a:spLocks noGrp="1"/>
          </p:cNvSpPr>
          <p:nvPr>
            <p:ph type="sldNum" sz="quarter" idx="5"/>
          </p:nvPr>
        </p:nvSpPr>
        <p:spPr/>
        <p:txBody>
          <a:bodyPr/>
          <a:lstStyle/>
          <a:p>
            <a:fld id="{3C64A064-BE8C-4AC9-8D5E-31C0B035CA7C}" type="slidenum">
              <a:rPr lang="en-US" smtClean="0"/>
              <a:t>29</a:t>
            </a:fld>
            <a:endParaRPr lang="en-US" dirty="0"/>
          </a:p>
        </p:txBody>
      </p:sp>
    </p:spTree>
    <p:extLst>
      <p:ext uri="{BB962C8B-B14F-4D97-AF65-F5344CB8AC3E}">
        <p14:creationId xmlns:p14="http://schemas.microsoft.com/office/powerpoint/2010/main" val="1901444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altLang="en-US" sz="1200" dirty="0"/>
              <a:t>Pressure Vessels branch will work with Technical and Field Operations staff to complete renewal process</a:t>
            </a:r>
          </a:p>
          <a:p>
            <a:pPr>
              <a:buFont typeface="Wingdings" panose="05000000000000000000" pitchFamily="2" charset="2"/>
              <a:buChar char="Ø"/>
            </a:pPr>
            <a:endParaRPr lang="en-US" altLang="en-US" sz="1200" dirty="0"/>
          </a:p>
          <a:p>
            <a:pPr>
              <a:buFont typeface="Wingdings" panose="05000000000000000000" pitchFamily="2" charset="2"/>
              <a:buNone/>
            </a:pPr>
            <a:r>
              <a:rPr lang="en-US" altLang="en-US" sz="1200" dirty="0"/>
              <a:t>PHMSA currently developing an action plan to ensure timely renewals of all IIA applications</a:t>
            </a:r>
          </a:p>
          <a:p>
            <a:pPr>
              <a:buFont typeface="Wingdings" panose="05000000000000000000" pitchFamily="2" charset="2"/>
              <a:buChar char="Ø"/>
            </a:pPr>
            <a:endParaRPr lang="en-US" altLang="en-US" sz="1200" dirty="0"/>
          </a:p>
          <a:p>
            <a:pPr>
              <a:buFont typeface="Wingdings" panose="05000000000000000000" pitchFamily="2" charset="2"/>
              <a:buNone/>
            </a:pPr>
            <a:r>
              <a:rPr lang="en-US" altLang="en-US" sz="1200" dirty="0"/>
              <a:t>Ensure application package is complete to avoid any delays in the process (IAW 49 CFR 107.705 &amp; 107.803)</a:t>
            </a:r>
          </a:p>
          <a:p>
            <a:endParaRPr lang="en-US" dirty="0"/>
          </a:p>
        </p:txBody>
      </p:sp>
      <p:sp>
        <p:nvSpPr>
          <p:cNvPr id="4" name="Slide Number Placeholder 3"/>
          <p:cNvSpPr>
            <a:spLocks noGrp="1"/>
          </p:cNvSpPr>
          <p:nvPr>
            <p:ph type="sldNum" sz="quarter" idx="5"/>
          </p:nvPr>
        </p:nvSpPr>
        <p:spPr/>
        <p:txBody>
          <a:bodyPr/>
          <a:lstStyle/>
          <a:p>
            <a:fld id="{3C64A064-BE8C-4AC9-8D5E-31C0B035CA7C}" type="slidenum">
              <a:rPr lang="en-US" smtClean="0"/>
              <a:t>30</a:t>
            </a:fld>
            <a:endParaRPr lang="en-US" dirty="0"/>
          </a:p>
        </p:txBody>
      </p:sp>
    </p:spTree>
    <p:extLst>
      <p:ext uri="{BB962C8B-B14F-4D97-AF65-F5344CB8AC3E}">
        <p14:creationId xmlns:p14="http://schemas.microsoft.com/office/powerpoint/2010/main" val="3896598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92E278-32C3-4914-B7D5-FE43351B40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4910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r>
              <a:rPr lang="en-US" dirty="0"/>
              <a: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92E278-32C3-4914-B7D5-FE43351B40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9623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r>
              <a:rPr lang="en-US" dirty="0"/>
              <a: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92E278-32C3-4914-B7D5-FE43351B40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8195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Thank you very much for your time. Are there any questions?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92E278-32C3-4914-B7D5-FE43351B40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6488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56030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423" eaLnBrk="0" hangingPunct="0">
              <a:spcBef>
                <a:spcPct val="30000"/>
              </a:spcBef>
              <a:defRPr sz="1200">
                <a:solidFill>
                  <a:schemeClr val="tx1"/>
                </a:solidFill>
                <a:latin typeface="Arial" charset="0"/>
              </a:defRPr>
            </a:lvl1pPr>
            <a:lvl2pPr marL="740352" indent="-284751" defTabSz="944423" eaLnBrk="0" hangingPunct="0">
              <a:spcBef>
                <a:spcPct val="30000"/>
              </a:spcBef>
              <a:defRPr sz="1200">
                <a:solidFill>
                  <a:schemeClr val="tx1"/>
                </a:solidFill>
                <a:latin typeface="Arial" charset="0"/>
              </a:defRPr>
            </a:lvl2pPr>
            <a:lvl3pPr marL="1139003" indent="-227800" defTabSz="944423" eaLnBrk="0" hangingPunct="0">
              <a:spcBef>
                <a:spcPct val="30000"/>
              </a:spcBef>
              <a:defRPr sz="1200">
                <a:solidFill>
                  <a:schemeClr val="tx1"/>
                </a:solidFill>
                <a:latin typeface="Arial" charset="0"/>
              </a:defRPr>
            </a:lvl3pPr>
            <a:lvl4pPr marL="1594604" indent="-227800" defTabSz="944423" eaLnBrk="0" hangingPunct="0">
              <a:spcBef>
                <a:spcPct val="30000"/>
              </a:spcBef>
              <a:defRPr sz="1200">
                <a:solidFill>
                  <a:schemeClr val="tx1"/>
                </a:solidFill>
                <a:latin typeface="Arial" charset="0"/>
              </a:defRPr>
            </a:lvl4pPr>
            <a:lvl5pPr marL="2050205" indent="-227800" defTabSz="944423" eaLnBrk="0" hangingPunct="0">
              <a:spcBef>
                <a:spcPct val="30000"/>
              </a:spcBef>
              <a:defRPr sz="1200">
                <a:solidFill>
                  <a:schemeClr val="tx1"/>
                </a:solidFill>
                <a:latin typeface="Arial" charset="0"/>
              </a:defRPr>
            </a:lvl5pPr>
            <a:lvl6pPr marL="2505805" indent="-227800" defTabSz="944423" eaLnBrk="0" fontAlgn="base" hangingPunct="0">
              <a:spcBef>
                <a:spcPct val="30000"/>
              </a:spcBef>
              <a:spcAft>
                <a:spcPct val="0"/>
              </a:spcAft>
              <a:defRPr sz="1200">
                <a:solidFill>
                  <a:schemeClr val="tx1"/>
                </a:solidFill>
                <a:latin typeface="Arial" charset="0"/>
              </a:defRPr>
            </a:lvl6pPr>
            <a:lvl7pPr marL="2961407" indent="-227800" defTabSz="944423" eaLnBrk="0" fontAlgn="base" hangingPunct="0">
              <a:spcBef>
                <a:spcPct val="30000"/>
              </a:spcBef>
              <a:spcAft>
                <a:spcPct val="0"/>
              </a:spcAft>
              <a:defRPr sz="1200">
                <a:solidFill>
                  <a:schemeClr val="tx1"/>
                </a:solidFill>
                <a:latin typeface="Arial" charset="0"/>
              </a:defRPr>
            </a:lvl7pPr>
            <a:lvl8pPr marL="3417008" indent="-227800" defTabSz="944423" eaLnBrk="0" fontAlgn="base" hangingPunct="0">
              <a:spcBef>
                <a:spcPct val="30000"/>
              </a:spcBef>
              <a:spcAft>
                <a:spcPct val="0"/>
              </a:spcAft>
              <a:defRPr sz="1200">
                <a:solidFill>
                  <a:schemeClr val="tx1"/>
                </a:solidFill>
                <a:latin typeface="Arial" charset="0"/>
              </a:defRPr>
            </a:lvl8pPr>
            <a:lvl9pPr marL="3872609" indent="-227800" defTabSz="944423" eaLnBrk="0" fontAlgn="base" hangingPunct="0">
              <a:spcBef>
                <a:spcPct val="30000"/>
              </a:spcBef>
              <a:spcAft>
                <a:spcPct val="0"/>
              </a:spcAft>
              <a:defRPr sz="1200">
                <a:solidFill>
                  <a:schemeClr val="tx1"/>
                </a:solidFill>
                <a:latin typeface="Arial" charset="0"/>
              </a:defRPr>
            </a:lvl9pPr>
          </a:lstStyle>
          <a:p>
            <a:pPr marL="0" marR="0" lvl="0" indent="0" algn="r" defTabSz="944423" rtl="0" eaLnBrk="1" fontAlgn="auto" latinLnBrk="0" hangingPunct="1">
              <a:lnSpc>
                <a:spcPct val="100000"/>
              </a:lnSpc>
              <a:spcBef>
                <a:spcPct val="0"/>
              </a:spcBef>
              <a:spcAft>
                <a:spcPts val="0"/>
              </a:spcAft>
              <a:buClrTx/>
              <a:buSzTx/>
              <a:buFontTx/>
              <a:buNone/>
              <a:tabLst/>
              <a:defRPr/>
            </a:pPr>
            <a:fld id="{A88D97A5-F953-40E4-B208-4AB33D7B80C3}"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44423" rtl="0" eaLnBrk="1" fontAlgn="auto" latinLnBrk="0" hangingPunct="1">
                <a:lnSpc>
                  <a:spcPct val="100000"/>
                </a:lnSpc>
                <a:spcBef>
                  <a:spcPct val="0"/>
                </a:spcBef>
                <a:spcAft>
                  <a:spcPts val="0"/>
                </a:spcAft>
                <a:buClrTx/>
                <a:buSzTx/>
                <a:buFontTx/>
                <a:buNone/>
                <a:tabLst/>
                <a:defRPr/>
              </a:pPr>
              <a:t>18</a:t>
            </a:fld>
            <a:endParaRPr kumimoji="0" lang="en-US"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590843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841" eaLnBrk="0" hangingPunct="0">
              <a:spcBef>
                <a:spcPct val="30000"/>
              </a:spcBef>
              <a:defRPr sz="1200">
                <a:solidFill>
                  <a:schemeClr val="tx1"/>
                </a:solidFill>
                <a:latin typeface="Arial" charset="0"/>
              </a:defRPr>
            </a:lvl1pPr>
            <a:lvl2pPr marL="740352" indent="-284751" defTabSz="942841" eaLnBrk="0" hangingPunct="0">
              <a:spcBef>
                <a:spcPct val="30000"/>
              </a:spcBef>
              <a:defRPr sz="1200">
                <a:solidFill>
                  <a:schemeClr val="tx1"/>
                </a:solidFill>
                <a:latin typeface="Arial" charset="0"/>
              </a:defRPr>
            </a:lvl2pPr>
            <a:lvl3pPr marL="1139003" indent="-227800" defTabSz="942841" eaLnBrk="0" hangingPunct="0">
              <a:spcBef>
                <a:spcPct val="30000"/>
              </a:spcBef>
              <a:defRPr sz="1200">
                <a:solidFill>
                  <a:schemeClr val="tx1"/>
                </a:solidFill>
                <a:latin typeface="Arial" charset="0"/>
              </a:defRPr>
            </a:lvl3pPr>
            <a:lvl4pPr marL="1594604" indent="-227800" defTabSz="942841" eaLnBrk="0" hangingPunct="0">
              <a:spcBef>
                <a:spcPct val="30000"/>
              </a:spcBef>
              <a:defRPr sz="1200">
                <a:solidFill>
                  <a:schemeClr val="tx1"/>
                </a:solidFill>
                <a:latin typeface="Arial" charset="0"/>
              </a:defRPr>
            </a:lvl4pPr>
            <a:lvl5pPr marL="2050205" indent="-227800" defTabSz="942841" eaLnBrk="0" hangingPunct="0">
              <a:spcBef>
                <a:spcPct val="30000"/>
              </a:spcBef>
              <a:defRPr sz="1200">
                <a:solidFill>
                  <a:schemeClr val="tx1"/>
                </a:solidFill>
                <a:latin typeface="Arial" charset="0"/>
              </a:defRPr>
            </a:lvl5pPr>
            <a:lvl6pPr marL="2505805" indent="-227800" defTabSz="942841" eaLnBrk="0" fontAlgn="base" hangingPunct="0">
              <a:spcBef>
                <a:spcPct val="30000"/>
              </a:spcBef>
              <a:spcAft>
                <a:spcPct val="0"/>
              </a:spcAft>
              <a:defRPr sz="1200">
                <a:solidFill>
                  <a:schemeClr val="tx1"/>
                </a:solidFill>
                <a:latin typeface="Arial" charset="0"/>
              </a:defRPr>
            </a:lvl6pPr>
            <a:lvl7pPr marL="2961407" indent="-227800" defTabSz="942841" eaLnBrk="0" fontAlgn="base" hangingPunct="0">
              <a:spcBef>
                <a:spcPct val="30000"/>
              </a:spcBef>
              <a:spcAft>
                <a:spcPct val="0"/>
              </a:spcAft>
              <a:defRPr sz="1200">
                <a:solidFill>
                  <a:schemeClr val="tx1"/>
                </a:solidFill>
                <a:latin typeface="Arial" charset="0"/>
              </a:defRPr>
            </a:lvl7pPr>
            <a:lvl8pPr marL="3417008" indent="-227800" defTabSz="942841" eaLnBrk="0" fontAlgn="base" hangingPunct="0">
              <a:spcBef>
                <a:spcPct val="30000"/>
              </a:spcBef>
              <a:spcAft>
                <a:spcPct val="0"/>
              </a:spcAft>
              <a:defRPr sz="1200">
                <a:solidFill>
                  <a:schemeClr val="tx1"/>
                </a:solidFill>
                <a:latin typeface="Arial" charset="0"/>
              </a:defRPr>
            </a:lvl8pPr>
            <a:lvl9pPr marL="3872609" indent="-227800" defTabSz="942841" eaLnBrk="0" fontAlgn="base" hangingPunct="0">
              <a:spcBef>
                <a:spcPct val="30000"/>
              </a:spcBef>
              <a:spcAft>
                <a:spcPct val="0"/>
              </a:spcAft>
              <a:defRPr sz="1200">
                <a:solidFill>
                  <a:schemeClr val="tx1"/>
                </a:solidFill>
                <a:latin typeface="Arial" charset="0"/>
              </a:defRPr>
            </a:lvl9pPr>
          </a:lstStyle>
          <a:p>
            <a:pPr marL="0" marR="0" lvl="0" indent="0" algn="r" defTabSz="942841" rtl="0" eaLnBrk="1" fontAlgn="auto" latinLnBrk="0" hangingPunct="1">
              <a:lnSpc>
                <a:spcPct val="100000"/>
              </a:lnSpc>
              <a:spcBef>
                <a:spcPct val="0"/>
              </a:spcBef>
              <a:spcAft>
                <a:spcPts val="0"/>
              </a:spcAft>
              <a:buClrTx/>
              <a:buSzTx/>
              <a:buFontTx/>
              <a:buNone/>
              <a:tabLst/>
              <a:defRPr/>
            </a:pPr>
            <a:fld id="{6DC25748-F3AA-4BC6-8D4C-4B056A5F5072}"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42841" rtl="0" eaLnBrk="1" fontAlgn="auto" latinLnBrk="0" hangingPunct="1">
                <a:lnSpc>
                  <a:spcPct val="100000"/>
                </a:lnSpc>
                <a:spcBef>
                  <a:spcPct val="0"/>
                </a:spcBef>
                <a:spcAft>
                  <a:spcPts val="0"/>
                </a:spcAft>
                <a:buClrTx/>
                <a:buSzTx/>
                <a:buFontTx/>
                <a:buNone/>
                <a:tabLst/>
                <a:defRPr/>
              </a:pPr>
              <a:t>19</a:t>
            </a:fld>
            <a:endParaRPr kumimoji="0" lang="en-US"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6323" name="Rectangle 2"/>
          <p:cNvSpPr>
            <a:spLocks noGrp="1" noRot="1" noChangeAspect="1" noChangeArrowheads="1" noTextEdit="1"/>
          </p:cNvSpPr>
          <p:nvPr>
            <p:ph type="sldImg"/>
          </p:nvPr>
        </p:nvSpPr>
        <p:spPr>
          <a:xfrm>
            <a:off x="1182688" y="698500"/>
            <a:ext cx="4645025" cy="3484563"/>
          </a:xfrm>
          <a:ln/>
        </p:spPr>
      </p:sp>
      <p:sp>
        <p:nvSpPr>
          <p:cNvPr id="46084" name="Rectangle 3"/>
          <p:cNvSpPr>
            <a:spLocks noGrp="1" noChangeArrowheads="1"/>
          </p:cNvSpPr>
          <p:nvPr>
            <p:ph type="body" idx="1"/>
          </p:nvPr>
        </p:nvSpPr>
        <p:spPr>
          <a:xfrm>
            <a:off x="935667" y="4416742"/>
            <a:ext cx="5139066" cy="4182112"/>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31" indent="-171431">
              <a:buFont typeface="Arial" pitchFamily="34" charset="0"/>
              <a:buChar char="•"/>
              <a:defRPr/>
            </a:pPr>
            <a:endParaRPr lang="en-US" dirty="0"/>
          </a:p>
          <a:p>
            <a:pPr marL="171431" indent="-171431">
              <a:buFont typeface="Arial" pitchFamily="34" charset="0"/>
              <a:buChar char="•"/>
              <a:defRPr/>
            </a:pPr>
            <a:endParaRPr lang="en-US" dirty="0"/>
          </a:p>
          <a:p>
            <a:pPr eaLnBrk="1" hangingPunct="1">
              <a:defRPr/>
            </a:pPr>
            <a:endParaRPr lang="en-US" dirty="0"/>
          </a:p>
        </p:txBody>
      </p:sp>
    </p:spTree>
    <p:extLst>
      <p:ext uri="{BB962C8B-B14F-4D97-AF65-F5344CB8AC3E}">
        <p14:creationId xmlns:p14="http://schemas.microsoft.com/office/powerpoint/2010/main" val="3067366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64A064-BE8C-4AC9-8D5E-31C0B035CA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5296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C2A3A7E-28FE-46B7-853F-7D8AFBCA0568}" type="datetime1">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0" y="5715000"/>
            <a:ext cx="304800" cy="365125"/>
          </a:xfrm>
        </p:spPr>
        <p:txBody>
          <a:bodyPr/>
          <a:lstStyle/>
          <a:p>
            <a:fld id="{BE4FB471-EBB4-4D81-9EA6-902E33AD37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738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355452-87AA-4D24-B31C-2697EEC47B30}" type="datetime1">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E4FB471-EBB4-4D81-9EA6-902E33AD37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7658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325C53-716B-4319-9CC6-49A1C39E4357}" type="datetime1">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E4FB471-EBB4-4D81-9EA6-902E33AD37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4236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9B4211-79B1-4688-ADDB-143A5BC00ED3}"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A9D8A-9EB2-428A-8BE0-3401B2797C7E}" type="slidenum">
              <a:rPr lang="en-US" smtClean="0"/>
              <a:t>‹#›</a:t>
            </a:fld>
            <a:endParaRPr lang="en-US"/>
          </a:p>
        </p:txBody>
      </p:sp>
    </p:spTree>
    <p:extLst>
      <p:ext uri="{BB962C8B-B14F-4D97-AF65-F5344CB8AC3E}">
        <p14:creationId xmlns:p14="http://schemas.microsoft.com/office/powerpoint/2010/main" val="2763345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9B4211-79B1-4688-ADDB-143A5BC00ED3}"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A9D8A-9EB2-428A-8BE0-3401B2797C7E}" type="slidenum">
              <a:rPr lang="en-US" smtClean="0"/>
              <a:t>‹#›</a:t>
            </a:fld>
            <a:endParaRPr lang="en-US"/>
          </a:p>
        </p:txBody>
      </p:sp>
    </p:spTree>
    <p:extLst>
      <p:ext uri="{BB962C8B-B14F-4D97-AF65-F5344CB8AC3E}">
        <p14:creationId xmlns:p14="http://schemas.microsoft.com/office/powerpoint/2010/main" val="3176686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8"/>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9B4211-79B1-4688-ADDB-143A5BC00ED3}"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A9D8A-9EB2-428A-8BE0-3401B2797C7E}" type="slidenum">
              <a:rPr lang="en-US" smtClean="0"/>
              <a:t>‹#›</a:t>
            </a:fld>
            <a:endParaRPr lang="en-US"/>
          </a:p>
        </p:txBody>
      </p:sp>
    </p:spTree>
    <p:extLst>
      <p:ext uri="{BB962C8B-B14F-4D97-AF65-F5344CB8AC3E}">
        <p14:creationId xmlns:p14="http://schemas.microsoft.com/office/powerpoint/2010/main" val="688632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9B4211-79B1-4688-ADDB-143A5BC00ED3}"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A9D8A-9EB2-428A-8BE0-3401B2797C7E}" type="slidenum">
              <a:rPr lang="en-US" smtClean="0"/>
              <a:t>‹#›</a:t>
            </a:fld>
            <a:endParaRPr lang="en-US"/>
          </a:p>
        </p:txBody>
      </p:sp>
    </p:spTree>
    <p:extLst>
      <p:ext uri="{BB962C8B-B14F-4D97-AF65-F5344CB8AC3E}">
        <p14:creationId xmlns:p14="http://schemas.microsoft.com/office/powerpoint/2010/main" val="301233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9B4211-79B1-4688-ADDB-143A5BC00ED3}" type="datetimeFigureOut">
              <a:rPr lang="en-US" smtClean="0"/>
              <a:t>5/16/2024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2A9D8A-9EB2-428A-8BE0-3401B2797C7E}" type="slidenum">
              <a:rPr lang="en-US" smtClean="0"/>
              <a:t>‹#›</a:t>
            </a:fld>
            <a:endParaRPr lang="en-US"/>
          </a:p>
        </p:txBody>
      </p:sp>
    </p:spTree>
    <p:extLst>
      <p:ext uri="{BB962C8B-B14F-4D97-AF65-F5344CB8AC3E}">
        <p14:creationId xmlns:p14="http://schemas.microsoft.com/office/powerpoint/2010/main" val="3104573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9B4211-79B1-4688-ADDB-143A5BC00ED3}" type="datetimeFigureOut">
              <a:rPr lang="en-US" smtClean="0"/>
              <a:t>5/16/2024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2A9D8A-9EB2-428A-8BE0-3401B2797C7E}" type="slidenum">
              <a:rPr lang="en-US" smtClean="0"/>
              <a:t>‹#›</a:t>
            </a:fld>
            <a:endParaRPr lang="en-US"/>
          </a:p>
        </p:txBody>
      </p:sp>
    </p:spTree>
    <p:extLst>
      <p:ext uri="{BB962C8B-B14F-4D97-AF65-F5344CB8AC3E}">
        <p14:creationId xmlns:p14="http://schemas.microsoft.com/office/powerpoint/2010/main" val="3810220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9B4211-79B1-4688-ADDB-143A5BC00ED3}" type="datetimeFigureOut">
              <a:rPr lang="en-US" smtClean="0"/>
              <a:t>5/16/2024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2A9D8A-9EB2-428A-8BE0-3401B2797C7E}" type="slidenum">
              <a:rPr lang="en-US" smtClean="0"/>
              <a:t>‹#›</a:t>
            </a:fld>
            <a:endParaRPr lang="en-US"/>
          </a:p>
        </p:txBody>
      </p:sp>
    </p:spTree>
    <p:extLst>
      <p:ext uri="{BB962C8B-B14F-4D97-AF65-F5344CB8AC3E}">
        <p14:creationId xmlns:p14="http://schemas.microsoft.com/office/powerpoint/2010/main" val="191059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99B4211-79B1-4688-ADDB-143A5BC00ED3}"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A9D8A-9EB2-428A-8BE0-3401B2797C7E}" type="slidenum">
              <a:rPr lang="en-US" smtClean="0"/>
              <a:t>‹#›</a:t>
            </a:fld>
            <a:endParaRPr lang="en-US"/>
          </a:p>
        </p:txBody>
      </p:sp>
    </p:spTree>
    <p:extLst>
      <p:ext uri="{BB962C8B-B14F-4D97-AF65-F5344CB8AC3E}">
        <p14:creationId xmlns:p14="http://schemas.microsoft.com/office/powerpoint/2010/main" val="247897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9773E5-EC9C-4287-8EF4-6AA5270DC913}" type="datetime1">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E4FB471-EBB4-4D81-9EA6-902E33AD37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39986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30"/>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99B4211-79B1-4688-ADDB-143A5BC00ED3}" type="datetimeFigureOut">
              <a:rPr lang="en-US" smtClean="0"/>
              <a:t>5/16/2024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2A9D8A-9EB2-428A-8BE0-3401B2797C7E}" type="slidenum">
              <a:rPr lang="en-US" smtClean="0"/>
              <a:t>‹#›</a:t>
            </a:fld>
            <a:endParaRPr lang="en-US"/>
          </a:p>
        </p:txBody>
      </p:sp>
    </p:spTree>
    <p:extLst>
      <p:ext uri="{BB962C8B-B14F-4D97-AF65-F5344CB8AC3E}">
        <p14:creationId xmlns:p14="http://schemas.microsoft.com/office/powerpoint/2010/main" val="2426523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9B4211-79B1-4688-ADDB-143A5BC00ED3}"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A9D8A-9EB2-428A-8BE0-3401B2797C7E}" type="slidenum">
              <a:rPr lang="en-US" smtClean="0"/>
              <a:t>‹#›</a:t>
            </a:fld>
            <a:endParaRPr lang="en-US"/>
          </a:p>
        </p:txBody>
      </p:sp>
    </p:spTree>
    <p:extLst>
      <p:ext uri="{BB962C8B-B14F-4D97-AF65-F5344CB8AC3E}">
        <p14:creationId xmlns:p14="http://schemas.microsoft.com/office/powerpoint/2010/main" val="479989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9B4211-79B1-4688-ADDB-143A5BC00ED3}" type="datetimeFigureOut">
              <a:rPr lang="en-US" smtClean="0"/>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2A9D8A-9EB2-428A-8BE0-3401B2797C7E}" type="slidenum">
              <a:rPr lang="en-US" smtClean="0"/>
              <a:t>‹#›</a:t>
            </a:fld>
            <a:endParaRPr lang="en-US"/>
          </a:p>
        </p:txBody>
      </p:sp>
    </p:spTree>
    <p:extLst>
      <p:ext uri="{BB962C8B-B14F-4D97-AF65-F5344CB8AC3E}">
        <p14:creationId xmlns:p14="http://schemas.microsoft.com/office/powerpoint/2010/main" val="36511350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5B97CCC-08DF-4565-B182-C8635C533DA7}"/>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9DF3A30D-56EE-48EA-BE30-4E3119AFB8B4}"/>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D9AAD418-3324-47C8-A514-AC6E42E63C33}"/>
              </a:ext>
            </a:extLst>
          </p:cNvPr>
          <p:cNvSpPr>
            <a:spLocks noGrp="1"/>
          </p:cNvSpPr>
          <p:nvPr>
            <p:ph type="sldNum" sz="quarter" idx="12"/>
          </p:nvPr>
        </p:nvSpPr>
        <p:spPr>
          <a:xfrm>
            <a:off x="3200400" y="5924552"/>
            <a:ext cx="2133600" cy="365125"/>
          </a:xfrm>
        </p:spPr>
        <p:txBody>
          <a:bodyPr/>
          <a:lstStyle>
            <a:lvl1pPr>
              <a:defRPr>
                <a:solidFill>
                  <a:schemeClr val="tx1"/>
                </a:solidFill>
              </a:defRPr>
            </a:lvl1pPr>
          </a:lstStyle>
          <a:p>
            <a:pPr algn="ctr">
              <a:defRPr/>
            </a:pPr>
            <a:r>
              <a:rPr lang="en-US"/>
              <a:t>1</a:t>
            </a:r>
          </a:p>
        </p:txBody>
      </p:sp>
    </p:spTree>
    <p:extLst>
      <p:ext uri="{BB962C8B-B14F-4D97-AF65-F5344CB8AC3E}">
        <p14:creationId xmlns:p14="http://schemas.microsoft.com/office/powerpoint/2010/main" val="577309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bg>
      <p:bgRef idx="1001">
        <a:schemeClr val="bg1"/>
      </p:bgRef>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DDDA6D0E-87FD-417A-ACF9-AE76E26AEF70}"/>
              </a:ext>
            </a:extLst>
          </p:cNvPr>
          <p:cNvSpPr>
            <a:spLocks noGrp="1"/>
          </p:cNvSpPr>
          <p:nvPr>
            <p:ph type="sldNum" sz="quarter" idx="12"/>
          </p:nvPr>
        </p:nvSpPr>
        <p:spPr>
          <a:xfrm>
            <a:off x="3200400" y="5924552"/>
            <a:ext cx="2133600" cy="365125"/>
          </a:xfrm>
        </p:spPr>
        <p:txBody>
          <a:bodyPr/>
          <a:lstStyle>
            <a:lvl1pPr>
              <a:defRPr>
                <a:solidFill>
                  <a:schemeClr val="tx1"/>
                </a:solidFill>
              </a:defRPr>
            </a:lvl1pPr>
          </a:lstStyle>
          <a:p>
            <a:pPr algn="ctr">
              <a:defRPr/>
            </a:pPr>
            <a:r>
              <a:rPr lang="en-US"/>
              <a:t>1</a:t>
            </a:r>
          </a:p>
        </p:txBody>
      </p:sp>
    </p:spTree>
    <p:extLst>
      <p:ext uri="{BB962C8B-B14F-4D97-AF65-F5344CB8AC3E}">
        <p14:creationId xmlns:p14="http://schemas.microsoft.com/office/powerpoint/2010/main" val="3047381485"/>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FB471-EBB4-4D81-9EA6-902E33AD37CE}"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784580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2" name="Slide Number Placeholder 5"/>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F28EF-447D-42BE-84AD-4173871F8768}" type="slidenum">
              <a:rPr lang="en-US" smtClean="0"/>
              <a:pPr/>
              <a:t>‹#›</a:t>
            </a:fld>
            <a:endParaRPr lang="en-US"/>
          </a:p>
        </p:txBody>
      </p:sp>
    </p:spTree>
    <p:extLst>
      <p:ext uri="{BB962C8B-B14F-4D97-AF65-F5344CB8AC3E}">
        <p14:creationId xmlns:p14="http://schemas.microsoft.com/office/powerpoint/2010/main" val="10482844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xfrm>
            <a:off x="6781800" y="6356350"/>
            <a:ext cx="2133600" cy="365125"/>
          </a:xfrm>
          <a:ln/>
        </p:spPr>
        <p:txBody>
          <a:bodyPr/>
          <a:lstStyle>
            <a:lvl1pPr>
              <a:defRPr/>
            </a:lvl1pPr>
          </a:lstStyle>
          <a:p>
            <a:pPr>
              <a:defRPr/>
            </a:pPr>
            <a:fld id="{A37B69A5-BA6F-4BB5-A40A-0EC1B5725BB6}" type="slidenum">
              <a:rPr lang="en-US"/>
              <a:pPr>
                <a:defRPr/>
              </a:pPr>
              <a:t>‹#›</a:t>
            </a:fld>
            <a:endParaRPr lang="en-US" dirty="0"/>
          </a:p>
        </p:txBody>
      </p:sp>
    </p:spTree>
    <p:extLst>
      <p:ext uri="{BB962C8B-B14F-4D97-AF65-F5344CB8AC3E}">
        <p14:creationId xmlns:p14="http://schemas.microsoft.com/office/powerpoint/2010/main" val="2524303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lvl1pPr>
              <a:defRPr/>
            </a:lvl1pPr>
          </a:lstStyle>
          <a:p>
            <a:pPr>
              <a:defRPr/>
            </a:pPr>
            <a:fld id="{A37B69A5-BA6F-4BB5-A40A-0EC1B5725BB6}" type="slidenum">
              <a:rPr lang="en-US"/>
              <a:pPr>
                <a:defRPr/>
              </a:pPr>
              <a:t>‹#›</a:t>
            </a:fld>
            <a:endParaRPr lang="en-US" dirty="0"/>
          </a:p>
        </p:txBody>
      </p:sp>
    </p:spTree>
    <p:extLst>
      <p:ext uri="{BB962C8B-B14F-4D97-AF65-F5344CB8AC3E}">
        <p14:creationId xmlns:p14="http://schemas.microsoft.com/office/powerpoint/2010/main" val="636394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FB0946-B414-4E1A-B6DC-AB73E84F46BF}" type="datetime1">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E4FB471-EBB4-4D81-9EA6-902E33AD37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5698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AB9165-6684-4040-89A4-C78819FB17B5}" type="datetime1">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E4FB471-EBB4-4D81-9EA6-902E33AD37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253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9E9711-9D2D-4E4A-9DCF-67F568451627}" type="datetime1">
              <a:rPr lang="en-US" smtClean="0">
                <a:solidFill>
                  <a:prstClr val="black">
                    <a:tint val="75000"/>
                  </a:prstClr>
                </a:solidFill>
              </a:rPr>
              <a:pPr/>
              <a:t>5/16/2024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E4FB471-EBB4-4D81-9EA6-902E33AD37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6368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469964-A054-439D-95E4-22EE23532E4A}" type="datetime1">
              <a:rPr lang="en-US" smtClean="0">
                <a:solidFill>
                  <a:prstClr val="black">
                    <a:tint val="75000"/>
                  </a:prstClr>
                </a:solidFill>
              </a:rPr>
              <a:pPr/>
              <a:t>5/16/2024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E4FB471-EBB4-4D81-9EA6-902E33AD37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8263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673A0-0F14-4563-8B2C-1DA003A1B630}" type="datetime1">
              <a:rPr lang="en-US" smtClean="0">
                <a:solidFill>
                  <a:prstClr val="black">
                    <a:tint val="75000"/>
                  </a:prstClr>
                </a:solidFill>
              </a:rPr>
              <a:pPr/>
              <a:t>5/16/2024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E4FB471-EBB4-4D81-9EA6-902E33AD37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5847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AB0CCB-FCF4-497F-85A2-7CF967C35ED0}" type="datetime1">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E4FB471-EBB4-4D81-9EA6-902E33AD37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5317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DC736B-0378-4501-A3FE-B43F526D51A3}" type="datetime1">
              <a:rPr lang="en-US" smtClean="0">
                <a:solidFill>
                  <a:prstClr val="black">
                    <a:tint val="75000"/>
                  </a:prstClr>
                </a:solidFill>
              </a:rPr>
              <a:pPr/>
              <a:t>5/16/2024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E4FB471-EBB4-4D81-9EA6-902E33AD37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1523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4.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6.jp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91F0D9-7732-476F-9399-5C0B5DB134C3}" type="datetime1">
              <a:rPr lang="en-US" smtClean="0">
                <a:solidFill>
                  <a:prstClr val="black">
                    <a:tint val="75000"/>
                  </a:prstClr>
                </a:solidFill>
              </a:rPr>
              <a:pPr/>
              <a:t>5/16/2024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0" y="5638800"/>
            <a:ext cx="30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4FB471-EBB4-4D81-9EA6-902E33AD37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678420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99B4211-79B1-4688-ADDB-143A5BC00ED3}" type="datetimeFigureOut">
              <a:rPr lang="en-US" smtClean="0"/>
              <a:t>5/16/2024</a:t>
            </a:fld>
            <a:endParaRPr lang="en-US"/>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82A9D8A-9EB2-428A-8BE0-3401B2797C7E}" type="slidenum">
              <a:rPr lang="en-US" smtClean="0"/>
              <a:t>‹#›</a:t>
            </a:fld>
            <a:endParaRPr lang="en-US"/>
          </a:p>
        </p:txBody>
      </p:sp>
    </p:spTree>
    <p:extLst>
      <p:ext uri="{BB962C8B-B14F-4D97-AF65-F5344CB8AC3E}">
        <p14:creationId xmlns:p14="http://schemas.microsoft.com/office/powerpoint/2010/main" val="339189964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A22925C-C3CA-4E9E-9CDF-1AE8518B9068}"/>
              </a:ext>
            </a:extLst>
          </p:cNvPr>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8D7E915B-5D82-42A9-98D7-91BBADAF81A2}"/>
              </a:ext>
            </a:extLst>
          </p:cNvPr>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FD60C356-9CEA-4167-9E80-4A8F68D6F024}"/>
              </a:ext>
            </a:extLst>
          </p:cNvPr>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8774539D-4FB4-4313-B1A2-E3A4205281A4}" type="slidenum">
              <a:rPr lang="en-US"/>
              <a:pPr>
                <a:defRPr/>
              </a:pPr>
              <a:t>‹#›</a:t>
            </a:fld>
            <a:endParaRPr lang="en-US"/>
          </a:p>
        </p:txBody>
      </p:sp>
      <p:pic>
        <p:nvPicPr>
          <p:cNvPr id="1031" name="Picture 1" descr="http://one10.dot.gov/office/phmsa/PHG/Shared%20Documents/PHMSA-icon-2560-X-144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42226" y="0"/>
            <a:ext cx="13493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D997C413-7F1D-4098-9C93-649D19F06F90}"/>
              </a:ext>
            </a:extLst>
          </p:cNvPr>
          <p:cNvCxnSpPr/>
          <p:nvPr/>
        </p:nvCxnSpPr>
        <p:spPr>
          <a:xfrm>
            <a:off x="76200" y="762000"/>
            <a:ext cx="8915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33" name="Picture 9" descr="DOT_PHMSA_LONG signature_bb_jp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188" y="76200"/>
            <a:ext cx="14208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4018988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Lst>
  <p:hf hdr="0" ft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anose="020F0502020204030204" pitchFamily="34" charset="0"/>
        </a:defRPr>
      </a:lvl2pPr>
      <a:lvl3pPr algn="ctr" rtl="0" eaLnBrk="0" fontAlgn="base" hangingPunct="0">
        <a:spcBef>
          <a:spcPct val="0"/>
        </a:spcBef>
        <a:spcAft>
          <a:spcPct val="0"/>
        </a:spcAft>
        <a:defRPr sz="3300">
          <a:solidFill>
            <a:schemeClr val="tx1"/>
          </a:solidFill>
          <a:latin typeface="Calibri" panose="020F0502020204030204" pitchFamily="34" charset="0"/>
        </a:defRPr>
      </a:lvl3pPr>
      <a:lvl4pPr algn="ctr" rtl="0" eaLnBrk="0" fontAlgn="base" hangingPunct="0">
        <a:spcBef>
          <a:spcPct val="0"/>
        </a:spcBef>
        <a:spcAft>
          <a:spcPct val="0"/>
        </a:spcAft>
        <a:defRPr sz="3300">
          <a:solidFill>
            <a:schemeClr val="tx1"/>
          </a:solidFill>
          <a:latin typeface="Calibri" panose="020F0502020204030204" pitchFamily="34" charset="0"/>
        </a:defRPr>
      </a:lvl4pPr>
      <a:lvl5pPr algn="ctr" rtl="0" eaLnBrk="0" fontAlgn="base" hangingPunct="0">
        <a:spcBef>
          <a:spcPct val="0"/>
        </a:spcBef>
        <a:spcAft>
          <a:spcPct val="0"/>
        </a:spcAft>
        <a:defRPr sz="3300">
          <a:solidFill>
            <a:schemeClr val="tx1"/>
          </a:solidFill>
          <a:latin typeface="Calibri" panose="020F0502020204030204" pitchFamily="34" charset="0"/>
        </a:defRPr>
      </a:lvl5pPr>
      <a:lvl6pPr marL="342900" algn="ctr" rtl="0" fontAlgn="base">
        <a:spcBef>
          <a:spcPct val="0"/>
        </a:spcBef>
        <a:spcAft>
          <a:spcPct val="0"/>
        </a:spcAft>
        <a:defRPr sz="3300">
          <a:solidFill>
            <a:schemeClr val="tx1"/>
          </a:solidFill>
          <a:latin typeface="Calibri" panose="020F0502020204030204" pitchFamily="34" charset="0"/>
        </a:defRPr>
      </a:lvl6pPr>
      <a:lvl7pPr marL="685800" algn="ctr" rtl="0" fontAlgn="base">
        <a:spcBef>
          <a:spcPct val="0"/>
        </a:spcBef>
        <a:spcAft>
          <a:spcPct val="0"/>
        </a:spcAft>
        <a:defRPr sz="3300">
          <a:solidFill>
            <a:schemeClr val="tx1"/>
          </a:solidFill>
          <a:latin typeface="Calibri" panose="020F0502020204030204" pitchFamily="34" charset="0"/>
        </a:defRPr>
      </a:lvl7pPr>
      <a:lvl8pPr marL="1028700" algn="ctr" rtl="0" fontAlgn="base">
        <a:spcBef>
          <a:spcPct val="0"/>
        </a:spcBef>
        <a:spcAft>
          <a:spcPct val="0"/>
        </a:spcAft>
        <a:defRPr sz="3300">
          <a:solidFill>
            <a:schemeClr val="tx1"/>
          </a:solidFill>
          <a:latin typeface="Calibri" panose="020F0502020204030204" pitchFamily="34" charset="0"/>
        </a:defRPr>
      </a:lvl8pPr>
      <a:lvl9pPr marL="1371600" algn="ctr"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F28EF-447D-42BE-84AD-4173871F8768}" type="slidenum">
              <a:rPr lang="en-US" smtClean="0"/>
              <a:pPr/>
              <a:t>‹#›</a:t>
            </a:fld>
            <a:endParaRPr lang="en-US"/>
          </a:p>
        </p:txBody>
      </p:sp>
    </p:spTree>
    <p:extLst>
      <p:ext uri="{BB962C8B-B14F-4D97-AF65-F5344CB8AC3E}">
        <p14:creationId xmlns:p14="http://schemas.microsoft.com/office/powerpoint/2010/main" val="270669828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hyperlink" Target="mailto:Eamonn.Patrick@dot.gov"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hyperlink" Target="mailto:Refaat.shafkey@dot.gov" TargetMode="External"/><Relationship Id="rId5" Type="http://schemas.openxmlformats.org/officeDocument/2006/relationships/image" Target="../media/image15.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mailto:specialpermits@dot.gov"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6D977-CE03-88F4-FB43-DB9E7B017125}"/>
              </a:ext>
            </a:extLst>
          </p:cNvPr>
          <p:cNvSpPr>
            <a:spLocks noGrp="1"/>
          </p:cNvSpPr>
          <p:nvPr>
            <p:ph type="title" idx="4294967295"/>
          </p:nvPr>
        </p:nvSpPr>
        <p:spPr>
          <a:xfrm>
            <a:off x="1676400" y="34255"/>
            <a:ext cx="6096000" cy="5867400"/>
          </a:xfrm>
        </p:spPr>
        <p:txBody>
          <a:bodyPr>
            <a:normAutofit/>
          </a:bodyPr>
          <a:lstStyle/>
          <a:p>
            <a:r>
              <a:rPr lang="en-US" sz="2800" b="1" dirty="0">
                <a:solidFill>
                  <a:schemeClr val="tx1"/>
                </a:solidFill>
                <a:latin typeface="Georgia" panose="02040502050405020303" pitchFamily="18" charset="0"/>
              </a:rPr>
              <a:t>2024</a:t>
            </a:r>
            <a:br>
              <a:rPr lang="en-US" sz="2800" b="1" dirty="0">
                <a:solidFill>
                  <a:schemeClr val="tx1"/>
                </a:solidFill>
                <a:latin typeface="Georgia" panose="02040502050405020303" pitchFamily="18" charset="0"/>
              </a:rPr>
            </a:br>
            <a:r>
              <a:rPr lang="en-US" sz="2800" b="1" dirty="0">
                <a:solidFill>
                  <a:schemeClr val="tx1"/>
                </a:solidFill>
                <a:latin typeface="Georgia" panose="02040502050405020303" pitchFamily="18" charset="0"/>
              </a:rPr>
              <a:t>PIPELINE AND HAZARDOUS MATERIALS SAFETY ADMINISTRATION (PHMSA)</a:t>
            </a:r>
            <a:br>
              <a:rPr lang="en-US" sz="2800" dirty="0">
                <a:solidFill>
                  <a:schemeClr val="tx1"/>
                </a:solidFill>
                <a:latin typeface="Georgia" panose="02040502050405020303" pitchFamily="18" charset="0"/>
              </a:rPr>
            </a:br>
            <a:br>
              <a:rPr lang="en-US" sz="2800" dirty="0">
                <a:solidFill>
                  <a:schemeClr val="tx1"/>
                </a:solidFill>
                <a:latin typeface="Georgia" panose="02040502050405020303" pitchFamily="18" charset="0"/>
              </a:rPr>
            </a:br>
            <a:r>
              <a:rPr lang="en-US" sz="2800" b="1" u="sng" dirty="0">
                <a:solidFill>
                  <a:schemeClr val="tx1"/>
                </a:solidFill>
                <a:latin typeface="Georgia" panose="02040502050405020303" pitchFamily="18" charset="0"/>
              </a:rPr>
              <a:t>Independent Inspection Agencies Meeting (Virtual)</a:t>
            </a:r>
            <a:br>
              <a:rPr lang="en-US" sz="2800" b="1" dirty="0">
                <a:solidFill>
                  <a:schemeClr val="tx1"/>
                </a:solidFill>
                <a:latin typeface="Georgia" panose="02040502050405020303" pitchFamily="18" charset="0"/>
              </a:rPr>
            </a:br>
            <a:br>
              <a:rPr lang="en-US" sz="2800" b="1" dirty="0">
                <a:solidFill>
                  <a:schemeClr val="tx1"/>
                </a:solidFill>
                <a:latin typeface="Georgia" panose="02040502050405020303" pitchFamily="18" charset="0"/>
              </a:rPr>
            </a:br>
            <a:r>
              <a:rPr lang="en-US" sz="2000" b="1" dirty="0">
                <a:solidFill>
                  <a:schemeClr val="tx1"/>
                </a:solidFill>
                <a:latin typeface="Georgia" panose="02040502050405020303" pitchFamily="18" charset="0"/>
              </a:rPr>
              <a:t>Presented by Kenneth Clark and Diane Jones</a:t>
            </a:r>
          </a:p>
        </p:txBody>
      </p:sp>
    </p:spTree>
    <p:extLst>
      <p:ext uri="{BB962C8B-B14F-4D97-AF65-F5344CB8AC3E}">
        <p14:creationId xmlns:p14="http://schemas.microsoft.com/office/powerpoint/2010/main" val="3047256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3085D8B-4933-48D9-B8F4-4C1E578D94D4}"/>
              </a:ext>
            </a:extLst>
          </p:cNvPr>
          <p:cNvSpPr>
            <a:spLocks noGrp="1"/>
          </p:cNvSpPr>
          <p:nvPr>
            <p:ph idx="1"/>
          </p:nvPr>
        </p:nvSpPr>
        <p:spPr/>
        <p:txBody>
          <a:bodyPr>
            <a:normAutofit fontScale="62500" lnSpcReduction="20000"/>
          </a:bodyPr>
          <a:lstStyle/>
          <a:p>
            <a:r>
              <a:rPr lang="en-US" sz="2625" dirty="0"/>
              <a:t>Updated IBRs</a:t>
            </a:r>
          </a:p>
          <a:p>
            <a:pPr lvl="1"/>
            <a:r>
              <a:rPr lang="en-US" sz="1950" dirty="0"/>
              <a:t>ISO 9809-1,-2, and -3 2019(E) for manufacture of seamless steel cylinders</a:t>
            </a:r>
          </a:p>
          <a:p>
            <a:pPr lvl="1"/>
            <a:r>
              <a:rPr lang="en-US" sz="1950" dirty="0"/>
              <a:t>ISO 10462:2013/</a:t>
            </a:r>
            <a:r>
              <a:rPr lang="en-US" sz="1950" dirty="0" err="1"/>
              <a:t>Amd</a:t>
            </a:r>
            <a:r>
              <a:rPr lang="en-US" sz="1950" dirty="0"/>
              <a:t> 1:2019(E), “Gas cylinders—Acetylene cylinders—Periodic inspection and maintenance—Amendment 1,”</a:t>
            </a:r>
          </a:p>
          <a:p>
            <a:pPr lvl="1"/>
            <a:r>
              <a:rPr lang="en-US" sz="1950" dirty="0"/>
              <a:t>ISO 11117:2019(E), “Gas cylinders—Valve protection caps and guards—Design, construction and tests,”</a:t>
            </a:r>
          </a:p>
          <a:p>
            <a:pPr lvl="1"/>
            <a:r>
              <a:rPr lang="en-US" sz="1950" dirty="0"/>
              <a:t>ISO 11118:2015/</a:t>
            </a:r>
            <a:r>
              <a:rPr lang="en-US" sz="1950" dirty="0" err="1"/>
              <a:t>Amd</a:t>
            </a:r>
            <a:r>
              <a:rPr lang="en-US" sz="1950" dirty="0"/>
              <a:t> 1:2019(E), “Gas cylinders—Non-refillable metallic gas cylinders—Specification and test methods—Amendment 1,”</a:t>
            </a:r>
          </a:p>
          <a:p>
            <a:pPr lvl="1"/>
            <a:r>
              <a:rPr lang="en-US" sz="1950" dirty="0"/>
              <a:t>ISO 11513:2019, “Gas cylinders—Refillable welded steel cylinders containing materials for sub-atmospheric gas packaging (excluding acetylene)—Design, construction, testing, use and periodic inspection,”</a:t>
            </a:r>
          </a:p>
          <a:p>
            <a:pPr lvl="1"/>
            <a:r>
              <a:rPr lang="en-US" sz="1950" dirty="0"/>
              <a:t>ISO 16111:2018, “Transportable gas storage devices—Hydrogen absorbed in reversible metal hydride,”</a:t>
            </a:r>
          </a:p>
          <a:p>
            <a:pPr lvl="1"/>
            <a:r>
              <a:rPr lang="en-US" sz="1950" dirty="0"/>
              <a:t>ISO 17871:2020(E), “Gas cylinders—Quick-release cylinder valves—Specification and type testing,”</a:t>
            </a:r>
          </a:p>
          <a:p>
            <a:pPr lvl="1"/>
            <a:r>
              <a:rPr lang="en-US" sz="1950" dirty="0"/>
              <a:t>ISO 21172-1:2015/</a:t>
            </a:r>
            <a:r>
              <a:rPr lang="en-US" sz="1950" dirty="0" err="1"/>
              <a:t>Amd</a:t>
            </a:r>
            <a:r>
              <a:rPr lang="en-US" sz="1950" dirty="0"/>
              <a:t> 1:2018, “Gas cylinders—Welded steel pressure drums up to 3000 liters capacity for the transport of gases—Design and construction—Part 1: Capacities up to 1000 liters—Amendment 1,”</a:t>
            </a:r>
          </a:p>
          <a:p>
            <a:r>
              <a:rPr lang="en-US" sz="2625" dirty="0"/>
              <a:t>New IBRs</a:t>
            </a:r>
          </a:p>
          <a:p>
            <a:pPr lvl="1"/>
            <a:r>
              <a:rPr lang="en-US" sz="2325" dirty="0"/>
              <a:t>ISO 23088:2020, “Gas cylinders—Periodic inspection and testing of welded steel pressure drums—Capacities up to 1000 l,”</a:t>
            </a:r>
          </a:p>
          <a:p>
            <a:r>
              <a:rPr lang="en-US" sz="2400" dirty="0"/>
              <a:t>Adding TC-8WM and TC-8WAM specifications to the table of corresponding DOT specifications in § 171.12(a)(4)(iii) as comparable cylinders to DOT-8 and DOT-8AL, respectively;</a:t>
            </a:r>
          </a:p>
          <a:p>
            <a:r>
              <a:rPr lang="en-US" sz="2400" dirty="0"/>
              <a:t>Revision to the pi-marked cylinder authorization in 171.23 to clearly indicate that the authorization applies only to </a:t>
            </a:r>
            <a:r>
              <a:rPr lang="en-US" sz="2400" i="1" dirty="0"/>
              <a:t>cylinders with a water capacity not exceeding 150 L</a:t>
            </a:r>
            <a:r>
              <a:rPr lang="en-US" sz="2400" dirty="0"/>
              <a:t>, not all pressure receptacle types</a:t>
            </a:r>
          </a:p>
          <a:p>
            <a:pPr lvl="1"/>
            <a:endParaRPr lang="en-US" sz="2325" dirty="0"/>
          </a:p>
          <a:p>
            <a:endParaRPr lang="en-US" sz="2625" dirty="0"/>
          </a:p>
        </p:txBody>
      </p:sp>
      <p:sp>
        <p:nvSpPr>
          <p:cNvPr id="6" name="Title 1">
            <a:extLst>
              <a:ext uri="{FF2B5EF4-FFF2-40B4-BE49-F238E27FC236}">
                <a16:creationId xmlns:a16="http://schemas.microsoft.com/office/drawing/2014/main" id="{4FF1B724-A322-137A-187E-1A84CD322C09}"/>
              </a:ext>
            </a:extLst>
          </p:cNvPr>
          <p:cNvSpPr txBox="1">
            <a:spLocks/>
          </p:cNvSpPr>
          <p:nvPr/>
        </p:nvSpPr>
        <p:spPr>
          <a:xfrm>
            <a:off x="1" y="865042"/>
            <a:ext cx="9143999" cy="912395"/>
          </a:xfrm>
          <a:prstGeom prst="rect">
            <a:avLst/>
          </a:prstGeom>
          <a:solidFill>
            <a:schemeClr val="accent2"/>
          </a:solidFill>
          <a:ln w="85725">
            <a:solidFill>
              <a:schemeClr val="accent2"/>
            </a:solidFill>
          </a:ln>
        </p:spPr>
        <p:txBody>
          <a:bodyPr vert="horz" lIns="51435" tIns="25718" rIns="51435" bIns="25718"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a:defRPr/>
            </a:pPr>
            <a:r>
              <a:rPr lang="en-US" sz="2400" dirty="0">
                <a:solidFill>
                  <a:prstClr val="white"/>
                </a:solidFill>
                <a:latin typeface="Calibri Light" panose="020F0302020204030204"/>
              </a:rPr>
              <a:t>HM-215Q (Published April 2024; effective May 2024)</a:t>
            </a:r>
            <a:endParaRPr lang="en-US" sz="225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526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6D8A1F-5AB7-469C-B2B1-D77F16AF47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5" name="Title 4">
            <a:extLst>
              <a:ext uri="{FF2B5EF4-FFF2-40B4-BE49-F238E27FC236}">
                <a16:creationId xmlns:a16="http://schemas.microsoft.com/office/drawing/2014/main" id="{8B24FB88-7792-4A9A-A952-BEAFD1D64C6C}"/>
              </a:ext>
            </a:extLst>
          </p:cNvPr>
          <p:cNvSpPr>
            <a:spLocks noGrp="1"/>
          </p:cNvSpPr>
          <p:nvPr>
            <p:ph type="title"/>
          </p:nvPr>
        </p:nvSpPr>
        <p:spPr>
          <a:xfrm>
            <a:off x="468775" y="2434828"/>
            <a:ext cx="7995212" cy="1886147"/>
          </a:xfrm>
        </p:spPr>
        <p:txBody>
          <a:bodyPr>
            <a:normAutofit fontScale="90000"/>
          </a:bodyPr>
          <a:lstStyle/>
          <a:p>
            <a:r>
              <a:rPr lang="en-US" dirty="0"/>
              <a:t>Any Questions?</a:t>
            </a:r>
            <a:br>
              <a:rPr lang="en-US" dirty="0"/>
            </a:br>
            <a:br>
              <a:rPr lang="en-US" dirty="0"/>
            </a:br>
            <a:br>
              <a:rPr lang="en-US" dirty="0"/>
            </a:br>
            <a:r>
              <a:rPr lang="en-US" b="1" dirty="0"/>
              <a:t>Contact Information</a:t>
            </a:r>
            <a:br>
              <a:rPr lang="en-US" dirty="0"/>
            </a:br>
            <a:r>
              <a:rPr lang="en-US" dirty="0">
                <a:hlinkClick r:id="rId4"/>
              </a:rPr>
              <a:t>Eamonn.Patrick@dot.gov</a:t>
            </a:r>
            <a:br>
              <a:rPr lang="en-US" dirty="0"/>
            </a:br>
            <a:r>
              <a:rPr lang="en-US" dirty="0"/>
              <a:t>(202) 366-4410 </a:t>
            </a:r>
            <a:br>
              <a:rPr lang="en-US" dirty="0"/>
            </a:br>
            <a:br>
              <a:rPr lang="en-US" dirty="0"/>
            </a:br>
            <a:br>
              <a:rPr lang="en-US" dirty="0"/>
            </a:br>
            <a:br>
              <a:rPr lang="en-US" dirty="0"/>
            </a:br>
            <a:endParaRPr lang="en-US" dirty="0"/>
          </a:p>
        </p:txBody>
      </p:sp>
    </p:spTree>
    <p:extLst>
      <p:ext uri="{BB962C8B-B14F-4D97-AF65-F5344CB8AC3E}">
        <p14:creationId xmlns:p14="http://schemas.microsoft.com/office/powerpoint/2010/main" val="195235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1143000" y="3048000"/>
            <a:ext cx="6382738" cy="2133600"/>
          </a:xfrm>
          <a:prstGeom prst="rect">
            <a:avLst/>
          </a:prstGeom>
        </p:spPr>
        <p:txBody>
          <a:bodyPr/>
          <a:lstStyle/>
          <a:p>
            <a:br>
              <a:rPr lang="en-US" dirty="0"/>
            </a:br>
            <a:br>
              <a:rPr lang="en-US" dirty="0"/>
            </a:br>
            <a:r>
              <a:rPr lang="en-US" sz="3600" dirty="0">
                <a:solidFill>
                  <a:schemeClr val="accent1">
                    <a:lumMod val="75000"/>
                  </a:schemeClr>
                </a:solidFill>
              </a:rPr>
              <a:t>Dr. Katelin Maits</a:t>
            </a:r>
            <a:br>
              <a:rPr lang="en-US" sz="3600" dirty="0">
                <a:solidFill>
                  <a:schemeClr val="accent1">
                    <a:lumMod val="75000"/>
                  </a:schemeClr>
                </a:solidFill>
              </a:rPr>
            </a:br>
            <a:r>
              <a:rPr lang="en-US" sz="3600" dirty="0">
                <a:solidFill>
                  <a:schemeClr val="accent1">
                    <a:lumMod val="75000"/>
                  </a:schemeClr>
                </a:solidFill>
              </a:rPr>
              <a:t>Investigator, Eastern Region</a:t>
            </a:r>
            <a:br>
              <a:rPr lang="en-US" sz="3600" dirty="0">
                <a:solidFill>
                  <a:schemeClr val="accent1">
                    <a:lumMod val="75000"/>
                  </a:schemeClr>
                </a:solidFill>
              </a:rPr>
            </a:br>
            <a:br>
              <a:rPr lang="en-US" sz="3600" dirty="0">
                <a:solidFill>
                  <a:schemeClr val="accent1">
                    <a:lumMod val="75000"/>
                  </a:schemeClr>
                </a:solidFill>
              </a:rPr>
            </a:br>
            <a:endParaRPr lang="en-US" sz="3600" dirty="0">
              <a:solidFill>
                <a:schemeClr val="accent1">
                  <a:lumMod val="75000"/>
                </a:schemeClr>
              </a:solidFill>
            </a:endParaRPr>
          </a:p>
        </p:txBody>
      </p:sp>
      <p:sp>
        <p:nvSpPr>
          <p:cNvPr id="2" name="Rectangle 1">
            <a:extLst>
              <a:ext uri="{FF2B5EF4-FFF2-40B4-BE49-F238E27FC236}">
                <a16:creationId xmlns:a16="http://schemas.microsoft.com/office/drawing/2014/main" id="{973C5A94-D1E8-2BE1-414A-D52D13666F34}"/>
              </a:ext>
            </a:extLst>
          </p:cNvPr>
          <p:cNvSpPr/>
          <p:nvPr/>
        </p:nvSpPr>
        <p:spPr>
          <a:xfrm>
            <a:off x="414566" y="178475"/>
            <a:ext cx="8314868" cy="203132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rPr>
              <a:t>PHMSA IIA Meeting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rPr>
              <a:t>International Cylinder Inspections</a:t>
            </a:r>
            <a:br>
              <a:rPr kumimoji="0" lang="en-US" sz="3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rPr>
            </a:br>
            <a:r>
              <a:rPr kumimoji="0" lang="en-US" sz="3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rPr>
              <a:t>May 14, 2024</a:t>
            </a:r>
          </a:p>
        </p:txBody>
      </p:sp>
      <p:pic>
        <p:nvPicPr>
          <p:cNvPr id="3" name="Picture 2">
            <a:extLst>
              <a:ext uri="{FF2B5EF4-FFF2-40B4-BE49-F238E27FC236}">
                <a16:creationId xmlns:a16="http://schemas.microsoft.com/office/drawing/2014/main" id="{1059214F-00D3-8530-E915-60583C4C7AC3}"/>
              </a:ext>
            </a:extLst>
          </p:cNvPr>
          <p:cNvPicPr>
            <a:picLocks noChangeAspect="1"/>
          </p:cNvPicPr>
          <p:nvPr/>
        </p:nvPicPr>
        <p:blipFill>
          <a:blip r:embed="rId2"/>
          <a:stretch>
            <a:fillRect/>
          </a:stretch>
        </p:blipFill>
        <p:spPr>
          <a:xfrm>
            <a:off x="2804950" y="2121544"/>
            <a:ext cx="3534100" cy="235178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6705600" y="6324600"/>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37B69A5-BA6F-4BB5-A40A-0EC1B5725B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A83EB5F0-32E8-3AF4-258A-96C47D176185}"/>
              </a:ext>
            </a:extLst>
          </p:cNvPr>
          <p:cNvPicPr>
            <a:picLocks noChangeAspect="1"/>
          </p:cNvPicPr>
          <p:nvPr/>
        </p:nvPicPr>
        <p:blipFill>
          <a:blip r:embed="rId3"/>
          <a:stretch>
            <a:fillRect/>
          </a:stretch>
        </p:blipFill>
        <p:spPr>
          <a:xfrm>
            <a:off x="194266" y="2062162"/>
            <a:ext cx="4285519" cy="2733675"/>
          </a:xfrm>
          <a:prstGeom prst="rect">
            <a:avLst/>
          </a:prstGeom>
        </p:spPr>
      </p:pic>
      <p:sp>
        <p:nvSpPr>
          <p:cNvPr id="3" name="TextBox 2">
            <a:extLst>
              <a:ext uri="{FF2B5EF4-FFF2-40B4-BE49-F238E27FC236}">
                <a16:creationId xmlns:a16="http://schemas.microsoft.com/office/drawing/2014/main" id="{039A4D2F-9184-CD64-B2B9-B343CAF97F6C}"/>
              </a:ext>
            </a:extLst>
          </p:cNvPr>
          <p:cNvSpPr txBox="1"/>
          <p:nvPr/>
        </p:nvSpPr>
        <p:spPr>
          <a:xfrm>
            <a:off x="5410200" y="838200"/>
            <a:ext cx="3200400" cy="4114800"/>
          </a:xfrm>
          <a:prstGeom prst="rect">
            <a:avLst/>
          </a:prstGeom>
          <a:ln/>
        </p:spPr>
        <p:txBody>
          <a:bodyPr vert="horz" wrap="square" lIns="91440" tIns="45720" rIns="91440" bIns="457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895682B7-4C27-2D71-C416-1F053BB4A64E}"/>
              </a:ext>
            </a:extLst>
          </p:cNvPr>
          <p:cNvSpPr txBox="1"/>
          <p:nvPr/>
        </p:nvSpPr>
        <p:spPr>
          <a:xfrm>
            <a:off x="4813525" y="2673697"/>
            <a:ext cx="3962400" cy="646331"/>
          </a:xfrm>
          <a:prstGeom prst="rect">
            <a:avLst/>
          </a:prstGeom>
          <a:ln/>
        </p:spPr>
        <p:txBody>
          <a:bodyPr vert="horz" wrap="square" lIns="91440" tIns="45720" rIns="91440" bIns="457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5258B2A4-DDBC-5F00-DD53-2ACB3065A6C1}"/>
              </a:ext>
            </a:extLst>
          </p:cNvPr>
          <p:cNvSpPr/>
          <p:nvPr/>
        </p:nvSpPr>
        <p:spPr>
          <a:xfrm>
            <a:off x="457200" y="312454"/>
            <a:ext cx="8353790"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2225">
                  <a:solidFill>
                    <a:srgbClr val="C0504D"/>
                  </a:solidFill>
                  <a:prstDash val="solid"/>
                </a:ln>
                <a:solidFill>
                  <a:srgbClr val="F79646">
                    <a:lumMod val="75000"/>
                  </a:srgbClr>
                </a:solidFill>
                <a:effectLst/>
                <a:uLnTx/>
                <a:uFillTx/>
                <a:latin typeface="Calibri"/>
                <a:ea typeface="+mn-ea"/>
                <a:cs typeface="+mn-cs"/>
              </a:rPr>
              <a:t>Inspection Planning FY2024</a:t>
            </a:r>
          </a:p>
        </p:txBody>
      </p:sp>
      <p:sp>
        <p:nvSpPr>
          <p:cNvPr id="10" name="TextBox 9">
            <a:extLst>
              <a:ext uri="{FF2B5EF4-FFF2-40B4-BE49-F238E27FC236}">
                <a16:creationId xmlns:a16="http://schemas.microsoft.com/office/drawing/2014/main" id="{AE85AAA6-3E57-850B-4ACE-4405AE778BD0}"/>
              </a:ext>
            </a:extLst>
          </p:cNvPr>
          <p:cNvSpPr txBox="1"/>
          <p:nvPr/>
        </p:nvSpPr>
        <p:spPr>
          <a:xfrm>
            <a:off x="4648200" y="1443844"/>
            <a:ext cx="4369250" cy="3970318"/>
          </a:xfrm>
          <a:prstGeom prst="rect">
            <a:avLst/>
          </a:prstGeom>
          <a:ln/>
        </p:spPr>
        <p:txBody>
          <a:bodyPr vert="horz" wrap="square" lIns="91440" tIns="45720" rIns="91440" bIns="45720" rtlCol="0" anchor="ctr">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a:ln>
                  <a:noFill/>
                </a:ln>
                <a:solidFill>
                  <a:srgbClr val="1F497D"/>
                </a:solidFill>
                <a:effectLst/>
                <a:uLnTx/>
                <a:uFillTx/>
                <a:latin typeface="Calibri"/>
                <a:ea typeface="+mn-ea"/>
                <a:cs typeface="+mn-cs"/>
              </a:rPr>
              <a:t>Team began meeting in February 2023</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a:ln>
                  <a:noFill/>
                </a:ln>
                <a:solidFill>
                  <a:srgbClr val="1F497D"/>
                </a:solidFill>
                <a:effectLst/>
                <a:uLnTx/>
                <a:uFillTx/>
                <a:latin typeface="Calibri"/>
                <a:ea typeface="+mn-ea"/>
                <a:cs typeface="+mn-cs"/>
              </a:rPr>
              <a:t>Lists were released to the regional leadership in October 2023</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a:ln>
                  <a:noFill/>
                </a:ln>
                <a:solidFill>
                  <a:srgbClr val="1F497D"/>
                </a:solidFill>
                <a:effectLst/>
                <a:uLnTx/>
                <a:uFillTx/>
                <a:latin typeface="Calibri"/>
                <a:ea typeface="+mn-ea"/>
                <a:cs typeface="+mn-cs"/>
              </a:rPr>
              <a:t>China trips were added back in for FY 2024</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a:ln>
                  <a:noFill/>
                </a:ln>
                <a:solidFill>
                  <a:srgbClr val="1F497D"/>
                </a:solidFill>
                <a:effectLst/>
                <a:uLnTx/>
                <a:uFillTx/>
                <a:latin typeface="Calibri"/>
                <a:ea typeface="+mn-ea"/>
                <a:cs typeface="+mn-cs"/>
              </a:rPr>
              <a:t>IIAs assisted in data collection (Thank you!)</a:t>
            </a:r>
          </a:p>
        </p:txBody>
      </p:sp>
    </p:spTree>
    <p:extLst>
      <p:ext uri="{BB962C8B-B14F-4D97-AF65-F5344CB8AC3E}">
        <p14:creationId xmlns:p14="http://schemas.microsoft.com/office/powerpoint/2010/main" val="2962804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9905EF-E3B8-D2ED-6FA4-5DB2C9CBCD9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7B69A5-BA6F-4BB5-A40A-0EC1B5725B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24C4CF50-C095-6B5F-2385-369327BF52B7}"/>
              </a:ext>
            </a:extLst>
          </p:cNvPr>
          <p:cNvSpPr/>
          <p:nvPr/>
        </p:nvSpPr>
        <p:spPr>
          <a:xfrm>
            <a:off x="457200" y="312454"/>
            <a:ext cx="8353790"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2225">
                  <a:solidFill>
                    <a:srgbClr val="C0504D"/>
                  </a:solidFill>
                  <a:prstDash val="solid"/>
                </a:ln>
                <a:solidFill>
                  <a:srgbClr val="F79646">
                    <a:lumMod val="75000"/>
                  </a:srgbClr>
                </a:solidFill>
                <a:effectLst/>
                <a:uLnTx/>
                <a:uFillTx/>
                <a:latin typeface="Calibri"/>
                <a:ea typeface="+mn-ea"/>
                <a:cs typeface="+mn-cs"/>
              </a:rPr>
              <a:t>FY 2024 Inspections</a:t>
            </a:r>
          </a:p>
        </p:txBody>
      </p:sp>
      <p:pic>
        <p:nvPicPr>
          <p:cNvPr id="6" name="Picture 5">
            <a:extLst>
              <a:ext uri="{FF2B5EF4-FFF2-40B4-BE49-F238E27FC236}">
                <a16:creationId xmlns:a16="http://schemas.microsoft.com/office/drawing/2014/main" id="{4697AD19-6DE2-464D-7BBA-77845DE2F0B7}"/>
              </a:ext>
            </a:extLst>
          </p:cNvPr>
          <p:cNvPicPr>
            <a:picLocks noChangeAspect="1"/>
          </p:cNvPicPr>
          <p:nvPr/>
        </p:nvPicPr>
        <p:blipFill rotWithShape="1">
          <a:blip r:embed="rId2"/>
          <a:srcRect l="22222" t="957" r="20262" b="1"/>
          <a:stretch/>
        </p:blipFill>
        <p:spPr>
          <a:xfrm>
            <a:off x="304800" y="1806392"/>
            <a:ext cx="3352800" cy="3245212"/>
          </a:xfrm>
          <a:prstGeom prst="rect">
            <a:avLst/>
          </a:prstGeom>
        </p:spPr>
      </p:pic>
      <p:sp>
        <p:nvSpPr>
          <p:cNvPr id="7" name="TextBox 6">
            <a:extLst>
              <a:ext uri="{FF2B5EF4-FFF2-40B4-BE49-F238E27FC236}">
                <a16:creationId xmlns:a16="http://schemas.microsoft.com/office/drawing/2014/main" id="{84A64F89-3B45-AA42-35BC-3954F1A60AE1}"/>
              </a:ext>
            </a:extLst>
          </p:cNvPr>
          <p:cNvSpPr txBox="1"/>
          <p:nvPr/>
        </p:nvSpPr>
        <p:spPr>
          <a:xfrm>
            <a:off x="4191000" y="1582339"/>
            <a:ext cx="4800600" cy="3693319"/>
          </a:xfrm>
          <a:prstGeom prst="rect">
            <a:avLst/>
          </a:prstGeom>
          <a:ln/>
        </p:spPr>
        <p:txBody>
          <a:bodyPr vert="horz" wrap="square" lIns="91440" tIns="45720" rIns="91440" bIns="457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Field Operations was slotted with 35 Inspections FY 2024, 2 have since been cancelled by the companies.  There are 22 inspections remaining.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These inspections are based on renewal of approvals, modifications, and new approvals.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Calibri" panose="020F0502020204030204" pitchFamily="34" charset="0"/>
                <a:cs typeface="+mn-cs"/>
              </a:rPr>
              <a:t>The countries: China (19), India (5), Germany (2), UAE (1), Thailand (1), France (1), Czech Republic (1), Turkey (2), S. Korea (2), and England (1).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Calibri"/>
                <a:ea typeface="+mn-ea"/>
                <a:cs typeface="+mn-cs"/>
              </a:rPr>
              <a:t>There are 25 Investigators involved in the inspections.   </a:t>
            </a:r>
          </a:p>
        </p:txBody>
      </p:sp>
    </p:spTree>
    <p:extLst>
      <p:ext uri="{BB962C8B-B14F-4D97-AF65-F5344CB8AC3E}">
        <p14:creationId xmlns:p14="http://schemas.microsoft.com/office/powerpoint/2010/main" val="1549465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7B4F2F-2EB4-C878-57F5-A87C67BF1EA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7B69A5-BA6F-4BB5-A40A-0EC1B5725B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5F6072E0-6ABB-F953-4BB8-4471CDE538ED}"/>
              </a:ext>
            </a:extLst>
          </p:cNvPr>
          <p:cNvPicPr>
            <a:picLocks noChangeAspect="1"/>
          </p:cNvPicPr>
          <p:nvPr/>
        </p:nvPicPr>
        <p:blipFill>
          <a:blip r:embed="rId2"/>
          <a:stretch>
            <a:fillRect/>
          </a:stretch>
        </p:blipFill>
        <p:spPr>
          <a:xfrm>
            <a:off x="304800" y="1945012"/>
            <a:ext cx="3962400" cy="2967975"/>
          </a:xfrm>
          <a:prstGeom prst="rect">
            <a:avLst/>
          </a:prstGeom>
        </p:spPr>
      </p:pic>
      <p:sp>
        <p:nvSpPr>
          <p:cNvPr id="4" name="Rectangle 3">
            <a:extLst>
              <a:ext uri="{FF2B5EF4-FFF2-40B4-BE49-F238E27FC236}">
                <a16:creationId xmlns:a16="http://schemas.microsoft.com/office/drawing/2014/main" id="{9FB6B7FA-F079-2E37-8DDE-258485DF428B}"/>
              </a:ext>
            </a:extLst>
          </p:cNvPr>
          <p:cNvSpPr/>
          <p:nvPr/>
        </p:nvSpPr>
        <p:spPr>
          <a:xfrm>
            <a:off x="457200" y="312454"/>
            <a:ext cx="8353790"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2225">
                  <a:solidFill>
                    <a:srgbClr val="C0504D"/>
                  </a:solidFill>
                  <a:prstDash val="solid"/>
                </a:ln>
                <a:solidFill>
                  <a:srgbClr val="F79646">
                    <a:lumMod val="75000"/>
                  </a:srgbClr>
                </a:solidFill>
                <a:effectLst/>
                <a:uLnTx/>
                <a:uFillTx/>
                <a:latin typeface="Calibri"/>
                <a:ea typeface="+mn-ea"/>
                <a:cs typeface="+mn-cs"/>
              </a:rPr>
              <a:t>Individual Trip Planning</a:t>
            </a:r>
          </a:p>
        </p:txBody>
      </p:sp>
      <p:sp>
        <p:nvSpPr>
          <p:cNvPr id="5" name="TextBox 4">
            <a:extLst>
              <a:ext uri="{FF2B5EF4-FFF2-40B4-BE49-F238E27FC236}">
                <a16:creationId xmlns:a16="http://schemas.microsoft.com/office/drawing/2014/main" id="{3940B320-5913-10AF-C390-F39E4A02EB27}"/>
              </a:ext>
            </a:extLst>
          </p:cNvPr>
          <p:cNvSpPr txBox="1"/>
          <p:nvPr/>
        </p:nvSpPr>
        <p:spPr>
          <a:xfrm>
            <a:off x="4419600" y="2283648"/>
            <a:ext cx="4724400" cy="2062103"/>
          </a:xfrm>
          <a:prstGeom prst="rect">
            <a:avLst/>
          </a:prstGeom>
          <a:ln/>
        </p:spPr>
        <p:txBody>
          <a:bodyPr vert="horz" wrap="square" lIns="91440" tIns="45720" rIns="91440" bIns="457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F497D"/>
                </a:solidFill>
                <a:effectLst/>
                <a:uLnTx/>
                <a:uFillTx/>
                <a:latin typeface="Calibri"/>
                <a:ea typeface="+mn-ea"/>
                <a:cs typeface="+mn-cs"/>
              </a:rPr>
              <a:t>2 Facets to Planning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F497D"/>
                </a:solidFill>
                <a:effectLst/>
                <a:uLnTx/>
                <a:uFillTx/>
                <a:latin typeface="Calibri"/>
                <a:ea typeface="+mn-ea"/>
                <a:cs typeface="+mn-cs"/>
              </a:rPr>
              <a:t>-Inspection Planning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F497D"/>
                </a:solidFill>
                <a:effectLst/>
                <a:uLnTx/>
                <a:uFillTx/>
                <a:latin typeface="Calibri"/>
                <a:ea typeface="+mn-ea"/>
                <a:cs typeface="+mn-cs"/>
              </a:rPr>
              <a:t>-Approval/ Documentation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F497D"/>
                </a:solidFill>
                <a:effectLst/>
                <a:uLnTx/>
                <a:uFillTx/>
                <a:latin typeface="Calibri"/>
                <a:ea typeface="+mn-ea"/>
                <a:cs typeface="+mn-cs"/>
              </a:rPr>
              <a:t> for Travel Abroad</a:t>
            </a:r>
          </a:p>
        </p:txBody>
      </p:sp>
    </p:spTree>
    <p:extLst>
      <p:ext uri="{BB962C8B-B14F-4D97-AF65-F5344CB8AC3E}">
        <p14:creationId xmlns:p14="http://schemas.microsoft.com/office/powerpoint/2010/main" val="420774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81E9F0-60B6-2CFB-26C9-CF839FE5C22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7B69A5-BA6F-4BB5-A40A-0EC1B5725B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EAC11FAE-341D-03F9-7200-6FB4E5965FFD}"/>
              </a:ext>
            </a:extLst>
          </p:cNvPr>
          <p:cNvPicPr>
            <a:picLocks noChangeAspect="1"/>
          </p:cNvPicPr>
          <p:nvPr/>
        </p:nvPicPr>
        <p:blipFill>
          <a:blip r:embed="rId2"/>
          <a:stretch>
            <a:fillRect/>
          </a:stretch>
        </p:blipFill>
        <p:spPr>
          <a:xfrm>
            <a:off x="180703" y="1605644"/>
            <a:ext cx="4142107" cy="2958648"/>
          </a:xfrm>
          <a:prstGeom prst="rect">
            <a:avLst/>
          </a:prstGeom>
        </p:spPr>
      </p:pic>
      <p:sp>
        <p:nvSpPr>
          <p:cNvPr id="4" name="Rectangle 3">
            <a:extLst>
              <a:ext uri="{FF2B5EF4-FFF2-40B4-BE49-F238E27FC236}">
                <a16:creationId xmlns:a16="http://schemas.microsoft.com/office/drawing/2014/main" id="{B7E62FE8-37A4-19F3-3C60-F4CD962D1EC9}"/>
              </a:ext>
            </a:extLst>
          </p:cNvPr>
          <p:cNvSpPr/>
          <p:nvPr/>
        </p:nvSpPr>
        <p:spPr>
          <a:xfrm>
            <a:off x="457200" y="312454"/>
            <a:ext cx="8353790"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2225">
                  <a:solidFill>
                    <a:srgbClr val="C0504D"/>
                  </a:solidFill>
                  <a:prstDash val="solid"/>
                </a:ln>
                <a:solidFill>
                  <a:srgbClr val="F79646">
                    <a:lumMod val="75000"/>
                  </a:srgbClr>
                </a:solidFill>
                <a:effectLst/>
                <a:uLnTx/>
                <a:uFillTx/>
                <a:latin typeface="Calibri"/>
                <a:ea typeface="+mn-ea"/>
                <a:cs typeface="+mn-cs"/>
              </a:rPr>
              <a:t>Future Year Planning</a:t>
            </a:r>
          </a:p>
        </p:txBody>
      </p:sp>
      <p:sp>
        <p:nvSpPr>
          <p:cNvPr id="5" name="TextBox 4">
            <a:extLst>
              <a:ext uri="{FF2B5EF4-FFF2-40B4-BE49-F238E27FC236}">
                <a16:creationId xmlns:a16="http://schemas.microsoft.com/office/drawing/2014/main" id="{55497633-FD04-123E-628A-C3083FBA9BCE}"/>
              </a:ext>
            </a:extLst>
          </p:cNvPr>
          <p:cNvSpPr txBox="1"/>
          <p:nvPr/>
        </p:nvSpPr>
        <p:spPr>
          <a:xfrm>
            <a:off x="4419600" y="1685696"/>
            <a:ext cx="4945287" cy="2677656"/>
          </a:xfrm>
          <a:prstGeom prst="rect">
            <a:avLst/>
          </a:prstGeom>
          <a:ln/>
        </p:spPr>
        <p:txBody>
          <a:bodyPr vert="horz" wrap="square" lIns="91440" tIns="45720" rIns="91440" bIns="457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F497D"/>
                </a:solidFill>
                <a:effectLst/>
                <a:uLnTx/>
                <a:uFillTx/>
                <a:latin typeface="Calibri"/>
                <a:ea typeface="+mn-ea"/>
                <a:cs typeface="+mn-cs"/>
              </a:rPr>
              <a:t>-Team has started meeting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F497D"/>
                </a:solidFill>
                <a:effectLst/>
                <a:uLnTx/>
                <a:uFillTx/>
                <a:latin typeface="Calibri"/>
                <a:ea typeface="+mn-ea"/>
                <a:cs typeface="+mn-cs"/>
              </a:rPr>
              <a:t>and planning for FY2025.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F497D"/>
                </a:solidFill>
                <a:effectLst/>
                <a:uLnTx/>
                <a:uFillTx/>
                <a:latin typeface="Calibri"/>
                <a:ea typeface="+mn-ea"/>
                <a:cs typeface="+mn-cs"/>
              </a:rPr>
              <a:t>-The goal is for the list to be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F497D"/>
                </a:solidFill>
                <a:effectLst/>
                <a:uLnTx/>
                <a:uFillTx/>
                <a:latin typeface="Calibri"/>
                <a:ea typeface="+mn-ea"/>
                <a:cs typeface="+mn-cs"/>
              </a:rPr>
              <a:t>finalized by September each year.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F497D"/>
                </a:solidFill>
                <a:effectLst/>
                <a:uLnTx/>
                <a:uFillTx/>
                <a:latin typeface="Calibri"/>
                <a:ea typeface="+mn-ea"/>
                <a:cs typeface="+mn-cs"/>
              </a:rPr>
              <a:t>-Moving forward a modification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F497D"/>
                </a:solidFill>
                <a:effectLst/>
                <a:uLnTx/>
                <a:uFillTx/>
                <a:latin typeface="Calibri"/>
                <a:ea typeface="+mn-ea"/>
                <a:cs typeface="+mn-cs"/>
              </a:rPr>
              <a:t>or approval will happen in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F497D"/>
                </a:solidFill>
                <a:effectLst/>
                <a:uLnTx/>
                <a:uFillTx/>
                <a:latin typeface="Calibri"/>
                <a:ea typeface="+mn-ea"/>
                <a:cs typeface="+mn-cs"/>
              </a:rPr>
              <a:t>next fiscal year.</a:t>
            </a:r>
          </a:p>
        </p:txBody>
      </p:sp>
    </p:spTree>
    <p:extLst>
      <p:ext uri="{BB962C8B-B14F-4D97-AF65-F5344CB8AC3E}">
        <p14:creationId xmlns:p14="http://schemas.microsoft.com/office/powerpoint/2010/main" val="2501536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D5C7C1-158A-340B-9B6E-E00907F55AD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7B69A5-BA6F-4BB5-A40A-0EC1B5725B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B1D19847-C785-03A5-41F0-99C59F2C4EC3}"/>
              </a:ext>
            </a:extLst>
          </p:cNvPr>
          <p:cNvSpPr/>
          <p:nvPr/>
        </p:nvSpPr>
        <p:spPr>
          <a:xfrm>
            <a:off x="1163823" y="914400"/>
            <a:ext cx="6816353" cy="424731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rPr>
              <a:t>Thank You!</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rPr>
              <a:t>Questions?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rPr>
              <a:t>Katelin.Maits@dot.gov</a:t>
            </a:r>
          </a:p>
        </p:txBody>
      </p:sp>
    </p:spTree>
    <p:extLst>
      <p:ext uri="{BB962C8B-B14F-4D97-AF65-F5344CB8AC3E}">
        <p14:creationId xmlns:p14="http://schemas.microsoft.com/office/powerpoint/2010/main" val="2959209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ctrTitle"/>
          </p:nvPr>
        </p:nvSpPr>
        <p:spPr>
          <a:xfrm>
            <a:off x="533400" y="708026"/>
            <a:ext cx="7848600" cy="1752600"/>
          </a:xfrm>
          <a:noFill/>
          <a:ln>
            <a:noFill/>
          </a:ln>
        </p:spPr>
        <p:txBody>
          <a:bodyPr>
            <a:noAutofit/>
          </a:bodyPr>
          <a:lstStyle/>
          <a:p>
            <a:pPr eaLnBrk="1" hangingPunct="1">
              <a:spcAft>
                <a:spcPts val="600"/>
              </a:spcAft>
            </a:pPr>
            <a:br>
              <a:rPr lang="en-US" altLang="en-US" b="1" dirty="0">
                <a:ln w="10541" cmpd="sng">
                  <a:solidFill>
                    <a:schemeClr val="accent1">
                      <a:shade val="88000"/>
                      <a:satMod val="110000"/>
                    </a:schemeClr>
                  </a:solidFill>
                  <a:prstDash val="solid"/>
                </a:ln>
                <a:solidFill>
                  <a:srgbClr val="0070C0"/>
                </a:solidFill>
              </a:rPr>
            </a:br>
            <a:br>
              <a:rPr lang="en-US" altLang="en-US" sz="3600" b="1" dirty="0">
                <a:ln w="10541" cmpd="sng">
                  <a:solidFill>
                    <a:schemeClr val="accent1">
                      <a:shade val="88000"/>
                      <a:satMod val="110000"/>
                    </a:schemeClr>
                  </a:solidFill>
                  <a:prstDash val="solid"/>
                </a:ln>
                <a:solidFill>
                  <a:srgbClr val="0070C0"/>
                </a:solidFill>
              </a:rPr>
            </a:br>
            <a:r>
              <a:rPr lang="en-US" altLang="en-US" sz="4000" b="1" dirty="0">
                <a:ln w="10541" cmpd="sng">
                  <a:noFill/>
                  <a:prstDash val="solid"/>
                </a:ln>
                <a:solidFill>
                  <a:srgbClr val="F79443"/>
                </a:solidFill>
                <a:latin typeface="Calibri" panose="020F0502020204030204" pitchFamily="34" charset="0"/>
                <a:cs typeface="Calibri" panose="020F0502020204030204" pitchFamily="34" charset="0"/>
              </a:rPr>
              <a:t>Pipeline and Hazardous Materials Safety Administration (PHMSA)</a:t>
            </a:r>
            <a:br>
              <a:rPr lang="en-US" altLang="en-US" sz="4000" b="1" dirty="0">
                <a:ln w="10541" cmpd="sng">
                  <a:noFill/>
                  <a:prstDash val="solid"/>
                </a:ln>
                <a:solidFill>
                  <a:srgbClr val="F79443"/>
                </a:solidFill>
                <a:latin typeface="Calibri" panose="020F0502020204030204" pitchFamily="34" charset="0"/>
                <a:cs typeface="Calibri" panose="020F0502020204030204" pitchFamily="34" charset="0"/>
              </a:rPr>
            </a:br>
            <a:br>
              <a:rPr lang="en-US" altLang="en-US" sz="3600" dirty="0">
                <a:ln>
                  <a:solidFill>
                    <a:schemeClr val="accent1"/>
                  </a:solidFill>
                </a:ln>
                <a:solidFill>
                  <a:srgbClr val="0070C0"/>
                </a:solidFill>
              </a:rPr>
            </a:br>
            <a:r>
              <a:rPr lang="en-US" altLang="en-US" b="1" i="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endParaRPr lang="en-US" altLang="en-US" b="1" i="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124" name="Subtitle 1"/>
          <p:cNvSpPr>
            <a:spLocks noGrp="1"/>
          </p:cNvSpPr>
          <p:nvPr>
            <p:ph type="subTitle" idx="1"/>
          </p:nvPr>
        </p:nvSpPr>
        <p:spPr>
          <a:xfrm>
            <a:off x="1447800" y="3048000"/>
            <a:ext cx="6400800" cy="1752600"/>
          </a:xfrm>
        </p:spPr>
        <p:txBody>
          <a:bodyPr>
            <a:normAutofit fontScale="92500" lnSpcReduction="20000"/>
          </a:bodyPr>
          <a:lstStyle/>
          <a:p>
            <a:pPr eaLnBrk="1" hangingPunct="1">
              <a:lnSpc>
                <a:spcPct val="90000"/>
              </a:lnSpc>
            </a:pPr>
            <a:r>
              <a:rPr lang="en-US" altLang="en-US" sz="3600" b="1" dirty="0">
                <a:latin typeface="Calibri" panose="020F0502020204030204" pitchFamily="34" charset="0"/>
              </a:rPr>
              <a:t>Technical Review of Approvals Applications</a:t>
            </a:r>
          </a:p>
          <a:p>
            <a:pPr eaLnBrk="1" hangingPunct="1">
              <a:lnSpc>
                <a:spcPct val="90000"/>
              </a:lnSpc>
            </a:pPr>
            <a:endParaRPr lang="en-US" altLang="en-US" sz="3600" b="1" dirty="0">
              <a:latin typeface="Calibri" panose="020F0502020204030204" pitchFamily="34" charset="0"/>
            </a:endParaRPr>
          </a:p>
          <a:p>
            <a:pPr eaLnBrk="1" hangingPunct="1">
              <a:lnSpc>
                <a:spcPct val="90000"/>
              </a:lnSpc>
            </a:pPr>
            <a:r>
              <a:rPr lang="en-US" altLang="en-US" sz="3600" b="1" dirty="0">
                <a:latin typeface="Calibri" panose="020F0502020204030204" pitchFamily="34" charset="0"/>
              </a:rPr>
              <a:t>Refaat Shafkey</a:t>
            </a:r>
          </a:p>
          <a:p>
            <a:pPr eaLnBrk="1" hangingPunct="1">
              <a:lnSpc>
                <a:spcPct val="90000"/>
              </a:lnSpc>
            </a:pPr>
            <a:endParaRPr lang="en-US" altLang="en-US" sz="3600" b="1" dirty="0">
              <a:latin typeface="Calibri" panose="020F0502020204030204" pitchFamily="34" charset="0"/>
            </a:endParaRPr>
          </a:p>
        </p:txBody>
      </p:sp>
      <p:sp>
        <p:nvSpPr>
          <p:cNvPr id="4" name="Slide Number Placeholder 5"/>
          <p:cNvSpPr>
            <a:spLocks noGrp="1"/>
          </p:cNvSpPr>
          <p:nvPr>
            <p:ph type="sldNum" sz="quarter" idx="12"/>
          </p:nvPr>
        </p:nvSpPr>
        <p:spPr>
          <a:xfrm>
            <a:off x="0" y="5715000"/>
            <a:ext cx="3048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a:ea typeface="+mn-ea"/>
                <a:cs typeface="+mn-cs"/>
              </a:rPr>
              <a:t>- </a:t>
            </a:r>
            <a:fld id="{2002CFF2-5F17-4E02-B422-EBB666C0EF74}" type="slidenum">
              <a:rPr kumimoji="0" lang="en-US" sz="900" b="0" i="0" u="none" strike="noStrike" kern="1200" cap="none" spc="0" normalizeH="0" baseline="0" noProof="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r>
              <a:rPr kumimoji="0" lang="en-US" sz="900" b="0" i="0" u="none" strike="noStrike" kern="1200" cap="none" spc="0" normalizeH="0" baseline="0" noProof="0" dirty="0">
                <a:ln>
                  <a:noFill/>
                </a:ln>
                <a:solidFill>
                  <a:prstClr val="black"/>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2133636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533400" y="76200"/>
            <a:ext cx="8077200" cy="685801"/>
          </a:xfrm>
        </p:spPr>
        <p:txBody>
          <a:bodyPr>
            <a:noAutofit/>
          </a:bodyPr>
          <a:lstStyle/>
          <a:p>
            <a:r>
              <a:rPr lang="en-US" sz="3600" b="1" dirty="0">
                <a:ln w="10541" cmpd="sng">
                  <a:noFill/>
                  <a:prstDash val="solid"/>
                </a:ln>
                <a:solidFill>
                  <a:srgbClr val="F79443"/>
                </a:solidFill>
                <a:latin typeface="Calibri" panose="020F0502020204030204" pitchFamily="34" charset="0"/>
              </a:rPr>
              <a:t>What do we Need in an Application?</a:t>
            </a:r>
            <a:endParaRPr lang="en-US" altLang="en-US" sz="3600" b="1" dirty="0">
              <a:ln w="10541" cmpd="sng">
                <a:noFill/>
                <a:prstDash val="solid"/>
              </a:ln>
              <a:solidFill>
                <a:srgbClr val="F79443"/>
              </a:solidFill>
              <a:latin typeface="Calibri" panose="020F0502020204030204" pitchFamily="34" charset="0"/>
            </a:endParaRPr>
          </a:p>
        </p:txBody>
      </p:sp>
      <p:sp>
        <p:nvSpPr>
          <p:cNvPr id="6147" name="Rectangle 3"/>
          <p:cNvSpPr>
            <a:spLocks noGrp="1" noChangeArrowheads="1"/>
          </p:cNvSpPr>
          <p:nvPr>
            <p:ph type="subTitle" idx="1"/>
          </p:nvPr>
        </p:nvSpPr>
        <p:spPr>
          <a:xfrm>
            <a:off x="304800" y="762001"/>
            <a:ext cx="8458200" cy="4953000"/>
          </a:xfrm>
          <a:ln>
            <a:noFill/>
          </a:ln>
        </p:spPr>
        <p:txBody>
          <a:bodyPr>
            <a:noAutofit/>
          </a:bodyPr>
          <a:lstStyle/>
          <a:p>
            <a:pPr algn="l">
              <a:spcBef>
                <a:spcPct val="50000"/>
              </a:spcBef>
              <a:buClr>
                <a:srgbClr val="000099"/>
              </a:buClr>
              <a:buFont typeface="Wingdings" panose="05000000000000000000" pitchFamily="2" charset="2"/>
              <a:buChar char="Ø"/>
            </a:pPr>
            <a:r>
              <a:rPr lang="en-US" sz="2000" b="1" kern="0" dirty="0">
                <a:solidFill>
                  <a:prstClr val="black"/>
                </a:solidFill>
                <a:latin typeface="Calibri" panose="020F0502020204030204" pitchFamily="34" charset="0"/>
                <a:ea typeface="ＭＳ Ｐゴシック" charset="-128"/>
              </a:rPr>
              <a:t>Cover letter explaining the request.</a:t>
            </a:r>
            <a:r>
              <a:rPr lang="en-US" sz="2000" b="1" kern="0" dirty="0">
                <a:solidFill>
                  <a:srgbClr val="FF0000"/>
                </a:solidFill>
                <a:latin typeface="Calibri" panose="020F0502020204030204" pitchFamily="34" charset="0"/>
                <a:ea typeface="ＭＳ Ｐゴシック" charset="-128"/>
              </a:rPr>
              <a:t> </a:t>
            </a:r>
            <a:r>
              <a:rPr lang="en-US" sz="1400" b="1" kern="0" dirty="0">
                <a:solidFill>
                  <a:srgbClr val="FF0000"/>
                </a:solidFill>
                <a:latin typeface="Calibri" panose="020F0502020204030204" pitchFamily="34" charset="0"/>
                <a:ea typeface="ＭＳ Ｐゴシック" charset="-128"/>
              </a:rPr>
              <a:t>Title every document and Include list of attachments</a:t>
            </a:r>
          </a:p>
          <a:p>
            <a:pPr lvl="0" algn="l" eaLnBrk="0" fontAlgn="base" hangingPunct="0">
              <a:spcBef>
                <a:spcPct val="50000"/>
              </a:spcBef>
              <a:spcAft>
                <a:spcPct val="0"/>
              </a:spcAft>
              <a:buClr>
                <a:srgbClr val="000099"/>
              </a:buClr>
              <a:buFont typeface="Wingdings" panose="05000000000000000000" pitchFamily="2" charset="2"/>
              <a:buChar char="Ø"/>
            </a:pPr>
            <a:r>
              <a:rPr lang="en-US" sz="2000" b="1" kern="0" dirty="0">
                <a:solidFill>
                  <a:prstClr val="black"/>
                </a:solidFill>
                <a:latin typeface="Calibri" panose="020F0502020204030204" pitchFamily="34" charset="0"/>
                <a:ea typeface="ＭＳ Ｐゴシック" charset="-128"/>
              </a:rPr>
              <a:t>Complete design drawing - </a:t>
            </a:r>
            <a:r>
              <a:rPr lang="en-US" sz="2000" i="1" kern="0" dirty="0">
                <a:solidFill>
                  <a:prstClr val="black"/>
                </a:solidFill>
                <a:latin typeface="Calibri" panose="020F0502020204030204" pitchFamily="34" charset="0"/>
                <a:ea typeface="Calibri"/>
                <a:cs typeface="Times New Roman"/>
              </a:rPr>
              <a:t> </a:t>
            </a:r>
            <a:r>
              <a:rPr lang="en-US" sz="1800" i="1" dirty="0">
                <a:solidFill>
                  <a:schemeClr val="tx1"/>
                </a:solidFill>
                <a:latin typeface="Calibri" panose="020F0502020204030204" pitchFamily="34" charset="0"/>
              </a:rPr>
              <a:t>a fully dimensioned sketch including minimum wall thickness, service and test pressure, cylinder volume and weight, the method of manufacture, heat treatment, material chemistry,  guaranteed mechanical properties, batch test requirements, design calculations and marking etc. If some of this info is on separate documents, they should be referenced on the main drawing</a:t>
            </a:r>
            <a:r>
              <a:rPr lang="en-US" sz="2000" i="1" dirty="0">
                <a:solidFill>
                  <a:schemeClr val="tx1"/>
                </a:solidFill>
                <a:latin typeface="Calibri" panose="020F0502020204030204" pitchFamily="34" charset="0"/>
              </a:rPr>
              <a:t>.</a:t>
            </a:r>
            <a:endParaRPr lang="en-US" sz="2000" b="1" kern="0" dirty="0">
              <a:solidFill>
                <a:schemeClr val="tx1"/>
              </a:solidFill>
              <a:latin typeface="Calibri" panose="020F0502020204030204" pitchFamily="34" charset="0"/>
              <a:ea typeface="ＭＳ Ｐゴシック" charset="-128"/>
            </a:endParaRPr>
          </a:p>
          <a:p>
            <a:pPr algn="l">
              <a:spcBef>
                <a:spcPct val="50000"/>
              </a:spcBef>
              <a:buClr>
                <a:srgbClr val="000099"/>
              </a:buClr>
              <a:buFont typeface="Wingdings" panose="05000000000000000000" pitchFamily="2" charset="2"/>
              <a:buChar char="Ø"/>
            </a:pPr>
            <a:r>
              <a:rPr lang="en-US" sz="2000" b="1" kern="0" dirty="0">
                <a:solidFill>
                  <a:prstClr val="black"/>
                </a:solidFill>
                <a:latin typeface="Calibri" panose="020F0502020204030204" pitchFamily="34" charset="0"/>
                <a:ea typeface="ＭＳ Ｐゴシック" charset="-128"/>
              </a:rPr>
              <a:t>Summary sheet for all the test results: </a:t>
            </a:r>
            <a:r>
              <a:rPr lang="en-US" sz="1400" b="1" kern="0" dirty="0">
                <a:solidFill>
                  <a:srgbClr val="FF0000"/>
                </a:solidFill>
                <a:latin typeface="Calibri" panose="020F0502020204030204" pitchFamily="34" charset="0"/>
                <a:ea typeface="ＭＳ Ｐゴシック" charset="-128"/>
              </a:rPr>
              <a:t>(Use consistent units of measurements) </a:t>
            </a:r>
            <a:endParaRPr lang="en-US" sz="1400" b="1" kern="0" dirty="0">
              <a:solidFill>
                <a:prstClr val="black"/>
              </a:solidFill>
              <a:latin typeface="Calibri" panose="020F0502020204030204" pitchFamily="34" charset="0"/>
              <a:ea typeface="ＭＳ Ｐゴシック" charset="-128"/>
            </a:endParaRPr>
          </a:p>
          <a:p>
            <a:pPr lvl="1" algn="l" eaLnBrk="0" fontAlgn="base" hangingPunct="0">
              <a:spcBef>
                <a:spcPct val="50000"/>
              </a:spcBef>
              <a:spcAft>
                <a:spcPct val="0"/>
              </a:spcAft>
              <a:buClr>
                <a:srgbClr val="000099"/>
              </a:buClr>
              <a:buFont typeface="Wingdings" panose="05000000000000000000" pitchFamily="2" charset="2"/>
              <a:buChar char="§"/>
            </a:pPr>
            <a:r>
              <a:rPr lang="en-US" sz="1600" b="1" kern="0" dirty="0">
                <a:solidFill>
                  <a:prstClr val="black"/>
                </a:solidFill>
                <a:latin typeface="Calibri" panose="020F0502020204030204" pitchFamily="34" charset="0"/>
                <a:ea typeface="ＭＳ Ｐゴシック" charset="-128"/>
              </a:rPr>
              <a:t>Batch and Design qualification test results</a:t>
            </a:r>
            <a:endParaRPr lang="en-US" sz="1600" b="1" kern="0" dirty="0">
              <a:solidFill>
                <a:srgbClr val="FF0000"/>
              </a:solidFill>
              <a:latin typeface="Calibri" panose="020F0502020204030204" pitchFamily="34" charset="0"/>
              <a:ea typeface="ＭＳ Ｐゴシック" charset="-128"/>
            </a:endParaRPr>
          </a:p>
          <a:p>
            <a:pPr lvl="1" algn="l" eaLnBrk="0" fontAlgn="base" hangingPunct="0">
              <a:spcBef>
                <a:spcPct val="50000"/>
              </a:spcBef>
              <a:spcAft>
                <a:spcPct val="0"/>
              </a:spcAft>
              <a:buClr>
                <a:srgbClr val="000099"/>
              </a:buClr>
              <a:buFont typeface="Wingdings" panose="05000000000000000000" pitchFamily="2" charset="2"/>
              <a:buChar char="§"/>
            </a:pPr>
            <a:r>
              <a:rPr lang="en-US" sz="1600" b="1" kern="0" dirty="0">
                <a:solidFill>
                  <a:prstClr val="black"/>
                </a:solidFill>
                <a:latin typeface="Calibri" panose="020F0502020204030204" pitchFamily="34" charset="0"/>
                <a:ea typeface="ＭＳ Ｐゴシック" charset="-128"/>
              </a:rPr>
              <a:t>Hydraulic pressure test, Hardness test reports etc.</a:t>
            </a:r>
          </a:p>
          <a:p>
            <a:pPr lvl="1" algn="l" eaLnBrk="0" fontAlgn="base" hangingPunct="0">
              <a:spcBef>
                <a:spcPct val="50000"/>
              </a:spcBef>
              <a:spcAft>
                <a:spcPct val="0"/>
              </a:spcAft>
              <a:buClr>
                <a:srgbClr val="000099"/>
              </a:buClr>
              <a:buFont typeface="Wingdings" panose="05000000000000000000" pitchFamily="2" charset="2"/>
              <a:buChar char="§"/>
            </a:pPr>
            <a:r>
              <a:rPr lang="en-US" sz="1600" b="1" kern="0" dirty="0">
                <a:solidFill>
                  <a:prstClr val="black"/>
                </a:solidFill>
                <a:latin typeface="Calibri" panose="020F0502020204030204" pitchFamily="34" charset="0"/>
                <a:ea typeface="ＭＳ Ｐゴシック" charset="-128"/>
              </a:rPr>
              <a:t>Dimensional checks and UE examination results/reports</a:t>
            </a:r>
          </a:p>
          <a:p>
            <a:pPr lvl="1" algn="l" eaLnBrk="0" fontAlgn="base" hangingPunct="0">
              <a:spcBef>
                <a:spcPct val="50000"/>
              </a:spcBef>
              <a:spcAft>
                <a:spcPct val="0"/>
              </a:spcAft>
              <a:buClr>
                <a:srgbClr val="000099"/>
              </a:buClr>
              <a:buFont typeface="Wingdings" panose="05000000000000000000" pitchFamily="2" charset="2"/>
              <a:buChar char="§"/>
            </a:pPr>
            <a:r>
              <a:rPr lang="en-US" sz="1600" b="1" kern="0" dirty="0">
                <a:solidFill>
                  <a:prstClr val="black"/>
                </a:solidFill>
                <a:latin typeface="Calibri" panose="020F0502020204030204" pitchFamily="34" charset="0"/>
                <a:ea typeface="ＭＳ Ｐゴシック" charset="-128"/>
              </a:rPr>
              <a:t>Include pictures of tensile/bend/flattening test and cycle burst tests as relevant.</a:t>
            </a:r>
          </a:p>
          <a:p>
            <a:pPr lvl="0" algn="l" eaLnBrk="0" fontAlgn="base" hangingPunct="0">
              <a:spcBef>
                <a:spcPct val="50000"/>
              </a:spcBef>
              <a:spcAft>
                <a:spcPct val="0"/>
              </a:spcAft>
              <a:buClr>
                <a:srgbClr val="000099"/>
              </a:buClr>
              <a:buFont typeface="Wingdings" panose="05000000000000000000" pitchFamily="2" charset="2"/>
              <a:buChar char="Ø"/>
            </a:pPr>
            <a:r>
              <a:rPr lang="en-US" sz="2000" b="1" kern="0" dirty="0">
                <a:solidFill>
                  <a:prstClr val="black"/>
                </a:solidFill>
                <a:latin typeface="Calibri" panose="020F0502020204030204" pitchFamily="34" charset="0"/>
                <a:ea typeface="ＭＳ Ｐゴシック" charset="-128"/>
              </a:rPr>
              <a:t>Drawings and test reports must be stamped by the IIA and use consistent units. </a:t>
            </a:r>
            <a:r>
              <a:rPr lang="en-US" sz="1400" b="1" kern="0" dirty="0">
                <a:solidFill>
                  <a:srgbClr val="FF0000"/>
                </a:solidFill>
                <a:latin typeface="Calibri" panose="020F0502020204030204" pitchFamily="34" charset="0"/>
                <a:ea typeface="ＭＳ Ｐゴシック" charset="-128"/>
              </a:rPr>
              <a:t>Note: All scanned documents should be legible and scanned in uniform direction. Number all pages in the report</a:t>
            </a:r>
            <a:r>
              <a:rPr lang="en-US" sz="1400" b="1" kern="0" dirty="0">
                <a:solidFill>
                  <a:srgbClr val="FF0000"/>
                </a:solidFill>
                <a:latin typeface="Arial"/>
                <a:ea typeface="ＭＳ Ｐゴシック" charset="-128"/>
              </a:rPr>
              <a:t>.</a:t>
            </a:r>
          </a:p>
          <a:p>
            <a:pPr lvl="0" eaLnBrk="0" fontAlgn="base" hangingPunct="0">
              <a:spcBef>
                <a:spcPct val="50000"/>
              </a:spcBef>
              <a:spcAft>
                <a:spcPct val="0"/>
              </a:spcAft>
              <a:buClr>
                <a:srgbClr val="000099"/>
              </a:buClr>
              <a:buFont typeface="Wingdings" panose="05000000000000000000" pitchFamily="2" charset="2"/>
              <a:buChar char="Ø"/>
            </a:pPr>
            <a:endParaRPr lang="en-US" sz="1800" b="1" kern="0" dirty="0">
              <a:solidFill>
                <a:prstClr val="black"/>
              </a:solidFill>
              <a:latin typeface="Arial"/>
              <a:ea typeface="ＭＳ Ｐゴシック" charset="-128"/>
            </a:endParaRPr>
          </a:p>
          <a:p>
            <a:pPr marL="0" indent="0" eaLnBrk="1" hangingPunct="1">
              <a:buNone/>
            </a:pPr>
            <a:endParaRPr lang="en-US" altLang="en-US" sz="3600" dirty="0"/>
          </a:p>
        </p:txBody>
      </p:sp>
      <p:sp>
        <p:nvSpPr>
          <p:cNvPr id="4"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 </a:t>
            </a:r>
            <a:fld id="{10B03FE8-4D43-43AF-8894-2465530C437E}"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 -</a:t>
            </a:r>
          </a:p>
        </p:txBody>
      </p:sp>
    </p:spTree>
    <p:extLst>
      <p:ext uri="{BB962C8B-B14F-4D97-AF65-F5344CB8AC3E}">
        <p14:creationId xmlns:p14="http://schemas.microsoft.com/office/powerpoint/2010/main" val="13848875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fade">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fade">
                                      <p:cBhvr>
                                        <p:cTn id="22" dur="500"/>
                                        <p:tgtEl>
                                          <p:spTgt spid="61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fade">
                                      <p:cBhvr>
                                        <p:cTn id="27" dur="500"/>
                                        <p:tgtEl>
                                          <p:spTgt spid="61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fade">
                                      <p:cBhvr>
                                        <p:cTn id="32" dur="500"/>
                                        <p:tgtEl>
                                          <p:spTgt spid="614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147">
                                            <p:txEl>
                                              <p:pRg st="6" end="6"/>
                                            </p:txEl>
                                          </p:spTgt>
                                        </p:tgtEl>
                                        <p:attrNameLst>
                                          <p:attrName>style.visibility</p:attrName>
                                        </p:attrNameLst>
                                      </p:cBhvr>
                                      <p:to>
                                        <p:strVal val="visible"/>
                                      </p:to>
                                    </p:set>
                                    <p:animEffect transition="in" filter="fade">
                                      <p:cBhvr>
                                        <p:cTn id="37" dur="500"/>
                                        <p:tgtEl>
                                          <p:spTgt spid="614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147">
                                            <p:txEl>
                                              <p:pRg st="7" end="7"/>
                                            </p:txEl>
                                          </p:spTgt>
                                        </p:tgtEl>
                                        <p:attrNameLst>
                                          <p:attrName>style.visibility</p:attrName>
                                        </p:attrNameLst>
                                      </p:cBhvr>
                                      <p:to>
                                        <p:strVal val="visible"/>
                                      </p:to>
                                    </p:set>
                                    <p:animEffect transition="in" filter="fade">
                                      <p:cBhvr>
                                        <p:cTn id="42" dur="500"/>
                                        <p:tgtEl>
                                          <p:spTgt spid="61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B0B40-377F-72CF-A92D-EF5C4C585D16}"/>
              </a:ext>
            </a:extLst>
          </p:cNvPr>
          <p:cNvSpPr>
            <a:spLocks noGrp="1"/>
          </p:cNvSpPr>
          <p:nvPr>
            <p:ph type="title" idx="4294967295"/>
          </p:nvPr>
        </p:nvSpPr>
        <p:spPr>
          <a:xfrm>
            <a:off x="914400" y="457200"/>
            <a:ext cx="7696200" cy="5029200"/>
          </a:xfrm>
        </p:spPr>
        <p:txBody>
          <a:bodyPr/>
          <a:lstStyle/>
          <a:p>
            <a:r>
              <a:rPr lang="en-US" sz="2800" b="1" dirty="0">
                <a:solidFill>
                  <a:schemeClr val="tx1"/>
                </a:solidFill>
                <a:latin typeface="Georgia" panose="02040502050405020303" pitchFamily="18" charset="0"/>
              </a:rPr>
              <a:t>PHMSA </a:t>
            </a:r>
            <a:br>
              <a:rPr lang="en-US" sz="2800" b="1" dirty="0">
                <a:solidFill>
                  <a:schemeClr val="tx1"/>
                </a:solidFill>
                <a:latin typeface="Georgia" panose="02040502050405020303" pitchFamily="18" charset="0"/>
              </a:rPr>
            </a:br>
            <a:r>
              <a:rPr lang="en-US" sz="2800" b="1" dirty="0">
                <a:solidFill>
                  <a:schemeClr val="tx1"/>
                </a:solidFill>
                <a:latin typeface="Georgia" panose="02040502050405020303" pitchFamily="18" charset="0"/>
              </a:rPr>
              <a:t>OUR MISSION</a:t>
            </a:r>
            <a:br>
              <a:rPr lang="en-US" dirty="0">
                <a:solidFill>
                  <a:schemeClr val="tx1"/>
                </a:solidFill>
              </a:rPr>
            </a:br>
            <a:br>
              <a:rPr lang="en-US" dirty="0">
                <a:solidFill>
                  <a:schemeClr val="tx1"/>
                </a:solidFill>
              </a:rPr>
            </a:br>
            <a:r>
              <a:rPr lang="en-US" sz="2400" dirty="0">
                <a:solidFill>
                  <a:schemeClr val="tx1"/>
                </a:solidFill>
                <a:latin typeface="Georgia" panose="02040502050405020303" pitchFamily="18" charset="0"/>
              </a:rPr>
              <a:t>To protect people and the environment by advancing the safe transportation of energy products and hazardous materials essential to our daily lives.</a:t>
            </a:r>
          </a:p>
        </p:txBody>
      </p:sp>
    </p:spTree>
    <p:extLst>
      <p:ext uri="{BB962C8B-B14F-4D97-AF65-F5344CB8AC3E}">
        <p14:creationId xmlns:p14="http://schemas.microsoft.com/office/powerpoint/2010/main" val="801648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1380"/>
          </a:xfrm>
        </p:spPr>
        <p:txBody>
          <a:bodyPr>
            <a:normAutofit/>
          </a:bodyPr>
          <a:lstStyle/>
          <a:p>
            <a:r>
              <a:rPr lang="en-US" sz="3600" b="1" dirty="0">
                <a:ln w="10541" cmpd="sng">
                  <a:noFill/>
                  <a:prstDash val="solid"/>
                </a:ln>
                <a:solidFill>
                  <a:srgbClr val="F79443"/>
                </a:solidFill>
                <a:latin typeface="Calibri" panose="020F0502020204030204" pitchFamily="34" charset="0"/>
                <a:cs typeface="Calibri" panose="020F0502020204030204" pitchFamily="34" charset="0"/>
              </a:rPr>
              <a:t>Design Drawing</a:t>
            </a:r>
          </a:p>
        </p:txBody>
      </p:sp>
      <p:sp>
        <p:nvSpPr>
          <p:cNvPr id="3" name="Content Placeholder 2"/>
          <p:cNvSpPr>
            <a:spLocks noGrp="1"/>
          </p:cNvSpPr>
          <p:nvPr>
            <p:ph idx="1"/>
          </p:nvPr>
        </p:nvSpPr>
        <p:spPr>
          <a:xfrm>
            <a:off x="533400" y="1166018"/>
            <a:ext cx="8229600" cy="4525963"/>
          </a:xfrm>
        </p:spPr>
        <p:txBody>
          <a:bodyPr>
            <a:normAutofit fontScale="92500" lnSpcReduction="10000"/>
          </a:bodyPr>
          <a:lstStyle/>
          <a:p>
            <a:pPr marL="0" lvl="0" indent="0" eaLnBrk="0" fontAlgn="base" hangingPunct="0">
              <a:spcBef>
                <a:spcPct val="50000"/>
              </a:spcBef>
              <a:spcAft>
                <a:spcPct val="0"/>
              </a:spcAft>
              <a:buClr>
                <a:srgbClr val="000099"/>
              </a:buClr>
              <a:buNone/>
            </a:pPr>
            <a:r>
              <a:rPr lang="en-US" sz="1800" b="1" kern="0" dirty="0">
                <a:solidFill>
                  <a:prstClr val="black"/>
                </a:solidFill>
                <a:latin typeface="Calibri" panose="020F0502020204030204" pitchFamily="34" charset="0"/>
                <a:ea typeface="ＭＳ Ｐゴシック" charset="-128"/>
                <a:cs typeface="Calibri" panose="020F0502020204030204" pitchFamily="34" charset="0"/>
              </a:rPr>
              <a:t>Must include the following: </a:t>
            </a:r>
          </a:p>
          <a:p>
            <a:pPr lvl="0" eaLnBrk="0" fontAlgn="base" hangingPunct="0">
              <a:spcBef>
                <a:spcPct val="50000"/>
              </a:spcBef>
              <a:spcAft>
                <a:spcPct val="0"/>
              </a:spcAft>
              <a:buClr>
                <a:srgbClr val="000099"/>
              </a:buClr>
              <a:buFont typeface="Wingdings" panose="05000000000000000000" pitchFamily="2" charset="2"/>
              <a:buChar char="Ø"/>
            </a:pPr>
            <a:r>
              <a:rPr lang="en-US" sz="1800" b="1" kern="0" dirty="0">
                <a:solidFill>
                  <a:prstClr val="black"/>
                </a:solidFill>
                <a:latin typeface="Calibri" panose="020F0502020204030204" pitchFamily="34" charset="0"/>
                <a:ea typeface="ＭＳ Ｐゴシック" charset="-128"/>
                <a:cs typeface="Calibri" panose="020F0502020204030204" pitchFamily="34" charset="0"/>
              </a:rPr>
              <a:t>Reference to specification to which the design complies.</a:t>
            </a:r>
          </a:p>
          <a:p>
            <a:pPr lvl="0" eaLnBrk="0" fontAlgn="base" hangingPunct="0">
              <a:spcBef>
                <a:spcPct val="50000"/>
              </a:spcBef>
              <a:spcAft>
                <a:spcPct val="0"/>
              </a:spcAft>
              <a:buClr>
                <a:srgbClr val="000099"/>
              </a:buClr>
              <a:buFont typeface="Wingdings" panose="05000000000000000000" pitchFamily="2" charset="2"/>
              <a:buChar char="Ø"/>
            </a:pPr>
            <a:r>
              <a:rPr lang="en-US" sz="1800" b="1" kern="0" dirty="0">
                <a:solidFill>
                  <a:prstClr val="black"/>
                </a:solidFill>
                <a:latin typeface="Calibri" panose="020F0502020204030204" pitchFamily="34" charset="0"/>
                <a:ea typeface="ＭＳ Ｐゴシック" charset="-128"/>
                <a:cs typeface="Calibri" panose="020F0502020204030204" pitchFamily="34" charset="0"/>
              </a:rPr>
              <a:t>A fully dimensioned cylinder drawing covering all dimensions as required in the reference standard.  Marking drawing is also required.</a:t>
            </a:r>
          </a:p>
          <a:p>
            <a:pPr lvl="0" eaLnBrk="0" fontAlgn="base" hangingPunct="0">
              <a:spcBef>
                <a:spcPct val="50000"/>
              </a:spcBef>
              <a:spcAft>
                <a:spcPct val="0"/>
              </a:spcAft>
              <a:buClr>
                <a:srgbClr val="000099"/>
              </a:buClr>
              <a:buFont typeface="Wingdings" panose="05000000000000000000" pitchFamily="2" charset="2"/>
              <a:buChar char="Ø"/>
            </a:pPr>
            <a:r>
              <a:rPr lang="en-US" sz="1800" b="1" kern="0" dirty="0">
                <a:solidFill>
                  <a:prstClr val="black"/>
                </a:solidFill>
                <a:latin typeface="Calibri" panose="020F0502020204030204" pitchFamily="34" charset="0"/>
                <a:ea typeface="ＭＳ Ｐゴシック" charset="-128"/>
                <a:cs typeface="Calibri" panose="020F0502020204030204" pitchFamily="34" charset="0"/>
              </a:rPr>
              <a:t>Service and Test pressures, Min volume and Empty cylinder weight</a:t>
            </a:r>
          </a:p>
          <a:p>
            <a:pPr lvl="0" eaLnBrk="0" fontAlgn="base" hangingPunct="0">
              <a:spcBef>
                <a:spcPct val="50000"/>
              </a:spcBef>
              <a:spcAft>
                <a:spcPct val="0"/>
              </a:spcAft>
              <a:buClr>
                <a:srgbClr val="000099"/>
              </a:buClr>
              <a:buFont typeface="Wingdings" panose="05000000000000000000" pitchFamily="2" charset="2"/>
              <a:buChar char="Ø"/>
            </a:pPr>
            <a:r>
              <a:rPr lang="en-US" sz="1800" b="1" kern="0" dirty="0">
                <a:solidFill>
                  <a:prstClr val="black"/>
                </a:solidFill>
                <a:latin typeface="Calibri" panose="020F0502020204030204" pitchFamily="34" charset="0"/>
                <a:ea typeface="ＭＳ Ｐゴシック" charset="-128"/>
                <a:cs typeface="Calibri" panose="020F0502020204030204" pitchFamily="34" charset="0"/>
              </a:rPr>
              <a:t>Method of manufacture, Material chemistry, Heat treatment</a:t>
            </a:r>
          </a:p>
          <a:p>
            <a:pPr lvl="0" eaLnBrk="0" fontAlgn="base" hangingPunct="0">
              <a:spcBef>
                <a:spcPct val="50000"/>
              </a:spcBef>
              <a:spcAft>
                <a:spcPct val="0"/>
              </a:spcAft>
              <a:buClr>
                <a:srgbClr val="000099"/>
              </a:buClr>
              <a:buFont typeface="Wingdings" panose="05000000000000000000" pitchFamily="2" charset="2"/>
              <a:buChar char="Ø"/>
            </a:pPr>
            <a:r>
              <a:rPr lang="en-US" sz="1800" b="1" kern="0" dirty="0">
                <a:solidFill>
                  <a:prstClr val="black"/>
                </a:solidFill>
                <a:latin typeface="Calibri" panose="020F0502020204030204" pitchFamily="34" charset="0"/>
                <a:ea typeface="ＭＳ Ｐゴシック" charset="-128"/>
                <a:cs typeface="Calibri" panose="020F0502020204030204" pitchFamily="34" charset="0"/>
              </a:rPr>
              <a:t>Mechanical and Physical properties (Tensile, Bend/Flattening, Charpy and Hardness test requirements etc.) </a:t>
            </a:r>
            <a:r>
              <a:rPr lang="en-US" sz="1500" b="1" kern="0" dirty="0">
                <a:solidFill>
                  <a:srgbClr val="FF0000"/>
                </a:solidFill>
                <a:latin typeface="Calibri" panose="020F0502020204030204" pitchFamily="34" charset="0"/>
                <a:ea typeface="ＭＳ Ｐゴシック" charset="-128"/>
                <a:cs typeface="Calibri" panose="020F0502020204030204" pitchFamily="34" charset="0"/>
              </a:rPr>
              <a:t>Note: Use consistent units of measurements throughout the report. Do not mix imperial and metric units on different docs.</a:t>
            </a:r>
            <a:endParaRPr lang="en-US" sz="1900" b="1" kern="0" dirty="0">
              <a:solidFill>
                <a:srgbClr val="FF0000"/>
              </a:solidFill>
              <a:latin typeface="Calibri" panose="020F0502020204030204" pitchFamily="34" charset="0"/>
              <a:ea typeface="ＭＳ Ｐゴシック" charset="-128"/>
              <a:cs typeface="Calibri" panose="020F0502020204030204" pitchFamily="34" charset="0"/>
            </a:endParaRPr>
          </a:p>
          <a:p>
            <a:pPr lvl="0" eaLnBrk="0" fontAlgn="base" hangingPunct="0">
              <a:spcBef>
                <a:spcPct val="50000"/>
              </a:spcBef>
              <a:spcAft>
                <a:spcPct val="0"/>
              </a:spcAft>
              <a:buClr>
                <a:srgbClr val="000099"/>
              </a:buClr>
              <a:buFont typeface="Wingdings" panose="05000000000000000000" pitchFamily="2" charset="2"/>
              <a:buChar char="Ø"/>
            </a:pPr>
            <a:r>
              <a:rPr lang="en-US" sz="1800" b="1" kern="0" dirty="0">
                <a:solidFill>
                  <a:prstClr val="black"/>
                </a:solidFill>
                <a:latin typeface="Calibri" panose="020F0502020204030204" pitchFamily="34" charset="0"/>
                <a:ea typeface="ＭＳ Ｐゴシック" charset="-128"/>
                <a:cs typeface="Calibri" panose="020F0502020204030204" pitchFamily="34" charset="0"/>
              </a:rPr>
              <a:t>Performance tests required on batch basis (Burst, Cycle, Flaw tests etc.). </a:t>
            </a:r>
            <a:r>
              <a:rPr lang="en-US" sz="1500" b="1" kern="0" dirty="0">
                <a:solidFill>
                  <a:srgbClr val="FF0000"/>
                </a:solidFill>
                <a:latin typeface="Calibri" panose="020F0502020204030204" pitchFamily="34" charset="0"/>
                <a:ea typeface="ＭＳ Ｐゴシック" charset="-128"/>
                <a:cs typeface="Calibri" panose="020F0502020204030204" pitchFamily="34" charset="0"/>
              </a:rPr>
              <a:t>Provide photographic evidence of test results where possible.</a:t>
            </a:r>
            <a:endParaRPr lang="en-US" sz="1800" b="1" kern="0" dirty="0">
              <a:solidFill>
                <a:srgbClr val="FF0000"/>
              </a:solidFill>
              <a:latin typeface="Calibri" panose="020F0502020204030204" pitchFamily="34" charset="0"/>
              <a:ea typeface="ＭＳ Ｐゴシック" charset="-128"/>
              <a:cs typeface="Calibri" panose="020F0502020204030204" pitchFamily="34" charset="0"/>
            </a:endParaRPr>
          </a:p>
          <a:p>
            <a:pPr lvl="0" eaLnBrk="0" fontAlgn="base" hangingPunct="0">
              <a:spcBef>
                <a:spcPct val="50000"/>
              </a:spcBef>
              <a:spcAft>
                <a:spcPct val="0"/>
              </a:spcAft>
              <a:buClr>
                <a:srgbClr val="000099"/>
              </a:buClr>
              <a:buFont typeface="Wingdings" panose="05000000000000000000" pitchFamily="2" charset="2"/>
              <a:buChar char="Ø"/>
            </a:pPr>
            <a:r>
              <a:rPr lang="en-US" sz="1800" b="1" kern="0" dirty="0">
                <a:solidFill>
                  <a:prstClr val="black"/>
                </a:solidFill>
                <a:latin typeface="Calibri" panose="020F0502020204030204" pitchFamily="34" charset="0"/>
                <a:ea typeface="ＭＳ Ｐゴシック" charset="-128"/>
                <a:cs typeface="Calibri" panose="020F0502020204030204" pitchFamily="34" charset="0"/>
              </a:rPr>
              <a:t>Sidewall thickness calculations </a:t>
            </a:r>
            <a:r>
              <a:rPr lang="en-US" sz="1800" i="1" kern="0" dirty="0">
                <a:solidFill>
                  <a:prstClr val="black"/>
                </a:solidFill>
                <a:latin typeface="Calibri" panose="020F0502020204030204" pitchFamily="34" charset="0"/>
                <a:ea typeface="ＭＳ Ｐゴシック" charset="-128"/>
                <a:cs typeface="Calibri" panose="020F0502020204030204" pitchFamily="34" charset="0"/>
              </a:rPr>
              <a:t>as required in the specification or standard</a:t>
            </a:r>
            <a:r>
              <a:rPr lang="en-US" sz="1800" kern="0" dirty="0">
                <a:solidFill>
                  <a:prstClr val="black"/>
                </a:solidFill>
                <a:latin typeface="Calibri" panose="020F0502020204030204" pitchFamily="34" charset="0"/>
                <a:ea typeface="ＭＳ Ｐゴシック" charset="-128"/>
                <a:cs typeface="Calibri" panose="020F0502020204030204" pitchFamily="34" charset="0"/>
              </a:rPr>
              <a:t>.</a:t>
            </a:r>
          </a:p>
          <a:p>
            <a:pPr lvl="0" eaLnBrk="0" fontAlgn="base" hangingPunct="0">
              <a:spcBef>
                <a:spcPct val="50000"/>
              </a:spcBef>
              <a:spcAft>
                <a:spcPct val="0"/>
              </a:spcAft>
              <a:buClr>
                <a:srgbClr val="000099"/>
              </a:buClr>
              <a:buFont typeface="Wingdings" panose="05000000000000000000" pitchFamily="2" charset="2"/>
              <a:buChar char="Ø"/>
            </a:pPr>
            <a:r>
              <a:rPr lang="en-US" sz="1800" b="1" kern="0" dirty="0">
                <a:solidFill>
                  <a:prstClr val="black"/>
                </a:solidFill>
                <a:latin typeface="Calibri" panose="020F0502020204030204" pitchFamily="34" charset="0"/>
                <a:ea typeface="ＭＳ Ｐゴシック" charset="-128"/>
                <a:cs typeface="Calibri" panose="020F0502020204030204" pitchFamily="34" charset="0"/>
              </a:rPr>
              <a:t>Proper title for the drawing clearly indicating the scope and any limitations applicable to the design.</a:t>
            </a:r>
          </a:p>
          <a:p>
            <a:pPr marL="0" indent="0">
              <a:buNone/>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83068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5501" y="252866"/>
            <a:ext cx="8229600" cy="715963"/>
          </a:xfrm>
          <a:solidFill>
            <a:schemeClr val="bg1"/>
          </a:solidFill>
        </p:spPr>
        <p:txBody>
          <a:bodyPr>
            <a:normAutofit/>
          </a:bodyPr>
          <a:lstStyle/>
          <a:p>
            <a:r>
              <a:rPr lang="en-US" sz="3600" b="1" dirty="0">
                <a:ln w="10541" cmpd="sng">
                  <a:noFill/>
                  <a:prstDash val="solid"/>
                </a:ln>
                <a:solidFill>
                  <a:srgbClr val="F79443"/>
                </a:solidFill>
                <a:latin typeface="Calibri" panose="020F0502020204030204" pitchFamily="34" charset="0"/>
                <a:cs typeface="Calibri" panose="020F0502020204030204" pitchFamily="34" charset="0"/>
              </a:rPr>
              <a:t>Sample Design Drawing</a:t>
            </a:r>
            <a:endParaRPr lang="en-US" dirty="0">
              <a:solidFill>
                <a:srgbClr val="F79443"/>
              </a:solidFill>
              <a:latin typeface="Calibri" panose="020F0502020204030204" pitchFamily="34" charset="0"/>
              <a:cs typeface="Calibri" panose="020F0502020204030204" pitchFamily="34" charset="0"/>
            </a:endParaRP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68" t="8579" r="2800" b="8163"/>
          <a:stretch/>
        </p:blipFill>
        <p:spPr bwMode="auto">
          <a:xfrm>
            <a:off x="326571" y="968829"/>
            <a:ext cx="8647460" cy="4724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867400" y="2743200"/>
            <a:ext cx="29718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66834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304800" y="685800"/>
          <a:ext cx="8534400" cy="5083129"/>
        </p:xfrm>
        <a:graphic>
          <a:graphicData uri="http://schemas.openxmlformats.org/drawingml/2006/table">
            <a:tbl>
              <a:tblPr/>
              <a:tblGrid>
                <a:gridCol w="3048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486056">
                  <a:extLst>
                    <a:ext uri="{9D8B030D-6E8A-4147-A177-3AD203B41FA5}">
                      <a16:colId xmlns:a16="http://schemas.microsoft.com/office/drawing/2014/main" val="20002"/>
                    </a:ext>
                  </a:extLst>
                </a:gridCol>
                <a:gridCol w="646833">
                  <a:extLst>
                    <a:ext uri="{9D8B030D-6E8A-4147-A177-3AD203B41FA5}">
                      <a16:colId xmlns:a16="http://schemas.microsoft.com/office/drawing/2014/main" val="20003"/>
                    </a:ext>
                  </a:extLst>
                </a:gridCol>
                <a:gridCol w="1762711">
                  <a:extLst>
                    <a:ext uri="{9D8B030D-6E8A-4147-A177-3AD203B41FA5}">
                      <a16:colId xmlns:a16="http://schemas.microsoft.com/office/drawing/2014/main" val="20004"/>
                    </a:ext>
                  </a:extLst>
                </a:gridCol>
                <a:gridCol w="1828800">
                  <a:extLst>
                    <a:ext uri="{9D8B030D-6E8A-4147-A177-3AD203B41FA5}">
                      <a16:colId xmlns:a16="http://schemas.microsoft.com/office/drawing/2014/main" val="20005"/>
                    </a:ext>
                  </a:extLst>
                </a:gridCol>
                <a:gridCol w="381000">
                  <a:extLst>
                    <a:ext uri="{9D8B030D-6E8A-4147-A177-3AD203B41FA5}">
                      <a16:colId xmlns:a16="http://schemas.microsoft.com/office/drawing/2014/main" val="20006"/>
                    </a:ext>
                  </a:extLst>
                </a:gridCol>
                <a:gridCol w="1600200">
                  <a:extLst>
                    <a:ext uri="{9D8B030D-6E8A-4147-A177-3AD203B41FA5}">
                      <a16:colId xmlns:a16="http://schemas.microsoft.com/office/drawing/2014/main" val="20007"/>
                    </a:ext>
                  </a:extLst>
                </a:gridCol>
              </a:tblGrid>
              <a:tr h="381000">
                <a:tc>
                  <a:txBody>
                    <a:bodyPr/>
                    <a:lstStyle/>
                    <a:p>
                      <a:pPr algn="ctr" fontAlgn="ctr"/>
                      <a:r>
                        <a:rPr lang="en-US" sz="700" b="0" i="0" u="none" strike="noStrike" dirty="0">
                          <a:solidFill>
                            <a:srgbClr val="000000"/>
                          </a:solidFill>
                          <a:effectLst/>
                          <a:latin typeface="Arial"/>
                        </a:rPr>
                        <a:t>Item</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A15A"/>
                    </a:solidFill>
                  </a:tcPr>
                </a:tc>
                <a:tc>
                  <a:txBody>
                    <a:bodyPr/>
                    <a:lstStyle/>
                    <a:p>
                      <a:pPr algn="ctr" fontAlgn="ctr"/>
                      <a:r>
                        <a:rPr lang="en-US" sz="700" b="0" i="0" u="none" strike="noStrike" dirty="0">
                          <a:solidFill>
                            <a:srgbClr val="000000"/>
                          </a:solidFill>
                          <a:effectLst/>
                          <a:latin typeface="Arial"/>
                        </a:rPr>
                        <a:t>Test</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A15A"/>
                    </a:solidFill>
                  </a:tcPr>
                </a:tc>
                <a:tc>
                  <a:txBody>
                    <a:bodyPr/>
                    <a:lstStyle/>
                    <a:p>
                      <a:pPr algn="ctr" fontAlgn="ctr"/>
                      <a:r>
                        <a:rPr lang="en-US" sz="700" b="0" i="0" u="none" strike="noStrike" dirty="0">
                          <a:solidFill>
                            <a:srgbClr val="000000"/>
                          </a:solidFill>
                          <a:effectLst/>
                          <a:latin typeface="Arial"/>
                        </a:rPr>
                        <a:t>Cylds required</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A15A"/>
                    </a:solidFill>
                  </a:tcPr>
                </a:tc>
                <a:tc>
                  <a:txBody>
                    <a:bodyPr/>
                    <a:lstStyle/>
                    <a:p>
                      <a:pPr algn="ctr" fontAlgn="ctr"/>
                      <a:r>
                        <a:rPr lang="en-US" sz="700" b="0" i="0" u="none" strike="noStrike" dirty="0">
                          <a:solidFill>
                            <a:srgbClr val="000000"/>
                          </a:solidFill>
                          <a:effectLst/>
                          <a:latin typeface="Arial"/>
                        </a:rPr>
                        <a:t>ISO 9809-1:</a:t>
                      </a:r>
                      <a:br>
                        <a:rPr lang="en-US" sz="700" b="0" i="0" u="none" strike="noStrike" dirty="0">
                          <a:solidFill>
                            <a:srgbClr val="000000"/>
                          </a:solidFill>
                          <a:effectLst/>
                          <a:latin typeface="Arial"/>
                        </a:rPr>
                      </a:br>
                      <a:r>
                        <a:rPr lang="en-US" sz="700" b="0" i="0" u="none" strike="noStrike" dirty="0">
                          <a:solidFill>
                            <a:srgbClr val="000000"/>
                          </a:solidFill>
                          <a:effectLst/>
                          <a:latin typeface="Arial"/>
                        </a:rPr>
                        <a:t>2010</a:t>
                      </a:r>
                      <a:br>
                        <a:rPr lang="en-US" sz="700" b="0" i="0" u="none" strike="noStrike" dirty="0">
                          <a:solidFill>
                            <a:srgbClr val="000000"/>
                          </a:solidFill>
                          <a:effectLst/>
                          <a:latin typeface="Arial"/>
                        </a:rPr>
                      </a:br>
                      <a:r>
                        <a:rPr lang="en-US" sz="700" b="0" i="0" u="none" strike="noStrike" dirty="0">
                          <a:solidFill>
                            <a:srgbClr val="000000"/>
                          </a:solidFill>
                          <a:effectLst/>
                          <a:latin typeface="Arial"/>
                        </a:rPr>
                        <a:t>sec/clause refr.</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A15A"/>
                    </a:solidFill>
                  </a:tcPr>
                </a:tc>
                <a:tc>
                  <a:txBody>
                    <a:bodyPr/>
                    <a:lstStyle/>
                    <a:p>
                      <a:pPr algn="ctr" fontAlgn="ctr"/>
                      <a:r>
                        <a:rPr lang="en-US" sz="700" b="0" i="0" u="none" strike="noStrike" dirty="0">
                          <a:solidFill>
                            <a:srgbClr val="000000"/>
                          </a:solidFill>
                          <a:effectLst/>
                          <a:latin typeface="Arial"/>
                        </a:rPr>
                        <a:t>Measurement location</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A15A"/>
                    </a:solidFill>
                  </a:tcPr>
                </a:tc>
                <a:tc>
                  <a:txBody>
                    <a:bodyPr/>
                    <a:lstStyle/>
                    <a:p>
                      <a:pPr algn="ctr" fontAlgn="ctr"/>
                      <a:r>
                        <a:rPr lang="en-US" sz="700" b="0" i="0" u="none" strike="noStrike" dirty="0">
                          <a:solidFill>
                            <a:srgbClr val="000000"/>
                          </a:solidFill>
                          <a:effectLst/>
                          <a:latin typeface="Arial"/>
                        </a:rPr>
                        <a:t>Requirement</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A15A"/>
                    </a:solidFill>
                  </a:tcPr>
                </a:tc>
                <a:tc>
                  <a:txBody>
                    <a:bodyPr/>
                    <a:lstStyle/>
                    <a:p>
                      <a:pPr algn="ctr" fontAlgn="ctr"/>
                      <a:r>
                        <a:rPr lang="en-US" sz="700" b="0" i="0" u="none" strike="noStrike" dirty="0">
                          <a:solidFill>
                            <a:srgbClr val="000000"/>
                          </a:solidFill>
                          <a:effectLst/>
                          <a:latin typeface="Arial"/>
                        </a:rPr>
                        <a:t>Report Page No.</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A15A"/>
                    </a:solidFill>
                  </a:tcPr>
                </a:tc>
                <a:tc>
                  <a:txBody>
                    <a:bodyPr/>
                    <a:lstStyle/>
                    <a:p>
                      <a:pPr algn="ctr" fontAlgn="ctr"/>
                      <a:r>
                        <a:rPr lang="en-US" sz="700" b="0" i="0" u="none" strike="noStrike" dirty="0">
                          <a:solidFill>
                            <a:srgbClr val="000000"/>
                          </a:solidFill>
                          <a:effectLst/>
                          <a:latin typeface="Arial"/>
                        </a:rPr>
                        <a:t>Results</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A15A"/>
                    </a:solidFill>
                  </a:tcPr>
                </a:tc>
                <a:extLst>
                  <a:ext uri="{0D108BD9-81ED-4DB2-BD59-A6C34878D82A}">
                    <a16:rowId xmlns:a16="http://schemas.microsoft.com/office/drawing/2014/main" val="10000"/>
                  </a:ext>
                </a:extLst>
              </a:tr>
              <a:tr h="241403">
                <a:tc>
                  <a:txBody>
                    <a:bodyPr/>
                    <a:lstStyle/>
                    <a:p>
                      <a:pPr algn="ctr" fontAlgn="ctr"/>
                      <a:r>
                        <a:rPr lang="en-US" sz="700" b="0" i="0" u="none" strike="noStrike" dirty="0">
                          <a:solidFill>
                            <a:srgbClr val="000000"/>
                          </a:solidFill>
                          <a:effectLst/>
                          <a:latin typeface="Arial"/>
                        </a:rPr>
                        <a:t>1</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1" i="0" u="none" strike="noStrike" dirty="0">
                          <a:solidFill>
                            <a:srgbClr val="000000"/>
                          </a:solidFill>
                          <a:effectLst/>
                          <a:latin typeface="Arial"/>
                        </a:rPr>
                        <a:t>Cylinder Drawing</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N/A</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7.9</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N/A</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fully dimensioned drawing with material specification</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3</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Dwg # -----</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1725">
                <a:tc>
                  <a:txBody>
                    <a:bodyPr/>
                    <a:lstStyle/>
                    <a:p>
                      <a:pPr algn="ctr" fontAlgn="ctr"/>
                      <a:r>
                        <a:rPr lang="en-US" sz="700" b="0" i="0" u="none" strike="noStrike" dirty="0">
                          <a:solidFill>
                            <a:srgbClr val="000000"/>
                          </a:solidFill>
                          <a:effectLst/>
                          <a:latin typeface="Arial"/>
                        </a:rPr>
                        <a:t>2</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1" i="0" u="none" strike="noStrike" dirty="0">
                          <a:solidFill>
                            <a:srgbClr val="000000"/>
                          </a:solidFill>
                          <a:effectLst/>
                          <a:latin typeface="Arial"/>
                        </a:rPr>
                        <a:t>Cylinder Stamping Drawing</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N/A</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13</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N/A</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Document</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4-7</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Dwg # ----</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1403">
                <a:tc>
                  <a:txBody>
                    <a:bodyPr/>
                    <a:lstStyle/>
                    <a:p>
                      <a:pPr algn="ctr" fontAlgn="ctr"/>
                      <a:r>
                        <a:rPr lang="en-US" sz="700" b="0" i="0" u="none" strike="noStrike" dirty="0">
                          <a:solidFill>
                            <a:srgbClr val="000000"/>
                          </a:solidFill>
                          <a:effectLst/>
                          <a:latin typeface="Arial"/>
                        </a:rPr>
                        <a:t>3</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1" i="0" u="none" strike="noStrike" dirty="0">
                          <a:solidFill>
                            <a:srgbClr val="000000"/>
                          </a:solidFill>
                          <a:effectLst/>
                          <a:latin typeface="Arial"/>
                        </a:rPr>
                        <a:t>Manufacturer's Declaration of Conformity</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N/A</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N/A</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N/A</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Document</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8</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Complete</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0196">
                <a:tc>
                  <a:txBody>
                    <a:bodyPr/>
                    <a:lstStyle/>
                    <a:p>
                      <a:pPr algn="ctr" fontAlgn="ctr"/>
                      <a:r>
                        <a:rPr lang="en-US" sz="700" b="0" i="0" u="none" strike="noStrike" dirty="0">
                          <a:solidFill>
                            <a:srgbClr val="000000"/>
                          </a:solidFill>
                          <a:effectLst/>
                          <a:latin typeface="Arial"/>
                        </a:rPr>
                        <a:t>4</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1" i="0" u="none" strike="noStrike" dirty="0">
                          <a:solidFill>
                            <a:srgbClr val="000000"/>
                          </a:solidFill>
                          <a:effectLst/>
                          <a:latin typeface="Arial"/>
                        </a:rPr>
                        <a:t>Material chemistry check</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N/A</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6.2</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Check analysis or mill cert. for steel chemistry</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Meet requirements of clause 6.2. Note S, P and S+P do not exceed clause 6.2.2 limits.</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9-10</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OK</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11167">
                <a:tc>
                  <a:txBody>
                    <a:bodyPr/>
                    <a:lstStyle/>
                    <a:p>
                      <a:pPr algn="ctr" fontAlgn="ctr"/>
                      <a:r>
                        <a:rPr lang="en-US" sz="700" b="0" i="0" u="none" strike="noStrike" dirty="0">
                          <a:solidFill>
                            <a:srgbClr val="000000"/>
                          </a:solidFill>
                          <a:effectLst/>
                          <a:latin typeface="Arial"/>
                        </a:rPr>
                        <a:t>5</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1" i="0" u="none" strike="noStrike" dirty="0">
                          <a:solidFill>
                            <a:srgbClr val="000000"/>
                          </a:solidFill>
                          <a:effectLst/>
                          <a:latin typeface="Arial"/>
                        </a:rPr>
                        <a:t>Heat Treat Summary Sheet</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Per A.I</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6.4</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Austenitize and temper temp chart records</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Times New Roman"/>
                        </a:rPr>
                        <a:t> </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11</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OK</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8008">
                <a:tc>
                  <a:txBody>
                    <a:bodyPr/>
                    <a:lstStyle/>
                    <a:p>
                      <a:pPr algn="ctr" fontAlgn="ctr"/>
                      <a:r>
                        <a:rPr lang="en-US" sz="700" b="0" i="0" u="none" strike="noStrike" dirty="0">
                          <a:solidFill>
                            <a:srgbClr val="000000"/>
                          </a:solidFill>
                          <a:effectLst/>
                          <a:latin typeface="Arial"/>
                        </a:rPr>
                        <a:t>6</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1" i="0" u="none" strike="noStrike" dirty="0">
                          <a:solidFill>
                            <a:srgbClr val="000000"/>
                          </a:solidFill>
                          <a:effectLst/>
                          <a:latin typeface="Arial"/>
                        </a:rPr>
                        <a:t>Thickness Report / Hardness Test</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All</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11.3</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Cyld section near shoulder and base</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Specify hardness range BHN.</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12</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PASS</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49824">
                <a:tc>
                  <a:txBody>
                    <a:bodyPr/>
                    <a:lstStyle/>
                    <a:p>
                      <a:pPr algn="ctr" fontAlgn="ctr"/>
                      <a:r>
                        <a:rPr lang="en-US" sz="700" b="0" i="0" u="none" strike="noStrike" dirty="0">
                          <a:solidFill>
                            <a:srgbClr val="000000"/>
                          </a:solidFill>
                          <a:effectLst/>
                          <a:latin typeface="Arial"/>
                        </a:rPr>
                        <a:t>7</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1" i="0" u="none" strike="noStrike" dirty="0">
                          <a:solidFill>
                            <a:srgbClr val="000000"/>
                          </a:solidFill>
                          <a:effectLst/>
                          <a:latin typeface="Arial"/>
                        </a:rPr>
                        <a:t>UT flaw</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All</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8.4,</a:t>
                      </a:r>
                      <a:r>
                        <a:rPr lang="en-US" sz="700" b="0" i="0" u="none" strike="noStrike" baseline="0" dirty="0">
                          <a:solidFill>
                            <a:srgbClr val="000000"/>
                          </a:solidFill>
                          <a:effectLst/>
                          <a:latin typeface="Arial"/>
                        </a:rPr>
                        <a:t> </a:t>
                      </a:r>
                      <a:r>
                        <a:rPr lang="en-US" sz="700" b="0" i="0" u="none" strike="noStrike" dirty="0">
                          <a:solidFill>
                            <a:srgbClr val="000000"/>
                          </a:solidFill>
                          <a:effectLst/>
                          <a:latin typeface="Arial"/>
                        </a:rPr>
                        <a:t> Annex B</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Cylinder wall</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700" b="0" i="0" u="none" strike="noStrike">
                          <a:solidFill>
                            <a:srgbClr val="000000"/>
                          </a:solidFill>
                          <a:effectLst/>
                          <a:latin typeface="Arial"/>
                        </a:rPr>
                        <a:t>Per ISO 9809-1, Annex B</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13</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PASS</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08659">
                <a:tc>
                  <a:txBody>
                    <a:bodyPr/>
                    <a:lstStyle/>
                    <a:p>
                      <a:pPr algn="ctr" fontAlgn="ctr"/>
                      <a:r>
                        <a:rPr lang="en-US" sz="700" b="0" i="0" u="none" strike="noStrike" dirty="0">
                          <a:solidFill>
                            <a:srgbClr val="000000"/>
                          </a:solidFill>
                          <a:effectLst/>
                          <a:latin typeface="Arial"/>
                        </a:rPr>
                        <a:t>8</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1" i="0" u="none" strike="noStrike" dirty="0">
                          <a:solidFill>
                            <a:srgbClr val="000000"/>
                          </a:solidFill>
                          <a:effectLst/>
                          <a:latin typeface="Arial"/>
                        </a:rPr>
                        <a:t>Out-of-roundness</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Per A.I.</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8.5</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Top, mid and bottom sections</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&lt;2% of actual dia  (</a:t>
                      </a:r>
                      <a:r>
                        <a:rPr lang="en-US" sz="700" b="0" i="0" u="none" strike="noStrike" dirty="0" err="1">
                          <a:solidFill>
                            <a:srgbClr val="000000"/>
                          </a:solidFill>
                          <a:effectLst/>
                          <a:latin typeface="Arial"/>
                        </a:rPr>
                        <a:t>approx</a:t>
                      </a:r>
                      <a:r>
                        <a:rPr lang="en-US" sz="700" b="0" i="0" u="none" strike="noStrike" dirty="0">
                          <a:solidFill>
                            <a:srgbClr val="000000"/>
                          </a:solidFill>
                          <a:effectLst/>
                          <a:latin typeface="Arial"/>
                        </a:rPr>
                        <a:t> &lt; 0.186")</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a:rPr>
                        <a:t>14</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PASS:  </a:t>
                      </a:r>
                      <a:r>
                        <a:rPr lang="en-US" sz="700" b="0" i="0" u="none" strike="noStrike" baseline="0" dirty="0">
                          <a:solidFill>
                            <a:srgbClr val="000000"/>
                          </a:solidFill>
                          <a:effectLst/>
                          <a:latin typeface="Arial"/>
                        </a:rPr>
                        <a:t> (values obtained?)</a:t>
                      </a:r>
                      <a:endParaRPr lang="en-US" sz="700" b="0" i="0" u="none" strike="noStrike" dirty="0">
                        <a:solidFill>
                          <a:srgbClr val="000000"/>
                        </a:solidFill>
                        <a:effectLst/>
                        <a:latin typeface="Arial"/>
                      </a:endParaRP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41403">
                <a:tc>
                  <a:txBody>
                    <a:bodyPr/>
                    <a:lstStyle/>
                    <a:p>
                      <a:pPr algn="ctr" fontAlgn="ctr"/>
                      <a:r>
                        <a:rPr lang="en-US" sz="700" b="0" i="0" u="none" strike="noStrike" dirty="0">
                          <a:solidFill>
                            <a:srgbClr val="000000"/>
                          </a:solidFill>
                          <a:effectLst/>
                          <a:latin typeface="Arial"/>
                        </a:rPr>
                        <a:t>9</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1" i="0" u="none" strike="noStrike" dirty="0">
                          <a:solidFill>
                            <a:srgbClr val="000000"/>
                          </a:solidFill>
                          <a:effectLst/>
                          <a:latin typeface="Arial"/>
                        </a:rPr>
                        <a:t>Mean diameter (pi-tape)</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Per A.I.</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a:rPr>
                        <a:t>8.6</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Top, mid and </a:t>
                      </a:r>
                      <a:r>
                        <a:rPr lang="en-US" sz="700" b="0" i="0" u="none" strike="noStrike" dirty="0" err="1">
                          <a:solidFill>
                            <a:srgbClr val="000000"/>
                          </a:solidFill>
                          <a:effectLst/>
                          <a:latin typeface="Arial"/>
                        </a:rPr>
                        <a:t>botm</a:t>
                      </a:r>
                      <a:r>
                        <a:rPr lang="en-US" sz="700" b="0" i="0" u="none" strike="noStrike" dirty="0">
                          <a:solidFill>
                            <a:srgbClr val="000000"/>
                          </a:solidFill>
                          <a:effectLst/>
                          <a:latin typeface="Arial"/>
                        </a:rPr>
                        <a:t> sections (&lt; +/- 1% of nom </a:t>
                      </a:r>
                      <a:r>
                        <a:rPr lang="en-US" sz="700" b="0" i="0" u="none" strike="noStrike" dirty="0" err="1">
                          <a:solidFill>
                            <a:srgbClr val="000000"/>
                          </a:solidFill>
                          <a:effectLst/>
                          <a:latin typeface="Arial"/>
                        </a:rPr>
                        <a:t>dia</a:t>
                      </a:r>
                      <a:r>
                        <a:rPr lang="en-US" sz="700" b="0" i="0" u="none" strike="noStrike" dirty="0">
                          <a:solidFill>
                            <a:srgbClr val="000000"/>
                          </a:solidFill>
                          <a:effectLst/>
                          <a:latin typeface="Arial"/>
                        </a:rPr>
                        <a:t>)</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Specify  min /  max  </a:t>
                      </a:r>
                      <a:r>
                        <a:rPr lang="en-US" sz="700" b="0" i="0" u="none" strike="noStrike" dirty="0" err="1">
                          <a:solidFill>
                            <a:srgbClr val="000000"/>
                          </a:solidFill>
                          <a:effectLst/>
                          <a:latin typeface="Arial"/>
                        </a:rPr>
                        <a:t>vlaues</a:t>
                      </a:r>
                      <a:endParaRPr lang="en-US" sz="700" b="0" i="0" u="none" strike="noStrike" dirty="0">
                        <a:solidFill>
                          <a:srgbClr val="000000"/>
                        </a:solidFill>
                        <a:effectLst/>
                        <a:latin typeface="Arial"/>
                      </a:endParaRP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14</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PASS:  </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08954">
                <a:tc>
                  <a:txBody>
                    <a:bodyPr/>
                    <a:lstStyle/>
                    <a:p>
                      <a:pPr algn="ctr" fontAlgn="ctr"/>
                      <a:r>
                        <a:rPr lang="en-US" sz="700" b="0" i="0" u="none" strike="noStrike" dirty="0">
                          <a:solidFill>
                            <a:srgbClr val="000000"/>
                          </a:solidFill>
                          <a:effectLst/>
                          <a:latin typeface="Arial"/>
                        </a:rPr>
                        <a:t>10</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1" i="0" u="none" strike="noStrike" dirty="0">
                          <a:solidFill>
                            <a:srgbClr val="000000"/>
                          </a:solidFill>
                          <a:effectLst/>
                          <a:latin typeface="Arial"/>
                        </a:rPr>
                        <a:t>Straightness (banana)</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a:rPr>
                        <a:t>Per A.I.</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8.7</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 &lt; 3mm/m of cylindrical length)</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Specify</a:t>
                      </a:r>
                      <a:r>
                        <a:rPr lang="en-US" sz="700" b="0" i="0" u="none" strike="noStrike" baseline="0" dirty="0">
                          <a:solidFill>
                            <a:srgbClr val="000000"/>
                          </a:solidFill>
                          <a:effectLst/>
                          <a:latin typeface="Arial"/>
                        </a:rPr>
                        <a:t> </a:t>
                      </a:r>
                      <a:r>
                        <a:rPr lang="en-US" sz="700" b="0" i="0" u="none" strike="noStrike" dirty="0">
                          <a:solidFill>
                            <a:srgbClr val="000000"/>
                          </a:solidFill>
                          <a:effectLst/>
                          <a:latin typeface="Arial"/>
                        </a:rPr>
                        <a:t> max value</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a:rPr>
                        <a:t>14</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PASS: List  values obtained</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66639">
                <a:tc>
                  <a:txBody>
                    <a:bodyPr/>
                    <a:lstStyle/>
                    <a:p>
                      <a:pPr algn="ctr" fontAlgn="ctr"/>
                      <a:r>
                        <a:rPr lang="en-US" sz="700" b="0" i="0" u="none" strike="noStrike" dirty="0">
                          <a:solidFill>
                            <a:srgbClr val="000000"/>
                          </a:solidFill>
                          <a:effectLst/>
                          <a:latin typeface="Arial"/>
                        </a:rPr>
                        <a:t>11</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1" i="0" u="none" strike="noStrike" dirty="0">
                          <a:solidFill>
                            <a:srgbClr val="000000"/>
                          </a:solidFill>
                          <a:effectLst/>
                          <a:latin typeface="Arial"/>
                        </a:rPr>
                        <a:t>Verticality (lean)</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a:rPr>
                        <a:t>Per A.I.</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8.8</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 &lt;10mm/m of cylindrical length)</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Specify</a:t>
                      </a:r>
                      <a:r>
                        <a:rPr lang="en-US" sz="700" b="0" i="0" u="none" strike="noStrike" baseline="0" dirty="0">
                          <a:solidFill>
                            <a:srgbClr val="000000"/>
                          </a:solidFill>
                          <a:effectLst/>
                          <a:latin typeface="Arial"/>
                        </a:rPr>
                        <a:t> min value </a:t>
                      </a:r>
                      <a:endParaRPr lang="en-US" sz="700" b="0" i="0" u="none" strike="noStrike" dirty="0">
                        <a:solidFill>
                          <a:srgbClr val="000000"/>
                        </a:solidFill>
                        <a:effectLst/>
                        <a:latin typeface="Arial"/>
                      </a:endParaRP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a:rPr>
                        <a:t>14</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PASS List values obtained</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50119">
                <a:tc>
                  <a:txBody>
                    <a:bodyPr/>
                    <a:lstStyle/>
                    <a:p>
                      <a:pPr algn="ctr" fontAlgn="ctr"/>
                      <a:r>
                        <a:rPr lang="en-US" sz="700" b="0" i="0" u="none" strike="noStrike" dirty="0">
                          <a:solidFill>
                            <a:srgbClr val="000000"/>
                          </a:solidFill>
                          <a:effectLst/>
                          <a:latin typeface="Arial"/>
                        </a:rPr>
                        <a:t>12</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1" i="0" u="none" strike="noStrike" dirty="0">
                          <a:solidFill>
                            <a:srgbClr val="000000"/>
                          </a:solidFill>
                          <a:effectLst/>
                          <a:latin typeface="Arial"/>
                        </a:rPr>
                        <a:t>Thread Inspection</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a:rPr>
                        <a:t>Per A.I.</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8.9</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Times New Roman"/>
                        </a:rPr>
                        <a:t> </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Times New Roman"/>
                        </a:rPr>
                        <a:t> </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a:rPr>
                        <a:t>15</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a:rPr>
                        <a:t>PASS</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71300">
                <a:tc>
                  <a:txBody>
                    <a:bodyPr/>
                    <a:lstStyle/>
                    <a:p>
                      <a:pPr algn="ctr" fontAlgn="ctr"/>
                      <a:r>
                        <a:rPr lang="en-US" sz="700" b="0" i="0" u="none" strike="noStrike" dirty="0">
                          <a:solidFill>
                            <a:srgbClr val="000000"/>
                          </a:solidFill>
                          <a:effectLst/>
                          <a:latin typeface="Arial"/>
                        </a:rPr>
                        <a:t>13</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1" i="0" u="none" strike="noStrike" dirty="0">
                          <a:solidFill>
                            <a:srgbClr val="000000"/>
                          </a:solidFill>
                          <a:effectLst/>
                          <a:latin typeface="Arial"/>
                        </a:rPr>
                        <a:t>Hydrotest</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a:rPr>
                        <a:t>All</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a:rPr>
                        <a:t>11.2</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Volumetric expansion test</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Test pressure: ? Perm </a:t>
                      </a:r>
                      <a:r>
                        <a:rPr lang="en-US" sz="700" b="0" i="0" u="none" strike="noStrike" dirty="0" err="1">
                          <a:solidFill>
                            <a:srgbClr val="000000"/>
                          </a:solidFill>
                          <a:effectLst/>
                          <a:latin typeface="Arial"/>
                        </a:rPr>
                        <a:t>expn</a:t>
                      </a:r>
                      <a:r>
                        <a:rPr lang="en-US" sz="700" b="0" i="0" u="none" strike="noStrike" dirty="0">
                          <a:solidFill>
                            <a:srgbClr val="000000"/>
                          </a:solidFill>
                          <a:effectLst/>
                          <a:latin typeface="Arial"/>
                        </a:rPr>
                        <a:t> &lt; 10% of TE</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a:rPr>
                        <a:t>16</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a:rPr>
                        <a:t>PASS</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52400">
                <a:tc>
                  <a:txBody>
                    <a:bodyPr/>
                    <a:lstStyle/>
                    <a:p>
                      <a:pPr algn="ctr" fontAlgn="ctr"/>
                      <a:r>
                        <a:rPr lang="en-US" sz="700" b="0" i="0" u="none" strike="noStrike" dirty="0">
                          <a:solidFill>
                            <a:srgbClr val="000000"/>
                          </a:solidFill>
                          <a:effectLst/>
                          <a:latin typeface="Arial"/>
                        </a:rPr>
                        <a:t>14</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1" i="0" u="none" strike="noStrike" dirty="0">
                          <a:solidFill>
                            <a:srgbClr val="000000"/>
                          </a:solidFill>
                          <a:effectLst/>
                          <a:latin typeface="Arial"/>
                        </a:rPr>
                        <a:t>Mechanical tests</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a:rPr>
                        <a:t>2</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Times New Roman"/>
                        </a:rPr>
                        <a:t> </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Results Summary Sheet</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Times New Roman"/>
                        </a:rPr>
                        <a:t> </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a:rPr>
                        <a:t>17</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a:rPr>
                        <a:t>PASS</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28600">
                <a:tc>
                  <a:txBody>
                    <a:bodyPr/>
                    <a:lstStyle/>
                    <a:p>
                      <a:pPr algn="ctr" fontAlgn="ctr"/>
                      <a:r>
                        <a:rPr lang="en-US" sz="700" b="0" i="0" u="none" strike="noStrike" dirty="0">
                          <a:solidFill>
                            <a:srgbClr val="000000"/>
                          </a:solidFill>
                          <a:effectLst/>
                          <a:latin typeface="Arial"/>
                        </a:rPr>
                        <a:t>14a</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1" i="0" u="none" strike="noStrike">
                          <a:solidFill>
                            <a:srgbClr val="000000"/>
                          </a:solidFill>
                          <a:effectLst/>
                          <a:latin typeface="Arial"/>
                        </a:rPr>
                        <a:t>Tensile</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a:rPr>
                        <a:t>10.2</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ISO coupon for 2-ISO </a:t>
                      </a:r>
                      <a:r>
                        <a:rPr lang="en-US" sz="700" b="0" i="0" u="none" strike="noStrike" dirty="0" err="1">
                          <a:solidFill>
                            <a:srgbClr val="000000"/>
                          </a:solidFill>
                          <a:effectLst/>
                          <a:latin typeface="Arial"/>
                        </a:rPr>
                        <a:t>cylds</a:t>
                      </a:r>
                      <a:r>
                        <a:rPr lang="en-US" sz="700" b="0" i="0" u="none" strike="noStrike" dirty="0">
                          <a:solidFill>
                            <a:srgbClr val="000000"/>
                          </a:solidFill>
                          <a:effectLst/>
                          <a:latin typeface="Arial"/>
                        </a:rPr>
                        <a:t>.</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baseline="0" dirty="0">
                          <a:solidFill>
                            <a:srgbClr val="000000"/>
                          </a:solidFill>
                          <a:effectLst/>
                          <a:latin typeface="Arial"/>
                        </a:rPr>
                        <a:t>Rg and Re values %E values guaranteed on the drawing </a:t>
                      </a:r>
                      <a:r>
                        <a:rPr lang="en-US" sz="700" b="0" i="0" u="none" strike="noStrike" dirty="0">
                          <a:solidFill>
                            <a:srgbClr val="000000"/>
                          </a:solidFill>
                          <a:effectLst/>
                          <a:latin typeface="Arial"/>
                        </a:rPr>
                        <a:t>(ISO-Prop rectangular bar)</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a:rPr>
                        <a:t>17</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baseline="0" dirty="0">
                          <a:solidFill>
                            <a:srgbClr val="000000"/>
                          </a:solidFill>
                          <a:effectLst/>
                          <a:latin typeface="Arial"/>
                        </a:rPr>
                        <a:t>List  values obtained in tests.</a:t>
                      </a:r>
                      <a:endParaRPr lang="en-US" sz="700" b="0" i="0" u="none" strike="noStrike" dirty="0">
                        <a:solidFill>
                          <a:srgbClr val="000000"/>
                        </a:solidFill>
                        <a:effectLst/>
                        <a:latin typeface="Arial"/>
                      </a:endParaRP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41403">
                <a:tc>
                  <a:txBody>
                    <a:bodyPr/>
                    <a:lstStyle/>
                    <a:p>
                      <a:pPr algn="ctr" fontAlgn="ctr"/>
                      <a:r>
                        <a:rPr lang="en-US" sz="700" b="0" i="0" u="none" strike="noStrike" dirty="0">
                          <a:solidFill>
                            <a:srgbClr val="000000"/>
                          </a:solidFill>
                          <a:effectLst/>
                          <a:latin typeface="Arial"/>
                        </a:rPr>
                        <a:t>14b</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1" i="0" u="none" strike="noStrike" dirty="0">
                          <a:solidFill>
                            <a:srgbClr val="000000"/>
                          </a:solidFill>
                          <a:effectLst/>
                          <a:latin typeface="Arial"/>
                        </a:rPr>
                        <a:t>Charpy (-</a:t>
                      </a:r>
                      <a:r>
                        <a:rPr lang="en-US" sz="700" b="1" i="0" u="none" strike="noStrike">
                          <a:solidFill>
                            <a:srgbClr val="000000"/>
                          </a:solidFill>
                          <a:effectLst/>
                          <a:latin typeface="Arial"/>
                        </a:rPr>
                        <a:t>50 deg </a:t>
                      </a:r>
                      <a:r>
                        <a:rPr lang="en-US" sz="700" b="1" i="0" u="none" strike="noStrike" dirty="0">
                          <a:solidFill>
                            <a:srgbClr val="000000"/>
                          </a:solidFill>
                          <a:effectLst/>
                          <a:latin typeface="Arial"/>
                        </a:rPr>
                        <a:t>C, Trans)</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a:rPr>
                        <a:t>10.4</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One set each from two ISO </a:t>
                      </a:r>
                      <a:r>
                        <a:rPr lang="en-US" sz="700" b="0" i="0" u="none" strike="noStrike" dirty="0" err="1">
                          <a:solidFill>
                            <a:srgbClr val="000000"/>
                          </a:solidFill>
                          <a:effectLst/>
                          <a:latin typeface="Arial"/>
                        </a:rPr>
                        <a:t>cylds</a:t>
                      </a:r>
                      <a:endParaRPr lang="en-US" sz="700" b="0" i="0" u="none" strike="noStrike" dirty="0">
                        <a:solidFill>
                          <a:srgbClr val="000000"/>
                        </a:solidFill>
                        <a:effectLst/>
                        <a:latin typeface="Arial"/>
                      </a:endParaRP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avg of 3 tests&gt;35J/cm^2 w/ no single &lt;28 (test to be done per ISO 148)</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18-19</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List actual values</a:t>
                      </a:r>
                      <a:r>
                        <a:rPr lang="en-US" sz="700" b="0" i="0" u="none" strike="noStrike" baseline="0" dirty="0">
                          <a:solidFill>
                            <a:srgbClr val="000000"/>
                          </a:solidFill>
                          <a:effectLst/>
                          <a:latin typeface="Arial"/>
                        </a:rPr>
                        <a:t> obtained</a:t>
                      </a:r>
                      <a:endParaRPr lang="en-US" sz="700" b="0" i="0" u="none" strike="noStrike" dirty="0">
                        <a:solidFill>
                          <a:srgbClr val="000000"/>
                        </a:solidFill>
                        <a:effectLst/>
                        <a:latin typeface="Arial"/>
                      </a:endParaRP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368197">
                <a:tc>
                  <a:txBody>
                    <a:bodyPr/>
                    <a:lstStyle/>
                    <a:p>
                      <a:pPr algn="ctr" fontAlgn="ctr"/>
                      <a:r>
                        <a:rPr lang="en-US" sz="700" b="0" i="0" u="none" strike="noStrike" dirty="0">
                          <a:solidFill>
                            <a:srgbClr val="000000"/>
                          </a:solidFill>
                          <a:effectLst/>
                          <a:latin typeface="Arial"/>
                        </a:rPr>
                        <a:t>14c</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1" i="0" u="none" strike="noStrike" dirty="0">
                          <a:solidFill>
                            <a:srgbClr val="000000"/>
                          </a:solidFill>
                          <a:effectLst/>
                          <a:latin typeface="Arial"/>
                        </a:rPr>
                        <a:t>Thickness check for sidewall, base and head (on </a:t>
                      </a:r>
                      <a:r>
                        <a:rPr lang="en-US" sz="700" b="1" i="0" u="none" strike="noStrike" dirty="0" err="1">
                          <a:solidFill>
                            <a:srgbClr val="000000"/>
                          </a:solidFill>
                          <a:effectLst/>
                          <a:latin typeface="Arial"/>
                        </a:rPr>
                        <a:t>cylds</a:t>
                      </a:r>
                      <a:r>
                        <a:rPr lang="en-US" sz="700" b="1" i="0" u="none" strike="noStrike" dirty="0">
                          <a:solidFill>
                            <a:srgbClr val="000000"/>
                          </a:solidFill>
                          <a:effectLst/>
                          <a:latin typeface="Arial"/>
                        </a:rPr>
                        <a:t> taken for mechanical tests)</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Arial"/>
                        </a:rPr>
                        <a:t>2 (ISO mech test </a:t>
                      </a:r>
                      <a:r>
                        <a:rPr lang="en-US" sz="700" b="0" i="0" u="none" strike="noStrike" dirty="0" err="1">
                          <a:solidFill>
                            <a:srgbClr val="000000"/>
                          </a:solidFill>
                          <a:effectLst/>
                          <a:latin typeface="Arial"/>
                        </a:rPr>
                        <a:t>cylds</a:t>
                      </a:r>
                      <a:r>
                        <a:rPr lang="en-US" sz="700" b="0" i="0" u="none" strike="noStrike" dirty="0">
                          <a:solidFill>
                            <a:srgbClr val="000000"/>
                          </a:solidFill>
                          <a:effectLst/>
                          <a:latin typeface="Arial"/>
                        </a:rPr>
                        <a:t>.)</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9.2.2(a),</a:t>
                      </a:r>
                      <a:br>
                        <a:rPr lang="en-US" sz="700" b="0" i="0" u="none" strike="noStrike" dirty="0">
                          <a:solidFill>
                            <a:srgbClr val="000000"/>
                          </a:solidFill>
                          <a:effectLst/>
                          <a:latin typeface="Arial"/>
                        </a:rPr>
                      </a:br>
                      <a:r>
                        <a:rPr lang="en-US" sz="700" b="0" i="0" u="none" strike="noStrike" dirty="0">
                          <a:solidFill>
                            <a:srgbClr val="000000"/>
                          </a:solidFill>
                          <a:effectLst/>
                          <a:latin typeface="Arial"/>
                        </a:rPr>
                        <a:t>hash 2</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Measurements to be taken on three transverse sections of the </a:t>
                      </a:r>
                      <a:r>
                        <a:rPr lang="en-US" sz="700" b="0" i="0" u="none" strike="noStrike" dirty="0" err="1">
                          <a:solidFill>
                            <a:srgbClr val="000000"/>
                          </a:solidFill>
                          <a:effectLst/>
                          <a:latin typeface="Arial"/>
                        </a:rPr>
                        <a:t>cyld</a:t>
                      </a:r>
                      <a:r>
                        <a:rPr lang="en-US" sz="700" b="0" i="0" u="none" strike="noStrike" dirty="0">
                          <a:solidFill>
                            <a:srgbClr val="000000"/>
                          </a:solidFill>
                          <a:effectLst/>
                          <a:latin typeface="Arial"/>
                        </a:rPr>
                        <a:t> part and on a longitudinal section of the base and head.</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Meet design drawing</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a:rPr>
                        <a:t>20-24</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PASS</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50119">
                <a:tc>
                  <a:txBody>
                    <a:bodyPr/>
                    <a:lstStyle/>
                    <a:p>
                      <a:pPr algn="ctr" fontAlgn="ctr"/>
                      <a:r>
                        <a:rPr lang="en-US" sz="700" b="0" i="0" u="none" strike="noStrike" dirty="0">
                          <a:solidFill>
                            <a:srgbClr val="000000"/>
                          </a:solidFill>
                          <a:effectLst/>
                          <a:latin typeface="Arial"/>
                        </a:rPr>
                        <a:t>14d</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1" i="0" u="none" strike="noStrike" dirty="0">
                          <a:solidFill>
                            <a:srgbClr val="000000"/>
                          </a:solidFill>
                          <a:effectLst/>
                          <a:latin typeface="Arial"/>
                        </a:rPr>
                        <a:t>Bend  Test</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a:rPr>
                        <a:t>"</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10.3</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a:rPr>
                        <a:t>Both mechanical test cylds</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700" b="0" i="0" u="none" strike="noStrike" dirty="0">
                          <a:solidFill>
                            <a:srgbClr val="000000"/>
                          </a:solidFill>
                          <a:effectLst/>
                          <a:latin typeface="Arial"/>
                        </a:rPr>
                        <a:t>to 5 x tnom w/o cracks</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a:rPr>
                        <a:t>17</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PASS</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66266">
                <a:tc>
                  <a:txBody>
                    <a:bodyPr/>
                    <a:lstStyle/>
                    <a:p>
                      <a:pPr algn="ctr" fontAlgn="ctr"/>
                      <a:r>
                        <a:rPr lang="en-US" sz="700" b="0" i="0" u="none" strike="noStrike" dirty="0">
                          <a:solidFill>
                            <a:srgbClr val="000000"/>
                          </a:solidFill>
                          <a:effectLst/>
                          <a:latin typeface="Arial"/>
                        </a:rPr>
                        <a:t>15</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1" i="0" u="none" strike="noStrike" dirty="0">
                          <a:solidFill>
                            <a:srgbClr val="000000"/>
                          </a:solidFill>
                          <a:effectLst/>
                          <a:latin typeface="Arial"/>
                        </a:rPr>
                        <a:t>Base Check (on Cycle Test  </a:t>
                      </a:r>
                      <a:r>
                        <a:rPr lang="en-US" sz="700" b="1" i="0" u="none" strike="noStrike" dirty="0" err="1">
                          <a:solidFill>
                            <a:srgbClr val="000000"/>
                          </a:solidFill>
                          <a:effectLst/>
                          <a:latin typeface="Arial"/>
                        </a:rPr>
                        <a:t>cylds</a:t>
                      </a:r>
                      <a:r>
                        <a:rPr lang="en-US" sz="700" b="1" i="0" u="none" strike="noStrike" dirty="0">
                          <a:solidFill>
                            <a:srgbClr val="000000"/>
                          </a:solidFill>
                          <a:effectLst/>
                          <a:latin typeface="Arial"/>
                        </a:rPr>
                        <a:t>.)</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a:rPr>
                        <a:t>2</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a:rPr>
                        <a:t>9.2.3</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a:rPr>
                        <a:t>Bottom thickness, standing circle</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within 15% of design min</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a:rPr>
                        <a:t>25-27</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PASS:  Bottoms within 15% of design</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50119">
                <a:tc>
                  <a:txBody>
                    <a:bodyPr/>
                    <a:lstStyle/>
                    <a:p>
                      <a:pPr algn="ctr" fontAlgn="ctr"/>
                      <a:r>
                        <a:rPr lang="en-US" sz="700" b="0" i="0" u="none" strike="noStrike" dirty="0">
                          <a:solidFill>
                            <a:srgbClr val="000000"/>
                          </a:solidFill>
                          <a:effectLst/>
                          <a:latin typeface="Arial"/>
                        </a:rPr>
                        <a:t>16</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1" i="0" u="none" strike="noStrike" dirty="0">
                          <a:solidFill>
                            <a:srgbClr val="000000"/>
                          </a:solidFill>
                          <a:effectLst/>
                          <a:latin typeface="Arial"/>
                        </a:rPr>
                        <a:t>Hydraulic Burst Test Summary</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2</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rgbClr val="000000"/>
                          </a:solidFill>
                          <a:effectLst/>
                          <a:latin typeface="Arial"/>
                        </a:rPr>
                        <a:t>10.1.2</a:t>
                      </a:r>
                      <a:r>
                        <a:rPr lang="en-US" sz="700" b="0" i="0" u="none" strike="noStrike" baseline="0" dirty="0">
                          <a:solidFill>
                            <a:srgbClr val="000000"/>
                          </a:solidFill>
                          <a:effectLst/>
                          <a:latin typeface="Arial"/>
                        </a:rPr>
                        <a:t> &amp;</a:t>
                      </a:r>
                      <a:r>
                        <a:rPr lang="en-US" sz="700" b="0" i="0" u="none" strike="noStrike" dirty="0">
                          <a:solidFill>
                            <a:srgbClr val="000000"/>
                          </a:solidFill>
                          <a:effectLst/>
                          <a:latin typeface="Arial"/>
                        </a:rPr>
                        <a:t> 10.5</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err="1">
                          <a:solidFill>
                            <a:srgbClr val="000000"/>
                          </a:solidFill>
                          <a:effectLst/>
                          <a:latin typeface="Arial"/>
                        </a:rPr>
                        <a:t>Cylds</a:t>
                      </a:r>
                      <a:r>
                        <a:rPr lang="en-US" sz="700" b="0" i="0" u="none" strike="noStrike" dirty="0">
                          <a:solidFill>
                            <a:srgbClr val="000000"/>
                          </a:solidFill>
                          <a:effectLst/>
                          <a:latin typeface="Arial"/>
                        </a:rPr>
                        <a:t> must have representative markings</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Pb</a:t>
                      </a:r>
                      <a:r>
                        <a:rPr lang="en-US" sz="700" b="0" i="0" u="none" strike="noStrike" baseline="0" dirty="0">
                          <a:solidFill>
                            <a:srgbClr val="000000"/>
                          </a:solidFill>
                          <a:effectLst/>
                          <a:latin typeface="Arial"/>
                        </a:rPr>
                        <a:t> </a:t>
                      </a:r>
                      <a:r>
                        <a:rPr lang="en-US" sz="700" b="0" i="0" u="none" strike="noStrike" dirty="0">
                          <a:solidFill>
                            <a:srgbClr val="000000"/>
                          </a:solidFill>
                          <a:effectLst/>
                          <a:latin typeface="Arial"/>
                        </a:rPr>
                        <a:t> &amp; </a:t>
                      </a:r>
                      <a:r>
                        <a:rPr lang="en-US" sz="700" b="0" i="0" u="none" strike="noStrike" dirty="0" err="1">
                          <a:solidFill>
                            <a:srgbClr val="000000"/>
                          </a:solidFill>
                          <a:effectLst/>
                          <a:latin typeface="Arial"/>
                        </a:rPr>
                        <a:t>Py</a:t>
                      </a:r>
                      <a:r>
                        <a:rPr lang="en-US" sz="700" b="0" i="0" u="none" strike="noStrike" dirty="0">
                          <a:solidFill>
                            <a:srgbClr val="000000"/>
                          </a:solidFill>
                          <a:effectLst/>
                          <a:latin typeface="Arial"/>
                        </a:rPr>
                        <a:t> to</a:t>
                      </a:r>
                      <a:r>
                        <a:rPr lang="en-US" sz="700" b="0" i="0" u="none" strike="noStrike" baseline="0" dirty="0">
                          <a:solidFill>
                            <a:srgbClr val="000000"/>
                          </a:solidFill>
                          <a:effectLst/>
                          <a:latin typeface="Arial"/>
                        </a:rPr>
                        <a:t> meet  requirement</a:t>
                      </a:r>
                      <a:r>
                        <a:rPr lang="en-US" sz="700" b="0" i="0" u="none" strike="noStrike" dirty="0">
                          <a:solidFill>
                            <a:srgbClr val="000000"/>
                          </a:solidFill>
                          <a:effectLst/>
                          <a:latin typeface="Arial"/>
                        </a:rPr>
                        <a:t> of ISO 9809/1</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28-29</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List values obtained in the tests</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214811">
                <a:tc>
                  <a:txBody>
                    <a:bodyPr/>
                    <a:lstStyle/>
                    <a:p>
                      <a:pPr algn="ctr" fontAlgn="ctr"/>
                      <a:r>
                        <a:rPr lang="en-US" sz="700" b="0" i="0" u="none" strike="noStrike" dirty="0">
                          <a:solidFill>
                            <a:srgbClr val="000000"/>
                          </a:solidFill>
                          <a:effectLst/>
                          <a:latin typeface="Arial"/>
                        </a:rPr>
                        <a:t>17</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1" i="0" u="none" strike="noStrike" dirty="0">
                          <a:solidFill>
                            <a:srgbClr val="000000"/>
                          </a:solidFill>
                          <a:effectLst/>
                          <a:latin typeface="Arial"/>
                        </a:rPr>
                        <a:t>Cycle Test Summary</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3</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9.2.2</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err="1">
                          <a:solidFill>
                            <a:srgbClr val="000000"/>
                          </a:solidFill>
                          <a:effectLst/>
                          <a:latin typeface="Arial"/>
                        </a:rPr>
                        <a:t>Cylds</a:t>
                      </a:r>
                      <a:r>
                        <a:rPr lang="en-US" sz="700" b="0" i="0" u="none" strike="noStrike" dirty="0">
                          <a:solidFill>
                            <a:srgbClr val="000000"/>
                          </a:solidFill>
                          <a:effectLst/>
                          <a:latin typeface="Arial"/>
                        </a:rPr>
                        <a:t> must have representative markings</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12,000 cycles</a:t>
                      </a:r>
                      <a:r>
                        <a:rPr lang="en-US" sz="700" b="0" i="0" u="none" strike="noStrike" baseline="0" dirty="0">
                          <a:solidFill>
                            <a:srgbClr val="000000"/>
                          </a:solidFill>
                          <a:effectLst/>
                          <a:latin typeface="Arial"/>
                        </a:rPr>
                        <a:t> min.  After cycle test, section bases and measure base thickness .</a:t>
                      </a:r>
                      <a:endParaRPr lang="en-US" sz="700" b="0" i="0" u="none" strike="noStrike" dirty="0">
                        <a:solidFill>
                          <a:srgbClr val="000000"/>
                        </a:solidFill>
                        <a:effectLst/>
                        <a:latin typeface="Arial"/>
                      </a:endParaRP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30</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Show</a:t>
                      </a:r>
                      <a:r>
                        <a:rPr lang="en-US" sz="700" b="0" i="0" u="none" strike="noStrike" baseline="0" dirty="0">
                          <a:solidFill>
                            <a:srgbClr val="000000"/>
                          </a:solidFill>
                          <a:effectLst/>
                          <a:latin typeface="Arial"/>
                        </a:rPr>
                        <a:t> that base thickness in within 15% of </a:t>
                      </a:r>
                      <a:r>
                        <a:rPr lang="en-US" sz="700" b="0" i="0" u="none" strike="noStrike" baseline="0" dirty="0" err="1">
                          <a:solidFill>
                            <a:srgbClr val="000000"/>
                          </a:solidFill>
                          <a:effectLst/>
                          <a:latin typeface="Arial"/>
                        </a:rPr>
                        <a:t>tb</a:t>
                      </a:r>
                      <a:r>
                        <a:rPr lang="en-US" sz="700" b="0" i="0" u="none" strike="noStrike" baseline="0" dirty="0">
                          <a:solidFill>
                            <a:srgbClr val="000000"/>
                          </a:solidFill>
                          <a:effectLst/>
                          <a:latin typeface="Arial"/>
                        </a:rPr>
                        <a:t> on drawing.</a:t>
                      </a:r>
                      <a:endParaRPr lang="en-US" sz="700" b="0" i="0" u="none" strike="noStrike" dirty="0">
                        <a:solidFill>
                          <a:srgbClr val="000000"/>
                        </a:solidFill>
                        <a:effectLst/>
                        <a:latin typeface="Arial"/>
                      </a:endParaRP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214811">
                <a:tc>
                  <a:txBody>
                    <a:bodyPr/>
                    <a:lstStyle/>
                    <a:p>
                      <a:pPr algn="ctr" fontAlgn="ctr"/>
                      <a:r>
                        <a:rPr lang="en-US" sz="700" b="0" i="0" u="none" strike="noStrike" dirty="0">
                          <a:solidFill>
                            <a:srgbClr val="000000"/>
                          </a:solidFill>
                          <a:effectLst/>
                          <a:latin typeface="Arial"/>
                        </a:rPr>
                        <a:t>18</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1" i="0" u="none" strike="noStrike" dirty="0">
                          <a:solidFill>
                            <a:srgbClr val="000000"/>
                          </a:solidFill>
                          <a:effectLst/>
                          <a:latin typeface="Arial"/>
                        </a:rPr>
                        <a:t> Neck ring Test</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Per A.I</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When</a:t>
                      </a:r>
                      <a:r>
                        <a:rPr lang="en-US" sz="700" b="0" i="0" u="none" strike="noStrike" baseline="0" dirty="0">
                          <a:solidFill>
                            <a:srgbClr val="000000"/>
                          </a:solidFill>
                          <a:effectLst/>
                          <a:latin typeface="Arial"/>
                        </a:rPr>
                        <a:t> fitted(7.6)</a:t>
                      </a:r>
                      <a:endParaRPr lang="en-US" sz="700" b="0" i="0" u="none" strike="noStrike" dirty="0">
                        <a:solidFill>
                          <a:srgbClr val="000000"/>
                        </a:solidFill>
                        <a:effectLst/>
                        <a:latin typeface="Arial"/>
                      </a:endParaRP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err="1">
                          <a:solidFill>
                            <a:srgbClr val="000000"/>
                          </a:solidFill>
                          <a:effectLst/>
                          <a:latin typeface="Arial"/>
                        </a:rPr>
                        <a:t>Axail</a:t>
                      </a:r>
                      <a:r>
                        <a:rPr lang="en-US" sz="700" b="0" i="0" u="none" strike="noStrike" dirty="0">
                          <a:solidFill>
                            <a:srgbClr val="000000"/>
                          </a:solidFill>
                          <a:effectLst/>
                          <a:latin typeface="Arial"/>
                        </a:rPr>
                        <a:t> load to remove NR &gt; 10xempty </a:t>
                      </a:r>
                      <a:r>
                        <a:rPr lang="en-US" sz="700" b="0" i="0" u="none" strike="noStrike" dirty="0" err="1">
                          <a:solidFill>
                            <a:srgbClr val="000000"/>
                          </a:solidFill>
                          <a:effectLst/>
                          <a:latin typeface="Arial"/>
                        </a:rPr>
                        <a:t>cyld</a:t>
                      </a:r>
                      <a:r>
                        <a:rPr lang="en-US" sz="700" b="0" i="0" u="none" strike="noStrike" dirty="0">
                          <a:solidFill>
                            <a:srgbClr val="000000"/>
                          </a:solidFill>
                          <a:effectLst/>
                          <a:latin typeface="Arial"/>
                        </a:rPr>
                        <a:t> </a:t>
                      </a:r>
                      <a:r>
                        <a:rPr lang="en-US" sz="700" b="0" i="0" u="none" strike="noStrike" dirty="0" err="1">
                          <a:solidFill>
                            <a:srgbClr val="000000"/>
                          </a:solidFill>
                          <a:effectLst/>
                          <a:latin typeface="Arial"/>
                        </a:rPr>
                        <a:t>wgt</a:t>
                      </a:r>
                      <a:r>
                        <a:rPr lang="en-US" sz="700" b="0" i="0" u="none" strike="noStrike" dirty="0">
                          <a:solidFill>
                            <a:srgbClr val="000000"/>
                          </a:solidFill>
                          <a:effectLst/>
                          <a:latin typeface="Arial"/>
                        </a:rPr>
                        <a:t>. Torque</a:t>
                      </a:r>
                      <a:r>
                        <a:rPr lang="en-US" sz="700" b="0" i="0" u="none" strike="noStrike" baseline="0" dirty="0">
                          <a:solidFill>
                            <a:srgbClr val="000000"/>
                          </a:solidFill>
                          <a:effectLst/>
                          <a:latin typeface="Arial"/>
                        </a:rPr>
                        <a:t> to turn NR &gt; 74 </a:t>
                      </a:r>
                      <a:r>
                        <a:rPr lang="en-US" sz="700" b="0" i="0" u="none" strike="noStrike" baseline="0" dirty="0" err="1">
                          <a:solidFill>
                            <a:srgbClr val="000000"/>
                          </a:solidFill>
                          <a:effectLst/>
                          <a:latin typeface="Arial"/>
                        </a:rPr>
                        <a:t>ft-lbf</a:t>
                      </a:r>
                      <a:endParaRPr lang="en-US" sz="700" b="0" i="0" u="none" strike="noStrike" dirty="0">
                        <a:solidFill>
                          <a:srgbClr val="000000"/>
                        </a:solidFill>
                        <a:effectLst/>
                        <a:latin typeface="Arial"/>
                      </a:endParaRP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Specify axial and  torque load</a:t>
                      </a:r>
                      <a:r>
                        <a:rPr lang="en-US" sz="700" b="0" i="0" u="none" strike="noStrike" baseline="0" dirty="0">
                          <a:solidFill>
                            <a:srgbClr val="000000"/>
                          </a:solidFill>
                          <a:effectLst/>
                          <a:latin typeface="Arial"/>
                        </a:rPr>
                        <a:t>  required values</a:t>
                      </a:r>
                      <a:endParaRPr lang="en-US" sz="700" b="0" i="0" u="none" strike="noStrike" dirty="0">
                        <a:solidFill>
                          <a:srgbClr val="000000"/>
                        </a:solidFill>
                        <a:effectLst/>
                        <a:latin typeface="Arial"/>
                      </a:endParaRP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31</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Actual</a:t>
                      </a:r>
                      <a:r>
                        <a:rPr lang="en-US" sz="700" b="0" i="0" u="none" strike="noStrike" baseline="0" dirty="0">
                          <a:solidFill>
                            <a:srgbClr val="000000"/>
                          </a:solidFill>
                          <a:effectLst/>
                          <a:latin typeface="Arial"/>
                        </a:rPr>
                        <a:t> values obtained</a:t>
                      </a:r>
                      <a:endParaRPr lang="en-US" sz="700" b="0" i="0" u="none" strike="noStrike" dirty="0">
                        <a:solidFill>
                          <a:srgbClr val="000000"/>
                        </a:solidFill>
                        <a:effectLst/>
                        <a:latin typeface="Arial"/>
                      </a:endParaRP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214811">
                <a:tc>
                  <a:txBody>
                    <a:bodyPr/>
                    <a:lstStyle/>
                    <a:p>
                      <a:pPr algn="ctr" fontAlgn="ctr"/>
                      <a:r>
                        <a:rPr lang="en-US" sz="700" b="0" i="0" u="none" strike="noStrike" dirty="0">
                          <a:solidFill>
                            <a:srgbClr val="000000"/>
                          </a:solidFill>
                          <a:effectLst/>
                          <a:latin typeface="Arial"/>
                        </a:rPr>
                        <a:t>19</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1" i="0" u="none" strike="noStrike" dirty="0">
                          <a:solidFill>
                            <a:srgbClr val="000000"/>
                          </a:solidFill>
                          <a:effectLst/>
                          <a:latin typeface="Arial"/>
                        </a:rPr>
                        <a:t>Internal/external surface check</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Per A.I </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8.3 &amp;9.2.19a) &amp;Annex-A</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Inspect</a:t>
                      </a:r>
                      <a:r>
                        <a:rPr lang="en-US" sz="700" b="0" i="0" u="none" strike="noStrike" baseline="0" dirty="0">
                          <a:solidFill>
                            <a:srgbClr val="000000"/>
                          </a:solidFill>
                          <a:effectLst/>
                          <a:latin typeface="Arial"/>
                        </a:rPr>
                        <a:t> internal and external surfaces.</a:t>
                      </a:r>
                      <a:endParaRPr lang="en-US" sz="700" b="0" i="0" u="none" strike="noStrike" dirty="0">
                        <a:solidFill>
                          <a:srgbClr val="000000"/>
                        </a:solidFill>
                        <a:effectLst/>
                        <a:latin typeface="Arial"/>
                      </a:endParaRP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Free of injurious defects</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32</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a:rPr>
                        <a:t>PASS</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sp>
        <p:nvSpPr>
          <p:cNvPr id="2" name="Title 1"/>
          <p:cNvSpPr>
            <a:spLocks noGrp="1"/>
          </p:cNvSpPr>
          <p:nvPr>
            <p:ph type="title" idx="4294967295"/>
          </p:nvPr>
        </p:nvSpPr>
        <p:spPr>
          <a:xfrm>
            <a:off x="304800" y="113272"/>
            <a:ext cx="8839200" cy="572527"/>
          </a:xfrm>
        </p:spPr>
        <p:txBody>
          <a:bodyPr>
            <a:normAutofit fontScale="90000"/>
          </a:bodyPr>
          <a:lstStyle/>
          <a:p>
            <a:pPr algn="l"/>
            <a:r>
              <a:rPr lang="en-US" sz="3600" b="1" dirty="0">
                <a:ln w="10541" cmpd="sng">
                  <a:noFill/>
                  <a:prstDash val="solid"/>
                </a:ln>
                <a:solidFill>
                  <a:srgbClr val="F79443"/>
                </a:solidFill>
                <a:latin typeface="Calibri" panose="020F0502020204030204" pitchFamily="34" charset="0"/>
                <a:cs typeface="Calibri" panose="020F0502020204030204" pitchFamily="34" charset="0"/>
              </a:rPr>
              <a:t>Sample Summary Sheet for Approvals Application</a:t>
            </a:r>
            <a:endParaRPr lang="en-US" dirty="0">
              <a:solidFill>
                <a:srgbClr val="F7944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17295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A3DF3-9905-4678-1D8C-6C717EBBEC7C}"/>
              </a:ext>
            </a:extLst>
          </p:cNvPr>
          <p:cNvSpPr>
            <a:spLocks noGrp="1"/>
          </p:cNvSpPr>
          <p:nvPr>
            <p:ph type="title"/>
          </p:nvPr>
        </p:nvSpPr>
        <p:spPr>
          <a:xfrm>
            <a:off x="304800" y="274638"/>
            <a:ext cx="8534400" cy="792162"/>
          </a:xfrm>
        </p:spPr>
        <p:txBody>
          <a:bodyPr/>
          <a:lstStyle/>
          <a:p>
            <a:r>
              <a:rPr lang="en-US" sz="3200" b="1" dirty="0">
                <a:solidFill>
                  <a:srgbClr val="F79443"/>
                </a:solidFill>
                <a:latin typeface="Calibri" panose="020F0502020204030204" pitchFamily="34" charset="0"/>
                <a:cs typeface="Calibri" panose="020F0502020204030204" pitchFamily="34" charset="0"/>
              </a:rPr>
              <a:t>Summary of Items in an Approvals Application</a:t>
            </a:r>
          </a:p>
        </p:txBody>
      </p:sp>
      <p:sp>
        <p:nvSpPr>
          <p:cNvPr id="3" name="Content Placeholder 2">
            <a:extLst>
              <a:ext uri="{FF2B5EF4-FFF2-40B4-BE49-F238E27FC236}">
                <a16:creationId xmlns:a16="http://schemas.microsoft.com/office/drawing/2014/main" id="{174FCBA0-27E9-A6C1-7D57-3C064D3877C2}"/>
              </a:ext>
            </a:extLst>
          </p:cNvPr>
          <p:cNvSpPr>
            <a:spLocks noGrp="1"/>
          </p:cNvSpPr>
          <p:nvPr>
            <p:ph idx="1"/>
          </p:nvPr>
        </p:nvSpPr>
        <p:spPr>
          <a:xfrm>
            <a:off x="457200" y="1066801"/>
            <a:ext cx="8229600" cy="4800600"/>
          </a:xfrm>
        </p:spPr>
        <p:txBody>
          <a:bodyPr/>
          <a:lstStyle/>
          <a:p>
            <a:pPr marL="342900" indent="-342900">
              <a:buFont typeface="+mj-lt"/>
              <a:buAutoNum type="arabicPeriod"/>
            </a:pPr>
            <a:r>
              <a:rPr lang="en-US" sz="1400" b="1" dirty="0"/>
              <a:t>Start with the drawing and thickness calculations</a:t>
            </a:r>
            <a:r>
              <a:rPr lang="en-US" sz="1400" dirty="0"/>
              <a:t>. The drawing must include, among other things like service conditions, a fully dimensioned sketched, the method of manufacture, material chemistry and heat treatment info. </a:t>
            </a:r>
          </a:p>
          <a:p>
            <a:pPr marL="342900" indent="-342900">
              <a:buFont typeface="+mj-lt"/>
              <a:buAutoNum type="arabicPeriod"/>
            </a:pPr>
            <a:r>
              <a:rPr lang="en-US" sz="1400" b="1" dirty="0"/>
              <a:t>Calculations:</a:t>
            </a:r>
            <a:r>
              <a:rPr lang="en-US" sz="1400" dirty="0"/>
              <a:t> The IIA’s must pay attention to calculations for min thickness. It has been noticed that occasionally they have been incorrect. </a:t>
            </a:r>
          </a:p>
          <a:p>
            <a:pPr marL="342900" indent="-342900">
              <a:buFont typeface="+mj-lt"/>
              <a:buAutoNum type="arabicPeriod"/>
            </a:pPr>
            <a:r>
              <a:rPr lang="en-US" sz="1400" b="1" dirty="0"/>
              <a:t>Summary spreadsheet</a:t>
            </a:r>
            <a:r>
              <a:rPr lang="en-US" sz="1400" dirty="0"/>
              <a:t>: Follow the requirements of the specification or standard clause by clause to list requirements, the results obtained and, where (provide page number) the actual result can be found in the application. </a:t>
            </a:r>
          </a:p>
          <a:p>
            <a:pPr marL="342900" indent="-342900">
              <a:buFont typeface="+mj-lt"/>
              <a:buAutoNum type="arabicPeriod"/>
            </a:pPr>
            <a:r>
              <a:rPr lang="en-US" sz="1400" b="1" dirty="0"/>
              <a:t>Tittle all documents and number all pages</a:t>
            </a:r>
            <a:r>
              <a:rPr lang="en-US" sz="1400" dirty="0"/>
              <a:t> in the report. This helps ease of reference in case of questions.</a:t>
            </a:r>
          </a:p>
          <a:p>
            <a:pPr marL="342900" indent="-342900">
              <a:lnSpc>
                <a:spcPct val="150000"/>
              </a:lnSpc>
              <a:buFont typeface="+mj-lt"/>
              <a:buAutoNum type="arabicPeriod"/>
            </a:pPr>
            <a:r>
              <a:rPr lang="en-US" sz="1400" b="1" dirty="0"/>
              <a:t>Units of measurement</a:t>
            </a:r>
            <a:r>
              <a:rPr lang="en-US" sz="1400" dirty="0"/>
              <a:t>: Stay consistent throughout the application. </a:t>
            </a:r>
          </a:p>
          <a:p>
            <a:pPr marL="342900" indent="-342900">
              <a:lnSpc>
                <a:spcPct val="150000"/>
              </a:lnSpc>
              <a:buFont typeface="+mj-lt"/>
              <a:buAutoNum type="arabicPeriod"/>
            </a:pPr>
            <a:r>
              <a:rPr lang="en-US" sz="1400" b="1" dirty="0"/>
              <a:t>Photos:  </a:t>
            </a:r>
            <a:r>
              <a:rPr lang="en-US" sz="1400" dirty="0"/>
              <a:t>Include clear pictures of tensile/bend/flattening tests and cycle and burst tests.</a:t>
            </a:r>
          </a:p>
          <a:p>
            <a:pPr marL="342900" indent="-342900">
              <a:buFont typeface="+mj-lt"/>
              <a:buAutoNum type="arabicPeriod"/>
            </a:pPr>
            <a:r>
              <a:rPr lang="en-US" sz="1400" b="1" dirty="0"/>
              <a:t>Scanned documents</a:t>
            </a:r>
            <a:r>
              <a:rPr lang="en-US" sz="1400" dirty="0"/>
              <a:t>: The direction of the scanned pages should be uniform – keep the top of the page the same throughout .</a:t>
            </a:r>
          </a:p>
          <a:p>
            <a:pPr marL="342900" indent="-342900">
              <a:buFont typeface="+mj-lt"/>
              <a:buAutoNum type="arabicPeriod"/>
            </a:pPr>
            <a:r>
              <a:rPr lang="en-US" sz="1400" b="1" dirty="0"/>
              <a:t>Multiple language </a:t>
            </a:r>
            <a:r>
              <a:rPr lang="en-US" sz="1400" dirty="0"/>
              <a:t>– Include English equivalent words or sentences where test report is in foreign language.</a:t>
            </a:r>
          </a:p>
          <a:p>
            <a:pPr marL="342900" indent="-342900">
              <a:buFont typeface="+mj-lt"/>
              <a:buAutoNum type="arabicPeriod"/>
            </a:pPr>
            <a:r>
              <a:rPr lang="en-US" sz="1400" b="1" dirty="0"/>
              <a:t>Cover letter</a:t>
            </a:r>
            <a:r>
              <a:rPr lang="en-US" sz="1400" dirty="0"/>
              <a:t>: The request should include a cover letter clearly stating what is being requested: modification (provide drawing on which modification is based), new design, new approval etc.</a:t>
            </a:r>
          </a:p>
          <a:p>
            <a:pPr marL="342900" indent="-342900">
              <a:lnSpc>
                <a:spcPct val="150000"/>
              </a:lnSpc>
              <a:buFont typeface="+mj-lt"/>
              <a:buAutoNum type="arabicPeriod"/>
            </a:pPr>
            <a:r>
              <a:rPr lang="en-US" sz="1400" b="1" dirty="0"/>
              <a:t>Stamp:</a:t>
            </a:r>
            <a:r>
              <a:rPr lang="en-US" sz="1400" dirty="0"/>
              <a:t> IIA should stamp all test results and other documents reviewed.</a:t>
            </a:r>
          </a:p>
          <a:p>
            <a:endParaRPr lang="en-US" dirty="0"/>
          </a:p>
        </p:txBody>
      </p:sp>
      <p:sp>
        <p:nvSpPr>
          <p:cNvPr id="4" name="Slide Number Placeholder 3">
            <a:extLst>
              <a:ext uri="{FF2B5EF4-FFF2-40B4-BE49-F238E27FC236}">
                <a16:creationId xmlns:a16="http://schemas.microsoft.com/office/drawing/2014/main" id="{93B13494-B5C2-3E81-7E3C-646E29FD67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4FB471-EBB4-4D81-9EA6-902E33AD37CE}" type="slidenum">
              <a:rPr kumimoji="0" lang="en-US" sz="9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36157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4294967295"/>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1539875"/>
            <a:ext cx="4114800" cy="270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idx="4294967295"/>
          </p:nvPr>
        </p:nvSpPr>
        <p:spPr>
          <a:xfrm>
            <a:off x="457200" y="277812"/>
            <a:ext cx="8229600" cy="1143000"/>
          </a:xfrm>
          <a:solidFill>
            <a:schemeClr val="bg1"/>
          </a:solidFill>
        </p:spPr>
        <p:txBody>
          <a:bodyPr/>
          <a:lstStyle/>
          <a:p>
            <a:r>
              <a:rPr lang="en-US" sz="3600" b="1" kern="0" dirty="0">
                <a:solidFill>
                  <a:srgbClr val="F79443"/>
                </a:solidFill>
                <a:latin typeface="Arial"/>
                <a:ea typeface="ＭＳ Ｐゴシック" charset="-128"/>
              </a:rPr>
              <a:t>Questions</a:t>
            </a:r>
            <a:endParaRPr lang="en-US" dirty="0">
              <a:solidFill>
                <a:srgbClr val="F79443"/>
              </a:solidFill>
            </a:endParaRP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00" y="1219200"/>
            <a:ext cx="2971800" cy="3778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BBDD891C-6226-5B1C-DE7A-2309E7E20652}"/>
              </a:ext>
            </a:extLst>
          </p:cNvPr>
          <p:cNvSpPr txBox="1"/>
          <p:nvPr/>
        </p:nvSpPr>
        <p:spPr>
          <a:xfrm>
            <a:off x="4876800" y="1752600"/>
            <a:ext cx="3632202" cy="12618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hlinkClick r:id="rId6"/>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hlinkClick r:id="rId6"/>
              </a:rPr>
              <a:t>refaat.shafkey@dot.gov</a:t>
            </a: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Ph: 571.837.0005</a:t>
            </a:r>
          </a:p>
        </p:txBody>
      </p:sp>
    </p:spTree>
    <p:extLst>
      <p:ext uri="{BB962C8B-B14F-4D97-AF65-F5344CB8AC3E}">
        <p14:creationId xmlns:p14="http://schemas.microsoft.com/office/powerpoint/2010/main" val="40382388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3BB17-17A7-147D-A431-D672FC76F4BB}"/>
              </a:ext>
            </a:extLst>
          </p:cNvPr>
          <p:cNvSpPr>
            <a:spLocks noGrp="1"/>
          </p:cNvSpPr>
          <p:nvPr>
            <p:ph type="title"/>
          </p:nvPr>
        </p:nvSpPr>
        <p:spPr/>
        <p:txBody>
          <a:bodyPr>
            <a:normAutofit/>
          </a:bodyPr>
          <a:lstStyle/>
          <a:p>
            <a:r>
              <a:rPr lang="en-US" sz="2800" b="1" u="sng" dirty="0"/>
              <a:t>Pressure Vessels Updates</a:t>
            </a:r>
          </a:p>
        </p:txBody>
      </p:sp>
      <p:sp>
        <p:nvSpPr>
          <p:cNvPr id="3" name="Content Placeholder 2">
            <a:extLst>
              <a:ext uri="{FF2B5EF4-FFF2-40B4-BE49-F238E27FC236}">
                <a16:creationId xmlns:a16="http://schemas.microsoft.com/office/drawing/2014/main" id="{035FA3A9-1827-85D7-3C6D-40A651F8A573}"/>
              </a:ext>
            </a:extLst>
          </p:cNvPr>
          <p:cNvSpPr>
            <a:spLocks noGrp="1"/>
          </p:cNvSpPr>
          <p:nvPr>
            <p:ph idx="1"/>
          </p:nvPr>
        </p:nvSpPr>
        <p:spPr/>
        <p:txBody>
          <a:bodyPr>
            <a:normAutofit/>
          </a:bodyPr>
          <a:lstStyle/>
          <a:p>
            <a:pPr marL="0" indent="0" algn="ctr">
              <a:buNone/>
            </a:pPr>
            <a:r>
              <a:rPr lang="en-US" sz="2400" b="1" dirty="0">
                <a:latin typeface="+mj-lt"/>
              </a:rPr>
              <a:t>Kenneth Clark</a:t>
            </a:r>
          </a:p>
          <a:p>
            <a:pPr marL="0" indent="0" algn="ctr">
              <a:buNone/>
            </a:pPr>
            <a:r>
              <a:rPr lang="en-US" sz="2400" b="1" dirty="0">
                <a:latin typeface="+mj-lt"/>
              </a:rPr>
              <a:t>Pressure Vessels</a:t>
            </a:r>
          </a:p>
          <a:p>
            <a:pPr marL="0" indent="0" algn="ctr">
              <a:buNone/>
            </a:pPr>
            <a:r>
              <a:rPr lang="en-US" sz="2400" b="1" dirty="0">
                <a:latin typeface="+mj-lt"/>
              </a:rPr>
              <a:t>PHH-25</a:t>
            </a:r>
          </a:p>
        </p:txBody>
      </p:sp>
      <p:sp>
        <p:nvSpPr>
          <p:cNvPr id="4" name="Slide Number Placeholder 3">
            <a:extLst>
              <a:ext uri="{FF2B5EF4-FFF2-40B4-BE49-F238E27FC236}">
                <a16:creationId xmlns:a16="http://schemas.microsoft.com/office/drawing/2014/main" id="{09367D31-52BD-CAE4-B0C2-B10822EBEE78}"/>
              </a:ext>
            </a:extLst>
          </p:cNvPr>
          <p:cNvSpPr>
            <a:spLocks noGrp="1"/>
          </p:cNvSpPr>
          <p:nvPr>
            <p:ph type="sldNum" sz="quarter" idx="12"/>
          </p:nvPr>
        </p:nvSpPr>
        <p:spPr/>
        <p:txBody>
          <a:bodyPr/>
          <a:lstStyle/>
          <a:p>
            <a:fld id="{BE4FB471-EBB4-4D81-9EA6-902E33AD37CE}" type="slidenum">
              <a:rPr lang="en-US" smtClean="0">
                <a:solidFill>
                  <a:prstClr val="black">
                    <a:tint val="75000"/>
                  </a:prstClr>
                </a:solidFill>
              </a:rPr>
              <a:pPr/>
              <a:t>25</a:t>
            </a:fld>
            <a:endParaRPr lang="en-US">
              <a:solidFill>
                <a:prstClr val="black">
                  <a:tint val="75000"/>
                </a:prstClr>
              </a:solidFill>
            </a:endParaRPr>
          </a:p>
        </p:txBody>
      </p:sp>
    </p:spTree>
    <p:extLst>
      <p:ext uri="{BB962C8B-B14F-4D97-AF65-F5344CB8AC3E}">
        <p14:creationId xmlns:p14="http://schemas.microsoft.com/office/powerpoint/2010/main" val="1039905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3BB17-17A7-147D-A431-D672FC76F4BB}"/>
              </a:ext>
            </a:extLst>
          </p:cNvPr>
          <p:cNvSpPr>
            <a:spLocks noGrp="1"/>
          </p:cNvSpPr>
          <p:nvPr>
            <p:ph type="title"/>
          </p:nvPr>
        </p:nvSpPr>
        <p:spPr/>
        <p:txBody>
          <a:bodyPr>
            <a:normAutofit/>
          </a:bodyPr>
          <a:lstStyle/>
          <a:p>
            <a:r>
              <a:rPr lang="en-US" sz="2800" b="1" u="sng" dirty="0"/>
              <a:t>Pressure Vessels Updates</a:t>
            </a:r>
          </a:p>
        </p:txBody>
      </p:sp>
      <p:sp>
        <p:nvSpPr>
          <p:cNvPr id="3" name="Content Placeholder 2">
            <a:extLst>
              <a:ext uri="{FF2B5EF4-FFF2-40B4-BE49-F238E27FC236}">
                <a16:creationId xmlns:a16="http://schemas.microsoft.com/office/drawing/2014/main" id="{035FA3A9-1827-85D7-3C6D-40A651F8A573}"/>
              </a:ext>
            </a:extLst>
          </p:cNvPr>
          <p:cNvSpPr>
            <a:spLocks noGrp="1"/>
          </p:cNvSpPr>
          <p:nvPr>
            <p:ph idx="1"/>
          </p:nvPr>
        </p:nvSpPr>
        <p:spPr/>
        <p:txBody>
          <a:bodyPr>
            <a:normAutofit lnSpcReduction="10000"/>
          </a:bodyPr>
          <a:lstStyle/>
          <a:p>
            <a:r>
              <a:rPr lang="en-US" sz="2400" b="1" kern="1200" dirty="0">
                <a:solidFill>
                  <a:srgbClr val="000000"/>
                </a:solidFill>
                <a:effectLst/>
                <a:latin typeface="+mj-lt"/>
                <a:ea typeface="Calibri" panose="020F0502020204030204" pitchFamily="34" charset="0"/>
                <a:cs typeface="Arial" panose="020B0604020202020204" pitchFamily="34" charset="0"/>
              </a:rPr>
              <a:t>Competent Authority Approval</a:t>
            </a:r>
          </a:p>
          <a:p>
            <a:pPr marL="0" indent="0">
              <a:buNone/>
            </a:pPr>
            <a:endParaRPr lang="en-US" sz="2400" b="1" kern="1200" dirty="0">
              <a:solidFill>
                <a:srgbClr val="000000"/>
              </a:solidFill>
              <a:effectLst/>
              <a:latin typeface="+mj-lt"/>
              <a:ea typeface="Calibri" panose="020F0502020204030204" pitchFamily="34" charset="0"/>
              <a:cs typeface="Arial" panose="020B0604020202020204" pitchFamily="34" charset="0"/>
            </a:endParaRPr>
          </a:p>
          <a:p>
            <a:pPr marL="742950" marR="0" lvl="1" indent="-285750">
              <a:spcBef>
                <a:spcPts val="0"/>
              </a:spcBef>
              <a:spcAft>
                <a:spcPts val="0"/>
              </a:spcAft>
              <a:buFont typeface="Wingdings" panose="05000000000000000000" pitchFamily="2" charset="2"/>
              <a:buChar char=""/>
              <a:tabLst>
                <a:tab pos="914400" algn="l"/>
              </a:tabLst>
            </a:pPr>
            <a:r>
              <a:rPr lang="en-US" sz="2000" b="1" kern="1200" dirty="0">
                <a:solidFill>
                  <a:srgbClr val="000000"/>
                </a:solidFill>
                <a:effectLst/>
                <a:latin typeface="+mj-lt"/>
                <a:ea typeface="Calibri" panose="020F0502020204030204" pitchFamily="34" charset="0"/>
                <a:cs typeface="Arial" panose="020B0604020202020204" pitchFamily="34" charset="0"/>
              </a:rPr>
              <a:t>Addition of Chemical Analysis </a:t>
            </a:r>
          </a:p>
          <a:p>
            <a:pPr marL="742950" marR="0" lvl="1" indent="-285750" algn="l" defTabSz="914400" rtl="0" eaLnBrk="1" fontAlgn="auto" latinLnBrk="0" hangingPunct="1">
              <a:lnSpc>
                <a:spcPct val="100000"/>
              </a:lnSpc>
              <a:spcBef>
                <a:spcPts val="0"/>
              </a:spcBef>
              <a:spcAft>
                <a:spcPts val="0"/>
              </a:spcAft>
              <a:buClr>
                <a:srgbClr val="E36C09"/>
              </a:buClr>
              <a:buSzTx/>
              <a:buFont typeface="Wingdings" panose="05000000000000000000" pitchFamily="2" charset="2"/>
              <a:buChar char=""/>
              <a:tabLst>
                <a:tab pos="914400" algn="l"/>
              </a:tabLst>
              <a:defRPr/>
            </a:pPr>
            <a:r>
              <a:rPr kumimoji="0" lang="en-US" sz="2000" b="1" i="1" u="none" strike="noStrike" kern="1200" cap="none" spc="0" normalizeH="0" baseline="0" noProof="0" dirty="0">
                <a:ln>
                  <a:noFill/>
                </a:ln>
                <a:solidFill>
                  <a:srgbClr val="000000"/>
                </a:solidFill>
                <a:effectLst/>
                <a:uLnTx/>
                <a:uFillTx/>
                <a:latin typeface="+mj-lt"/>
                <a:ea typeface="Calibri" panose="020F0502020204030204" pitchFamily="34" charset="0"/>
                <a:cs typeface="+mn-cs"/>
              </a:rPr>
              <a:t>2 ½ -year Conditional Approval Policy</a:t>
            </a:r>
            <a:endParaRPr kumimoji="0" lang="en-US" sz="20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mn-cs"/>
            </a:endParaRPr>
          </a:p>
          <a:p>
            <a:pPr marL="742950" marR="0" lvl="1" indent="-285750">
              <a:spcBef>
                <a:spcPts val="0"/>
              </a:spcBef>
              <a:spcAft>
                <a:spcPts val="0"/>
              </a:spcAft>
              <a:buFont typeface="Wingdings" panose="05000000000000000000" pitchFamily="2" charset="2"/>
              <a:buChar char=""/>
              <a:tabLst>
                <a:tab pos="914400" algn="l"/>
              </a:tabLst>
            </a:pPr>
            <a:r>
              <a:rPr lang="en-US" sz="2000" b="1" kern="1200" dirty="0">
                <a:solidFill>
                  <a:srgbClr val="000000"/>
                </a:solidFill>
                <a:effectLst/>
                <a:latin typeface="+mj-lt"/>
                <a:ea typeface="Calibri" panose="020F0502020204030204" pitchFamily="34" charset="0"/>
                <a:cs typeface="Arial" panose="020B0604020202020204" pitchFamily="34" charset="0"/>
              </a:rPr>
              <a:t>Addition Manufacturer and IIA approval numbers </a:t>
            </a:r>
            <a:r>
              <a:rPr lang="en-US" sz="2000" b="1" dirty="0">
                <a:solidFill>
                  <a:srgbClr val="000000"/>
                </a:solidFill>
                <a:latin typeface="+mj-lt"/>
                <a:ea typeface="Calibri" panose="020F0502020204030204" pitchFamily="34" charset="0"/>
                <a:cs typeface="Arial" panose="020B0604020202020204" pitchFamily="34" charset="0"/>
              </a:rPr>
              <a:t>added to </a:t>
            </a:r>
            <a:r>
              <a:rPr lang="en-US" sz="2000" b="1" kern="1200" dirty="0">
                <a:solidFill>
                  <a:srgbClr val="000000"/>
                </a:solidFill>
                <a:effectLst/>
                <a:latin typeface="+mj-lt"/>
                <a:ea typeface="Calibri" panose="020F0502020204030204" pitchFamily="34" charset="0"/>
                <a:cs typeface="Arial" panose="020B0604020202020204" pitchFamily="34" charset="0"/>
              </a:rPr>
              <a:t>Competent Authority Approval letters</a:t>
            </a:r>
            <a:endParaRPr lang="en-US" sz="2000" dirty="0">
              <a:effectLst/>
              <a:latin typeface="+mj-lt"/>
              <a:ea typeface="Times New Roman" panose="02020603050405020304" pitchFamily="18" charset="0"/>
            </a:endParaRPr>
          </a:p>
          <a:p>
            <a:pPr marL="514350" indent="-514350">
              <a:buFont typeface="+mj-lt"/>
              <a:buAutoNum type="arabicPeriod"/>
            </a:pPr>
            <a:endParaRPr lang="en-US" sz="2800" b="1" kern="1200" dirty="0">
              <a:solidFill>
                <a:srgbClr val="000000"/>
              </a:solidFill>
              <a:effectLst/>
              <a:latin typeface="+mj-lt"/>
              <a:ea typeface="Calibri" panose="020F0502020204030204" pitchFamily="34" charset="0"/>
              <a:cs typeface="Arial" panose="020B0604020202020204" pitchFamily="34" charset="0"/>
            </a:endParaRPr>
          </a:p>
          <a:p>
            <a:r>
              <a:rPr lang="en-US" sz="2400" b="1" kern="1200" dirty="0">
                <a:solidFill>
                  <a:srgbClr val="000000"/>
                </a:solidFill>
                <a:effectLst/>
                <a:latin typeface="+mj-lt"/>
                <a:ea typeface="Calibri" panose="020F0502020204030204" pitchFamily="34" charset="0"/>
                <a:cs typeface="Arial" panose="020B0604020202020204" pitchFamily="34" charset="0"/>
              </a:rPr>
              <a:t>Requalification (RIN) Approvals</a:t>
            </a:r>
          </a:p>
          <a:p>
            <a:pPr marL="0" indent="0">
              <a:buNone/>
            </a:pPr>
            <a:endParaRPr lang="en-US" sz="2400" b="1" kern="1200" dirty="0">
              <a:solidFill>
                <a:srgbClr val="000000"/>
              </a:solidFill>
              <a:effectLst/>
              <a:latin typeface="+mj-lt"/>
              <a:ea typeface="Calibri" panose="020F0502020204030204" pitchFamily="34" charset="0"/>
              <a:cs typeface="Arial" panose="020B0604020202020204" pitchFamily="34" charset="0"/>
            </a:endParaRPr>
          </a:p>
          <a:p>
            <a:pPr lvl="2">
              <a:buFont typeface="Wingdings" panose="05000000000000000000" pitchFamily="2" charset="2"/>
              <a:buChar char="Ø"/>
            </a:pPr>
            <a:r>
              <a:rPr lang="en-US" sz="2000" b="1" dirty="0">
                <a:solidFill>
                  <a:srgbClr val="000000"/>
                </a:solidFill>
                <a:latin typeface="+mj-lt"/>
                <a:cs typeface="Arial" panose="020B0604020202020204" pitchFamily="34" charset="0"/>
              </a:rPr>
              <a:t>Special Permit is corresponding with the RIN Test Method and approved cylinder specification(s).</a:t>
            </a:r>
          </a:p>
          <a:p>
            <a:pPr lvl="2">
              <a:buFont typeface="Wingdings" panose="05000000000000000000" pitchFamily="2" charset="2"/>
              <a:buChar char="Ø"/>
            </a:pPr>
            <a:r>
              <a:rPr lang="en-US" sz="2000" b="1" dirty="0">
                <a:solidFill>
                  <a:srgbClr val="000000"/>
                </a:solidFill>
                <a:latin typeface="+mj-lt"/>
                <a:cs typeface="Arial" panose="020B0604020202020204" pitchFamily="34" charset="0"/>
              </a:rPr>
              <a:t>Expired Special Permits</a:t>
            </a:r>
            <a:endParaRPr lang="en-US" sz="2000" dirty="0">
              <a:latin typeface="+mj-lt"/>
            </a:endParaRPr>
          </a:p>
        </p:txBody>
      </p:sp>
      <p:sp>
        <p:nvSpPr>
          <p:cNvPr id="4" name="Slide Number Placeholder 3">
            <a:extLst>
              <a:ext uri="{FF2B5EF4-FFF2-40B4-BE49-F238E27FC236}">
                <a16:creationId xmlns:a16="http://schemas.microsoft.com/office/drawing/2014/main" id="{09367D31-52BD-CAE4-B0C2-B10822EBEE78}"/>
              </a:ext>
            </a:extLst>
          </p:cNvPr>
          <p:cNvSpPr>
            <a:spLocks noGrp="1"/>
          </p:cNvSpPr>
          <p:nvPr>
            <p:ph type="sldNum" sz="quarter" idx="12"/>
          </p:nvPr>
        </p:nvSpPr>
        <p:spPr/>
        <p:txBody>
          <a:bodyPr/>
          <a:lstStyle/>
          <a:p>
            <a:fld id="{BE4FB471-EBB4-4D81-9EA6-902E33AD37CE}" type="slidenum">
              <a:rPr lang="en-US" smtClean="0">
                <a:solidFill>
                  <a:prstClr val="black">
                    <a:tint val="75000"/>
                  </a:prstClr>
                </a:solidFill>
              </a:rPr>
              <a:pPr/>
              <a:t>26</a:t>
            </a:fld>
            <a:endParaRPr lang="en-US">
              <a:solidFill>
                <a:prstClr val="black">
                  <a:tint val="75000"/>
                </a:prstClr>
              </a:solidFill>
            </a:endParaRPr>
          </a:p>
        </p:txBody>
      </p:sp>
    </p:spTree>
    <p:extLst>
      <p:ext uri="{BB962C8B-B14F-4D97-AF65-F5344CB8AC3E}">
        <p14:creationId xmlns:p14="http://schemas.microsoft.com/office/powerpoint/2010/main" val="170976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B821A-8E33-CDC0-2268-969925CCE3BD}"/>
              </a:ext>
            </a:extLst>
          </p:cNvPr>
          <p:cNvSpPr>
            <a:spLocks noGrp="1"/>
          </p:cNvSpPr>
          <p:nvPr>
            <p:ph type="title"/>
          </p:nvPr>
        </p:nvSpPr>
        <p:spPr/>
        <p:txBody>
          <a:bodyPr>
            <a:normAutofit fontScale="90000"/>
          </a:bodyPr>
          <a:lstStyle/>
          <a:p>
            <a:pPr marL="0" marR="0">
              <a:lnSpc>
                <a:spcPct val="115000"/>
              </a:lnSpc>
              <a:spcBef>
                <a:spcPts val="0"/>
              </a:spcBef>
              <a:spcAft>
                <a:spcPts val="1000"/>
              </a:spcAft>
            </a:pPr>
            <a:r>
              <a:rPr lang="en-US" sz="3100" b="1" u="sng" dirty="0">
                <a:effectLst/>
                <a:latin typeface="+mn-lt"/>
                <a:ea typeface="Calibri" panose="020F0502020204030204" pitchFamily="34" charset="0"/>
                <a:cs typeface="Times New Roman" panose="02020603050405020304" pitchFamily="18" charset="0"/>
              </a:rPr>
              <a:t>Pressure Vessels Updates</a:t>
            </a:r>
            <a:br>
              <a:rPr lang="en-US" sz="36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2639E880-F214-94B6-B321-C47CF47854D1}"/>
              </a:ext>
            </a:extLst>
          </p:cNvPr>
          <p:cNvSpPr>
            <a:spLocks noGrp="1"/>
          </p:cNvSpPr>
          <p:nvPr>
            <p:ph idx="1"/>
          </p:nvPr>
        </p:nvSpPr>
        <p:spPr/>
        <p:txBody>
          <a:bodyPr>
            <a:normAutofit/>
          </a:bodyPr>
          <a:lstStyle/>
          <a:p>
            <a:r>
              <a:rPr lang="en-US" sz="2400" b="1" kern="1200" dirty="0">
                <a:solidFill>
                  <a:srgbClr val="000000"/>
                </a:solidFill>
                <a:effectLst/>
                <a:latin typeface="+mj-lt"/>
                <a:ea typeface="Calibri" panose="020F0502020204030204" pitchFamily="34" charset="0"/>
                <a:cs typeface="Arial" panose="020B0604020202020204" pitchFamily="34" charset="0"/>
              </a:rPr>
              <a:t>Competent Authority Approval Update</a:t>
            </a:r>
          </a:p>
          <a:p>
            <a:pPr marL="0" indent="0">
              <a:buNone/>
            </a:pPr>
            <a:endParaRPr lang="en-US" sz="2800" b="1" kern="1200" dirty="0">
              <a:solidFill>
                <a:srgbClr val="000000"/>
              </a:solidFill>
              <a:effectLst/>
              <a:latin typeface="+mj-lt"/>
              <a:ea typeface="Calibri" panose="020F0502020204030204" pitchFamily="34" charset="0"/>
              <a:cs typeface="Arial" panose="020B0604020202020204" pitchFamily="34" charset="0"/>
            </a:endParaRPr>
          </a:p>
          <a:p>
            <a:pPr lvl="1">
              <a:buFont typeface="Wingdings" panose="05000000000000000000" pitchFamily="2" charset="2"/>
              <a:buChar char="Ø"/>
            </a:pPr>
            <a:r>
              <a:rPr lang="en-US" sz="2000" b="1" dirty="0">
                <a:solidFill>
                  <a:srgbClr val="000000"/>
                </a:solidFill>
                <a:latin typeface="+mj-lt"/>
                <a:cs typeface="Arial" panose="020B0604020202020204" pitchFamily="34" charset="0"/>
              </a:rPr>
              <a:t>Chemical Analysis will be added to the Competent Authority Approval.</a:t>
            </a:r>
          </a:p>
          <a:p>
            <a:pPr marL="914400" lvl="2" indent="0">
              <a:buNone/>
            </a:pPr>
            <a:r>
              <a:rPr lang="en-US" sz="2000" b="1" dirty="0">
                <a:solidFill>
                  <a:srgbClr val="000000"/>
                </a:solidFill>
                <a:latin typeface="+mj-lt"/>
                <a:cs typeface="Arial" panose="020B0604020202020204" pitchFamily="34" charset="0"/>
              </a:rPr>
              <a:t>	</a:t>
            </a:r>
          </a:p>
          <a:p>
            <a:pPr marL="914400" lvl="2" indent="0">
              <a:buNone/>
            </a:pPr>
            <a:r>
              <a:rPr lang="en-US" sz="2000" b="1" dirty="0">
                <a:solidFill>
                  <a:srgbClr val="000000"/>
                </a:solidFill>
                <a:latin typeface="+mj-lt"/>
                <a:cs typeface="Arial" panose="020B0604020202020204" pitchFamily="34" charset="0"/>
              </a:rPr>
              <a:t>	(49 CFR section 107.807)</a:t>
            </a:r>
            <a:endParaRPr lang="en-US" sz="2000" dirty="0">
              <a:latin typeface="+mj-lt"/>
            </a:endParaRPr>
          </a:p>
        </p:txBody>
      </p:sp>
      <p:sp>
        <p:nvSpPr>
          <p:cNvPr id="4" name="Slide Number Placeholder 3">
            <a:extLst>
              <a:ext uri="{FF2B5EF4-FFF2-40B4-BE49-F238E27FC236}">
                <a16:creationId xmlns:a16="http://schemas.microsoft.com/office/drawing/2014/main" id="{581C7C94-0808-BE39-8309-D225B722C378}"/>
              </a:ext>
            </a:extLst>
          </p:cNvPr>
          <p:cNvSpPr>
            <a:spLocks noGrp="1"/>
          </p:cNvSpPr>
          <p:nvPr>
            <p:ph type="sldNum" sz="quarter" idx="12"/>
          </p:nvPr>
        </p:nvSpPr>
        <p:spPr/>
        <p:txBody>
          <a:bodyPr/>
          <a:lstStyle/>
          <a:p>
            <a:fld id="{BE4FB471-EBB4-4D81-9EA6-902E33AD37CE}" type="slidenum">
              <a:rPr lang="en-US" smtClean="0">
                <a:solidFill>
                  <a:prstClr val="black">
                    <a:tint val="75000"/>
                  </a:prstClr>
                </a:solidFill>
              </a:rPr>
              <a:pPr/>
              <a:t>27</a:t>
            </a:fld>
            <a:endParaRPr lang="en-US">
              <a:solidFill>
                <a:prstClr val="black">
                  <a:tint val="75000"/>
                </a:prstClr>
              </a:solidFill>
            </a:endParaRPr>
          </a:p>
        </p:txBody>
      </p:sp>
    </p:spTree>
    <p:extLst>
      <p:ext uri="{BB962C8B-B14F-4D97-AF65-F5344CB8AC3E}">
        <p14:creationId xmlns:p14="http://schemas.microsoft.com/office/powerpoint/2010/main" val="2829682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B821A-8E33-CDC0-2268-969925CCE3BD}"/>
              </a:ext>
            </a:extLst>
          </p:cNvPr>
          <p:cNvSpPr>
            <a:spLocks noGrp="1"/>
          </p:cNvSpPr>
          <p:nvPr>
            <p:ph type="title"/>
          </p:nvPr>
        </p:nvSpPr>
        <p:spPr/>
        <p:txBody>
          <a:bodyPr>
            <a:normAutofit fontScale="90000"/>
          </a:bodyPr>
          <a:lstStyle/>
          <a:p>
            <a:pPr marL="0" marR="0">
              <a:lnSpc>
                <a:spcPct val="115000"/>
              </a:lnSpc>
              <a:spcBef>
                <a:spcPts val="0"/>
              </a:spcBef>
              <a:spcAft>
                <a:spcPts val="1000"/>
              </a:spcAft>
            </a:pPr>
            <a:r>
              <a:rPr kumimoji="0" lang="en-US" sz="3600" b="1" i="0" u="sng"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Pressure Vessels Updates</a:t>
            </a:r>
            <a:br>
              <a:rPr lang="en-US" sz="3600" dirty="0">
                <a:effectLst/>
                <a:ea typeface="Calibri" panose="020F0502020204030204" pitchFamily="34" charset="0"/>
                <a:cs typeface="Times New Roman" panose="02020603050405020304" pitchFamily="18" charset="0"/>
              </a:rPr>
            </a:br>
            <a:r>
              <a:rPr lang="en-US" sz="3100" b="1" dirty="0">
                <a:effectLst/>
                <a:ea typeface="Calibri" panose="020F0502020204030204" pitchFamily="34" charset="0"/>
                <a:cs typeface="Times New Roman" panose="02020603050405020304" pitchFamily="18" charset="0"/>
              </a:rPr>
              <a:t>CA Approval Sample</a:t>
            </a:r>
            <a:endParaRPr lang="en-US" sz="3100" b="1" dirty="0"/>
          </a:p>
        </p:txBody>
      </p:sp>
      <p:pic>
        <p:nvPicPr>
          <p:cNvPr id="5" name="Content Placeholder 4">
            <a:extLst>
              <a:ext uri="{FF2B5EF4-FFF2-40B4-BE49-F238E27FC236}">
                <a16:creationId xmlns:a16="http://schemas.microsoft.com/office/drawing/2014/main" id="{BA9C6103-EFEB-C976-2006-967CA39DBF44}"/>
              </a:ext>
            </a:extLst>
          </p:cNvPr>
          <p:cNvPicPr>
            <a:picLocks noGrp="1" noChangeAspect="1"/>
          </p:cNvPicPr>
          <p:nvPr>
            <p:ph idx="1"/>
          </p:nvPr>
        </p:nvPicPr>
        <p:blipFill>
          <a:blip r:embed="rId3"/>
          <a:stretch>
            <a:fillRect/>
          </a:stretch>
        </p:blipFill>
        <p:spPr>
          <a:xfrm>
            <a:off x="990600" y="2055091"/>
            <a:ext cx="6629400" cy="3583709"/>
          </a:xfrm>
          <a:prstGeom prst="rect">
            <a:avLst/>
          </a:prstGeom>
        </p:spPr>
      </p:pic>
      <p:sp>
        <p:nvSpPr>
          <p:cNvPr id="4" name="Slide Number Placeholder 3">
            <a:extLst>
              <a:ext uri="{FF2B5EF4-FFF2-40B4-BE49-F238E27FC236}">
                <a16:creationId xmlns:a16="http://schemas.microsoft.com/office/drawing/2014/main" id="{581C7C94-0808-BE39-8309-D225B722C378}"/>
              </a:ext>
            </a:extLst>
          </p:cNvPr>
          <p:cNvSpPr>
            <a:spLocks noGrp="1"/>
          </p:cNvSpPr>
          <p:nvPr>
            <p:ph type="sldNum" sz="quarter" idx="12"/>
          </p:nvPr>
        </p:nvSpPr>
        <p:spPr/>
        <p:txBody>
          <a:bodyPr/>
          <a:lstStyle/>
          <a:p>
            <a:fld id="{BE4FB471-EBB4-4D81-9EA6-902E33AD37CE}" type="slidenum">
              <a:rPr lang="en-US" smtClean="0">
                <a:solidFill>
                  <a:prstClr val="black">
                    <a:tint val="75000"/>
                  </a:prstClr>
                </a:solidFill>
              </a:rPr>
              <a:pPr/>
              <a:t>28</a:t>
            </a:fld>
            <a:endParaRPr lang="en-US">
              <a:solidFill>
                <a:prstClr val="black">
                  <a:tint val="75000"/>
                </a:prstClr>
              </a:solidFill>
            </a:endParaRPr>
          </a:p>
        </p:txBody>
      </p:sp>
    </p:spTree>
    <p:extLst>
      <p:ext uri="{BB962C8B-B14F-4D97-AF65-F5344CB8AC3E}">
        <p14:creationId xmlns:p14="http://schemas.microsoft.com/office/powerpoint/2010/main" val="3907025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0E1DB-3854-0A7D-69AE-3BB2D4AFEB3C}"/>
              </a:ext>
            </a:extLst>
          </p:cNvPr>
          <p:cNvSpPr>
            <a:spLocks noGrp="1"/>
          </p:cNvSpPr>
          <p:nvPr>
            <p:ph type="title"/>
          </p:nvPr>
        </p:nvSpPr>
        <p:spPr>
          <a:xfrm>
            <a:off x="457200" y="274638"/>
            <a:ext cx="8229600" cy="2163762"/>
          </a:xfrm>
        </p:spPr>
        <p:txBody>
          <a:bodyPr>
            <a:normAutofit/>
          </a:bodyPr>
          <a:lstStyle/>
          <a:p>
            <a:r>
              <a:rPr kumimoji="0" lang="en-US" sz="3200" b="1" i="0" u="sng" strike="noStrike" kern="1200" cap="none" spc="0" normalizeH="0" baseline="0" noProof="0" dirty="0">
                <a:ln>
                  <a:noFill/>
                </a:ln>
                <a:solidFill>
                  <a:prstClr val="black"/>
                </a:solidFill>
                <a:effectLst/>
                <a:uLnTx/>
                <a:uFillTx/>
                <a:latin typeface="Georgia"/>
                <a:ea typeface="Calibri" panose="020F0502020204030204" pitchFamily="34" charset="0"/>
                <a:cs typeface="Times New Roman" panose="02020603050405020304" pitchFamily="18" charset="0"/>
              </a:rPr>
              <a:t>Pressure Vessels Updates</a:t>
            </a:r>
            <a:br>
              <a:rPr kumimoji="0" lang="en-US" sz="3200" b="1" i="0" u="sng" strike="noStrike" kern="1200" cap="none" spc="0" normalizeH="0" baseline="0" noProof="0" dirty="0">
                <a:ln>
                  <a:noFill/>
                </a:ln>
                <a:solidFill>
                  <a:prstClr val="black"/>
                </a:solidFill>
                <a:effectLst/>
                <a:uLnTx/>
                <a:uFillTx/>
                <a:latin typeface="Georgia"/>
                <a:ea typeface="Calibri" panose="020F0502020204030204" pitchFamily="34" charset="0"/>
                <a:cs typeface="Times New Roman" panose="02020603050405020304" pitchFamily="18" charset="0"/>
              </a:rPr>
            </a:br>
            <a:r>
              <a:rPr kumimoji="0" lang="en-US" sz="2800" b="1" i="0" strike="noStrike" kern="1200" cap="none" spc="0" normalizeH="0" baseline="0" noProof="0" dirty="0">
                <a:ln>
                  <a:noFill/>
                </a:ln>
                <a:solidFill>
                  <a:prstClr val="black"/>
                </a:solidFill>
                <a:effectLst/>
                <a:uLnTx/>
                <a:uFillTx/>
                <a:latin typeface="Georgia"/>
                <a:ea typeface="Calibri" panose="020F0502020204030204" pitchFamily="34" charset="0"/>
                <a:cs typeface="Times New Roman" panose="02020603050405020304" pitchFamily="18" charset="0"/>
              </a:rPr>
              <a:t>Conditional Approval</a:t>
            </a:r>
            <a:endParaRPr lang="en-US" sz="2800" dirty="0">
              <a:latin typeface="+mn-lt"/>
            </a:endParaRPr>
          </a:p>
        </p:txBody>
      </p:sp>
      <p:sp>
        <p:nvSpPr>
          <p:cNvPr id="3" name="Content Placeholder 2">
            <a:extLst>
              <a:ext uri="{FF2B5EF4-FFF2-40B4-BE49-F238E27FC236}">
                <a16:creationId xmlns:a16="http://schemas.microsoft.com/office/drawing/2014/main" id="{8B3D2587-095E-8399-F544-04752B5D027C}"/>
              </a:ext>
            </a:extLst>
          </p:cNvPr>
          <p:cNvSpPr>
            <a:spLocks noGrp="1"/>
          </p:cNvSpPr>
          <p:nvPr>
            <p:ph idx="1"/>
          </p:nvPr>
        </p:nvSpPr>
        <p:spPr>
          <a:xfrm>
            <a:off x="228600" y="2133600"/>
            <a:ext cx="8610600" cy="3992563"/>
          </a:xfrm>
        </p:spPr>
        <p:txBody>
          <a:bodyPr>
            <a:normAutofit lnSpcReduction="10000"/>
          </a:bodyPr>
          <a:lstStyle/>
          <a:p>
            <a:pPr lvl="1">
              <a:buFont typeface="Arial" panose="020B0604020202020204" pitchFamily="34" charset="0"/>
              <a:buChar char="•"/>
            </a:pPr>
            <a:r>
              <a:rPr lang="en-US" sz="2400" b="1" i="1" dirty="0">
                <a:effectLst/>
                <a:latin typeface="Georgia Pro" panose="02040502050405020303" pitchFamily="18" charset="0"/>
                <a:ea typeface="Calibri" panose="020F0502020204030204" pitchFamily="34" charset="0"/>
              </a:rPr>
              <a:t>2 ½ -year Conditional </a:t>
            </a:r>
            <a:r>
              <a:rPr lang="en-US" sz="2400" b="1" i="1" dirty="0">
                <a:latin typeface="Georgia Pro" panose="02040502050405020303" pitchFamily="18" charset="0"/>
                <a:ea typeface="Calibri" panose="020F0502020204030204" pitchFamily="34" charset="0"/>
              </a:rPr>
              <a:t>A</a:t>
            </a:r>
            <a:r>
              <a:rPr lang="en-US" sz="2400" b="1" i="1" dirty="0">
                <a:effectLst/>
                <a:latin typeface="Georgia Pro" panose="02040502050405020303" pitchFamily="18" charset="0"/>
                <a:ea typeface="Calibri" panose="020F0502020204030204" pitchFamily="34" charset="0"/>
              </a:rPr>
              <a:t>pproval</a:t>
            </a:r>
          </a:p>
          <a:p>
            <a:pPr lvl="2">
              <a:buFont typeface="Wingdings" panose="05000000000000000000" pitchFamily="2" charset="2"/>
              <a:buChar char="Ø"/>
            </a:pPr>
            <a:endParaRPr lang="en-US" sz="2000" b="1" i="1" dirty="0">
              <a:effectLst/>
              <a:latin typeface="Georgia Pro" panose="02040502050405020303" pitchFamily="18" charset="0"/>
              <a:ea typeface="Calibri" panose="020F0502020204030204" pitchFamily="34" charset="0"/>
            </a:endParaRPr>
          </a:p>
          <a:p>
            <a:pPr lvl="2">
              <a:buFont typeface="Wingdings" panose="05000000000000000000" pitchFamily="2" charset="2"/>
              <a:buChar char="Ø"/>
            </a:pPr>
            <a:r>
              <a:rPr lang="en-US" sz="2000" b="1" i="1" dirty="0">
                <a:effectLst/>
                <a:latin typeface="Georgia Pro" panose="02040502050405020303" pitchFamily="18" charset="0"/>
                <a:ea typeface="Calibri" panose="020F0502020204030204" pitchFamily="34" charset="0"/>
              </a:rPr>
              <a:t>PHMSA’s policy is that no new designs will be issued to </a:t>
            </a:r>
            <a:r>
              <a:rPr lang="en-US" sz="2000" b="1" i="1" dirty="0">
                <a:latin typeface="Georgia Pro" panose="02040502050405020303" pitchFamily="18" charset="0"/>
                <a:ea typeface="Calibri" panose="020F0502020204030204" pitchFamily="34" charset="0"/>
              </a:rPr>
              <a:t>a cylinder manufacturing </a:t>
            </a:r>
            <a:r>
              <a:rPr lang="en-US" sz="2000" b="1" i="1" dirty="0">
                <a:effectLst/>
                <a:latin typeface="Georgia Pro" panose="02040502050405020303" pitchFamily="18" charset="0"/>
                <a:ea typeface="Calibri" panose="020F0502020204030204" pitchFamily="34" charset="0"/>
              </a:rPr>
              <a:t>facility while on a 2 ½ -year conditional approval. </a:t>
            </a:r>
          </a:p>
          <a:p>
            <a:pPr marL="914400" lvl="2" indent="0">
              <a:buNone/>
            </a:pPr>
            <a:endParaRPr lang="en-US" sz="2000" b="1" i="1" dirty="0">
              <a:effectLst/>
              <a:latin typeface="Georgia Pro" panose="02040502050405020303" pitchFamily="18" charset="0"/>
              <a:ea typeface="Calibri" panose="020F0502020204030204" pitchFamily="34" charset="0"/>
            </a:endParaRPr>
          </a:p>
          <a:p>
            <a:pPr lvl="2">
              <a:buFont typeface="Wingdings" panose="05000000000000000000" pitchFamily="2" charset="2"/>
              <a:buChar char="Ø"/>
            </a:pPr>
            <a:r>
              <a:rPr lang="en-US" sz="2000" b="1" i="1" dirty="0">
                <a:effectLst/>
                <a:latin typeface="Georgia Pro" panose="02040502050405020303" pitchFamily="18" charset="0"/>
                <a:ea typeface="Calibri" panose="020F0502020204030204" pitchFamily="34" charset="0"/>
              </a:rPr>
              <a:t>An on-site fitness inspection must be conducted prior to the addition of any new designs not originally authorized to manufacturer.</a:t>
            </a:r>
          </a:p>
          <a:p>
            <a:pPr marL="914400" lvl="2" indent="0">
              <a:buNone/>
            </a:pPr>
            <a:endParaRPr lang="en-US" sz="2000" b="1" i="1" dirty="0">
              <a:effectLst/>
              <a:latin typeface="Georgia Pro" panose="02040502050405020303" pitchFamily="18" charset="0"/>
              <a:ea typeface="Calibri" panose="020F0502020204030204" pitchFamily="34" charset="0"/>
            </a:endParaRPr>
          </a:p>
          <a:p>
            <a:pPr lvl="2">
              <a:buFont typeface="Wingdings" panose="05000000000000000000" pitchFamily="2" charset="2"/>
              <a:buChar char="Ø"/>
            </a:pPr>
            <a:r>
              <a:rPr lang="en-US" sz="2000" b="1" i="1" dirty="0">
                <a:latin typeface="Georgia Pro" panose="02040502050405020303" pitchFamily="18" charset="0"/>
                <a:ea typeface="Calibri" panose="020F0502020204030204" pitchFamily="34" charset="0"/>
              </a:rPr>
              <a:t>New cylinder designs will be added to full term             5-year CA Approvals.  (Completion of On-Site) </a:t>
            </a:r>
            <a:endParaRPr lang="en-US" sz="2000" b="1" i="1" dirty="0">
              <a:effectLst/>
              <a:latin typeface="Georgia Pro" panose="02040502050405020303" pitchFamily="18" charset="0"/>
              <a:ea typeface="Calibri" panose="020F0502020204030204" pitchFamily="34" charset="0"/>
            </a:endParaRPr>
          </a:p>
          <a:p>
            <a:pPr marL="457200" lvl="1" indent="0">
              <a:buNone/>
            </a:pPr>
            <a:endParaRPr lang="en-US" sz="2400" b="1" i="1" dirty="0">
              <a:latin typeface="Calibri" panose="020F0502020204030204" pitchFamily="34" charset="0"/>
            </a:endParaRPr>
          </a:p>
          <a:p>
            <a:pPr marL="457200" lvl="1" indent="0">
              <a:buNone/>
            </a:pPr>
            <a:endParaRPr lang="en-US" sz="2400" dirty="0"/>
          </a:p>
        </p:txBody>
      </p:sp>
      <p:sp>
        <p:nvSpPr>
          <p:cNvPr id="4" name="Slide Number Placeholder 3">
            <a:extLst>
              <a:ext uri="{FF2B5EF4-FFF2-40B4-BE49-F238E27FC236}">
                <a16:creationId xmlns:a16="http://schemas.microsoft.com/office/drawing/2014/main" id="{89175476-A4FD-63CA-5BF7-53527EB6FE06}"/>
              </a:ext>
            </a:extLst>
          </p:cNvPr>
          <p:cNvSpPr>
            <a:spLocks noGrp="1"/>
          </p:cNvSpPr>
          <p:nvPr>
            <p:ph type="sldNum" sz="quarter" idx="12"/>
          </p:nvPr>
        </p:nvSpPr>
        <p:spPr/>
        <p:txBody>
          <a:bodyPr/>
          <a:lstStyle/>
          <a:p>
            <a:fld id="{BE4FB471-EBB4-4D81-9EA6-902E33AD37CE}" type="slidenum">
              <a:rPr lang="en-US" smtClean="0">
                <a:solidFill>
                  <a:prstClr val="black">
                    <a:tint val="75000"/>
                  </a:prstClr>
                </a:solidFill>
              </a:rPr>
              <a:pPr/>
              <a:t>29</a:t>
            </a:fld>
            <a:endParaRPr lang="en-US">
              <a:solidFill>
                <a:prstClr val="black">
                  <a:tint val="75000"/>
                </a:prstClr>
              </a:solidFill>
            </a:endParaRPr>
          </a:p>
        </p:txBody>
      </p:sp>
    </p:spTree>
    <p:extLst>
      <p:ext uri="{BB962C8B-B14F-4D97-AF65-F5344CB8AC3E}">
        <p14:creationId xmlns:p14="http://schemas.microsoft.com/office/powerpoint/2010/main" val="39844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6EFE3-5BB9-D2FA-0674-57A62667CA3B}"/>
              </a:ext>
            </a:extLst>
          </p:cNvPr>
          <p:cNvSpPr>
            <a:spLocks noGrp="1"/>
          </p:cNvSpPr>
          <p:nvPr>
            <p:ph type="title" idx="4294967295"/>
          </p:nvPr>
        </p:nvSpPr>
        <p:spPr>
          <a:xfrm>
            <a:off x="609600" y="228600"/>
            <a:ext cx="8534400" cy="5410200"/>
          </a:xfrm>
        </p:spPr>
        <p:txBody>
          <a:bodyPr>
            <a:normAutofit fontScale="90000"/>
          </a:bodyPr>
          <a:lstStyle/>
          <a:p>
            <a:pPr marR="0" lvl="0" algn="l" defTabSz="914400" rtl="0" eaLnBrk="1" fontAlgn="auto" latinLnBrk="0" hangingPunct="1">
              <a:lnSpc>
                <a:spcPct val="90000"/>
              </a:lnSpc>
              <a:spcBef>
                <a:spcPts val="0"/>
              </a:spcBef>
              <a:spcAft>
                <a:spcPts val="0"/>
              </a:spcAft>
              <a:buClrTx/>
              <a:buSzTx/>
              <a:tabLst/>
              <a:defRPr/>
            </a:pPr>
            <a:r>
              <a:rPr lang="en-US" sz="1800" b="1" dirty="0">
                <a:solidFill>
                  <a:schemeClr val="tx1"/>
                </a:solidFill>
                <a:latin typeface="Arial Rounded MT Bold" panose="020F0704030504030204" pitchFamily="34" charset="0"/>
              </a:rPr>
              <a:t>                                               </a:t>
            </a:r>
            <a:r>
              <a:rPr lang="en-US" sz="2200" b="1" u="sng" dirty="0">
                <a:solidFill>
                  <a:schemeClr val="tx1"/>
                </a:solidFill>
                <a:latin typeface="Georgia" panose="02040502050405020303" pitchFamily="18" charset="0"/>
              </a:rPr>
              <a:t>AGENDA</a:t>
            </a:r>
            <a:br>
              <a:rPr lang="en-US" b="1" dirty="0">
                <a:solidFill>
                  <a:schemeClr val="tx1"/>
                </a:solidFill>
                <a:latin typeface="Georgia" panose="02040502050405020303" pitchFamily="18" charset="0"/>
              </a:rPr>
            </a:br>
            <a:br>
              <a:rPr lang="en-US" dirty="0">
                <a:solidFill>
                  <a:schemeClr val="tx1"/>
                </a:solidFill>
                <a:latin typeface="Georgia" panose="02040502050405020303" pitchFamily="18" charset="0"/>
              </a:rPr>
            </a:br>
            <a:br>
              <a:rPr lang="en-US" dirty="0">
                <a:solidFill>
                  <a:schemeClr val="tx1"/>
                </a:solidFill>
                <a:latin typeface="Georgia" panose="02040502050405020303" pitchFamily="18" charset="0"/>
              </a:rPr>
            </a:br>
            <a:r>
              <a:rPr lang="en-US" sz="2000" b="1" dirty="0">
                <a:solidFill>
                  <a:schemeClr val="tx1"/>
                </a:solidFill>
                <a:latin typeface="Georgia" panose="02040502050405020303" pitchFamily="18" charset="0"/>
              </a:rPr>
              <a:t>1</a:t>
            </a:r>
            <a:r>
              <a:rPr lang="en-US" sz="2000" dirty="0">
                <a:solidFill>
                  <a:schemeClr val="tx1"/>
                </a:solidFill>
                <a:latin typeface="Georgia" panose="02040502050405020303" pitchFamily="18" charset="0"/>
              </a:rPr>
              <a:t>. </a:t>
            </a:r>
            <a:r>
              <a:rPr lang="en-US" sz="2000" b="1" dirty="0">
                <a:solidFill>
                  <a:schemeClr val="tx1"/>
                </a:solidFill>
                <a:latin typeface="Georgia" panose="02040502050405020303" pitchFamily="18" charset="0"/>
              </a:rPr>
              <a:t>PHMSA PRESSURE VESSELS – NEIL BENNINGHOVEN</a:t>
            </a:r>
            <a:br>
              <a:rPr lang="en-US" sz="2000" dirty="0">
                <a:solidFill>
                  <a:schemeClr val="tx1"/>
                </a:solidFill>
                <a:latin typeface="Georgia" panose="02040502050405020303" pitchFamily="18" charset="0"/>
              </a:rPr>
            </a:br>
            <a:r>
              <a:rPr lang="en-US" sz="2000" dirty="0">
                <a:solidFill>
                  <a:schemeClr val="tx1"/>
                </a:solidFill>
                <a:latin typeface="Georgia" panose="02040502050405020303" pitchFamily="18" charset="0"/>
              </a:rPr>
              <a:t>	</a:t>
            </a:r>
            <a:r>
              <a:rPr kumimoji="0" lang="en-US" sz="2000" b="1" i="0" u="none" strike="noStrike" kern="1200" cap="none" spc="0" normalizeH="0" baseline="0" noProof="0" dirty="0">
                <a:ln>
                  <a:noFill/>
                </a:ln>
                <a:solidFill>
                  <a:prstClr val="black"/>
                </a:solidFill>
                <a:effectLst/>
                <a:uLnTx/>
                <a:uFillTx/>
                <a:latin typeface="Georgia" panose="02040502050405020303" pitchFamily="18" charset="0"/>
                <a:ea typeface="Times New Roman" panose="02020603050405020304" pitchFamily="18" charset="0"/>
                <a:cs typeface="+mn-cs"/>
              </a:rPr>
              <a:t>Welcome/Opening Remarks </a:t>
            </a:r>
            <a:br>
              <a:rPr kumimoji="0" lang="en-US" sz="2000" b="1" i="0" u="none" strike="noStrike" kern="1200" cap="none" spc="0" normalizeH="0" baseline="0" noProof="0" dirty="0">
                <a:ln>
                  <a:noFill/>
                </a:ln>
                <a:solidFill>
                  <a:prstClr val="black"/>
                </a:solidFill>
                <a:effectLst/>
                <a:uLnTx/>
                <a:uFillTx/>
                <a:latin typeface="Georgia" panose="02040502050405020303" pitchFamily="18" charset="0"/>
                <a:ea typeface="Times New Roman" panose="02020603050405020304" pitchFamily="18" charset="0"/>
                <a:cs typeface="Arial" panose="020B0604020202020204" pitchFamily="34" charset="0"/>
              </a:rPr>
            </a:br>
            <a:r>
              <a:rPr kumimoji="0" lang="en-US" sz="2000" b="0" i="0" u="none" strike="noStrike" kern="1200" cap="none" spc="0" normalizeH="0" baseline="0" noProof="0" dirty="0">
                <a:ln>
                  <a:noFill/>
                </a:ln>
                <a:solidFill>
                  <a:prstClr val="black"/>
                </a:solidFill>
                <a:effectLst/>
                <a:uLnTx/>
                <a:uFillTx/>
                <a:latin typeface="Georgia" panose="02040502050405020303" pitchFamily="18" charset="0"/>
                <a:ea typeface="Times New Roman" panose="02020603050405020304" pitchFamily="18" charset="0"/>
                <a:cs typeface="Arial" panose="020B0604020202020204" pitchFamily="34" charset="0"/>
              </a:rPr>
              <a:t>       	</a:t>
            </a:r>
            <a:br>
              <a:rPr kumimoji="0" lang="en-US" sz="2000" b="1" i="0" u="none" strike="noStrike" kern="1200" cap="none" spc="0" normalizeH="0" baseline="0" noProof="0" dirty="0">
                <a:ln>
                  <a:noFill/>
                </a:ln>
                <a:solidFill>
                  <a:prstClr val="black"/>
                </a:solidFill>
                <a:effectLst/>
                <a:uLnTx/>
                <a:uFillTx/>
                <a:latin typeface="Georgia" panose="02040502050405020303" pitchFamily="18" charset="0"/>
                <a:ea typeface="Times New Roman" panose="02020603050405020304" pitchFamily="18" charset="0"/>
                <a:cs typeface="Arial" panose="020B0604020202020204" pitchFamily="34" charset="0"/>
              </a:rPr>
            </a:br>
            <a:r>
              <a:rPr kumimoji="0" lang="en-US" sz="2000" b="1" i="0" u="none" strike="noStrike" kern="1200" cap="none" spc="0" normalizeH="0" baseline="0" noProof="0" dirty="0">
                <a:ln>
                  <a:noFill/>
                </a:ln>
                <a:solidFill>
                  <a:prstClr val="black"/>
                </a:solidFill>
                <a:effectLst/>
                <a:uLnTx/>
                <a:uFillTx/>
                <a:latin typeface="Georgia" panose="02040502050405020303" pitchFamily="18" charset="0"/>
                <a:ea typeface="Times New Roman" panose="02020603050405020304" pitchFamily="18" charset="0"/>
                <a:cs typeface="+mn-cs"/>
              </a:rPr>
              <a:t>2.  PHMSA </a:t>
            </a:r>
            <a:r>
              <a:rPr lang="en-US" sz="2000" b="1" dirty="0">
                <a:solidFill>
                  <a:prstClr val="black"/>
                </a:solidFill>
                <a:latin typeface="Georgia" panose="02040502050405020303" pitchFamily="18" charset="0"/>
                <a:ea typeface="Times New Roman" panose="02020603050405020304" pitchFamily="18" charset="0"/>
                <a:cs typeface="Arial" panose="020B0604020202020204" pitchFamily="34" charset="0"/>
              </a:rPr>
              <a:t>STANDARDS &amp; RULEMAKING – EAMONN PATRICK</a:t>
            </a:r>
            <a:br>
              <a:rPr lang="en-US" sz="2000" b="1" dirty="0">
                <a:solidFill>
                  <a:prstClr val="black"/>
                </a:solidFill>
                <a:latin typeface="Georgia" panose="02040502050405020303" pitchFamily="18" charset="0"/>
                <a:ea typeface="Times New Roman" panose="02020603050405020304" pitchFamily="18" charset="0"/>
                <a:cs typeface="Arial" panose="020B0604020202020204" pitchFamily="34" charset="0"/>
              </a:rPr>
            </a:br>
            <a:r>
              <a:rPr lang="en-US" sz="2000" b="1" dirty="0">
                <a:solidFill>
                  <a:prstClr val="black"/>
                </a:solidFill>
                <a:latin typeface="Georgia" panose="02040502050405020303" pitchFamily="18" charset="0"/>
                <a:ea typeface="Times New Roman" panose="02020603050405020304" pitchFamily="18" charset="0"/>
                <a:cs typeface="Arial" panose="020B0604020202020204" pitchFamily="34" charset="0"/>
              </a:rPr>
              <a:t>	Hazardous Materials Regulations Updates - Cylinders</a:t>
            </a:r>
            <a:br>
              <a:rPr lang="en-US" sz="2000" b="1" dirty="0">
                <a:solidFill>
                  <a:prstClr val="black"/>
                </a:solidFill>
                <a:latin typeface="Georgia" panose="02040502050405020303" pitchFamily="18" charset="0"/>
                <a:ea typeface="Times New Roman" panose="02020603050405020304" pitchFamily="18" charset="0"/>
                <a:cs typeface="Arial" panose="020B0604020202020204" pitchFamily="34" charset="0"/>
              </a:rPr>
            </a:br>
            <a:r>
              <a:rPr lang="en-US" sz="2000" b="1" dirty="0">
                <a:solidFill>
                  <a:prstClr val="black"/>
                </a:solidFill>
                <a:latin typeface="Georgia" panose="02040502050405020303" pitchFamily="18" charset="0"/>
                <a:ea typeface="Times New Roman" panose="02020603050405020304" pitchFamily="18" charset="0"/>
                <a:cs typeface="Arial" panose="020B0604020202020204" pitchFamily="34" charset="0"/>
              </a:rPr>
              <a:t>	</a:t>
            </a:r>
            <a:br>
              <a:rPr lang="en-US" sz="2000" b="1" dirty="0">
                <a:solidFill>
                  <a:prstClr val="black"/>
                </a:solidFill>
                <a:latin typeface="Georgia" panose="02040502050405020303" pitchFamily="18" charset="0"/>
                <a:ea typeface="Times New Roman" panose="02020603050405020304" pitchFamily="18" charset="0"/>
                <a:cs typeface="+mn-cs"/>
              </a:rPr>
            </a:br>
            <a:r>
              <a:rPr lang="en-US" sz="2000" b="1" dirty="0">
                <a:solidFill>
                  <a:prstClr val="black"/>
                </a:solidFill>
                <a:latin typeface="Georgia" panose="02040502050405020303" pitchFamily="18" charset="0"/>
                <a:ea typeface="Times New Roman" panose="02020603050405020304" pitchFamily="18" charset="0"/>
                <a:cs typeface="+mn-cs"/>
              </a:rPr>
              <a:t>3.   PHMSA FIELD INVESTIGATOR – KATELIN MAITS</a:t>
            </a:r>
            <a:br>
              <a:rPr lang="en-US" sz="2000" b="1" dirty="0">
                <a:solidFill>
                  <a:prstClr val="black"/>
                </a:solidFill>
                <a:latin typeface="Georgia" panose="02040502050405020303" pitchFamily="18" charset="0"/>
                <a:ea typeface="Times New Roman" panose="02020603050405020304" pitchFamily="18" charset="0"/>
                <a:cs typeface="+mn-cs"/>
              </a:rPr>
            </a:br>
            <a:r>
              <a:rPr lang="en-US" sz="2000" b="1" dirty="0">
                <a:solidFill>
                  <a:prstClr val="black"/>
                </a:solidFill>
                <a:latin typeface="Georgia" panose="02040502050405020303" pitchFamily="18" charset="0"/>
                <a:ea typeface="Times New Roman" panose="02020603050405020304" pitchFamily="18" charset="0"/>
                <a:cs typeface="+mn-cs"/>
              </a:rPr>
              <a:t>	International Cylinder Inspections</a:t>
            </a:r>
            <a:br>
              <a:rPr lang="en-US" sz="2000" b="1" dirty="0">
                <a:solidFill>
                  <a:prstClr val="black"/>
                </a:solidFill>
                <a:latin typeface="Georgia" panose="02040502050405020303" pitchFamily="18" charset="0"/>
                <a:ea typeface="Times New Roman" panose="02020603050405020304" pitchFamily="18" charset="0"/>
                <a:cs typeface="+mn-cs"/>
              </a:rPr>
            </a:br>
            <a:br>
              <a:rPr kumimoji="0" lang="en-US" sz="2000" b="0" i="0" u="none" strike="noStrike" kern="1200" cap="none" spc="0" normalizeH="0" baseline="0" noProof="0" dirty="0">
                <a:ln>
                  <a:noFill/>
                </a:ln>
                <a:solidFill>
                  <a:prstClr val="black"/>
                </a:solidFill>
                <a:effectLst/>
                <a:uLnTx/>
                <a:uFillTx/>
                <a:latin typeface="Georgia" panose="02040502050405020303" pitchFamily="18" charset="0"/>
                <a:ea typeface="Times New Roman" panose="02020603050405020304" pitchFamily="18" charset="0"/>
                <a:cs typeface="Arial" panose="020B0604020202020204" pitchFamily="34" charset="0"/>
              </a:rPr>
            </a:br>
            <a:r>
              <a:rPr kumimoji="0" lang="en-US" sz="2000" b="1" i="0" u="none" strike="noStrike" kern="1200" cap="none" spc="0" normalizeH="0" baseline="0" noProof="0" dirty="0">
                <a:ln>
                  <a:noFill/>
                </a:ln>
                <a:solidFill>
                  <a:prstClr val="black"/>
                </a:solidFill>
                <a:effectLst/>
                <a:uLnTx/>
                <a:uFillTx/>
                <a:latin typeface="Georgia" panose="02040502050405020303" pitchFamily="18" charset="0"/>
                <a:ea typeface="Times New Roman" panose="02020603050405020304" pitchFamily="18" charset="0"/>
                <a:cs typeface="Arial" panose="020B0604020202020204" pitchFamily="34" charset="0"/>
              </a:rPr>
              <a:t>4.   </a:t>
            </a:r>
            <a:r>
              <a:rPr kumimoji="0" lang="en-US" sz="20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PHMSA TECHNICAL – REFAAT SHAFKEY</a:t>
            </a:r>
            <a:br>
              <a:rPr kumimoji="0" lang="en-US" sz="20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br>
            <a:r>
              <a:rPr kumimoji="0" lang="en-US" sz="20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Technical Review of Applications for Approvals</a:t>
            </a:r>
            <a:br>
              <a:rPr kumimoji="0" lang="en-US" sz="20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br>
            <a:r>
              <a:rPr kumimoji="0" lang="en-US" sz="20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a:t>
            </a:r>
            <a:br>
              <a:rPr kumimoji="0" lang="en-US" sz="2000" b="0" i="0" u="none" strike="noStrike" kern="1200" cap="none" spc="0" normalizeH="0" baseline="0" noProof="0" dirty="0">
                <a:ln>
                  <a:noFill/>
                </a:ln>
                <a:solidFill>
                  <a:prstClr val="black"/>
                </a:solidFill>
                <a:effectLst/>
                <a:uLnTx/>
                <a:uFillTx/>
                <a:latin typeface="Georgia" panose="02040502050405020303" pitchFamily="18" charset="0"/>
                <a:ea typeface="Times New Roman" panose="02020603050405020304" pitchFamily="18" charset="0"/>
                <a:cs typeface="Arial" panose="020B0604020202020204" pitchFamily="34" charset="0"/>
              </a:rPr>
            </a:br>
            <a:r>
              <a:rPr kumimoji="0" lang="en-US" sz="2000" b="1" i="0" u="none" strike="noStrike" kern="1200" cap="none" spc="0" normalizeH="0" baseline="0" noProof="0" dirty="0">
                <a:ln>
                  <a:noFill/>
                </a:ln>
                <a:solidFill>
                  <a:prstClr val="black"/>
                </a:solidFill>
                <a:effectLst/>
                <a:uLnTx/>
                <a:uFillTx/>
                <a:latin typeface="Georgia" panose="02040502050405020303" pitchFamily="18" charset="0"/>
                <a:ea typeface="Times New Roman" panose="02020603050405020304" pitchFamily="18" charset="0"/>
                <a:cs typeface="Arial" panose="020B0604020202020204" pitchFamily="34" charset="0"/>
              </a:rPr>
              <a:t> 5. </a:t>
            </a:r>
            <a:r>
              <a:rPr lang="en-US" sz="2000" b="1" dirty="0">
                <a:solidFill>
                  <a:prstClr val="black"/>
                </a:solidFill>
                <a:latin typeface="Georgia" panose="02040502050405020303" pitchFamily="18" charset="0"/>
                <a:ea typeface="Times New Roman" panose="02020603050405020304" pitchFamily="18" charset="0"/>
                <a:cs typeface="Arial" panose="020B0604020202020204" pitchFamily="34" charset="0"/>
              </a:rPr>
              <a:t>PHMSA PRESSURE VESSELS – KENNETH CLARK</a:t>
            </a:r>
            <a:br>
              <a:rPr kumimoji="0" lang="en-US" sz="2000" b="1" i="0" u="none" strike="noStrike" kern="1200" cap="none" spc="0" normalizeH="0" baseline="0" noProof="0" dirty="0">
                <a:ln>
                  <a:noFill/>
                </a:ln>
                <a:solidFill>
                  <a:prstClr val="black"/>
                </a:solidFill>
                <a:effectLst/>
                <a:uLnTx/>
                <a:uFillTx/>
                <a:latin typeface="Georgia" panose="02040502050405020303" pitchFamily="18" charset="0"/>
                <a:ea typeface="Times New Roman" panose="02020603050405020304" pitchFamily="18" charset="0"/>
                <a:cs typeface="Arial" panose="020B0604020202020204" pitchFamily="34" charset="0"/>
              </a:rPr>
            </a:br>
            <a:r>
              <a:rPr kumimoji="0" lang="en-US" sz="2000" b="1" i="0" u="none" strike="noStrike" kern="1200" cap="none" spc="0" normalizeH="0" baseline="0" noProof="0" dirty="0">
                <a:ln>
                  <a:noFill/>
                </a:ln>
                <a:solidFill>
                  <a:prstClr val="black"/>
                </a:solidFill>
                <a:effectLst/>
                <a:uLnTx/>
                <a:uFillTx/>
                <a:latin typeface="Georgia" panose="02040502050405020303" pitchFamily="18" charset="0"/>
                <a:ea typeface="Times New Roman" panose="02020603050405020304" pitchFamily="18" charset="0"/>
                <a:cs typeface="Arial" panose="020B0604020202020204" pitchFamily="34" charset="0"/>
              </a:rPr>
              <a:t>	CA Approval  (Chemical Analysis) 	</a:t>
            </a:r>
            <a:br>
              <a:rPr lang="en-US" sz="2000" b="1" dirty="0">
                <a:solidFill>
                  <a:prstClr val="black"/>
                </a:solidFill>
                <a:latin typeface="Georgia" panose="02040502050405020303" pitchFamily="18" charset="0"/>
                <a:ea typeface="Times New Roman" panose="02020603050405020304" pitchFamily="18" charset="0"/>
                <a:cs typeface="Arial" panose="020B0604020202020204" pitchFamily="34" charset="0"/>
              </a:rPr>
            </a:br>
            <a:r>
              <a:rPr lang="en-US" sz="2000" b="1" dirty="0">
                <a:solidFill>
                  <a:prstClr val="black"/>
                </a:solidFill>
                <a:latin typeface="Georgia" panose="02040502050405020303" pitchFamily="18" charset="0"/>
                <a:ea typeface="Times New Roman" panose="02020603050405020304" pitchFamily="18" charset="0"/>
                <a:cs typeface="Arial" panose="020B0604020202020204" pitchFamily="34" charset="0"/>
              </a:rPr>
              <a:t>	2 ½ Conditional Approval</a:t>
            </a:r>
            <a:br>
              <a:rPr lang="en-US" sz="2000" b="1" dirty="0">
                <a:solidFill>
                  <a:prstClr val="black"/>
                </a:solidFill>
                <a:latin typeface="Georgia" panose="02040502050405020303" pitchFamily="18" charset="0"/>
                <a:ea typeface="Times New Roman" panose="02020603050405020304" pitchFamily="18" charset="0"/>
                <a:cs typeface="Arial" panose="020B0604020202020204" pitchFamily="34" charset="0"/>
              </a:rPr>
            </a:br>
            <a:r>
              <a:rPr lang="en-US" sz="2000" b="1" dirty="0">
                <a:solidFill>
                  <a:prstClr val="black"/>
                </a:solidFill>
                <a:latin typeface="Georgia" panose="02040502050405020303" pitchFamily="18" charset="0"/>
                <a:ea typeface="Times New Roman" panose="02020603050405020304" pitchFamily="18" charset="0"/>
                <a:cs typeface="Arial" panose="020B0604020202020204" pitchFamily="34" charset="0"/>
              </a:rPr>
              <a:t>	Special Permits Addition</a:t>
            </a:r>
            <a:br>
              <a:rPr lang="en-US" sz="2000" b="1" dirty="0">
                <a:solidFill>
                  <a:prstClr val="black"/>
                </a:solidFill>
                <a:latin typeface="Georgia" panose="02040502050405020303" pitchFamily="18" charset="0"/>
                <a:ea typeface="Times New Roman" panose="02020603050405020304" pitchFamily="18" charset="0"/>
                <a:cs typeface="Arial" panose="020B0604020202020204" pitchFamily="34" charset="0"/>
              </a:rPr>
            </a:br>
            <a:r>
              <a:rPr lang="en-US" sz="2000" b="1" dirty="0">
                <a:solidFill>
                  <a:prstClr val="black"/>
                </a:solidFill>
                <a:latin typeface="Georgia" panose="02040502050405020303" pitchFamily="18" charset="0"/>
                <a:ea typeface="Times New Roman" panose="02020603050405020304" pitchFamily="18" charset="0"/>
                <a:cs typeface="Arial" panose="020B0604020202020204" pitchFamily="34" charset="0"/>
              </a:rPr>
              <a:t>	</a:t>
            </a:r>
            <a:br>
              <a:rPr kumimoji="0" lang="en-US" sz="2000" b="1" i="0" u="none" strike="noStrike" kern="1200" cap="none" spc="0" normalizeH="0" baseline="0" noProof="0" dirty="0">
                <a:ln>
                  <a:noFill/>
                </a:ln>
                <a:solidFill>
                  <a:prstClr val="black"/>
                </a:solidFill>
                <a:effectLst/>
                <a:uLnTx/>
                <a:uFillTx/>
                <a:latin typeface="Georgia" panose="02040502050405020303" pitchFamily="18" charset="0"/>
                <a:ea typeface="Times New Roman" panose="02020603050405020304" pitchFamily="18" charset="0"/>
                <a:cs typeface="Arial" panose="020B0604020202020204" pitchFamily="34" charset="0"/>
              </a:rPr>
            </a:br>
            <a:r>
              <a:rPr kumimoji="0" lang="en-US" sz="2000" b="1" i="0" u="none" strike="noStrike" kern="1200" cap="none" spc="0" normalizeH="0" baseline="0" noProof="0" dirty="0">
                <a:ln>
                  <a:noFill/>
                </a:ln>
                <a:solidFill>
                  <a:prstClr val="black"/>
                </a:solidFill>
                <a:effectLst/>
                <a:uLnTx/>
                <a:uFillTx/>
                <a:latin typeface="Georgia" panose="02040502050405020303" pitchFamily="18" charset="0"/>
                <a:ea typeface="Times New Roman" panose="02020603050405020304" pitchFamily="18" charset="0"/>
                <a:cs typeface="Arial" panose="020B0604020202020204" pitchFamily="34" charset="0"/>
              </a:rPr>
              <a:t>6.  </a:t>
            </a:r>
            <a:r>
              <a:rPr lang="en-US" sz="2000" b="1" dirty="0">
                <a:solidFill>
                  <a:prstClr val="black"/>
                </a:solidFill>
                <a:latin typeface="Georgia" panose="02040502050405020303" pitchFamily="18" charset="0"/>
                <a:ea typeface="Times New Roman" panose="02020603050405020304" pitchFamily="18" charset="0"/>
                <a:cs typeface="Arial" panose="020B0604020202020204" pitchFamily="34" charset="0"/>
              </a:rPr>
              <a:t>IIA</a:t>
            </a:r>
            <a:r>
              <a:rPr kumimoji="0" lang="en-US" sz="2000" b="1" i="0" u="none" strike="noStrike" kern="1200" cap="none" spc="0" normalizeH="0" baseline="0" noProof="0" dirty="0">
                <a:ln>
                  <a:noFill/>
                </a:ln>
                <a:solidFill>
                  <a:prstClr val="black"/>
                </a:solidFill>
                <a:effectLst/>
                <a:uLnTx/>
                <a:uFillTx/>
                <a:latin typeface="Georgia" panose="02040502050405020303" pitchFamily="18" charset="0"/>
                <a:ea typeface="Times New Roman" panose="02020603050405020304" pitchFamily="18" charset="0"/>
                <a:cs typeface="Arial" panose="020B0604020202020204" pitchFamily="34" charset="0"/>
              </a:rPr>
              <a:t>’s Questions </a:t>
            </a:r>
            <a:br>
              <a:rPr kumimoji="0" lang="en-US" sz="2000" b="1" i="0" u="none" strike="noStrike" kern="1200" cap="none" spc="0" normalizeH="0" baseline="0" noProof="0" dirty="0">
                <a:ln>
                  <a:noFill/>
                </a:ln>
                <a:solidFill>
                  <a:prstClr val="black"/>
                </a:solidFill>
                <a:effectLst/>
                <a:uLnTx/>
                <a:uFillTx/>
                <a:latin typeface="Georgia" panose="02040502050405020303" pitchFamily="18" charset="0"/>
                <a:ea typeface="Times New Roman" panose="02020603050405020304" pitchFamily="18" charset="0"/>
                <a:cs typeface="Arial" panose="020B0604020202020204" pitchFamily="34" charset="0"/>
              </a:rPr>
            </a:br>
            <a:r>
              <a:rPr kumimoji="0" lang="en-US" sz="2000" b="1" i="0" u="none" strike="noStrike" kern="1200" cap="none" spc="0" normalizeH="0" baseline="0" noProof="0" dirty="0">
                <a:ln>
                  <a:noFill/>
                </a:ln>
                <a:solidFill>
                  <a:prstClr val="black"/>
                </a:solidFill>
                <a:effectLst/>
                <a:uLnTx/>
                <a:uFillTx/>
                <a:latin typeface="Georgia" panose="02040502050405020303" pitchFamily="18" charset="0"/>
                <a:ea typeface="Times New Roman" panose="02020603050405020304" pitchFamily="18" charset="0"/>
                <a:cs typeface="Arial" panose="020B0604020202020204" pitchFamily="34" charset="0"/>
              </a:rPr>
              <a:t>       	Response to General Questions Submitted by IIA’s</a:t>
            </a:r>
            <a:r>
              <a:rPr kumimoji="0" lang="en-US" sz="2000" b="0" i="0" u="none" strike="noStrike" kern="1200" cap="none" spc="0" normalizeH="0" baseline="0" noProof="0" dirty="0">
                <a:ln>
                  <a:noFill/>
                </a:ln>
                <a:solidFill>
                  <a:prstClr val="black"/>
                </a:solidFill>
                <a:effectLst/>
                <a:uLnTx/>
                <a:uFillTx/>
                <a:latin typeface="Georgia" panose="02040502050405020303" pitchFamily="18" charset="0"/>
                <a:ea typeface="Times New Roman" panose="02020603050405020304" pitchFamily="18" charset="0"/>
                <a:cs typeface="Arial" panose="020B0604020202020204" pitchFamily="34" charset="0"/>
              </a:rPr>
              <a:t>   </a:t>
            </a:r>
            <a:br>
              <a:rPr kumimoji="0" lang="en-US" sz="2000" b="0" i="0" u="none" strike="noStrike" kern="1200" cap="none" spc="0" normalizeH="0" baseline="0" noProof="0" dirty="0">
                <a:ln>
                  <a:noFill/>
                </a:ln>
                <a:solidFill>
                  <a:prstClr val="black"/>
                </a:solidFill>
                <a:effectLst/>
                <a:uLnTx/>
                <a:uFillTx/>
                <a:latin typeface="Georgia" panose="02040502050405020303" pitchFamily="18" charset="0"/>
                <a:ea typeface="Times New Roman" panose="02020603050405020304" pitchFamily="18" charset="0"/>
                <a:cs typeface="Arial" panose="020B0604020202020204" pitchFamily="34" charset="0"/>
              </a:rPr>
            </a:br>
            <a:r>
              <a:rPr kumimoji="0" lang="en-US" sz="2000" b="0" i="0" u="none" strike="noStrike" kern="1200" cap="none" spc="0" normalizeH="0" baseline="0" noProof="0" dirty="0">
                <a:ln>
                  <a:noFill/>
                </a:ln>
                <a:solidFill>
                  <a:prstClr val="black"/>
                </a:solidFill>
                <a:effectLst/>
                <a:uLnTx/>
                <a:uFillTx/>
                <a:latin typeface="Georgia" panose="02040502050405020303" pitchFamily="18" charset="0"/>
                <a:ea typeface="Times New Roman" panose="02020603050405020304" pitchFamily="18" charset="0"/>
                <a:cs typeface="Arial" panose="020B0604020202020204" pitchFamily="34" charset="0"/>
              </a:rPr>
              <a:t>  	</a:t>
            </a:r>
            <a:br>
              <a:rPr kumimoji="0" lang="en-US" sz="2000" b="0" i="0" u="none" strike="noStrike" kern="1200" cap="none" spc="0" normalizeH="0" baseline="0" noProof="0" dirty="0">
                <a:ln>
                  <a:noFill/>
                </a:ln>
                <a:solidFill>
                  <a:prstClr val="black"/>
                </a:solidFill>
                <a:effectLst/>
                <a:uLnTx/>
                <a:uFillTx/>
                <a:latin typeface="Georgia" panose="02040502050405020303" pitchFamily="18" charset="0"/>
                <a:ea typeface="Times New Roman" panose="02020603050405020304" pitchFamily="18" charset="0"/>
                <a:cs typeface="Arial" panose="020B0604020202020204" pitchFamily="34" charset="0"/>
              </a:rPr>
            </a:br>
            <a:r>
              <a:rPr kumimoji="0" lang="en-US" sz="20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7. </a:t>
            </a:r>
            <a:r>
              <a:rPr kumimoji="0" lang="en-US" sz="2000" b="1" i="0" u="none" strike="noStrike" kern="1200" cap="none" spc="0" normalizeH="0" baseline="0" noProof="0" dirty="0">
                <a:ln>
                  <a:noFill/>
                </a:ln>
                <a:solidFill>
                  <a:prstClr val="black"/>
                </a:solidFill>
                <a:effectLst/>
                <a:uLnTx/>
                <a:uFillTx/>
                <a:latin typeface="Georgia" panose="02040502050405020303" pitchFamily="18" charset="0"/>
                <a:ea typeface="Calibri" panose="020F0502020204030204" pitchFamily="34" charset="0"/>
                <a:cs typeface="+mn-cs"/>
              </a:rPr>
              <a:t>  Closing Remarks</a:t>
            </a:r>
            <a:br>
              <a:rPr kumimoji="0" lang="en-US" sz="1400" b="1"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mn-cs"/>
              </a:rPr>
            </a:br>
            <a:endParaRPr lang="en-US" dirty="0">
              <a:solidFill>
                <a:schemeClr val="tx1"/>
              </a:solidFill>
            </a:endParaRPr>
          </a:p>
        </p:txBody>
      </p:sp>
    </p:spTree>
    <p:extLst>
      <p:ext uri="{BB962C8B-B14F-4D97-AF65-F5344CB8AC3E}">
        <p14:creationId xmlns:p14="http://schemas.microsoft.com/office/powerpoint/2010/main" val="50366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0E1DB-3854-0A7D-69AE-3BB2D4AFEB3C}"/>
              </a:ext>
            </a:extLst>
          </p:cNvPr>
          <p:cNvSpPr>
            <a:spLocks noGrp="1"/>
          </p:cNvSpPr>
          <p:nvPr>
            <p:ph type="title"/>
          </p:nvPr>
        </p:nvSpPr>
        <p:spPr>
          <a:xfrm>
            <a:off x="457200" y="274638"/>
            <a:ext cx="8229600" cy="2163762"/>
          </a:xfrm>
        </p:spPr>
        <p:txBody>
          <a:bodyPr>
            <a:normAutofit/>
          </a:bodyPr>
          <a:lstStyle/>
          <a:p>
            <a:r>
              <a:rPr kumimoji="0" lang="en-US" sz="2800" b="1" i="0" u="sng" strike="noStrike" kern="1200" cap="none" spc="0" normalizeH="0" baseline="0" noProof="0" dirty="0">
                <a:ln>
                  <a:noFill/>
                </a:ln>
                <a:solidFill>
                  <a:prstClr val="black"/>
                </a:solidFill>
                <a:effectLst/>
                <a:uLnTx/>
                <a:uFillTx/>
                <a:latin typeface="Georgia"/>
                <a:ea typeface="Calibri" panose="020F0502020204030204" pitchFamily="34" charset="0"/>
                <a:cs typeface="Times New Roman" panose="02020603050405020304" pitchFamily="18" charset="0"/>
              </a:rPr>
              <a:t>Pressure Vessels Updates</a:t>
            </a:r>
            <a:br>
              <a:rPr kumimoji="0" lang="en-US" sz="2800" b="1" i="0" u="sng" strike="noStrike" kern="1200" cap="none" spc="0" normalizeH="0" baseline="0" noProof="0" dirty="0">
                <a:ln>
                  <a:noFill/>
                </a:ln>
                <a:solidFill>
                  <a:prstClr val="black"/>
                </a:solidFill>
                <a:effectLst/>
                <a:uLnTx/>
                <a:uFillTx/>
                <a:latin typeface="Georgia"/>
                <a:ea typeface="Calibri" panose="020F0502020204030204" pitchFamily="34" charset="0"/>
                <a:cs typeface="Times New Roman" panose="02020603050405020304" pitchFamily="18" charset="0"/>
              </a:rPr>
            </a:br>
            <a:r>
              <a:rPr kumimoji="0" lang="en-US" sz="2800" b="1" i="0" strike="noStrike" kern="1200" cap="none" spc="0" normalizeH="0" baseline="0" noProof="0" dirty="0">
                <a:ln>
                  <a:noFill/>
                </a:ln>
                <a:solidFill>
                  <a:prstClr val="black"/>
                </a:solidFill>
                <a:effectLst/>
                <a:uLnTx/>
                <a:uFillTx/>
                <a:latin typeface="Georgia"/>
                <a:ea typeface="Calibri" panose="020F0502020204030204" pitchFamily="34" charset="0"/>
                <a:cs typeface="Times New Roman" panose="02020603050405020304" pitchFamily="18" charset="0"/>
              </a:rPr>
              <a:t>Manufacturer and IIA CA Approval </a:t>
            </a:r>
            <a:endParaRPr lang="en-US" sz="2800" dirty="0">
              <a:latin typeface="+mn-lt"/>
            </a:endParaRPr>
          </a:p>
        </p:txBody>
      </p:sp>
      <p:sp>
        <p:nvSpPr>
          <p:cNvPr id="3" name="Content Placeholder 2">
            <a:extLst>
              <a:ext uri="{FF2B5EF4-FFF2-40B4-BE49-F238E27FC236}">
                <a16:creationId xmlns:a16="http://schemas.microsoft.com/office/drawing/2014/main" id="{8B3D2587-095E-8399-F544-04752B5D027C}"/>
              </a:ext>
            </a:extLst>
          </p:cNvPr>
          <p:cNvSpPr>
            <a:spLocks noGrp="1"/>
          </p:cNvSpPr>
          <p:nvPr>
            <p:ph idx="1"/>
          </p:nvPr>
        </p:nvSpPr>
        <p:spPr>
          <a:xfrm>
            <a:off x="457200" y="2514600"/>
            <a:ext cx="8229600" cy="3611563"/>
          </a:xfrm>
        </p:spPr>
        <p:txBody>
          <a:bodyPr>
            <a:normAutofit/>
          </a:bodyPr>
          <a:lstStyle/>
          <a:p>
            <a:pPr lvl="1">
              <a:buFont typeface="Arial" panose="020B0604020202020204" pitchFamily="34" charset="0"/>
              <a:buChar char="•"/>
            </a:pPr>
            <a:r>
              <a:rPr lang="en-US" sz="2000" b="1" dirty="0">
                <a:latin typeface="+mj-lt"/>
              </a:rPr>
              <a:t>Manufacturer’s CA Approval will now contain their IIA’s CA Approval Number.  </a:t>
            </a:r>
          </a:p>
          <a:p>
            <a:pPr lvl="1">
              <a:buFont typeface="Arial" panose="020B0604020202020204" pitchFamily="34" charset="0"/>
              <a:buChar char="•"/>
            </a:pPr>
            <a:endParaRPr lang="en-US" sz="2000" b="1" dirty="0">
              <a:latin typeface="+mj-lt"/>
            </a:endParaRPr>
          </a:p>
          <a:p>
            <a:pPr marR="0" lvl="1" algn="l" defTabSz="914400" rtl="0" eaLnBrk="1" fontAlgn="auto" latinLnBrk="0" hangingPunct="1">
              <a:lnSpc>
                <a:spcPct val="100000"/>
              </a:lnSpc>
              <a:spcBef>
                <a:spcPct val="20000"/>
              </a:spcBef>
              <a:spcAft>
                <a:spcPts val="0"/>
              </a:spcAft>
              <a:buClr>
                <a:srgbClr val="E36C09"/>
              </a:buClr>
              <a:buSzTx/>
              <a:buFont typeface="Arial" panose="020B0604020202020204" pitchFamily="34" charset="0"/>
              <a:buChar char="•"/>
              <a:tabLst/>
              <a:defRPr/>
            </a:pPr>
            <a:r>
              <a:rPr lang="en-US" sz="2000" b="1" dirty="0">
                <a:latin typeface="+mj-lt"/>
              </a:rPr>
              <a:t>IIA’s </a:t>
            </a:r>
            <a:r>
              <a:rPr kumimoji="0" lang="en-US" sz="2000" b="1" i="0" u="none" strike="noStrike" kern="1200" cap="none" spc="0" normalizeH="0" baseline="0" noProof="0" dirty="0">
                <a:ln>
                  <a:noFill/>
                </a:ln>
                <a:solidFill>
                  <a:prstClr val="black"/>
                </a:solidFill>
                <a:effectLst/>
                <a:uLnTx/>
                <a:uFillTx/>
                <a:latin typeface="+mj-lt"/>
                <a:ea typeface="+mn-ea"/>
                <a:cs typeface="+mn-cs"/>
              </a:rPr>
              <a:t>Approval will also contain the Manufacturer they are contracted to CA Approval Number.  </a:t>
            </a:r>
          </a:p>
          <a:p>
            <a:pPr marL="457200" lvl="1" indent="0">
              <a:buNone/>
            </a:pPr>
            <a:endParaRPr lang="en-US" sz="2400" dirty="0"/>
          </a:p>
        </p:txBody>
      </p:sp>
      <p:sp>
        <p:nvSpPr>
          <p:cNvPr id="4" name="Slide Number Placeholder 3">
            <a:extLst>
              <a:ext uri="{FF2B5EF4-FFF2-40B4-BE49-F238E27FC236}">
                <a16:creationId xmlns:a16="http://schemas.microsoft.com/office/drawing/2014/main" id="{89175476-A4FD-63CA-5BF7-53527EB6FE06}"/>
              </a:ext>
            </a:extLst>
          </p:cNvPr>
          <p:cNvSpPr>
            <a:spLocks noGrp="1"/>
          </p:cNvSpPr>
          <p:nvPr>
            <p:ph type="sldNum" sz="quarter" idx="12"/>
          </p:nvPr>
        </p:nvSpPr>
        <p:spPr/>
        <p:txBody>
          <a:bodyPr/>
          <a:lstStyle/>
          <a:p>
            <a:fld id="{BE4FB471-EBB4-4D81-9EA6-902E33AD37CE}" type="slidenum">
              <a:rPr lang="en-US" smtClean="0">
                <a:solidFill>
                  <a:prstClr val="black">
                    <a:tint val="75000"/>
                  </a:prstClr>
                </a:solidFill>
              </a:rPr>
              <a:pPr/>
              <a:t>30</a:t>
            </a:fld>
            <a:endParaRPr lang="en-US">
              <a:solidFill>
                <a:prstClr val="black">
                  <a:tint val="75000"/>
                </a:prstClr>
              </a:solidFill>
            </a:endParaRPr>
          </a:p>
        </p:txBody>
      </p:sp>
    </p:spTree>
    <p:extLst>
      <p:ext uri="{BB962C8B-B14F-4D97-AF65-F5344CB8AC3E}">
        <p14:creationId xmlns:p14="http://schemas.microsoft.com/office/powerpoint/2010/main" val="24465179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0E1DB-3854-0A7D-69AE-3BB2D4AFEB3C}"/>
              </a:ext>
            </a:extLst>
          </p:cNvPr>
          <p:cNvSpPr>
            <a:spLocks noGrp="1"/>
          </p:cNvSpPr>
          <p:nvPr>
            <p:ph type="title"/>
          </p:nvPr>
        </p:nvSpPr>
        <p:spPr>
          <a:xfrm>
            <a:off x="457200" y="533400"/>
            <a:ext cx="8229600" cy="1219200"/>
          </a:xfrm>
        </p:spPr>
        <p:txBody>
          <a:bodyPr>
            <a:normAutofit fontScale="90000"/>
          </a:bodyPr>
          <a:lstStyle/>
          <a:p>
            <a:pPr marL="0" marR="0" lvl="0" indent="0" algn="ctr" defTabSz="914400" rtl="0" eaLnBrk="1" fontAlgn="auto" latinLnBrk="0" hangingPunct="1">
              <a:lnSpc>
                <a:spcPct val="115000"/>
              </a:lnSpc>
              <a:spcBef>
                <a:spcPts val="0"/>
              </a:spcBef>
              <a:spcAft>
                <a:spcPts val="0"/>
              </a:spcAft>
              <a:buClr>
                <a:srgbClr val="E36C09"/>
              </a:buClr>
              <a:buSzTx/>
              <a:buFont typeface="Arial" panose="020B0604020202020204" pitchFamily="34" charset="0"/>
              <a:buNone/>
              <a:tabLst>
                <a:tab pos="-914400" algn="l"/>
              </a:tabLst>
              <a:defRPr/>
            </a:pPr>
            <a:r>
              <a:rPr kumimoji="0" lang="en-US" sz="3100" b="1" i="0" u="sng" strike="noStrike" kern="1200" cap="none" spc="0" normalizeH="0" baseline="0" noProof="0" dirty="0">
                <a:ln>
                  <a:noFill/>
                </a:ln>
                <a:solidFill>
                  <a:prstClr val="black"/>
                </a:solidFill>
                <a:effectLst/>
                <a:uLnTx/>
                <a:uFillTx/>
                <a:latin typeface="Georgia"/>
                <a:ea typeface="Calibri" panose="020F0502020204030204" pitchFamily="34" charset="0"/>
                <a:cs typeface="Times New Roman" panose="02020603050405020304" pitchFamily="18" charset="0"/>
              </a:rPr>
              <a:t>Pressure Vessels Updates</a:t>
            </a:r>
            <a:br>
              <a:rPr kumimoji="0" lang="en-US" sz="3100" b="1" i="0" u="sng" strike="noStrike" kern="1200" cap="none" spc="0" normalizeH="0" baseline="0" noProof="0" dirty="0">
                <a:ln>
                  <a:noFill/>
                </a:ln>
                <a:solidFill>
                  <a:prstClr val="black"/>
                </a:solidFill>
                <a:effectLst/>
                <a:uLnTx/>
                <a:uFillTx/>
                <a:latin typeface="Georgia"/>
                <a:ea typeface="Calibri" panose="020F0502020204030204" pitchFamily="34" charset="0"/>
                <a:cs typeface="Times New Roman" panose="02020603050405020304" pitchFamily="18" charset="0"/>
              </a:rPr>
            </a:br>
            <a:r>
              <a:rPr kumimoji="0" lang="en-US" sz="3100" b="1" i="0" strike="noStrike" kern="1200" cap="none" spc="0" normalizeH="0" baseline="0" noProof="0" dirty="0">
                <a:ln>
                  <a:noFill/>
                </a:ln>
                <a:solidFill>
                  <a:prstClr val="black"/>
                </a:solidFill>
                <a:effectLst/>
                <a:uLnTx/>
                <a:uFillTx/>
                <a:latin typeface="Georgia"/>
                <a:ea typeface="Calibri" panose="020F0502020204030204" pitchFamily="34" charset="0"/>
                <a:cs typeface="Times New Roman" panose="02020603050405020304" pitchFamily="18" charset="0"/>
              </a:rPr>
              <a:t>Manufacturer and IIA CA Approval </a:t>
            </a:r>
            <a:br>
              <a:rPr kumimoji="0" lang="en-US" sz="3200" b="1" i="0" strike="noStrike" kern="1200" cap="none" spc="0" normalizeH="0" baseline="0" noProof="0" dirty="0">
                <a:ln>
                  <a:noFill/>
                </a:ln>
                <a:solidFill>
                  <a:prstClr val="black"/>
                </a:solidFill>
                <a:effectLst/>
                <a:uLnTx/>
                <a:uFillTx/>
                <a:latin typeface="Georgia"/>
                <a:ea typeface="Calibri" panose="020F0502020204030204" pitchFamily="34" charset="0"/>
                <a:cs typeface="Times New Roman" panose="02020603050405020304" pitchFamily="18" charset="0"/>
              </a:rPr>
            </a:br>
            <a:br>
              <a:rPr kumimoji="0" lang="en-US" sz="3200" b="1" i="0" strike="noStrike" kern="1200" cap="none" spc="0" normalizeH="0" baseline="0" noProof="0" dirty="0">
                <a:ln>
                  <a:noFill/>
                </a:ln>
                <a:solidFill>
                  <a:prstClr val="black"/>
                </a:solidFill>
                <a:effectLst/>
                <a:uLnTx/>
                <a:uFillTx/>
                <a:latin typeface="Georgia"/>
                <a:ea typeface="Calibri" panose="020F0502020204030204" pitchFamily="34" charset="0"/>
                <a:cs typeface="Times New Roman" panose="02020603050405020304" pitchFamily="18" charset="0"/>
              </a:rPr>
            </a:br>
            <a:r>
              <a:rPr kumimoji="0" lang="en-US" sz="2000" b="1" i="0" u="sng" strike="noStrike" kern="120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Example of Manufacturer’s CA Letter</a:t>
            </a:r>
            <a:br>
              <a:rPr kumimoji="0" lang="en-US" sz="1200" b="1" i="0" u="sng" strike="noStrike" kern="1200" cap="none" spc="0" normalizeH="0" baseline="0" noProof="0" dirty="0">
                <a:ln>
                  <a:noFill/>
                </a:ln>
                <a:solidFill>
                  <a:prstClr val="black"/>
                </a:solidFill>
                <a:effectLst/>
                <a:uLnTx/>
                <a:uFillTx/>
                <a:latin typeface="Courier New" panose="02070309020205020404" pitchFamily="49" charset="0"/>
                <a:ea typeface="Times New Roman" panose="02020603050405020304" pitchFamily="18" charset="0"/>
                <a:cs typeface="Times New Roman" panose="02020603050405020304" pitchFamily="18" charset="0"/>
              </a:rPr>
            </a:br>
            <a:endParaRPr lang="en-US" sz="2800" dirty="0">
              <a:latin typeface="+mn-lt"/>
            </a:endParaRPr>
          </a:p>
        </p:txBody>
      </p:sp>
      <p:sp>
        <p:nvSpPr>
          <p:cNvPr id="3" name="Content Placeholder 2">
            <a:extLst>
              <a:ext uri="{FF2B5EF4-FFF2-40B4-BE49-F238E27FC236}">
                <a16:creationId xmlns:a16="http://schemas.microsoft.com/office/drawing/2014/main" id="{8B3D2587-095E-8399-F544-04752B5D027C}"/>
              </a:ext>
            </a:extLst>
          </p:cNvPr>
          <p:cNvSpPr>
            <a:spLocks noGrp="1"/>
          </p:cNvSpPr>
          <p:nvPr>
            <p:ph idx="1"/>
          </p:nvPr>
        </p:nvSpPr>
        <p:spPr>
          <a:xfrm>
            <a:off x="457200" y="1828800"/>
            <a:ext cx="8229600" cy="4297363"/>
          </a:xfrm>
        </p:spPr>
        <p:txBody>
          <a:bodyPr>
            <a:normAutofit fontScale="47500" lnSpcReduction="20000"/>
          </a:bodyPr>
          <a:lstStyle/>
          <a:p>
            <a:pPr marL="0" marR="0" indent="0">
              <a:lnSpc>
                <a:spcPct val="115000"/>
              </a:lnSpc>
              <a:spcBef>
                <a:spcPts val="0"/>
              </a:spcBef>
              <a:spcAft>
                <a:spcPts val="0"/>
              </a:spcAft>
              <a:buNone/>
              <a:tabLst>
                <a:tab pos="-914400" algn="l"/>
              </a:tabLst>
            </a:pPr>
            <a:endParaRPr lang="en-US" sz="24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indent="0">
              <a:lnSpc>
                <a:spcPct val="115000"/>
              </a:lnSpc>
              <a:spcBef>
                <a:spcPts val="0"/>
              </a:spcBef>
              <a:spcAft>
                <a:spcPts val="0"/>
              </a:spcAft>
              <a:buNone/>
              <a:tabLst>
                <a:tab pos="-914400" algn="l"/>
              </a:tabLst>
            </a:pPr>
            <a:endParaRPr lang="en-US" sz="2400" dirty="0">
              <a:latin typeface="Courier New" panose="02070309020205020404" pitchFamily="49" charset="0"/>
              <a:ea typeface="Times New Roman" panose="02020603050405020304" pitchFamily="18" charset="0"/>
              <a:cs typeface="Times New Roman" panose="02020603050405020304" pitchFamily="18" charset="0"/>
            </a:endParaRPr>
          </a:p>
          <a:p>
            <a:pPr marL="0" marR="0" indent="0">
              <a:lnSpc>
                <a:spcPct val="115000"/>
              </a:lnSpc>
              <a:spcBef>
                <a:spcPts val="0"/>
              </a:spcBef>
              <a:spcAft>
                <a:spcPts val="0"/>
              </a:spcAft>
              <a:buNone/>
              <a:tabLst>
                <a:tab pos="-914400" algn="l"/>
              </a:tabLst>
            </a:pPr>
            <a:r>
              <a:rPr lang="en-US" sz="2400" dirty="0">
                <a:effectLst/>
                <a:latin typeface="Courier New" panose="02070309020205020404" pitchFamily="49" charset="0"/>
                <a:ea typeface="Times New Roman" panose="02020603050405020304" pitchFamily="18" charset="0"/>
                <a:cs typeface="Times New Roman" panose="02020603050405020304" pitchFamily="18" charset="0"/>
              </a:rPr>
              <a:t>5.	</a:t>
            </a:r>
            <a:r>
              <a:rPr lang="en-US" sz="2400" b="1" u="sng" dirty="0">
                <a:effectLst/>
                <a:latin typeface="Courier New" panose="02070309020205020404" pitchFamily="49" charset="0"/>
                <a:ea typeface="Times New Roman" panose="02020603050405020304" pitchFamily="18" charset="0"/>
                <a:cs typeface="Times New Roman" panose="02020603050405020304" pitchFamily="18" charset="0"/>
              </a:rPr>
              <a:t>PERIOD OF VALIDITY AND CONDITIONS OF APPROVAL</a:t>
            </a:r>
            <a:r>
              <a:rPr lang="en-US" sz="2400" b="1" dirty="0">
                <a:effectLst/>
                <a:latin typeface="Courier New" panose="02070309020205020404" pitchFamily="49" charset="0"/>
                <a:ea typeface="Times New Roman" panose="02020603050405020304" pitchFamily="18" charset="0"/>
                <a:cs typeface="Times New Roman" panose="02020603050405020304" pitchFamily="18" charset="0"/>
              </a:rPr>
              <a:t>:</a:t>
            </a:r>
            <a:r>
              <a:rPr lang="en-US" sz="2400" dirty="0">
                <a:effectLst/>
                <a:latin typeface="Courier New" panose="02070309020205020404" pitchFamily="49" charset="0"/>
                <a:ea typeface="Times New Roman" panose="02020603050405020304" pitchFamily="18" charset="0"/>
                <a:cs typeface="Times New Roman" panose="02020603050405020304" pitchFamily="18" charset="0"/>
              </a:rPr>
              <a:t>  This approval does not provide 		relief from any requirements of the Hazardous Materials Regulations except as stated 		herein.  This approval is valid until the posted expiration date or until terminated 		by the Associate Administrator for Hazardous Materials Safety.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400" dirty="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None/>
            </a:pPr>
            <a:r>
              <a:rPr lang="en-US" sz="2400" b="1" dirty="0">
                <a:effectLst/>
                <a:latin typeface="Courier New" panose="02070309020205020404" pitchFamily="49" charset="0"/>
                <a:ea typeface="Times New Roman" panose="02020603050405020304" pitchFamily="18" charset="0"/>
                <a:cs typeface="Times New Roman" panose="02020603050405020304" pitchFamily="18" charset="0"/>
              </a:rPr>
              <a:t>	a. </a:t>
            </a:r>
            <a:r>
              <a:rPr lang="en-US" sz="2400" b="1" u="sng" dirty="0">
                <a:effectLst/>
                <a:latin typeface="Courier New" panose="02070309020205020404" pitchFamily="49" charset="0"/>
                <a:ea typeface="Times New Roman" panose="02020603050405020304" pitchFamily="18" charset="0"/>
                <a:cs typeface="Times New Roman" panose="02020603050405020304" pitchFamily="18" charset="0"/>
              </a:rPr>
              <a:t>Approved Authority:</a:t>
            </a:r>
            <a:r>
              <a:rPr lang="en-US" sz="2400" dirty="0">
                <a:effectLst/>
                <a:latin typeface="Courier New" panose="02070309020205020404" pitchFamily="49" charset="0"/>
                <a:ea typeface="Times New Roman" panose="02020603050405020304" pitchFamily="18" charset="0"/>
                <a:cs typeface="Times New Roman" panose="02020603050405020304" pitchFamily="18" charset="0"/>
              </a:rPr>
              <a:t>  The holder of this approval is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lnSpc>
                <a:spcPct val="115000"/>
              </a:lnSpc>
              <a:spcBef>
                <a:spcPts val="0"/>
              </a:spcBef>
              <a:spcAft>
                <a:spcPts val="0"/>
              </a:spcAft>
              <a:buNone/>
            </a:pPr>
            <a:r>
              <a:rPr lang="en-US" sz="2400" dirty="0">
                <a:effectLst/>
                <a:latin typeface="Courier New" panose="02070309020205020404" pitchFamily="49" charset="0"/>
                <a:ea typeface="Times New Roman" panose="02020603050405020304" pitchFamily="18" charset="0"/>
                <a:cs typeface="Times New Roman" panose="02020603050405020304" pitchFamily="18" charset="0"/>
              </a:rPr>
              <a:t>	authorized to Manufacture and Mark the following DOT &amp; UN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lnSpc>
                <a:spcPct val="115000"/>
              </a:lnSpc>
              <a:spcBef>
                <a:spcPts val="0"/>
              </a:spcBef>
              <a:spcAft>
                <a:spcPts val="0"/>
              </a:spcAft>
              <a:buNone/>
            </a:pPr>
            <a:r>
              <a:rPr lang="en-US" sz="2400" dirty="0">
                <a:effectLst/>
                <a:latin typeface="Courier New" panose="02070309020205020404" pitchFamily="49" charset="0"/>
                <a:ea typeface="Times New Roman" panose="02020603050405020304" pitchFamily="18" charset="0"/>
                <a:cs typeface="Times New Roman" panose="02020603050405020304" pitchFamily="18" charset="0"/>
              </a:rPr>
              <a:t>	ISO specification cylinders under the supervision of an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lnSpc>
                <a:spcPct val="115000"/>
              </a:lnSpc>
              <a:spcBef>
                <a:spcPts val="0"/>
              </a:spcBef>
              <a:spcAft>
                <a:spcPts val="0"/>
              </a:spcAft>
              <a:buNone/>
            </a:pPr>
            <a:r>
              <a:rPr lang="en-US" sz="2400" dirty="0">
                <a:effectLst/>
                <a:latin typeface="Courier New" panose="02070309020205020404" pitchFamily="49" charset="0"/>
                <a:ea typeface="Times New Roman" panose="02020603050405020304" pitchFamily="18" charset="0"/>
                <a:cs typeface="Times New Roman" panose="02020603050405020304" pitchFamily="18" charset="0"/>
              </a:rPr>
              <a:t>	independent inspection agency approved for that purpose in accordance with 49 CFR 	§107.803.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lnSpc>
                <a:spcPct val="115000"/>
              </a:lnSpc>
              <a:spcBef>
                <a:spcPts val="0"/>
              </a:spcBef>
              <a:spcAft>
                <a:spcPts val="0"/>
              </a:spcAft>
              <a:buNone/>
            </a:pPr>
            <a:r>
              <a:rPr lang="en-US" sz="2400" dirty="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571500" marR="0" indent="0">
              <a:lnSpc>
                <a:spcPct val="115000"/>
              </a:lnSpc>
              <a:spcBef>
                <a:spcPts val="0"/>
              </a:spcBef>
              <a:spcAft>
                <a:spcPts val="0"/>
              </a:spcAft>
              <a:buNone/>
            </a:pPr>
            <a:r>
              <a:rPr lang="en-US" sz="2400" b="1" dirty="0">
                <a:effectLst/>
                <a:latin typeface="Courier New" panose="02070309020205020404" pitchFamily="49" charset="0"/>
                <a:ea typeface="Times New Roman" panose="02020603050405020304" pitchFamily="18" charset="0"/>
                <a:cs typeface="Times New Roman" panose="02020603050405020304" pitchFamily="18" charset="0"/>
              </a:rPr>
              <a:t>		DOT Cylinders - Manufactured in accordance with §§ 178.35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571500" marR="0" indent="0">
              <a:lnSpc>
                <a:spcPct val="115000"/>
              </a:lnSpc>
              <a:spcBef>
                <a:spcPts val="0"/>
              </a:spcBef>
              <a:spcAft>
                <a:spcPts val="0"/>
              </a:spcAft>
              <a:buNone/>
            </a:pPr>
            <a:r>
              <a:rPr lang="en-US" sz="2400" b="1" dirty="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571500" marR="0" indent="0">
              <a:lnSpc>
                <a:spcPct val="115000"/>
              </a:lnSpc>
              <a:spcBef>
                <a:spcPts val="0"/>
              </a:spcBef>
              <a:spcAft>
                <a:spcPts val="0"/>
              </a:spcAft>
              <a:buNone/>
            </a:pPr>
            <a:r>
              <a:rPr lang="en-US" sz="2400" dirty="0">
                <a:effectLst/>
                <a:latin typeface="Courier New" panose="02070309020205020404" pitchFamily="49" charset="0"/>
                <a:ea typeface="Times New Roman" panose="02020603050405020304" pitchFamily="18" charset="0"/>
                <a:cs typeface="Times New Roman" panose="02020603050405020304" pitchFamily="18" charset="0"/>
              </a:rPr>
              <a:t>		Only designs on file with the department may be manufactured and marked 		under the terms of this approval.</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571500" marR="0" indent="0">
              <a:lnSpc>
                <a:spcPct val="115000"/>
              </a:lnSpc>
              <a:spcBef>
                <a:spcPts val="0"/>
              </a:spcBef>
              <a:spcAft>
                <a:spcPts val="0"/>
              </a:spcAft>
              <a:buNone/>
            </a:pPr>
            <a:r>
              <a:rPr lang="en-US" sz="2400" dirty="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None/>
            </a:pPr>
            <a:r>
              <a:rPr lang="en-US" sz="2400" b="1" dirty="0">
                <a:effectLst/>
                <a:latin typeface="Courier New" panose="02070309020205020404" pitchFamily="49" charset="0"/>
                <a:ea typeface="Times New Roman" panose="02020603050405020304" pitchFamily="18" charset="0"/>
                <a:cs typeface="Times New Roman" panose="02020603050405020304" pitchFamily="18" charset="0"/>
              </a:rPr>
              <a:t>	b. </a:t>
            </a:r>
            <a:r>
              <a:rPr lang="en-US" sz="2400" b="1" u="sng" dirty="0">
                <a:effectLst/>
                <a:latin typeface="Courier New" panose="02070309020205020404" pitchFamily="49" charset="0"/>
                <a:ea typeface="Times New Roman" panose="02020603050405020304" pitchFamily="18" charset="0"/>
                <a:cs typeface="Times New Roman" panose="02020603050405020304" pitchFamily="18" charset="0"/>
              </a:rPr>
              <a:t>Approved Independent Inspector (IIA</a:t>
            </a:r>
            <a:r>
              <a:rPr lang="en-US" sz="2400" b="1" dirty="0">
                <a:effectLst/>
                <a:latin typeface="Courier New" panose="02070309020205020404" pitchFamily="49" charset="0"/>
                <a:ea typeface="Times New Roman" panose="02020603050405020304" pitchFamily="18" charset="0"/>
                <a:cs typeface="Times New Roman" panose="02020603050405020304" pitchFamily="18" charset="0"/>
              </a:rPr>
              <a:t>):</a:t>
            </a:r>
            <a:r>
              <a:rPr lang="en-US" sz="2400" dirty="0">
                <a:effectLst/>
                <a:latin typeface="Courier New" panose="02070309020205020404" pitchFamily="49" charset="0"/>
                <a:ea typeface="Times New Roman" panose="02020603050405020304" pitchFamily="18" charset="0"/>
                <a:cs typeface="Times New Roman" panose="02020603050405020304" pitchFamily="18" charset="0"/>
              </a:rPr>
              <a:t> Only the following IIA is currently 	authorized to conduct onsite inspections at your manufacturing facility: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lnSpc>
                <a:spcPct val="115000"/>
              </a:lnSpc>
              <a:spcBef>
                <a:spcPts val="0"/>
              </a:spcBef>
              <a:spcAft>
                <a:spcPts val="0"/>
              </a:spcAft>
              <a:buNone/>
            </a:pPr>
            <a:r>
              <a:rPr lang="en-US" sz="2400" dirty="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0">
              <a:lnSpc>
                <a:spcPct val="115000"/>
              </a:lnSpc>
              <a:spcBef>
                <a:spcPts val="0"/>
              </a:spcBef>
              <a:spcAft>
                <a:spcPts val="0"/>
              </a:spcAft>
              <a:buNone/>
            </a:pPr>
            <a:r>
              <a:rPr lang="en-US" sz="2400" b="1" dirty="0">
                <a:effectLst/>
                <a:latin typeface="Courier New" panose="02070309020205020404" pitchFamily="49" charset="0"/>
                <a:ea typeface="Times New Roman" panose="02020603050405020304" pitchFamily="18" charset="0"/>
                <a:cs typeface="Times New Roman" panose="02020603050405020304" pitchFamily="18" charset="0"/>
              </a:rPr>
              <a:t>	Independent Inspection Agency,</a:t>
            </a:r>
            <a:r>
              <a:rPr lang="en-US" sz="2400" b="1" dirty="0">
                <a:effectLst/>
                <a:highlight>
                  <a:srgbClr val="FFFF00"/>
                </a:highlight>
                <a:latin typeface="Courier New" panose="02070309020205020404" pitchFamily="49" charset="0"/>
                <a:ea typeface="Times New Roman" panose="02020603050405020304" pitchFamily="18" charset="0"/>
                <a:cs typeface="Times New Roman" panose="02020603050405020304" pitchFamily="18" charset="0"/>
              </a:rPr>
              <a:t>(CA2024000000)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0">
              <a:lnSpc>
                <a:spcPct val="115000"/>
              </a:lnSpc>
              <a:spcBef>
                <a:spcPts val="0"/>
              </a:spcBef>
              <a:spcAft>
                <a:spcPts val="0"/>
              </a:spcAft>
              <a:buNone/>
            </a:pPr>
            <a:r>
              <a:rPr lang="en-US" sz="2400" b="1" dirty="0">
                <a:effectLst/>
                <a:latin typeface="Courier New" panose="02070309020205020404" pitchFamily="49" charset="0"/>
                <a:ea typeface="Times New Roman" panose="02020603050405020304" pitchFamily="18" charset="0"/>
                <a:cs typeface="Times New Roman" panose="02020603050405020304" pitchFamily="18" charset="0"/>
              </a:rPr>
              <a:t>	Washington, DC</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endParaRPr lang="en-US" sz="2400" dirty="0"/>
          </a:p>
        </p:txBody>
      </p:sp>
      <p:sp>
        <p:nvSpPr>
          <p:cNvPr id="4" name="Slide Number Placeholder 3">
            <a:extLst>
              <a:ext uri="{FF2B5EF4-FFF2-40B4-BE49-F238E27FC236}">
                <a16:creationId xmlns:a16="http://schemas.microsoft.com/office/drawing/2014/main" id="{89175476-A4FD-63CA-5BF7-53527EB6FE06}"/>
              </a:ext>
            </a:extLst>
          </p:cNvPr>
          <p:cNvSpPr>
            <a:spLocks noGrp="1"/>
          </p:cNvSpPr>
          <p:nvPr>
            <p:ph type="sldNum" sz="quarter" idx="12"/>
          </p:nvPr>
        </p:nvSpPr>
        <p:spPr/>
        <p:txBody>
          <a:bodyPr/>
          <a:lstStyle/>
          <a:p>
            <a:fld id="{BE4FB471-EBB4-4D81-9EA6-902E33AD37CE}" type="slidenum">
              <a:rPr lang="en-US" smtClean="0">
                <a:solidFill>
                  <a:prstClr val="black">
                    <a:tint val="75000"/>
                  </a:prstClr>
                </a:solidFill>
              </a:rPr>
              <a:pPr/>
              <a:t>31</a:t>
            </a:fld>
            <a:endParaRPr lang="en-US">
              <a:solidFill>
                <a:prstClr val="black">
                  <a:tint val="75000"/>
                </a:prstClr>
              </a:solidFill>
            </a:endParaRPr>
          </a:p>
        </p:txBody>
      </p:sp>
    </p:spTree>
    <p:extLst>
      <p:ext uri="{BB962C8B-B14F-4D97-AF65-F5344CB8AC3E}">
        <p14:creationId xmlns:p14="http://schemas.microsoft.com/office/powerpoint/2010/main" val="2267958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0E1DB-3854-0A7D-69AE-3BB2D4AFEB3C}"/>
              </a:ext>
            </a:extLst>
          </p:cNvPr>
          <p:cNvSpPr>
            <a:spLocks noGrp="1"/>
          </p:cNvSpPr>
          <p:nvPr>
            <p:ph type="title"/>
          </p:nvPr>
        </p:nvSpPr>
        <p:spPr>
          <a:xfrm>
            <a:off x="457200" y="274638"/>
            <a:ext cx="8229600" cy="2163762"/>
          </a:xfrm>
        </p:spPr>
        <p:txBody>
          <a:bodyPr>
            <a:normAutofit/>
          </a:bodyPr>
          <a:lstStyle/>
          <a:p>
            <a:r>
              <a:rPr kumimoji="0" lang="en-US" sz="2800" b="1" i="0" u="sng"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Pressure Vessels Updates</a:t>
            </a:r>
            <a:br>
              <a:rPr kumimoji="0" lang="en-US" sz="2800" b="1" i="0" u="sng"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br>
            <a:r>
              <a:rPr kumimoji="0" lang="en-US" sz="2800" b="1" i="0"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Requalification Updates</a:t>
            </a:r>
            <a:br>
              <a:rPr kumimoji="0" lang="en-US" sz="2800" b="1" i="0"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br>
            <a:br>
              <a:rPr kumimoji="0" lang="en-US" sz="2800" b="1" i="0" u="sng"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br>
            <a:r>
              <a:rPr kumimoji="0" lang="en-US" sz="2800" b="1" i="0" u="sng" strike="noStrike" cap="none" spc="0" normalizeH="0" baseline="0" noProof="0" dirty="0">
                <a:ln>
                  <a:noFill/>
                </a:ln>
                <a:solidFill>
                  <a:srgbClr val="000000"/>
                </a:solidFill>
                <a:uLnTx/>
                <a:uFillTx/>
                <a:ea typeface="Calibri" panose="020F0502020204030204" pitchFamily="34" charset="0"/>
                <a:cs typeface="Arial" panose="020B0604020202020204" pitchFamily="34" charset="0"/>
              </a:rPr>
              <a:t>Special </a:t>
            </a:r>
            <a:r>
              <a:rPr lang="en-US" sz="2800" b="1" u="sng" dirty="0">
                <a:solidFill>
                  <a:srgbClr val="000000"/>
                </a:solidFill>
                <a:ea typeface="Calibri" panose="020F0502020204030204" pitchFamily="34" charset="0"/>
                <a:cs typeface="Arial" panose="020B0604020202020204" pitchFamily="34" charset="0"/>
              </a:rPr>
              <a:t>Permits Addition</a:t>
            </a:r>
            <a:endParaRPr lang="en-US" sz="2800" u="sng" dirty="0"/>
          </a:p>
        </p:txBody>
      </p:sp>
      <p:sp>
        <p:nvSpPr>
          <p:cNvPr id="3" name="Content Placeholder 2">
            <a:extLst>
              <a:ext uri="{FF2B5EF4-FFF2-40B4-BE49-F238E27FC236}">
                <a16:creationId xmlns:a16="http://schemas.microsoft.com/office/drawing/2014/main" id="{8B3D2587-095E-8399-F544-04752B5D027C}"/>
              </a:ext>
            </a:extLst>
          </p:cNvPr>
          <p:cNvSpPr>
            <a:spLocks noGrp="1"/>
          </p:cNvSpPr>
          <p:nvPr>
            <p:ph idx="1"/>
          </p:nvPr>
        </p:nvSpPr>
        <p:spPr>
          <a:xfrm>
            <a:off x="304800" y="2228272"/>
            <a:ext cx="8382000" cy="3916363"/>
          </a:xfrm>
        </p:spPr>
        <p:txBody>
          <a:bodyPr>
            <a:normAutofit/>
          </a:bodyPr>
          <a:lstStyle/>
          <a:p>
            <a:endParaRPr lang="en-US" sz="2000" b="1" dirty="0"/>
          </a:p>
          <a:p>
            <a:r>
              <a:rPr lang="en-US" sz="2000" b="1" dirty="0">
                <a:latin typeface="+mj-lt"/>
              </a:rPr>
              <a:t>Special Permits are equivalent to RIN’s Test Methods.</a:t>
            </a:r>
          </a:p>
          <a:p>
            <a:endParaRPr lang="en-US" sz="2000" b="1" dirty="0">
              <a:latin typeface="+mj-lt"/>
            </a:endParaRPr>
          </a:p>
          <a:p>
            <a:r>
              <a:rPr lang="en-US" sz="2000" b="1" dirty="0">
                <a:latin typeface="+mj-lt"/>
              </a:rPr>
              <a:t>Special Permits that are being requested are in accordance with the approved Cylinder Specifications.</a:t>
            </a:r>
          </a:p>
          <a:p>
            <a:pPr marL="0" indent="0">
              <a:buNone/>
            </a:pPr>
            <a:endParaRPr lang="en-US" sz="2000" b="1" dirty="0">
              <a:latin typeface="+mj-lt"/>
            </a:endParaRPr>
          </a:p>
          <a:p>
            <a:pPr marL="342900" marR="0" lvl="0" indent="-342900" algn="l" defTabSz="914400" rtl="0" eaLnBrk="1" fontAlgn="auto" latinLnBrk="0" hangingPunct="1">
              <a:lnSpc>
                <a:spcPct val="100000"/>
              </a:lnSpc>
              <a:spcBef>
                <a:spcPct val="20000"/>
              </a:spcBef>
              <a:spcAft>
                <a:spcPts val="0"/>
              </a:spcAft>
              <a:buClr>
                <a:srgbClr val="E36C09"/>
              </a:buClr>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mj-lt"/>
                <a:ea typeface="+mn-ea"/>
                <a:cs typeface="+mn-cs"/>
              </a:rPr>
              <a:t>Special Permits are current.</a:t>
            </a:r>
          </a:p>
          <a:p>
            <a:endParaRPr lang="en-US" sz="2000" b="1" dirty="0">
              <a:latin typeface="+mj-lt"/>
            </a:endParaRPr>
          </a:p>
          <a:p>
            <a:r>
              <a:rPr lang="en-US" sz="2000" b="1" dirty="0">
                <a:latin typeface="+mj-lt"/>
              </a:rPr>
              <a:t>Questions relating to Special Permits: 		</a:t>
            </a:r>
            <a:r>
              <a:rPr lang="en-US" sz="2000" b="1" dirty="0">
                <a:latin typeface="+mj-lt"/>
                <a:hlinkClick r:id="rId2"/>
              </a:rPr>
              <a:t>specialpermits@dot.gov</a:t>
            </a:r>
            <a:r>
              <a:rPr lang="en-US" sz="2000" b="1" dirty="0">
                <a:latin typeface="+mj-lt"/>
              </a:rPr>
              <a:t> </a:t>
            </a:r>
          </a:p>
        </p:txBody>
      </p:sp>
      <p:sp>
        <p:nvSpPr>
          <p:cNvPr id="4" name="Slide Number Placeholder 3">
            <a:extLst>
              <a:ext uri="{FF2B5EF4-FFF2-40B4-BE49-F238E27FC236}">
                <a16:creationId xmlns:a16="http://schemas.microsoft.com/office/drawing/2014/main" id="{89175476-A4FD-63CA-5BF7-53527EB6FE06}"/>
              </a:ext>
            </a:extLst>
          </p:cNvPr>
          <p:cNvSpPr>
            <a:spLocks noGrp="1"/>
          </p:cNvSpPr>
          <p:nvPr>
            <p:ph type="sldNum" sz="quarter" idx="12"/>
          </p:nvPr>
        </p:nvSpPr>
        <p:spPr/>
        <p:txBody>
          <a:bodyPr/>
          <a:lstStyle/>
          <a:p>
            <a:fld id="{BE4FB471-EBB4-4D81-9EA6-902E33AD37CE}" type="slidenum">
              <a:rPr lang="en-US" smtClean="0">
                <a:solidFill>
                  <a:prstClr val="black">
                    <a:tint val="75000"/>
                  </a:prstClr>
                </a:solidFill>
              </a:rPr>
              <a:pPr/>
              <a:t>32</a:t>
            </a:fld>
            <a:endParaRPr lang="en-US">
              <a:solidFill>
                <a:prstClr val="black">
                  <a:tint val="75000"/>
                </a:prstClr>
              </a:solidFill>
            </a:endParaRPr>
          </a:p>
        </p:txBody>
      </p:sp>
    </p:spTree>
    <p:extLst>
      <p:ext uri="{BB962C8B-B14F-4D97-AF65-F5344CB8AC3E}">
        <p14:creationId xmlns:p14="http://schemas.microsoft.com/office/powerpoint/2010/main" val="3068073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4294967295"/>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1539875"/>
            <a:ext cx="4114800" cy="270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idx="4294967295"/>
          </p:nvPr>
        </p:nvSpPr>
        <p:spPr>
          <a:xfrm>
            <a:off x="0" y="274638"/>
            <a:ext cx="8229600" cy="1143000"/>
          </a:xfrm>
        </p:spPr>
        <p:txBody>
          <a:bodyPr>
            <a:normAutofit/>
          </a:bodyPr>
          <a:lstStyle/>
          <a:p>
            <a:r>
              <a:rPr lang="en-US" sz="4000" b="1" kern="0" dirty="0">
                <a:latin typeface="Arial Rounded MT Bold" panose="020F0704030504030204" pitchFamily="34" charset="0"/>
                <a:ea typeface="ＭＳ Ｐゴシック" charset="-128"/>
              </a:rPr>
              <a:t>Questions</a:t>
            </a:r>
            <a:endParaRPr lang="en-US" sz="4000" dirty="0">
              <a:latin typeface="Arial Rounded MT Bold" panose="020F0704030504030204" pitchFamily="34" charset="0"/>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 y="990600"/>
            <a:ext cx="2971800" cy="3778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0600" y="1524000"/>
            <a:ext cx="2998787" cy="391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01816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879E8-B2DB-E003-1DCA-9264D0EE1C7A}"/>
              </a:ext>
            </a:extLst>
          </p:cNvPr>
          <p:cNvSpPr>
            <a:spLocks noGrp="1"/>
          </p:cNvSpPr>
          <p:nvPr>
            <p:ph type="title" idx="4294967295"/>
          </p:nvPr>
        </p:nvSpPr>
        <p:spPr>
          <a:xfrm>
            <a:off x="0" y="274638"/>
            <a:ext cx="8229600" cy="1782762"/>
          </a:xfrm>
        </p:spPr>
        <p:txBody>
          <a:bodyPr/>
          <a:lstStyle/>
          <a:p>
            <a:r>
              <a:rPr lang="en-US" sz="4000" dirty="0">
                <a:latin typeface="Arial Rounded MT Bold" panose="020F0704030504030204" pitchFamily="34" charset="0"/>
              </a:rPr>
              <a:t>“Thank</a:t>
            </a:r>
            <a:r>
              <a:rPr lang="en-US" dirty="0">
                <a:latin typeface="Arial Rounded MT Bold" panose="020F0704030504030204" pitchFamily="34" charset="0"/>
              </a:rPr>
              <a:t> You”</a:t>
            </a:r>
          </a:p>
        </p:txBody>
      </p:sp>
      <p:sp>
        <p:nvSpPr>
          <p:cNvPr id="3" name="Content Placeholder 2">
            <a:extLst>
              <a:ext uri="{FF2B5EF4-FFF2-40B4-BE49-F238E27FC236}">
                <a16:creationId xmlns:a16="http://schemas.microsoft.com/office/drawing/2014/main" id="{5A125D41-4067-926D-2626-6DFF724D8D67}"/>
              </a:ext>
            </a:extLst>
          </p:cNvPr>
          <p:cNvSpPr>
            <a:spLocks noGrp="1"/>
          </p:cNvSpPr>
          <p:nvPr>
            <p:ph idx="4294967295"/>
          </p:nvPr>
        </p:nvSpPr>
        <p:spPr>
          <a:xfrm>
            <a:off x="914400" y="2286000"/>
            <a:ext cx="8229600" cy="3916363"/>
          </a:xfrm>
        </p:spPr>
        <p:txBody>
          <a:bodyPr/>
          <a:lstStyle/>
          <a:p>
            <a:pPr marL="0" indent="0">
              <a:buNone/>
            </a:pPr>
            <a:r>
              <a:rPr lang="en-US" dirty="0"/>
              <a:t> </a:t>
            </a:r>
          </a:p>
        </p:txBody>
      </p:sp>
    </p:spTree>
    <p:extLst>
      <p:ext uri="{BB962C8B-B14F-4D97-AF65-F5344CB8AC3E}">
        <p14:creationId xmlns:p14="http://schemas.microsoft.com/office/powerpoint/2010/main" val="1649780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9E0A76-D5AE-4B3A-AC22-BB2B4BBA09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Title 1">
            <a:extLst>
              <a:ext uri="{FF2B5EF4-FFF2-40B4-BE49-F238E27FC236}">
                <a16:creationId xmlns:a16="http://schemas.microsoft.com/office/drawing/2014/main" id="{EF206697-89B3-406D-B35B-63C4DA377655}"/>
              </a:ext>
            </a:extLst>
          </p:cNvPr>
          <p:cNvSpPr>
            <a:spLocks noGrp="1"/>
          </p:cNvSpPr>
          <p:nvPr>
            <p:ph type="ctrTitle"/>
          </p:nvPr>
        </p:nvSpPr>
        <p:spPr/>
        <p:txBody>
          <a:bodyPr>
            <a:normAutofit fontScale="90000"/>
          </a:bodyPr>
          <a:lstStyle/>
          <a:p>
            <a:r>
              <a:rPr lang="en-US" b="1" dirty="0">
                <a:solidFill>
                  <a:schemeClr val="tx2"/>
                </a:solidFill>
                <a:latin typeface="Times New Roman" panose="02020603050405020304" pitchFamily="18" charset="0"/>
                <a:cs typeface="Times New Roman" panose="02020603050405020304" pitchFamily="18" charset="0"/>
              </a:rPr>
              <a:t>Rulemakings with the </a:t>
            </a:r>
            <a:br>
              <a:rPr lang="en-US" b="1" dirty="0">
                <a:solidFill>
                  <a:schemeClr val="tx2"/>
                </a:solidFill>
                <a:latin typeface="Times New Roman" panose="02020603050405020304" pitchFamily="18" charset="0"/>
                <a:cs typeface="Times New Roman" panose="02020603050405020304" pitchFamily="18" charset="0"/>
              </a:rPr>
            </a:br>
            <a:r>
              <a:rPr lang="en-US" b="1" dirty="0">
                <a:solidFill>
                  <a:schemeClr val="tx2"/>
                </a:solidFill>
                <a:latin typeface="Times New Roman" panose="02020603050405020304" pitchFamily="18" charset="0"/>
                <a:cs typeface="Times New Roman" panose="02020603050405020304" pitchFamily="18" charset="0"/>
              </a:rPr>
              <a:t>Office of Hazardous Materials Safety</a:t>
            </a:r>
            <a:br>
              <a:rPr lang="en-US" b="1" dirty="0">
                <a:solidFill>
                  <a:schemeClr val="tx2"/>
                </a:solidFill>
                <a:latin typeface="Times New Roman" panose="02020603050405020304" pitchFamily="18" charset="0"/>
                <a:cs typeface="Times New Roman" panose="02020603050405020304" pitchFamily="18" charset="0"/>
              </a:rPr>
            </a:br>
            <a:endParaRPr lang="en-US" dirty="0"/>
          </a:p>
        </p:txBody>
      </p:sp>
      <p:sp>
        <p:nvSpPr>
          <p:cNvPr id="3" name="Subtitle 2">
            <a:extLst>
              <a:ext uri="{FF2B5EF4-FFF2-40B4-BE49-F238E27FC236}">
                <a16:creationId xmlns:a16="http://schemas.microsoft.com/office/drawing/2014/main" id="{37EEF0EA-4B65-414B-97B3-CA8AB9C86B2A}"/>
              </a:ext>
            </a:extLst>
          </p:cNvPr>
          <p:cNvSpPr>
            <a:spLocks noGrp="1"/>
          </p:cNvSpPr>
          <p:nvPr>
            <p:ph type="subTitle" idx="1"/>
          </p:nvPr>
        </p:nvSpPr>
        <p:spPr>
          <a:xfrm>
            <a:off x="1143000" y="3489723"/>
            <a:ext cx="6858000" cy="1310878"/>
          </a:xfrm>
        </p:spPr>
        <p:txBody>
          <a:bodyPr>
            <a:normAutofit fontScale="55000" lnSpcReduction="20000"/>
          </a:bodyPr>
          <a:lstStyle/>
          <a:p>
            <a:pPr>
              <a:lnSpc>
                <a:spcPct val="120000"/>
              </a:lnSpc>
            </a:pPr>
            <a:r>
              <a:rPr lang="en-US" sz="3300" b="1" dirty="0">
                <a:latin typeface="Times New Roman" panose="02020603050405020304" pitchFamily="18" charset="0"/>
                <a:ea typeface="Verdana" pitchFamily="34" charset="0"/>
                <a:cs typeface="Times New Roman" panose="02020603050405020304" pitchFamily="18" charset="0"/>
              </a:rPr>
              <a:t>Recent Revisions to Cylinder Manufacture, Use, and Requalification Requirements (HM-234, HM-219C, HM-219D, HM-215Q)</a:t>
            </a:r>
          </a:p>
          <a:p>
            <a:pPr>
              <a:lnSpc>
                <a:spcPct val="120000"/>
              </a:lnSpc>
            </a:pPr>
            <a:r>
              <a:rPr lang="en-US" sz="2175" b="1" dirty="0">
                <a:latin typeface="Times New Roman" panose="02020603050405020304" pitchFamily="18" charset="0"/>
                <a:ea typeface="Verdana" pitchFamily="34" charset="0"/>
                <a:cs typeface="Times New Roman" panose="02020603050405020304" pitchFamily="18" charset="0"/>
              </a:rPr>
              <a:t>Eamonn Patrick</a:t>
            </a:r>
          </a:p>
          <a:p>
            <a:pPr>
              <a:lnSpc>
                <a:spcPct val="120000"/>
              </a:lnSpc>
            </a:pPr>
            <a:r>
              <a:rPr lang="en-US" sz="2175" b="1" dirty="0">
                <a:latin typeface="Times New Roman" panose="02020603050405020304" pitchFamily="18" charset="0"/>
                <a:ea typeface="Verdana" pitchFamily="34" charset="0"/>
                <a:cs typeface="Times New Roman" panose="02020603050405020304" pitchFamily="18" charset="0"/>
              </a:rPr>
              <a:t>Office of Hazardous Materials Safety - Standards and Rulemaking Division</a:t>
            </a:r>
            <a:endParaRPr lang="en-US" sz="1350" b="1" dirty="0">
              <a:latin typeface="Times New Roman" panose="02020603050405020304" pitchFamily="18" charset="0"/>
              <a:ea typeface="Verdana" pitchFamily="34" charset="0"/>
              <a:cs typeface="Times New Roman" panose="02020603050405020304" pitchFamily="18" charset="0"/>
            </a:endParaRPr>
          </a:p>
          <a:p>
            <a:pPr>
              <a:lnSpc>
                <a:spcPct val="120000"/>
              </a:lnSpc>
            </a:pPr>
            <a:endParaRPr lang="en-US" dirty="0"/>
          </a:p>
        </p:txBody>
      </p:sp>
    </p:spTree>
    <p:extLst>
      <p:ext uri="{BB962C8B-B14F-4D97-AF65-F5344CB8AC3E}">
        <p14:creationId xmlns:p14="http://schemas.microsoft.com/office/powerpoint/2010/main" val="642564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6BE042-2473-46B4-B8A1-95627324DC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5" name="Title 4">
            <a:extLst>
              <a:ext uri="{FF2B5EF4-FFF2-40B4-BE49-F238E27FC236}">
                <a16:creationId xmlns:a16="http://schemas.microsoft.com/office/drawing/2014/main" id="{1C6AA4EE-194D-4548-A664-90B850FAEC62}"/>
              </a:ext>
            </a:extLst>
          </p:cNvPr>
          <p:cNvSpPr>
            <a:spLocks noGrp="1"/>
          </p:cNvSpPr>
          <p:nvPr>
            <p:ph type="title"/>
          </p:nvPr>
        </p:nvSpPr>
        <p:spPr/>
        <p:txBody>
          <a:bodyPr/>
          <a:lstStyle/>
          <a:p>
            <a:r>
              <a:rPr lang="en-US" dirty="0"/>
              <a:t>Overview</a:t>
            </a:r>
          </a:p>
        </p:txBody>
      </p:sp>
      <p:sp>
        <p:nvSpPr>
          <p:cNvPr id="6" name="Content Placeholder 5">
            <a:extLst>
              <a:ext uri="{FF2B5EF4-FFF2-40B4-BE49-F238E27FC236}">
                <a16:creationId xmlns:a16="http://schemas.microsoft.com/office/drawing/2014/main" id="{36726837-1E8C-42E8-A5FA-94376047245F}"/>
              </a:ext>
            </a:extLst>
          </p:cNvPr>
          <p:cNvSpPr>
            <a:spLocks noGrp="1"/>
          </p:cNvSpPr>
          <p:nvPr>
            <p:ph sz="half" idx="1"/>
          </p:nvPr>
        </p:nvSpPr>
        <p:spPr>
          <a:xfrm>
            <a:off x="628650" y="2226469"/>
            <a:ext cx="7982915" cy="3263504"/>
          </a:xfrm>
        </p:spPr>
        <p:txBody>
          <a:bodyPr/>
          <a:lstStyle/>
          <a:p>
            <a:r>
              <a:rPr lang="en-US" dirty="0"/>
              <a:t>Purpose of rulemakings</a:t>
            </a:r>
          </a:p>
          <a:p>
            <a:pPr lvl="1"/>
            <a:r>
              <a:rPr lang="en-US" dirty="0"/>
              <a:t>Update requirements for manufacturing, testing, marking, filling, and requalifying cylinders</a:t>
            </a:r>
          </a:p>
          <a:p>
            <a:pPr lvl="1"/>
            <a:r>
              <a:rPr lang="en-US" dirty="0"/>
              <a:t>Increase level of safety, international harmonization, and transportation efficiency </a:t>
            </a:r>
          </a:p>
          <a:p>
            <a:pPr lvl="1"/>
            <a:r>
              <a:rPr lang="en-US" dirty="0"/>
              <a:t>Address errors, inconsistencies, and outdated requirements</a:t>
            </a:r>
          </a:p>
          <a:p>
            <a:pPr lvl="1"/>
            <a:endParaRPr lang="en-US" dirty="0"/>
          </a:p>
          <a:p>
            <a:endParaRPr lang="en-US" dirty="0"/>
          </a:p>
          <a:p>
            <a:endParaRPr lang="en-US" dirty="0"/>
          </a:p>
        </p:txBody>
      </p:sp>
      <p:sp>
        <p:nvSpPr>
          <p:cNvPr id="3" name="Title 1">
            <a:extLst>
              <a:ext uri="{FF2B5EF4-FFF2-40B4-BE49-F238E27FC236}">
                <a16:creationId xmlns:a16="http://schemas.microsoft.com/office/drawing/2014/main" id="{C3393098-3A2B-EBB9-7E71-0AF5D9290D18}"/>
              </a:ext>
            </a:extLst>
          </p:cNvPr>
          <p:cNvSpPr txBox="1">
            <a:spLocks/>
          </p:cNvSpPr>
          <p:nvPr/>
        </p:nvSpPr>
        <p:spPr>
          <a:xfrm>
            <a:off x="1" y="865042"/>
            <a:ext cx="9143999" cy="912395"/>
          </a:xfrm>
          <a:prstGeom prst="rect">
            <a:avLst/>
          </a:prstGeom>
          <a:solidFill>
            <a:schemeClr val="accent2"/>
          </a:solidFill>
          <a:ln w="85725">
            <a:solidFill>
              <a:schemeClr val="accent2"/>
            </a:solidFill>
          </a:ln>
        </p:spPr>
        <p:txBody>
          <a:bodyPr vert="horz" lIns="51435" tIns="25718" rIns="51435" bIns="25718"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a:defRPr/>
            </a:pPr>
            <a:r>
              <a:rPr lang="en-US" sz="2250" b="1" dirty="0">
                <a:solidFill>
                  <a:prstClr val="white"/>
                </a:solidFill>
                <a:latin typeface="Times New Roman" panose="02020603050405020304" pitchFamily="18" charset="0"/>
                <a:cs typeface="Times New Roman" panose="02020603050405020304" pitchFamily="18" charset="0"/>
              </a:rPr>
              <a:t>Overview</a:t>
            </a:r>
          </a:p>
        </p:txBody>
      </p:sp>
    </p:spTree>
    <p:extLst>
      <p:ext uri="{BB962C8B-B14F-4D97-AF65-F5344CB8AC3E}">
        <p14:creationId xmlns:p14="http://schemas.microsoft.com/office/powerpoint/2010/main" val="24644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2F2A47A-D285-47B4-BDF2-50348B6712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3" name="Content Placeholder 2">
            <a:extLst>
              <a:ext uri="{FF2B5EF4-FFF2-40B4-BE49-F238E27FC236}">
                <a16:creationId xmlns:a16="http://schemas.microsoft.com/office/drawing/2014/main" id="{7129E4CB-8FFF-4468-ADCF-87897378E3B3}"/>
              </a:ext>
            </a:extLst>
          </p:cNvPr>
          <p:cNvSpPr>
            <a:spLocks noGrp="1"/>
          </p:cNvSpPr>
          <p:nvPr>
            <p:ph sz="half" idx="1"/>
          </p:nvPr>
        </p:nvSpPr>
        <p:spPr>
          <a:xfrm>
            <a:off x="628650" y="2226469"/>
            <a:ext cx="8182578" cy="3263504"/>
          </a:xfrm>
        </p:spPr>
        <p:txBody>
          <a:bodyPr>
            <a:normAutofit lnSpcReduction="10000"/>
          </a:bodyPr>
          <a:lstStyle/>
          <a:p>
            <a:r>
              <a:rPr lang="en-US" dirty="0"/>
              <a:t>New Incorporation by Reference (IBR) - CGA C–1, Methods for Pressure Testing Compressed Gas Cylinders(2016; Eleventh edition). </a:t>
            </a:r>
          </a:p>
          <a:p>
            <a:pPr lvl="1"/>
            <a:r>
              <a:rPr lang="en-US" dirty="0"/>
              <a:t>IBR applies to pressure tests at time of both manufacture and requalification</a:t>
            </a:r>
          </a:p>
          <a:p>
            <a:r>
              <a:rPr lang="en-US" dirty="0"/>
              <a:t>IBR Updates</a:t>
            </a:r>
          </a:p>
          <a:p>
            <a:pPr lvl="1"/>
            <a:r>
              <a:rPr lang="en-US" dirty="0"/>
              <a:t>CGA C–3, </a:t>
            </a:r>
            <a:r>
              <a:rPr lang="en-US" i="1" dirty="0"/>
              <a:t>Standards for Welding on Thin-Walled Steel Cylinders</a:t>
            </a:r>
            <a:r>
              <a:rPr lang="en-US" dirty="0"/>
              <a:t> (2005, Reaffirmed 2011; Seventh edition)</a:t>
            </a:r>
          </a:p>
          <a:p>
            <a:pPr lvl="1"/>
            <a:r>
              <a:rPr lang="en-US" dirty="0"/>
              <a:t>CGA C–6, Standards for Visual Inspection of Steel Compressed Gas Cylinders (2013; Eleventh edition)</a:t>
            </a:r>
          </a:p>
          <a:p>
            <a:pPr lvl="1"/>
            <a:r>
              <a:rPr lang="en-US" dirty="0"/>
              <a:t>CGA C–14, Procedures for Fire Testing of DOT Cylinder Pressure Relief Device Systems (2005, Reaffirmed 2010; Fourth edition)</a:t>
            </a:r>
          </a:p>
          <a:p>
            <a:pPr lvl="1"/>
            <a:r>
              <a:rPr lang="en-US" dirty="0"/>
              <a:t>CGA S–1.1, Pressure Relief Device Standards—Part 1—Cylinders for Compressed Gases (2011; Fourteenth edition)</a:t>
            </a:r>
          </a:p>
          <a:p>
            <a:pPr lvl="1"/>
            <a:endParaRPr lang="en-US" dirty="0"/>
          </a:p>
          <a:p>
            <a:pPr marL="0" indent="0">
              <a:buNone/>
            </a:pPr>
            <a:endParaRPr lang="en-US" dirty="0"/>
          </a:p>
          <a:p>
            <a:endParaRPr lang="en-US" dirty="0"/>
          </a:p>
        </p:txBody>
      </p:sp>
      <p:sp>
        <p:nvSpPr>
          <p:cNvPr id="7" name="Title 1">
            <a:extLst>
              <a:ext uri="{FF2B5EF4-FFF2-40B4-BE49-F238E27FC236}">
                <a16:creationId xmlns:a16="http://schemas.microsoft.com/office/drawing/2014/main" id="{4378FD0B-EF29-7618-2C75-976D3EBFD276}"/>
              </a:ext>
            </a:extLst>
          </p:cNvPr>
          <p:cNvSpPr txBox="1">
            <a:spLocks/>
          </p:cNvSpPr>
          <p:nvPr/>
        </p:nvSpPr>
        <p:spPr>
          <a:xfrm>
            <a:off x="1" y="865042"/>
            <a:ext cx="9143999" cy="912395"/>
          </a:xfrm>
          <a:prstGeom prst="rect">
            <a:avLst/>
          </a:prstGeom>
          <a:solidFill>
            <a:schemeClr val="accent2"/>
          </a:solidFill>
          <a:ln w="85725">
            <a:solidFill>
              <a:schemeClr val="accent2"/>
            </a:solidFill>
          </a:ln>
        </p:spPr>
        <p:txBody>
          <a:bodyPr vert="horz" lIns="51435" tIns="25718" rIns="51435" bIns="25718"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a:defRPr/>
            </a:pPr>
            <a:r>
              <a:rPr lang="en-US" sz="2400" dirty="0">
                <a:solidFill>
                  <a:prstClr val="white"/>
                </a:solidFill>
                <a:latin typeface="Calibri Light" panose="020F0302020204030204"/>
              </a:rPr>
              <a:t>HM-234 (Published December 2020; effective December 2021)</a:t>
            </a:r>
            <a:endParaRPr lang="en-US" sz="225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2628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9D599-E60E-458D-B1D3-D0F177B7995F}"/>
              </a:ext>
            </a:extLst>
          </p:cNvPr>
          <p:cNvSpPr>
            <a:spLocks noGrp="1"/>
          </p:cNvSpPr>
          <p:nvPr>
            <p:ph type="title"/>
          </p:nvPr>
        </p:nvSpPr>
        <p:spPr/>
        <p:txBody>
          <a:bodyPr/>
          <a:lstStyle/>
          <a:p>
            <a:r>
              <a:rPr lang="en-US" dirty="0"/>
              <a:t>HM-234 (continued)</a:t>
            </a:r>
          </a:p>
        </p:txBody>
      </p:sp>
      <p:sp>
        <p:nvSpPr>
          <p:cNvPr id="3" name="Content Placeholder 2">
            <a:extLst>
              <a:ext uri="{FF2B5EF4-FFF2-40B4-BE49-F238E27FC236}">
                <a16:creationId xmlns:a16="http://schemas.microsoft.com/office/drawing/2014/main" id="{7129E4CB-8FFF-4468-ADCF-87897378E3B3}"/>
              </a:ext>
            </a:extLst>
          </p:cNvPr>
          <p:cNvSpPr>
            <a:spLocks noGrp="1"/>
          </p:cNvSpPr>
          <p:nvPr>
            <p:ph sz="half" idx="1"/>
          </p:nvPr>
        </p:nvSpPr>
        <p:spPr>
          <a:xfrm>
            <a:off x="628648" y="2226469"/>
            <a:ext cx="8147855" cy="3263504"/>
          </a:xfrm>
        </p:spPr>
        <p:txBody>
          <a:bodyPr>
            <a:normAutofit fontScale="62500" lnSpcReduction="20000"/>
          </a:bodyPr>
          <a:lstStyle/>
          <a:p>
            <a:r>
              <a:rPr lang="en-US" sz="2250" dirty="0"/>
              <a:t>Expand the applicability of the fire extinguisher exception to include cylinders intended for installation in a fire extinguishing system;</a:t>
            </a:r>
          </a:p>
          <a:p>
            <a:r>
              <a:rPr lang="en-US" sz="2250" dirty="0"/>
              <a:t>Expand the authorized use of salvage cylinders to include Class 4 and Class 5 materials; </a:t>
            </a:r>
          </a:p>
          <a:p>
            <a:r>
              <a:rPr lang="en-US" sz="2250" dirty="0"/>
              <a:t>Re-impose of 75 cubic inch size limit for DOT 39 cylinders containing certain flammable liquefied gases;</a:t>
            </a:r>
          </a:p>
          <a:p>
            <a:r>
              <a:rPr lang="en-US" sz="2250" dirty="0"/>
              <a:t>Update requirements for 4-series welded cylinder construction;</a:t>
            </a:r>
          </a:p>
          <a:p>
            <a:r>
              <a:rPr lang="en-US" sz="2250" dirty="0"/>
              <a:t>Require tare weight marking for cylinders used in liquified gas service;</a:t>
            </a:r>
          </a:p>
          <a:p>
            <a:r>
              <a:rPr lang="en-US" sz="2250" dirty="0"/>
              <a:t>Clarify filling requirements for multi-element gas containers (MEGCs) filled by weight;</a:t>
            </a:r>
          </a:p>
          <a:p>
            <a:r>
              <a:rPr lang="en-US" sz="2250" dirty="0"/>
              <a:t>Align pressure relief requirements for DOT 39 cylinders containing oxidizing gas transported by air with CGA requirements;</a:t>
            </a:r>
          </a:p>
          <a:p>
            <a:r>
              <a:rPr lang="en-US" sz="2250" dirty="0"/>
              <a:t>Update water pump tank system requirements;</a:t>
            </a:r>
          </a:p>
          <a:p>
            <a:r>
              <a:rPr lang="en-US" sz="2250" dirty="0"/>
              <a:t>Revisions to requalification recordkeeping requirements – addition of gas service and year of manufacture;</a:t>
            </a:r>
          </a:p>
          <a:p>
            <a:r>
              <a:rPr lang="en-US" sz="2250" dirty="0"/>
              <a:t>Revision to cylinder repair marking requirements – “R” stamp to indicate grinding and ultrasonic thickness exam; and</a:t>
            </a:r>
          </a:p>
          <a:p>
            <a:r>
              <a:rPr lang="en-US" sz="2250" dirty="0"/>
              <a:t>RIN marking for export cylinders with “EX” stamp</a:t>
            </a:r>
          </a:p>
          <a:p>
            <a:pPr lvl="1"/>
            <a:endParaRPr lang="en-US" sz="2250" dirty="0"/>
          </a:p>
          <a:p>
            <a:endParaRPr lang="en-US" dirty="0"/>
          </a:p>
        </p:txBody>
      </p:sp>
      <p:sp>
        <p:nvSpPr>
          <p:cNvPr id="7" name="Title 1">
            <a:extLst>
              <a:ext uri="{FF2B5EF4-FFF2-40B4-BE49-F238E27FC236}">
                <a16:creationId xmlns:a16="http://schemas.microsoft.com/office/drawing/2014/main" id="{B716D148-1F35-A3C6-CB0D-40F7023D3094}"/>
              </a:ext>
            </a:extLst>
          </p:cNvPr>
          <p:cNvSpPr txBox="1">
            <a:spLocks/>
          </p:cNvSpPr>
          <p:nvPr/>
        </p:nvSpPr>
        <p:spPr>
          <a:xfrm>
            <a:off x="1" y="865042"/>
            <a:ext cx="9143999" cy="912395"/>
          </a:xfrm>
          <a:prstGeom prst="rect">
            <a:avLst/>
          </a:prstGeom>
          <a:solidFill>
            <a:schemeClr val="accent2"/>
          </a:solidFill>
          <a:ln w="85725">
            <a:solidFill>
              <a:schemeClr val="accent2"/>
            </a:solidFill>
          </a:ln>
        </p:spPr>
        <p:txBody>
          <a:bodyPr vert="horz" lIns="51435" tIns="25718" rIns="51435" bIns="25718"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a:defRPr/>
            </a:pPr>
            <a:r>
              <a:rPr lang="en-US" sz="2400" dirty="0">
                <a:solidFill>
                  <a:prstClr val="white"/>
                </a:solidFill>
                <a:latin typeface="Calibri Light" panose="020F0302020204030204"/>
              </a:rPr>
              <a:t>HM-234 (continued)</a:t>
            </a:r>
            <a:endParaRPr lang="en-US" sz="225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3000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3085D8B-4933-48D9-B8F4-4C1E578D94D4}"/>
              </a:ext>
            </a:extLst>
          </p:cNvPr>
          <p:cNvSpPr>
            <a:spLocks noGrp="1"/>
          </p:cNvSpPr>
          <p:nvPr>
            <p:ph idx="1"/>
          </p:nvPr>
        </p:nvSpPr>
        <p:spPr/>
        <p:txBody>
          <a:bodyPr/>
          <a:lstStyle/>
          <a:p>
            <a:r>
              <a:rPr lang="en-US" dirty="0"/>
              <a:t>Updated IBRs</a:t>
            </a:r>
          </a:p>
          <a:p>
            <a:pPr lvl="1"/>
            <a:r>
              <a:rPr lang="en-US" dirty="0"/>
              <a:t>CGA C-6.3 “‘Standard for Visual Inspection of Low Pressure Aluminum Alloy Cylinders 2013, Third Edition” </a:t>
            </a:r>
          </a:p>
          <a:p>
            <a:pPr lvl="1"/>
            <a:r>
              <a:rPr lang="en-US" dirty="0"/>
              <a:t>CGA S–7, ‘‘Method for Selecting Pressure Relief Devices for Compressed Gas Mixtures in Cylinders, 2013, Fifth Edition’’</a:t>
            </a:r>
          </a:p>
          <a:p>
            <a:pPr lvl="1"/>
            <a:r>
              <a:rPr lang="en-US" dirty="0"/>
              <a:t>CGA C–11, ‘‘Practices for Inspection of Compressed Gas Cylinders at Time of Manufacture, 2013, Fifth Edition’’</a:t>
            </a:r>
          </a:p>
          <a:p>
            <a:pPr lvl="1"/>
            <a:r>
              <a:rPr lang="en-US" dirty="0"/>
              <a:t>CGA C–6.1–2013, ‘‘Standards for Visual Inspection of High Pressure Aluminum Compressed Gas Cylinders, 2013, Fifth Edition”</a:t>
            </a:r>
          </a:p>
          <a:p>
            <a:r>
              <a:rPr lang="en-US" dirty="0"/>
              <a:t>Authorization for import/export of foreign pi-marked cylinders </a:t>
            </a:r>
          </a:p>
        </p:txBody>
      </p:sp>
      <p:sp>
        <p:nvSpPr>
          <p:cNvPr id="3" name="Title 1">
            <a:extLst>
              <a:ext uri="{FF2B5EF4-FFF2-40B4-BE49-F238E27FC236}">
                <a16:creationId xmlns:a16="http://schemas.microsoft.com/office/drawing/2014/main" id="{24D580D4-B2D8-463F-AB1A-8B5DBB2B38D7}"/>
              </a:ext>
            </a:extLst>
          </p:cNvPr>
          <p:cNvSpPr txBox="1">
            <a:spLocks/>
          </p:cNvSpPr>
          <p:nvPr/>
        </p:nvSpPr>
        <p:spPr>
          <a:xfrm>
            <a:off x="1" y="865042"/>
            <a:ext cx="9143999" cy="912395"/>
          </a:xfrm>
          <a:prstGeom prst="rect">
            <a:avLst/>
          </a:prstGeom>
          <a:solidFill>
            <a:schemeClr val="accent2"/>
          </a:solidFill>
          <a:ln w="85725">
            <a:solidFill>
              <a:schemeClr val="accent2"/>
            </a:solidFill>
          </a:ln>
        </p:spPr>
        <p:txBody>
          <a:bodyPr vert="horz" lIns="51435" tIns="25718" rIns="51435" bIns="25718"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a:defRPr/>
            </a:pPr>
            <a:r>
              <a:rPr lang="en-US" sz="2400" dirty="0">
                <a:solidFill>
                  <a:prstClr val="white"/>
                </a:solidFill>
                <a:latin typeface="Calibri Light" panose="020F0302020204030204"/>
              </a:rPr>
              <a:t>HM-219C (Published Nov 2020; effective December 2020)</a:t>
            </a:r>
            <a:endParaRPr lang="en-US" sz="225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6635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3085D8B-4933-48D9-B8F4-4C1E578D94D4}"/>
              </a:ext>
            </a:extLst>
          </p:cNvPr>
          <p:cNvSpPr>
            <a:spLocks noGrp="1"/>
          </p:cNvSpPr>
          <p:nvPr>
            <p:ph idx="1"/>
          </p:nvPr>
        </p:nvSpPr>
        <p:spPr/>
        <p:txBody>
          <a:bodyPr>
            <a:normAutofit fontScale="70000" lnSpcReduction="20000"/>
          </a:bodyPr>
          <a:lstStyle/>
          <a:p>
            <a:r>
              <a:rPr lang="en-US" sz="2625" dirty="0"/>
              <a:t>Updated IBRs</a:t>
            </a:r>
          </a:p>
          <a:p>
            <a:pPr lvl="1"/>
            <a:r>
              <a:rPr lang="en-US" sz="1950" dirty="0"/>
              <a:t>CGA publication C–7–2020, “Guide to Classification and Labeling of Compressed Gases,” Eleventh Edition. </a:t>
            </a:r>
          </a:p>
          <a:p>
            <a:r>
              <a:rPr lang="en-US" sz="2625" dirty="0"/>
              <a:t>New IBRs</a:t>
            </a:r>
          </a:p>
          <a:p>
            <a:pPr lvl="1"/>
            <a:r>
              <a:rPr lang="en-US" sz="1950" dirty="0"/>
              <a:t>CGA C–20–2014, “Requalification Standard for Metallic, DOT and TC 3-series Gas Cylinders and Tubes Using Ultrasonic Examination,” Second Edition</a:t>
            </a:r>
          </a:p>
          <a:p>
            <a:pPr lvl="2"/>
            <a:r>
              <a:rPr lang="en-US" sz="1950" dirty="0"/>
              <a:t>This IBR will eliminate the need for some existing DOT special permits and allow alternative methods for the requalification of cylinders. This revision would eliminate the need for special permit applications and renewals.</a:t>
            </a:r>
          </a:p>
          <a:p>
            <a:pPr lvl="1"/>
            <a:r>
              <a:rPr lang="en-US" sz="1950" dirty="0"/>
              <a:t>CGA publication C–27–2019, “Standard Procedure to Derate the Service Pressure of DOT 3-Series Seamless Steel Tubes, First Edition.”</a:t>
            </a:r>
          </a:p>
          <a:p>
            <a:pPr lvl="1"/>
            <a:r>
              <a:rPr lang="en-US" sz="1950" dirty="0"/>
              <a:t>CGA publication CGA C–29–2019, “Standard for Design Requirements for Tube Trailers and Tube Modules, First Edition.”</a:t>
            </a:r>
          </a:p>
          <a:p>
            <a:r>
              <a:rPr lang="en-US" sz="2625" dirty="0"/>
              <a:t>Authorization for external rethreading or threading of a DOT 3AX, 3AAX, or 3T cylinder manufactured w/out threads, under IIA supervision </a:t>
            </a:r>
          </a:p>
          <a:p>
            <a:r>
              <a:rPr lang="en-US" sz="2625" dirty="0"/>
              <a:t>Authorization for UN seamless stainless steel cylinders in Compressed Natural Gas service</a:t>
            </a:r>
          </a:p>
          <a:p>
            <a:r>
              <a:rPr lang="en-US" sz="2625" dirty="0"/>
              <a:t>Authorization for 10% overfill and associated “+” mark for DOT 3A, 3AX, 3AA, and 3AAX cylinders containing hydrogen and mixtures of hydrogen with helium, argon or nitrogen</a:t>
            </a:r>
          </a:p>
        </p:txBody>
      </p:sp>
      <p:sp>
        <p:nvSpPr>
          <p:cNvPr id="6" name="Title 1">
            <a:extLst>
              <a:ext uri="{FF2B5EF4-FFF2-40B4-BE49-F238E27FC236}">
                <a16:creationId xmlns:a16="http://schemas.microsoft.com/office/drawing/2014/main" id="{4FF1B724-A322-137A-187E-1A84CD322C09}"/>
              </a:ext>
            </a:extLst>
          </p:cNvPr>
          <p:cNvSpPr txBox="1">
            <a:spLocks/>
          </p:cNvSpPr>
          <p:nvPr/>
        </p:nvSpPr>
        <p:spPr>
          <a:xfrm>
            <a:off x="1" y="865042"/>
            <a:ext cx="9143999" cy="912395"/>
          </a:xfrm>
          <a:prstGeom prst="rect">
            <a:avLst/>
          </a:prstGeom>
          <a:solidFill>
            <a:schemeClr val="accent2"/>
          </a:solidFill>
          <a:ln w="85725">
            <a:solidFill>
              <a:schemeClr val="accent2"/>
            </a:solidFill>
          </a:ln>
        </p:spPr>
        <p:txBody>
          <a:bodyPr vert="horz" lIns="51435" tIns="25718" rIns="51435" bIns="25718"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a:defRPr/>
            </a:pPr>
            <a:r>
              <a:rPr lang="en-US" sz="2400" dirty="0">
                <a:solidFill>
                  <a:prstClr val="white"/>
                </a:solidFill>
                <a:latin typeface="Calibri Light" panose="020F0302020204030204"/>
              </a:rPr>
              <a:t>HM-219D (Published March 2024; effective April 2024)</a:t>
            </a:r>
            <a:endParaRPr lang="en-US" sz="225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575360"/>
      </p:ext>
    </p:extLst>
  </p:cSld>
  <p:clrMapOvr>
    <a:masterClrMapping/>
  </p:clrMapOvr>
</p:sld>
</file>

<file path=ppt/theme/theme1.xml><?xml version="1.0" encoding="utf-8"?>
<a:theme xmlns:a="http://schemas.openxmlformats.org/drawingml/2006/main" name="2016_03_23- RD Forum- Presentation Template">
  <a:themeElements>
    <a:clrScheme name="Custom 1">
      <a:dk1>
        <a:sysClr val="windowText" lastClr="000000"/>
      </a:dk1>
      <a:lt1>
        <a:sysClr val="window" lastClr="FFFFFF"/>
      </a:lt1>
      <a:dk2>
        <a:srgbClr val="1F497D"/>
      </a:dk2>
      <a:lt2>
        <a:srgbClr val="EEECE1"/>
      </a:lt2>
      <a:accent1>
        <a:srgbClr val="E36C09"/>
      </a:accent1>
      <a:accent2>
        <a:srgbClr val="17365D"/>
      </a:accent2>
      <a:accent3>
        <a:srgbClr val="9BBB59"/>
      </a:accent3>
      <a:accent4>
        <a:srgbClr val="FAC08F"/>
      </a:accent4>
      <a:accent5>
        <a:srgbClr val="548DD4"/>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CHELPS PHMSA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CHELPS PHMSA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ln/>
      </a:spPr>
      <a:bodyPr vert="horz" lIns="91440" tIns="45720" rIns="91440" bIns="45720" rtlCol="0" anchor="ctr"/>
      <a:lstStyle>
        <a:defPPr>
          <a:defRPr smtClean="0"/>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D4692304FBA1345AD20882A8BA905EE" ma:contentTypeVersion="0" ma:contentTypeDescription="Create a new document." ma:contentTypeScope="" ma:versionID="c183c8bf4860b24b39b08d168e25d9e7">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A5CEF2-8A8D-4459-8C77-0481BD36A747}">
  <ds:schemaRefs>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http://purl.org/dc/dcmitype/"/>
    <ds:schemaRef ds:uri="http://purl.org/dc/terms/"/>
    <ds:schemaRef ds:uri="http://purl.org/dc/elements/1.1/"/>
  </ds:schemaRefs>
</ds:datastoreItem>
</file>

<file path=customXml/itemProps2.xml><?xml version="1.0" encoding="utf-8"?>
<ds:datastoreItem xmlns:ds="http://schemas.openxmlformats.org/officeDocument/2006/customXml" ds:itemID="{76C6A2AC-9363-4976-99DC-4FBEC6458AE8}">
  <ds:schemaRefs>
    <ds:schemaRef ds:uri="http://schemas.microsoft.com/sharepoint/v3/contenttype/forms"/>
  </ds:schemaRefs>
</ds:datastoreItem>
</file>

<file path=customXml/itemProps3.xml><?xml version="1.0" encoding="utf-8"?>
<ds:datastoreItem xmlns:ds="http://schemas.openxmlformats.org/officeDocument/2006/customXml" ds:itemID="{F625FD28-4DBE-4685-8A66-9FBBF941C7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PCHELPS PHMSA Presentation Template</Template>
  <TotalTime>7414</TotalTime>
  <Words>3588</Words>
  <Application>Microsoft Office PowerPoint</Application>
  <PresentationFormat>On-screen Show (4:3)</PresentationFormat>
  <Paragraphs>459</Paragraphs>
  <Slides>34</Slides>
  <Notes>17</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34</vt:i4>
      </vt:variant>
    </vt:vector>
  </HeadingPairs>
  <TitlesOfParts>
    <vt:vector size="47" baseType="lpstr">
      <vt:lpstr>Arial</vt:lpstr>
      <vt:lpstr>Arial Rounded MT Bold</vt:lpstr>
      <vt:lpstr>Calibri</vt:lpstr>
      <vt:lpstr>Calibri Light</vt:lpstr>
      <vt:lpstr>Courier New</vt:lpstr>
      <vt:lpstr>Georgia</vt:lpstr>
      <vt:lpstr>Georgia Pro</vt:lpstr>
      <vt:lpstr>Times New Roman</vt:lpstr>
      <vt:lpstr>Wingdings</vt:lpstr>
      <vt:lpstr>2016_03_23- RD Forum- Presentation Template</vt:lpstr>
      <vt:lpstr>Office Theme</vt:lpstr>
      <vt:lpstr>1_PCHELPS PHMSA Presentation Template</vt:lpstr>
      <vt:lpstr>PCHELPS PHMSA Presentation Template</vt:lpstr>
      <vt:lpstr>2024 PIPELINE AND HAZARDOUS MATERIALS SAFETY ADMINISTRATION (PHMSA)  Independent Inspection Agencies Meeting (Virtual)  Presented by Kenneth Clark and Diane Jones</vt:lpstr>
      <vt:lpstr>PHMSA  OUR MISSION  To protect people and the environment by advancing the safe transportation of energy products and hazardous materials essential to our daily lives.</vt:lpstr>
      <vt:lpstr>                                               AGENDA   1. PHMSA PRESSURE VESSELS – NEIL BENNINGHOVEN  Welcome/Opening Remarks           2.  PHMSA STANDARDS &amp; RULEMAKING – EAMONN PATRICK  Hazardous Materials Regulations Updates - Cylinders   3.   PHMSA FIELD INVESTIGATOR – KATELIN MAITS  International Cylinder Inspections  4.   PHMSA TECHNICAL – REFAAT SHAFKEY  Technical Review of Applications for Approvals    5. PHMSA PRESSURE VESSELS – KENNETH CLARK  CA Approval  (Chemical Analysis)    2 ½ Conditional Approval  Special Permits Addition   6.  IIA’s Questions          Response to General Questions Submitted by IIA’s        7.   Closing Remarks </vt:lpstr>
      <vt:lpstr>Rulemakings with the  Office of Hazardous Materials Safety </vt:lpstr>
      <vt:lpstr>Overview</vt:lpstr>
      <vt:lpstr>PowerPoint Presentation</vt:lpstr>
      <vt:lpstr>HM-234 (continued)</vt:lpstr>
      <vt:lpstr>PowerPoint Presentation</vt:lpstr>
      <vt:lpstr>PowerPoint Presentation</vt:lpstr>
      <vt:lpstr>PowerPoint Presentation</vt:lpstr>
      <vt:lpstr>Any Questions?   Contact Information Eamonn.Patrick@dot.gov (202) 366-4410     </vt:lpstr>
      <vt:lpstr>  Dr. Katelin Maits Investigator, Eastern Region  </vt:lpstr>
      <vt:lpstr>PowerPoint Presentation</vt:lpstr>
      <vt:lpstr>PowerPoint Presentation</vt:lpstr>
      <vt:lpstr>PowerPoint Presentation</vt:lpstr>
      <vt:lpstr>PowerPoint Presentation</vt:lpstr>
      <vt:lpstr>PowerPoint Presentation</vt:lpstr>
      <vt:lpstr>  Pipeline and Hazardous Materials Safety Administration (PHMSA)   </vt:lpstr>
      <vt:lpstr>What do we Need in an Application?</vt:lpstr>
      <vt:lpstr>Design Drawing</vt:lpstr>
      <vt:lpstr>Sample Design Drawing</vt:lpstr>
      <vt:lpstr>Sample Summary Sheet for Approvals Application</vt:lpstr>
      <vt:lpstr>Summary of Items in an Approvals Application</vt:lpstr>
      <vt:lpstr>Questions</vt:lpstr>
      <vt:lpstr>Pressure Vessels Updates</vt:lpstr>
      <vt:lpstr>Pressure Vessels Updates</vt:lpstr>
      <vt:lpstr>Pressure Vessels Updates </vt:lpstr>
      <vt:lpstr>Pressure Vessels Updates CA Approval Sample</vt:lpstr>
      <vt:lpstr>Pressure Vessels Updates Conditional Approval</vt:lpstr>
      <vt:lpstr>Pressure Vessels Updates Manufacturer and IIA CA Approval </vt:lpstr>
      <vt:lpstr>Pressure Vessels Updates Manufacturer and IIA CA Approval   Example of Manufacturer’s CA Letter </vt:lpstr>
      <vt:lpstr>Pressure Vessels Updates Requalification Updates  Special Permits Addition</vt:lpstr>
      <vt:lpstr>Questions</vt:lpstr>
      <vt:lpstr>“Thank You”</vt:lpstr>
    </vt:vector>
  </TitlesOfParts>
  <Company>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USDOT_User</dc:creator>
  <cp:lastModifiedBy>Jones, Diane (PHMSA)</cp:lastModifiedBy>
  <cp:revision>223</cp:revision>
  <cp:lastPrinted>2015-10-26T19:06:58Z</cp:lastPrinted>
  <dcterms:created xsi:type="dcterms:W3CDTF">2014-09-23T12:58:53Z</dcterms:created>
  <dcterms:modified xsi:type="dcterms:W3CDTF">2024-05-16T13:52:29Z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0x0101004D4692304FBA1345AD20882A8BA905EE</vt:lpwstr>
  </property>
</Properties>
</file>

<file path=userCustomization/customUI.xml><?xml version="1.0" encoding="utf-8"?>
<mso:customUI xmlns:mso="http://schemas.microsoft.com/office/2006/01/customui">
  <mso:ribbon>
    <mso:qat>
      <mso:documentControls>
        <mso:control idQ="mso:SlidesFromOutline" visible="true"/>
        <mso:control idQ="mso:SlideThemesGallery" visible="true"/>
      </mso:documentControls>
    </mso:qat>
  </mso:ribbon>
</mso:customUI>
</file>