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microsoft.com/office/2006/relationships/ui/userCustomization" Target="userCustomization/customUI.xml"/><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8" r:id="rId4"/>
  </p:sldMasterIdLst>
  <p:notesMasterIdLst>
    <p:notesMasterId r:id="rId26"/>
  </p:notesMasterIdLst>
  <p:handoutMasterIdLst>
    <p:handoutMasterId r:id="rId27"/>
  </p:handoutMasterIdLst>
  <p:sldIdLst>
    <p:sldId id="275" r:id="rId5"/>
    <p:sldId id="427" r:id="rId6"/>
    <p:sldId id="363" r:id="rId7"/>
    <p:sldId id="432" r:id="rId8"/>
    <p:sldId id="446" r:id="rId9"/>
    <p:sldId id="433" r:id="rId10"/>
    <p:sldId id="445" r:id="rId11"/>
    <p:sldId id="430" r:id="rId12"/>
    <p:sldId id="435" r:id="rId13"/>
    <p:sldId id="397" r:id="rId14"/>
    <p:sldId id="277" r:id="rId15"/>
    <p:sldId id="438" r:id="rId16"/>
    <p:sldId id="439" r:id="rId17"/>
    <p:sldId id="440" r:id="rId18"/>
    <p:sldId id="442" r:id="rId19"/>
    <p:sldId id="441" r:id="rId20"/>
    <p:sldId id="447" r:id="rId21"/>
    <p:sldId id="444" r:id="rId22"/>
    <p:sldId id="349" r:id="rId23"/>
    <p:sldId id="343" r:id="rId24"/>
    <p:sldId id="408" r:id="rId25"/>
  </p:sldIdLst>
  <p:sldSz cx="9144000" cy="6858000" type="screen4x3"/>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0F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5" autoAdjust="0"/>
    <p:restoredTop sz="94879" autoAdjust="0"/>
  </p:normalViewPr>
  <p:slideViewPr>
    <p:cSldViewPr>
      <p:cViewPr varScale="1">
        <p:scale>
          <a:sx n="80" d="100"/>
          <a:sy n="80" d="100"/>
        </p:scale>
        <p:origin x="712" y="4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p:scale>
          <a:sx n="74" d="100"/>
          <a:sy n="74" d="100"/>
        </p:scale>
        <p:origin x="-2628" y="-36"/>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hyperlink" Target="mailto:Neal.Suchak@dot.gov"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mailto:Neal.Suchak@dot.gov"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2D04DA-7EDF-43D5-9281-A5805DA0299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A1B470D-359F-47F5-A53F-BB024F27770A}">
      <dgm:prSet phldrT="[Text]"/>
      <dgm:spPr/>
      <dgm:t>
        <a:bodyPr/>
        <a:lstStyle/>
        <a:p>
          <a:r>
            <a:rPr lang="en-US" dirty="0"/>
            <a:t>Joe Vega Investigator</a:t>
          </a:r>
        </a:p>
      </dgm:t>
    </dgm:pt>
    <dgm:pt modelId="{AEB1CDE9-D4E4-49DF-928A-282F2AE6766A}" type="parTrans" cxnId="{38121E7C-E847-4A5D-97B6-7D4930C1E9A1}">
      <dgm:prSet/>
      <dgm:spPr/>
      <dgm:t>
        <a:bodyPr/>
        <a:lstStyle/>
        <a:p>
          <a:endParaRPr lang="en-US"/>
        </a:p>
      </dgm:t>
    </dgm:pt>
    <dgm:pt modelId="{D4418F96-2A2C-463E-8ABD-AF5EE18FE1DC}" type="sibTrans" cxnId="{38121E7C-E847-4A5D-97B6-7D4930C1E9A1}">
      <dgm:prSet/>
      <dgm:spPr/>
      <dgm:t>
        <a:bodyPr/>
        <a:lstStyle/>
        <a:p>
          <a:endParaRPr lang="en-US"/>
        </a:p>
      </dgm:t>
    </dgm:pt>
    <dgm:pt modelId="{F5402A50-43D8-48EA-A5D9-E2C94C162650}">
      <dgm:prSet phldrT="[Text]"/>
      <dgm:spPr/>
      <dgm:t>
        <a:bodyPr/>
        <a:lstStyle/>
        <a:p>
          <a:r>
            <a:rPr lang="en-US" dirty="0">
              <a:hlinkClick xmlns:r="http://schemas.openxmlformats.org/officeDocument/2006/relationships" r:id="rId1"/>
            </a:rPr>
            <a:t>Joe.vega@dot.gov</a:t>
          </a:r>
          <a:endParaRPr lang="en-US" dirty="0"/>
        </a:p>
      </dgm:t>
    </dgm:pt>
    <dgm:pt modelId="{F6E6D820-2B75-44E8-A4B1-8D19EB67CE93}" type="parTrans" cxnId="{F275AADC-5B0A-4D1A-80BD-D5A8EBA1F84A}">
      <dgm:prSet/>
      <dgm:spPr/>
      <dgm:t>
        <a:bodyPr/>
        <a:lstStyle/>
        <a:p>
          <a:endParaRPr lang="en-US"/>
        </a:p>
      </dgm:t>
    </dgm:pt>
    <dgm:pt modelId="{595D6530-7076-4EFA-86EA-2EA43D45F2F0}" type="sibTrans" cxnId="{F275AADC-5B0A-4D1A-80BD-D5A8EBA1F84A}">
      <dgm:prSet/>
      <dgm:spPr/>
      <dgm:t>
        <a:bodyPr/>
        <a:lstStyle/>
        <a:p>
          <a:endParaRPr lang="en-US"/>
        </a:p>
      </dgm:t>
    </dgm:pt>
    <dgm:pt modelId="{C4B027A2-49A2-4622-96FD-EB4AB932978F}" type="pres">
      <dgm:prSet presAssocID="{B42D04DA-7EDF-43D5-9281-A5805DA02997}" presName="linear" presStyleCnt="0">
        <dgm:presLayoutVars>
          <dgm:animLvl val="lvl"/>
          <dgm:resizeHandles val="exact"/>
        </dgm:presLayoutVars>
      </dgm:prSet>
      <dgm:spPr/>
    </dgm:pt>
    <dgm:pt modelId="{A4D0781F-8B41-4DE4-AD4B-1603D4766015}" type="pres">
      <dgm:prSet presAssocID="{2A1B470D-359F-47F5-A53F-BB024F27770A}" presName="parentText" presStyleLbl="node1" presStyleIdx="0" presStyleCnt="1" custLinFactNeighborY="-362">
        <dgm:presLayoutVars>
          <dgm:chMax val="0"/>
          <dgm:bulletEnabled val="1"/>
        </dgm:presLayoutVars>
      </dgm:prSet>
      <dgm:spPr/>
    </dgm:pt>
    <dgm:pt modelId="{2E63C44F-04EE-4DCB-AE99-A2940B51B970}" type="pres">
      <dgm:prSet presAssocID="{2A1B470D-359F-47F5-A53F-BB024F27770A}" presName="childText" presStyleLbl="revTx" presStyleIdx="0" presStyleCnt="1">
        <dgm:presLayoutVars>
          <dgm:bulletEnabled val="1"/>
        </dgm:presLayoutVars>
      </dgm:prSet>
      <dgm:spPr/>
    </dgm:pt>
  </dgm:ptLst>
  <dgm:cxnLst>
    <dgm:cxn modelId="{6D372D0D-D80E-4DA7-A0A6-8245606A469F}" type="presOf" srcId="{B42D04DA-7EDF-43D5-9281-A5805DA02997}" destId="{C4B027A2-49A2-4622-96FD-EB4AB932978F}" srcOrd="0" destOrd="0" presId="urn:microsoft.com/office/officeart/2005/8/layout/vList2"/>
    <dgm:cxn modelId="{38121E7C-E847-4A5D-97B6-7D4930C1E9A1}" srcId="{B42D04DA-7EDF-43D5-9281-A5805DA02997}" destId="{2A1B470D-359F-47F5-A53F-BB024F27770A}" srcOrd="0" destOrd="0" parTransId="{AEB1CDE9-D4E4-49DF-928A-282F2AE6766A}" sibTransId="{D4418F96-2A2C-463E-8ABD-AF5EE18FE1DC}"/>
    <dgm:cxn modelId="{D3F25984-7CF3-40ED-8D51-0369FC0B50B0}" type="presOf" srcId="{2A1B470D-359F-47F5-A53F-BB024F27770A}" destId="{A4D0781F-8B41-4DE4-AD4B-1603D4766015}" srcOrd="0" destOrd="0" presId="urn:microsoft.com/office/officeart/2005/8/layout/vList2"/>
    <dgm:cxn modelId="{3F2784AA-DE50-435C-9507-2251581305DE}" type="presOf" srcId="{F5402A50-43D8-48EA-A5D9-E2C94C162650}" destId="{2E63C44F-04EE-4DCB-AE99-A2940B51B970}" srcOrd="0" destOrd="0" presId="urn:microsoft.com/office/officeart/2005/8/layout/vList2"/>
    <dgm:cxn modelId="{F275AADC-5B0A-4D1A-80BD-D5A8EBA1F84A}" srcId="{2A1B470D-359F-47F5-A53F-BB024F27770A}" destId="{F5402A50-43D8-48EA-A5D9-E2C94C162650}" srcOrd="0" destOrd="0" parTransId="{F6E6D820-2B75-44E8-A4B1-8D19EB67CE93}" sibTransId="{595D6530-7076-4EFA-86EA-2EA43D45F2F0}"/>
    <dgm:cxn modelId="{D974E054-48C1-44EC-A3D8-911D90CBDE6E}" type="presParOf" srcId="{C4B027A2-49A2-4622-96FD-EB4AB932978F}" destId="{A4D0781F-8B41-4DE4-AD4B-1603D4766015}" srcOrd="0" destOrd="0" presId="urn:microsoft.com/office/officeart/2005/8/layout/vList2"/>
    <dgm:cxn modelId="{C4564D0C-E8C1-4963-927D-07A3A9073615}" type="presParOf" srcId="{C4B027A2-49A2-4622-96FD-EB4AB932978F}" destId="{2E63C44F-04EE-4DCB-AE99-A2940B51B97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0781F-8B41-4DE4-AD4B-1603D4766015}">
      <dsp:nvSpPr>
        <dsp:cNvPr id="0" name=""/>
        <dsp:cNvSpPr/>
      </dsp:nvSpPr>
      <dsp:spPr>
        <a:xfrm>
          <a:off x="0" y="263522"/>
          <a:ext cx="4191000" cy="1829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dirty="0"/>
            <a:t>Joe Vega Investigator</a:t>
          </a:r>
        </a:p>
      </dsp:txBody>
      <dsp:txXfrm>
        <a:off x="89327" y="352849"/>
        <a:ext cx="4012346" cy="1651226"/>
      </dsp:txXfrm>
    </dsp:sp>
    <dsp:sp modelId="{2E63C44F-04EE-4DCB-AE99-A2940B51B970}">
      <dsp:nvSpPr>
        <dsp:cNvPr id="0" name=""/>
        <dsp:cNvSpPr/>
      </dsp:nvSpPr>
      <dsp:spPr>
        <a:xfrm>
          <a:off x="0" y="2096160"/>
          <a:ext cx="4191000" cy="761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064" tIns="58420" rIns="327152" bIns="58420" numCol="1" spcCol="1270" anchor="t" anchorCtr="0">
          <a:noAutofit/>
        </a:bodyPr>
        <a:lstStyle/>
        <a:p>
          <a:pPr marL="285750" lvl="1" indent="-285750" algn="l" defTabSz="1600200">
            <a:lnSpc>
              <a:spcPct val="90000"/>
            </a:lnSpc>
            <a:spcBef>
              <a:spcPct val="0"/>
            </a:spcBef>
            <a:spcAft>
              <a:spcPct val="20000"/>
            </a:spcAft>
            <a:buChar char="•"/>
          </a:pPr>
          <a:r>
            <a:rPr lang="en-US" sz="3600" kern="1200" dirty="0">
              <a:hlinkClick xmlns:r="http://schemas.openxmlformats.org/officeDocument/2006/relationships" r:id="rId1"/>
            </a:rPr>
            <a:t>Joe.vega@dot.gov</a:t>
          </a:r>
          <a:endParaRPr lang="en-US" sz="3600" kern="1200" dirty="0"/>
        </a:p>
      </dsp:txBody>
      <dsp:txXfrm>
        <a:off x="0" y="2096160"/>
        <a:ext cx="4191000" cy="7617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56095" cy="465297"/>
          </a:xfrm>
          <a:prstGeom prst="rect">
            <a:avLst/>
          </a:prstGeom>
        </p:spPr>
        <p:txBody>
          <a:bodyPr vert="horz" lIns="91641" tIns="45820" rIns="91641" bIns="45820" rtlCol="0"/>
          <a:lstStyle>
            <a:lvl1pPr algn="l">
              <a:defRPr sz="1200"/>
            </a:lvl1pPr>
          </a:lstStyle>
          <a:p>
            <a:endParaRPr lang="en-US"/>
          </a:p>
        </p:txBody>
      </p:sp>
      <p:sp>
        <p:nvSpPr>
          <p:cNvPr id="3" name="Date Placeholder 2"/>
          <p:cNvSpPr>
            <a:spLocks noGrp="1"/>
          </p:cNvSpPr>
          <p:nvPr>
            <p:ph type="dt" sz="quarter" idx="1"/>
          </p:nvPr>
        </p:nvSpPr>
        <p:spPr>
          <a:xfrm>
            <a:off x="3995574" y="0"/>
            <a:ext cx="3056095" cy="465297"/>
          </a:xfrm>
          <a:prstGeom prst="rect">
            <a:avLst/>
          </a:prstGeom>
        </p:spPr>
        <p:txBody>
          <a:bodyPr vert="horz" lIns="91641" tIns="45820" rIns="91641" bIns="45820" rtlCol="0"/>
          <a:lstStyle>
            <a:lvl1pPr algn="r">
              <a:defRPr sz="1200"/>
            </a:lvl1pPr>
          </a:lstStyle>
          <a:p>
            <a:fld id="{A287493D-AE51-4418-9E71-36B23C2388DE}" type="datetimeFigureOut">
              <a:rPr lang="en-US" smtClean="0"/>
              <a:t>6/9/2022</a:t>
            </a:fld>
            <a:endParaRPr lang="en-US"/>
          </a:p>
        </p:txBody>
      </p:sp>
      <p:sp>
        <p:nvSpPr>
          <p:cNvPr id="4" name="Footer Placeholder 3"/>
          <p:cNvSpPr>
            <a:spLocks noGrp="1"/>
          </p:cNvSpPr>
          <p:nvPr>
            <p:ph type="ftr" sz="quarter" idx="2"/>
          </p:nvPr>
        </p:nvSpPr>
        <p:spPr>
          <a:xfrm>
            <a:off x="1" y="8842216"/>
            <a:ext cx="3056095" cy="465297"/>
          </a:xfrm>
          <a:prstGeom prst="rect">
            <a:avLst/>
          </a:prstGeom>
        </p:spPr>
        <p:txBody>
          <a:bodyPr vert="horz" lIns="91641" tIns="45820" rIns="91641" bIns="45820" rtlCol="0" anchor="b"/>
          <a:lstStyle>
            <a:lvl1pPr algn="l">
              <a:defRPr sz="1200"/>
            </a:lvl1pPr>
          </a:lstStyle>
          <a:p>
            <a:endParaRPr lang="en-US"/>
          </a:p>
        </p:txBody>
      </p:sp>
      <p:sp>
        <p:nvSpPr>
          <p:cNvPr id="5" name="Slide Number Placeholder 4"/>
          <p:cNvSpPr>
            <a:spLocks noGrp="1"/>
          </p:cNvSpPr>
          <p:nvPr>
            <p:ph type="sldNum" sz="quarter" idx="3"/>
          </p:nvPr>
        </p:nvSpPr>
        <p:spPr>
          <a:xfrm>
            <a:off x="3995574" y="8842216"/>
            <a:ext cx="3056095" cy="465297"/>
          </a:xfrm>
          <a:prstGeom prst="rect">
            <a:avLst/>
          </a:prstGeom>
        </p:spPr>
        <p:txBody>
          <a:bodyPr vert="horz" lIns="91641" tIns="45820" rIns="91641" bIns="45820" rtlCol="0" anchor="b"/>
          <a:lstStyle>
            <a:lvl1pPr algn="r">
              <a:defRPr sz="1200"/>
            </a:lvl1pPr>
          </a:lstStyle>
          <a:p>
            <a:fld id="{F9C5C174-283A-4008-8D91-ADEF446E0479}" type="slidenum">
              <a:rPr lang="en-US" smtClean="0"/>
              <a:t>‹#›</a:t>
            </a:fld>
            <a:endParaRPr lang="en-US"/>
          </a:p>
        </p:txBody>
      </p:sp>
    </p:spTree>
    <p:extLst>
      <p:ext uri="{BB962C8B-B14F-4D97-AF65-F5344CB8AC3E}">
        <p14:creationId xmlns:p14="http://schemas.microsoft.com/office/powerpoint/2010/main" val="359729297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56095" cy="465297"/>
          </a:xfrm>
          <a:prstGeom prst="rect">
            <a:avLst/>
          </a:prstGeom>
        </p:spPr>
        <p:txBody>
          <a:bodyPr vert="horz" lIns="91630" tIns="45815" rIns="91630" bIns="45815" rtlCol="0"/>
          <a:lstStyle>
            <a:lvl1pPr algn="l">
              <a:defRPr sz="1200"/>
            </a:lvl1pPr>
          </a:lstStyle>
          <a:p>
            <a:endParaRPr lang="en-US"/>
          </a:p>
        </p:txBody>
      </p:sp>
      <p:sp>
        <p:nvSpPr>
          <p:cNvPr id="3" name="Date Placeholder 2"/>
          <p:cNvSpPr>
            <a:spLocks noGrp="1"/>
          </p:cNvSpPr>
          <p:nvPr>
            <p:ph type="dt" idx="1"/>
          </p:nvPr>
        </p:nvSpPr>
        <p:spPr>
          <a:xfrm>
            <a:off x="3995574" y="0"/>
            <a:ext cx="3056095" cy="465297"/>
          </a:xfrm>
          <a:prstGeom prst="rect">
            <a:avLst/>
          </a:prstGeom>
        </p:spPr>
        <p:txBody>
          <a:bodyPr vert="horz" lIns="91630" tIns="45815" rIns="91630" bIns="45815" rtlCol="0"/>
          <a:lstStyle>
            <a:lvl1pPr algn="r">
              <a:defRPr sz="1200"/>
            </a:lvl1pPr>
          </a:lstStyle>
          <a:p>
            <a:fld id="{6AA549CA-EEC1-486A-B810-B82C7E5C1304}" type="datetimeFigureOut">
              <a:rPr lang="en-US" smtClean="0"/>
              <a:t>6/9/2022</a:t>
            </a:fld>
            <a:endParaRPr lang="en-US"/>
          </a:p>
        </p:txBody>
      </p:sp>
      <p:sp>
        <p:nvSpPr>
          <p:cNvPr id="4" name="Slide Image Placeholder 3"/>
          <p:cNvSpPr>
            <a:spLocks noGrp="1" noRot="1" noChangeAspect="1"/>
          </p:cNvSpPr>
          <p:nvPr>
            <p:ph type="sldImg" idx="2"/>
          </p:nvPr>
        </p:nvSpPr>
        <p:spPr>
          <a:xfrm>
            <a:off x="1200150" y="700088"/>
            <a:ext cx="4652963" cy="3489325"/>
          </a:xfrm>
          <a:prstGeom prst="rect">
            <a:avLst/>
          </a:prstGeom>
          <a:noFill/>
          <a:ln w="12700">
            <a:solidFill>
              <a:prstClr val="black"/>
            </a:solidFill>
          </a:ln>
        </p:spPr>
        <p:txBody>
          <a:bodyPr vert="horz" lIns="91630" tIns="45815" rIns="91630" bIns="45815" rtlCol="0" anchor="ctr"/>
          <a:lstStyle/>
          <a:p>
            <a:endParaRPr lang="en-US"/>
          </a:p>
        </p:txBody>
      </p:sp>
      <p:sp>
        <p:nvSpPr>
          <p:cNvPr id="5" name="Notes Placeholder 4"/>
          <p:cNvSpPr>
            <a:spLocks noGrp="1"/>
          </p:cNvSpPr>
          <p:nvPr>
            <p:ph type="body" sz="quarter" idx="3"/>
          </p:nvPr>
        </p:nvSpPr>
        <p:spPr>
          <a:xfrm>
            <a:off x="705008" y="4421110"/>
            <a:ext cx="5643248" cy="4189254"/>
          </a:xfrm>
          <a:prstGeom prst="rect">
            <a:avLst/>
          </a:prstGeom>
        </p:spPr>
        <p:txBody>
          <a:bodyPr vert="horz" lIns="91630" tIns="45815" rIns="91630" bIns="458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42216"/>
            <a:ext cx="3056095" cy="465297"/>
          </a:xfrm>
          <a:prstGeom prst="rect">
            <a:avLst/>
          </a:prstGeom>
        </p:spPr>
        <p:txBody>
          <a:bodyPr vert="horz" lIns="91630" tIns="45815" rIns="91630" bIns="45815" rtlCol="0" anchor="b"/>
          <a:lstStyle>
            <a:lvl1pPr algn="l">
              <a:defRPr sz="1200"/>
            </a:lvl1pPr>
          </a:lstStyle>
          <a:p>
            <a:endParaRPr lang="en-US"/>
          </a:p>
        </p:txBody>
      </p:sp>
      <p:sp>
        <p:nvSpPr>
          <p:cNvPr id="7" name="Slide Number Placeholder 6"/>
          <p:cNvSpPr>
            <a:spLocks noGrp="1"/>
          </p:cNvSpPr>
          <p:nvPr>
            <p:ph type="sldNum" sz="quarter" idx="5"/>
          </p:nvPr>
        </p:nvSpPr>
        <p:spPr>
          <a:xfrm>
            <a:off x="3995574" y="8842216"/>
            <a:ext cx="3056095" cy="465297"/>
          </a:xfrm>
          <a:prstGeom prst="rect">
            <a:avLst/>
          </a:prstGeom>
        </p:spPr>
        <p:txBody>
          <a:bodyPr vert="horz" lIns="91630" tIns="45815" rIns="91630" bIns="45815" rtlCol="0" anchor="b"/>
          <a:lstStyle>
            <a:lvl1pPr algn="r">
              <a:defRPr sz="1200"/>
            </a:lvl1pPr>
          </a:lstStyle>
          <a:p>
            <a:fld id="{3C64A064-BE8C-4AC9-8D5E-31C0B035CA7C}" type="slidenum">
              <a:rPr lang="en-US" smtClean="0"/>
              <a:t>‹#›</a:t>
            </a:fld>
            <a:endParaRPr lang="en-US"/>
          </a:p>
        </p:txBody>
      </p:sp>
    </p:spTree>
    <p:extLst>
      <p:ext uri="{BB962C8B-B14F-4D97-AF65-F5344CB8AC3E}">
        <p14:creationId xmlns:p14="http://schemas.microsoft.com/office/powerpoint/2010/main" val="79776237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Notes Placeholder 3">
            <a:extLst>
              <a:ext uri="{FF2B5EF4-FFF2-40B4-BE49-F238E27FC236}">
                <a16:creationId xmlns:a16="http://schemas.microsoft.com/office/drawing/2014/main" id="{D0DD1B6E-7C55-47D2-96FD-4713D5E45D4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66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6x6 rule</a:t>
            </a:r>
            <a:r>
              <a:rPr lang="en-US" sz="1200" kern="1200" dirty="0">
                <a:solidFill>
                  <a:schemeClr val="tx1"/>
                </a:solidFill>
                <a:effectLst/>
                <a:latin typeface="+mn-lt"/>
                <a:ea typeface="+mn-ea"/>
                <a:cs typeface="+mn-cs"/>
              </a:rPr>
              <a:t>: each of your </a:t>
            </a:r>
            <a:r>
              <a:rPr lang="en-US" sz="1200" b="1" kern="1200" dirty="0">
                <a:solidFill>
                  <a:schemeClr val="tx1"/>
                </a:solidFill>
                <a:effectLst/>
                <a:latin typeface="+mn-lt"/>
                <a:ea typeface="+mn-ea"/>
                <a:cs typeface="+mn-cs"/>
              </a:rPr>
              <a:t>six</a:t>
            </a:r>
            <a:r>
              <a:rPr lang="en-US" sz="1200" kern="1200" dirty="0">
                <a:solidFill>
                  <a:schemeClr val="tx1"/>
                </a:solidFill>
                <a:effectLst/>
                <a:latin typeface="+mn-lt"/>
                <a:ea typeface="+mn-ea"/>
                <a:cs typeface="+mn-cs"/>
              </a:rPr>
              <a:t> lines or bullets should have no more than </a:t>
            </a:r>
            <a:r>
              <a:rPr lang="en-US" sz="1200" b="1" kern="1200" dirty="0">
                <a:solidFill>
                  <a:schemeClr val="tx1"/>
                </a:solidFill>
                <a:effectLst/>
                <a:latin typeface="+mn-lt"/>
                <a:ea typeface="+mn-ea"/>
                <a:cs typeface="+mn-cs"/>
              </a:rPr>
              <a:t>six</a:t>
            </a:r>
            <a:r>
              <a:rPr lang="en-US" sz="1200" kern="1200" dirty="0">
                <a:solidFill>
                  <a:schemeClr val="tx1"/>
                </a:solidFill>
                <a:effectLst/>
                <a:latin typeface="+mn-lt"/>
                <a:ea typeface="+mn-ea"/>
                <a:cs typeface="+mn-cs"/>
              </a:rPr>
              <a:t> words. You don't need to use complete sentences and can minimize your use of pronouns, connective words and prepositions.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Slides per minute rule:</a:t>
            </a:r>
            <a:r>
              <a:rPr lang="en-US" sz="1200" kern="1200" dirty="0">
                <a:solidFill>
                  <a:schemeClr val="tx1"/>
                </a:solidFill>
                <a:effectLst/>
                <a:latin typeface="+mn-lt"/>
                <a:ea typeface="+mn-ea"/>
                <a:cs typeface="+mn-cs"/>
              </a:rPr>
              <a:t> A good </a:t>
            </a:r>
            <a:r>
              <a:rPr lang="en-US" sz="1200" b="1" kern="1200" dirty="0">
                <a:solidFill>
                  <a:schemeClr val="tx1"/>
                </a:solidFill>
                <a:effectLst/>
                <a:latin typeface="+mn-lt"/>
                <a:ea typeface="+mn-ea"/>
                <a:cs typeface="+mn-cs"/>
              </a:rPr>
              <a:t>rule of thumb</a:t>
            </a:r>
            <a:r>
              <a:rPr lang="en-US" sz="1200" kern="1200" dirty="0">
                <a:solidFill>
                  <a:schemeClr val="tx1"/>
                </a:solidFill>
                <a:effectLst/>
                <a:latin typeface="+mn-lt"/>
                <a:ea typeface="+mn-ea"/>
                <a:cs typeface="+mn-cs"/>
              </a:rPr>
              <a:t> for total number of </a:t>
            </a:r>
            <a:r>
              <a:rPr lang="en-US" sz="1200" b="1" kern="1200" dirty="0">
                <a:solidFill>
                  <a:schemeClr val="tx1"/>
                </a:solidFill>
                <a:effectLst/>
                <a:latin typeface="+mn-lt"/>
                <a:ea typeface="+mn-ea"/>
                <a:cs typeface="+mn-cs"/>
              </a:rPr>
              <a:t>slides</a:t>
            </a:r>
            <a:r>
              <a:rPr lang="en-US" sz="1200" kern="1200" dirty="0">
                <a:solidFill>
                  <a:schemeClr val="tx1"/>
                </a:solidFill>
                <a:effectLst/>
                <a:latin typeface="+mn-lt"/>
                <a:ea typeface="+mn-ea"/>
                <a:cs typeface="+mn-cs"/>
              </a:rPr>
              <a:t> is to have no more than one slide per minute of </a:t>
            </a:r>
            <a:r>
              <a:rPr lang="en-US" sz="1200" b="1" kern="1200" dirty="0">
                <a:solidFill>
                  <a:schemeClr val="tx1"/>
                </a:solidFill>
                <a:effectLst/>
                <a:latin typeface="+mn-lt"/>
                <a:ea typeface="+mn-ea"/>
                <a:cs typeface="+mn-cs"/>
              </a:rPr>
              <a:t>presentation</a:t>
            </a:r>
            <a:r>
              <a:rPr lang="en-US" sz="1200" kern="1200" dirty="0">
                <a:solidFill>
                  <a:schemeClr val="tx1"/>
                </a:solidFill>
                <a:effectLst/>
                <a:latin typeface="+mn-lt"/>
                <a:ea typeface="+mn-ea"/>
                <a:cs typeface="+mn-cs"/>
              </a:rPr>
              <a:t> time. Thus, for your pre-defense, you should try to limit your total number of </a:t>
            </a:r>
            <a:r>
              <a:rPr lang="en-US" sz="1200" b="1" kern="1200" dirty="0">
                <a:solidFill>
                  <a:schemeClr val="tx1"/>
                </a:solidFill>
                <a:effectLst/>
                <a:latin typeface="+mn-lt"/>
                <a:ea typeface="+mn-ea"/>
                <a:cs typeface="+mn-cs"/>
              </a:rPr>
              <a:t>slides</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9324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eorgia" panose="02040502050405020303" pitchFamily="18" charset="0"/>
              </a:rPr>
              <a:t>The presenter should provide detailed information in presenter notes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0433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6x6 rule</a:t>
            </a:r>
            <a:r>
              <a:rPr lang="en-US" sz="1200" kern="1200" dirty="0">
                <a:solidFill>
                  <a:schemeClr val="tx1"/>
                </a:solidFill>
                <a:effectLst/>
                <a:latin typeface="+mn-lt"/>
                <a:ea typeface="+mn-ea"/>
                <a:cs typeface="+mn-cs"/>
              </a:rPr>
              <a:t>: each of your </a:t>
            </a:r>
            <a:r>
              <a:rPr lang="en-US" sz="1200" b="1" kern="1200" dirty="0">
                <a:solidFill>
                  <a:schemeClr val="tx1"/>
                </a:solidFill>
                <a:effectLst/>
                <a:latin typeface="+mn-lt"/>
                <a:ea typeface="+mn-ea"/>
                <a:cs typeface="+mn-cs"/>
              </a:rPr>
              <a:t>six</a:t>
            </a:r>
            <a:r>
              <a:rPr lang="en-US" sz="1200" kern="1200" dirty="0">
                <a:solidFill>
                  <a:schemeClr val="tx1"/>
                </a:solidFill>
                <a:effectLst/>
                <a:latin typeface="+mn-lt"/>
                <a:ea typeface="+mn-ea"/>
                <a:cs typeface="+mn-cs"/>
              </a:rPr>
              <a:t> lines or bullets should have no more than </a:t>
            </a:r>
            <a:r>
              <a:rPr lang="en-US" sz="1200" b="1" kern="1200" dirty="0">
                <a:solidFill>
                  <a:schemeClr val="tx1"/>
                </a:solidFill>
                <a:effectLst/>
                <a:latin typeface="+mn-lt"/>
                <a:ea typeface="+mn-ea"/>
                <a:cs typeface="+mn-cs"/>
              </a:rPr>
              <a:t>six</a:t>
            </a:r>
            <a:r>
              <a:rPr lang="en-US" sz="1200" kern="1200" dirty="0">
                <a:solidFill>
                  <a:schemeClr val="tx1"/>
                </a:solidFill>
                <a:effectLst/>
                <a:latin typeface="+mn-lt"/>
                <a:ea typeface="+mn-ea"/>
                <a:cs typeface="+mn-cs"/>
              </a:rPr>
              <a:t> words. You don't need to use complete sentences and can minimize your use of pronouns, connective words and prepositions.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Slides per minute rule:</a:t>
            </a:r>
            <a:r>
              <a:rPr lang="en-US" sz="1200" kern="1200" dirty="0">
                <a:solidFill>
                  <a:schemeClr val="tx1"/>
                </a:solidFill>
                <a:effectLst/>
                <a:latin typeface="+mn-lt"/>
                <a:ea typeface="+mn-ea"/>
                <a:cs typeface="+mn-cs"/>
              </a:rPr>
              <a:t> A good </a:t>
            </a:r>
            <a:r>
              <a:rPr lang="en-US" sz="1200" b="1" kern="1200" dirty="0">
                <a:solidFill>
                  <a:schemeClr val="tx1"/>
                </a:solidFill>
                <a:effectLst/>
                <a:latin typeface="+mn-lt"/>
                <a:ea typeface="+mn-ea"/>
                <a:cs typeface="+mn-cs"/>
              </a:rPr>
              <a:t>rule of thumb</a:t>
            </a:r>
            <a:r>
              <a:rPr lang="en-US" sz="1200" kern="1200" dirty="0">
                <a:solidFill>
                  <a:schemeClr val="tx1"/>
                </a:solidFill>
                <a:effectLst/>
                <a:latin typeface="+mn-lt"/>
                <a:ea typeface="+mn-ea"/>
                <a:cs typeface="+mn-cs"/>
              </a:rPr>
              <a:t> for total number of </a:t>
            </a:r>
            <a:r>
              <a:rPr lang="en-US" sz="1200" b="1" kern="1200" dirty="0">
                <a:solidFill>
                  <a:schemeClr val="tx1"/>
                </a:solidFill>
                <a:effectLst/>
                <a:latin typeface="+mn-lt"/>
                <a:ea typeface="+mn-ea"/>
                <a:cs typeface="+mn-cs"/>
              </a:rPr>
              <a:t>slides</a:t>
            </a:r>
            <a:r>
              <a:rPr lang="en-US" sz="1200" kern="1200" dirty="0">
                <a:solidFill>
                  <a:schemeClr val="tx1"/>
                </a:solidFill>
                <a:effectLst/>
                <a:latin typeface="+mn-lt"/>
                <a:ea typeface="+mn-ea"/>
                <a:cs typeface="+mn-cs"/>
              </a:rPr>
              <a:t> is to have no more than one slide per minute of </a:t>
            </a:r>
            <a:r>
              <a:rPr lang="en-US" sz="1200" b="1" kern="1200" dirty="0">
                <a:solidFill>
                  <a:schemeClr val="tx1"/>
                </a:solidFill>
                <a:effectLst/>
                <a:latin typeface="+mn-lt"/>
                <a:ea typeface="+mn-ea"/>
                <a:cs typeface="+mn-cs"/>
              </a:rPr>
              <a:t>presentation</a:t>
            </a:r>
            <a:r>
              <a:rPr lang="en-US" sz="1200" kern="1200" dirty="0">
                <a:solidFill>
                  <a:schemeClr val="tx1"/>
                </a:solidFill>
                <a:effectLst/>
                <a:latin typeface="+mn-lt"/>
                <a:ea typeface="+mn-ea"/>
                <a:cs typeface="+mn-cs"/>
              </a:rPr>
              <a:t> time. Thus, for your pre-defense, you should try to limit your total number of </a:t>
            </a:r>
            <a:r>
              <a:rPr lang="en-US" sz="1200" b="1" kern="1200" dirty="0">
                <a:solidFill>
                  <a:schemeClr val="tx1"/>
                </a:solidFill>
                <a:effectLst/>
                <a:latin typeface="+mn-lt"/>
                <a:ea typeface="+mn-ea"/>
                <a:cs typeface="+mn-cs"/>
              </a:rPr>
              <a:t>slides</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7275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6x6 rule</a:t>
            </a:r>
            <a:r>
              <a:rPr lang="en-US" sz="1200" kern="1200" dirty="0">
                <a:solidFill>
                  <a:schemeClr val="tx1"/>
                </a:solidFill>
                <a:effectLst/>
                <a:latin typeface="+mn-lt"/>
                <a:ea typeface="+mn-ea"/>
                <a:cs typeface="+mn-cs"/>
              </a:rPr>
              <a:t>: each of your </a:t>
            </a:r>
            <a:r>
              <a:rPr lang="en-US" sz="1200" b="1" kern="1200" dirty="0">
                <a:solidFill>
                  <a:schemeClr val="tx1"/>
                </a:solidFill>
                <a:effectLst/>
                <a:latin typeface="+mn-lt"/>
                <a:ea typeface="+mn-ea"/>
                <a:cs typeface="+mn-cs"/>
              </a:rPr>
              <a:t>six</a:t>
            </a:r>
            <a:r>
              <a:rPr lang="en-US" sz="1200" kern="1200" dirty="0">
                <a:solidFill>
                  <a:schemeClr val="tx1"/>
                </a:solidFill>
                <a:effectLst/>
                <a:latin typeface="+mn-lt"/>
                <a:ea typeface="+mn-ea"/>
                <a:cs typeface="+mn-cs"/>
              </a:rPr>
              <a:t> lines or bullets should have no more than </a:t>
            </a:r>
            <a:r>
              <a:rPr lang="en-US" sz="1200" b="1" kern="1200" dirty="0">
                <a:solidFill>
                  <a:schemeClr val="tx1"/>
                </a:solidFill>
                <a:effectLst/>
                <a:latin typeface="+mn-lt"/>
                <a:ea typeface="+mn-ea"/>
                <a:cs typeface="+mn-cs"/>
              </a:rPr>
              <a:t>six</a:t>
            </a:r>
            <a:r>
              <a:rPr lang="en-US" sz="1200" kern="1200" dirty="0">
                <a:solidFill>
                  <a:schemeClr val="tx1"/>
                </a:solidFill>
                <a:effectLst/>
                <a:latin typeface="+mn-lt"/>
                <a:ea typeface="+mn-ea"/>
                <a:cs typeface="+mn-cs"/>
              </a:rPr>
              <a:t> words. You don't need to use complete sentences and can minimize your use of pronouns, connective words and prepositions.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Slides per minute rule:</a:t>
            </a:r>
            <a:r>
              <a:rPr lang="en-US" sz="1200" kern="1200" dirty="0">
                <a:solidFill>
                  <a:schemeClr val="tx1"/>
                </a:solidFill>
                <a:effectLst/>
                <a:latin typeface="+mn-lt"/>
                <a:ea typeface="+mn-ea"/>
                <a:cs typeface="+mn-cs"/>
              </a:rPr>
              <a:t> A good </a:t>
            </a:r>
            <a:r>
              <a:rPr lang="en-US" sz="1200" b="1" kern="1200" dirty="0">
                <a:solidFill>
                  <a:schemeClr val="tx1"/>
                </a:solidFill>
                <a:effectLst/>
                <a:latin typeface="+mn-lt"/>
                <a:ea typeface="+mn-ea"/>
                <a:cs typeface="+mn-cs"/>
              </a:rPr>
              <a:t>rule of thumb</a:t>
            </a:r>
            <a:r>
              <a:rPr lang="en-US" sz="1200" kern="1200" dirty="0">
                <a:solidFill>
                  <a:schemeClr val="tx1"/>
                </a:solidFill>
                <a:effectLst/>
                <a:latin typeface="+mn-lt"/>
                <a:ea typeface="+mn-ea"/>
                <a:cs typeface="+mn-cs"/>
              </a:rPr>
              <a:t> for total number of </a:t>
            </a:r>
            <a:r>
              <a:rPr lang="en-US" sz="1200" b="1" kern="1200" dirty="0">
                <a:solidFill>
                  <a:schemeClr val="tx1"/>
                </a:solidFill>
                <a:effectLst/>
                <a:latin typeface="+mn-lt"/>
                <a:ea typeface="+mn-ea"/>
                <a:cs typeface="+mn-cs"/>
              </a:rPr>
              <a:t>slides</a:t>
            </a:r>
            <a:r>
              <a:rPr lang="en-US" sz="1200" kern="1200" dirty="0">
                <a:solidFill>
                  <a:schemeClr val="tx1"/>
                </a:solidFill>
                <a:effectLst/>
                <a:latin typeface="+mn-lt"/>
                <a:ea typeface="+mn-ea"/>
                <a:cs typeface="+mn-cs"/>
              </a:rPr>
              <a:t> is to have no more than one slide per minute of </a:t>
            </a:r>
            <a:r>
              <a:rPr lang="en-US" sz="1200" b="1" kern="1200" dirty="0">
                <a:solidFill>
                  <a:schemeClr val="tx1"/>
                </a:solidFill>
                <a:effectLst/>
                <a:latin typeface="+mn-lt"/>
                <a:ea typeface="+mn-ea"/>
                <a:cs typeface="+mn-cs"/>
              </a:rPr>
              <a:t>presentation</a:t>
            </a:r>
            <a:r>
              <a:rPr lang="en-US" sz="1200" kern="1200" dirty="0">
                <a:solidFill>
                  <a:schemeClr val="tx1"/>
                </a:solidFill>
                <a:effectLst/>
                <a:latin typeface="+mn-lt"/>
                <a:ea typeface="+mn-ea"/>
                <a:cs typeface="+mn-cs"/>
              </a:rPr>
              <a:t> time. Thus, for your pre-defense, you should try to limit your total number of </a:t>
            </a:r>
            <a:r>
              <a:rPr lang="en-US" sz="1200" b="1" kern="1200" dirty="0">
                <a:solidFill>
                  <a:schemeClr val="tx1"/>
                </a:solidFill>
                <a:effectLst/>
                <a:latin typeface="+mn-lt"/>
                <a:ea typeface="+mn-ea"/>
                <a:cs typeface="+mn-cs"/>
              </a:rPr>
              <a:t>slides</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8688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6x6 rule</a:t>
            </a:r>
            <a:r>
              <a:rPr lang="en-US" sz="1200" kern="1200" dirty="0">
                <a:solidFill>
                  <a:schemeClr val="tx1"/>
                </a:solidFill>
                <a:effectLst/>
                <a:latin typeface="+mn-lt"/>
                <a:ea typeface="+mn-ea"/>
                <a:cs typeface="+mn-cs"/>
              </a:rPr>
              <a:t>: each of your </a:t>
            </a:r>
            <a:r>
              <a:rPr lang="en-US" sz="1200" b="1" kern="1200" dirty="0">
                <a:solidFill>
                  <a:schemeClr val="tx1"/>
                </a:solidFill>
                <a:effectLst/>
                <a:latin typeface="+mn-lt"/>
                <a:ea typeface="+mn-ea"/>
                <a:cs typeface="+mn-cs"/>
              </a:rPr>
              <a:t>six</a:t>
            </a:r>
            <a:r>
              <a:rPr lang="en-US" sz="1200" kern="1200" dirty="0">
                <a:solidFill>
                  <a:schemeClr val="tx1"/>
                </a:solidFill>
                <a:effectLst/>
                <a:latin typeface="+mn-lt"/>
                <a:ea typeface="+mn-ea"/>
                <a:cs typeface="+mn-cs"/>
              </a:rPr>
              <a:t> lines or bullets should have no more than </a:t>
            </a:r>
            <a:r>
              <a:rPr lang="en-US" sz="1200" b="1" kern="1200" dirty="0">
                <a:solidFill>
                  <a:schemeClr val="tx1"/>
                </a:solidFill>
                <a:effectLst/>
                <a:latin typeface="+mn-lt"/>
                <a:ea typeface="+mn-ea"/>
                <a:cs typeface="+mn-cs"/>
              </a:rPr>
              <a:t>six</a:t>
            </a:r>
            <a:r>
              <a:rPr lang="en-US" sz="1200" kern="1200" dirty="0">
                <a:solidFill>
                  <a:schemeClr val="tx1"/>
                </a:solidFill>
                <a:effectLst/>
                <a:latin typeface="+mn-lt"/>
                <a:ea typeface="+mn-ea"/>
                <a:cs typeface="+mn-cs"/>
              </a:rPr>
              <a:t> words. You don't need to use complete sentences and can minimize your use of pronouns, connective words and prepositions.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Slides per minute rule:</a:t>
            </a:r>
            <a:r>
              <a:rPr lang="en-US" sz="1200" kern="1200" dirty="0">
                <a:solidFill>
                  <a:schemeClr val="tx1"/>
                </a:solidFill>
                <a:effectLst/>
                <a:latin typeface="+mn-lt"/>
                <a:ea typeface="+mn-ea"/>
                <a:cs typeface="+mn-cs"/>
              </a:rPr>
              <a:t> A good </a:t>
            </a:r>
            <a:r>
              <a:rPr lang="en-US" sz="1200" b="1" kern="1200" dirty="0">
                <a:solidFill>
                  <a:schemeClr val="tx1"/>
                </a:solidFill>
                <a:effectLst/>
                <a:latin typeface="+mn-lt"/>
                <a:ea typeface="+mn-ea"/>
                <a:cs typeface="+mn-cs"/>
              </a:rPr>
              <a:t>rule of thumb</a:t>
            </a:r>
            <a:r>
              <a:rPr lang="en-US" sz="1200" kern="1200" dirty="0">
                <a:solidFill>
                  <a:schemeClr val="tx1"/>
                </a:solidFill>
                <a:effectLst/>
                <a:latin typeface="+mn-lt"/>
                <a:ea typeface="+mn-ea"/>
                <a:cs typeface="+mn-cs"/>
              </a:rPr>
              <a:t> for total number of </a:t>
            </a:r>
            <a:r>
              <a:rPr lang="en-US" sz="1200" b="1" kern="1200" dirty="0">
                <a:solidFill>
                  <a:schemeClr val="tx1"/>
                </a:solidFill>
                <a:effectLst/>
                <a:latin typeface="+mn-lt"/>
                <a:ea typeface="+mn-ea"/>
                <a:cs typeface="+mn-cs"/>
              </a:rPr>
              <a:t>slides</a:t>
            </a:r>
            <a:r>
              <a:rPr lang="en-US" sz="1200" kern="1200" dirty="0">
                <a:solidFill>
                  <a:schemeClr val="tx1"/>
                </a:solidFill>
                <a:effectLst/>
                <a:latin typeface="+mn-lt"/>
                <a:ea typeface="+mn-ea"/>
                <a:cs typeface="+mn-cs"/>
              </a:rPr>
              <a:t> is to have no more than one slide per minute of </a:t>
            </a:r>
            <a:r>
              <a:rPr lang="en-US" sz="1200" b="1" kern="1200" dirty="0">
                <a:solidFill>
                  <a:schemeClr val="tx1"/>
                </a:solidFill>
                <a:effectLst/>
                <a:latin typeface="+mn-lt"/>
                <a:ea typeface="+mn-ea"/>
                <a:cs typeface="+mn-cs"/>
              </a:rPr>
              <a:t>presentation</a:t>
            </a:r>
            <a:r>
              <a:rPr lang="en-US" sz="1200" kern="1200" dirty="0">
                <a:solidFill>
                  <a:schemeClr val="tx1"/>
                </a:solidFill>
                <a:effectLst/>
                <a:latin typeface="+mn-lt"/>
                <a:ea typeface="+mn-ea"/>
                <a:cs typeface="+mn-cs"/>
              </a:rPr>
              <a:t> time. Thus, for your pre-defense, you should try to limit your total number of </a:t>
            </a:r>
            <a:r>
              <a:rPr lang="en-US" sz="1200" b="1" kern="1200" dirty="0">
                <a:solidFill>
                  <a:schemeClr val="tx1"/>
                </a:solidFill>
                <a:effectLst/>
                <a:latin typeface="+mn-lt"/>
                <a:ea typeface="+mn-ea"/>
                <a:cs typeface="+mn-cs"/>
              </a:rPr>
              <a:t>slides</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9490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6x6 rule</a:t>
            </a:r>
            <a:r>
              <a:rPr lang="en-US" sz="1200" kern="1200" dirty="0">
                <a:solidFill>
                  <a:schemeClr val="tx1"/>
                </a:solidFill>
                <a:effectLst/>
                <a:latin typeface="+mn-lt"/>
                <a:ea typeface="+mn-ea"/>
                <a:cs typeface="+mn-cs"/>
              </a:rPr>
              <a:t>: each of your </a:t>
            </a:r>
            <a:r>
              <a:rPr lang="en-US" sz="1200" b="1" kern="1200" dirty="0">
                <a:solidFill>
                  <a:schemeClr val="tx1"/>
                </a:solidFill>
                <a:effectLst/>
                <a:latin typeface="+mn-lt"/>
                <a:ea typeface="+mn-ea"/>
                <a:cs typeface="+mn-cs"/>
              </a:rPr>
              <a:t>six</a:t>
            </a:r>
            <a:r>
              <a:rPr lang="en-US" sz="1200" kern="1200" dirty="0">
                <a:solidFill>
                  <a:schemeClr val="tx1"/>
                </a:solidFill>
                <a:effectLst/>
                <a:latin typeface="+mn-lt"/>
                <a:ea typeface="+mn-ea"/>
                <a:cs typeface="+mn-cs"/>
              </a:rPr>
              <a:t> lines or bullets should have no more than </a:t>
            </a:r>
            <a:r>
              <a:rPr lang="en-US" sz="1200" b="1" kern="1200" dirty="0">
                <a:solidFill>
                  <a:schemeClr val="tx1"/>
                </a:solidFill>
                <a:effectLst/>
                <a:latin typeface="+mn-lt"/>
                <a:ea typeface="+mn-ea"/>
                <a:cs typeface="+mn-cs"/>
              </a:rPr>
              <a:t>six</a:t>
            </a:r>
            <a:r>
              <a:rPr lang="en-US" sz="1200" kern="1200" dirty="0">
                <a:solidFill>
                  <a:schemeClr val="tx1"/>
                </a:solidFill>
                <a:effectLst/>
                <a:latin typeface="+mn-lt"/>
                <a:ea typeface="+mn-ea"/>
                <a:cs typeface="+mn-cs"/>
              </a:rPr>
              <a:t> words. You don't need to use complete sentences and can minimize your use of pronouns, connective words and prepositions.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Slides per minute rule:</a:t>
            </a:r>
            <a:r>
              <a:rPr lang="en-US" sz="1200" kern="1200" dirty="0">
                <a:solidFill>
                  <a:schemeClr val="tx1"/>
                </a:solidFill>
                <a:effectLst/>
                <a:latin typeface="+mn-lt"/>
                <a:ea typeface="+mn-ea"/>
                <a:cs typeface="+mn-cs"/>
              </a:rPr>
              <a:t> A good </a:t>
            </a:r>
            <a:r>
              <a:rPr lang="en-US" sz="1200" b="1" kern="1200" dirty="0">
                <a:solidFill>
                  <a:schemeClr val="tx1"/>
                </a:solidFill>
                <a:effectLst/>
                <a:latin typeface="+mn-lt"/>
                <a:ea typeface="+mn-ea"/>
                <a:cs typeface="+mn-cs"/>
              </a:rPr>
              <a:t>rule of thumb</a:t>
            </a:r>
            <a:r>
              <a:rPr lang="en-US" sz="1200" kern="1200" dirty="0">
                <a:solidFill>
                  <a:schemeClr val="tx1"/>
                </a:solidFill>
                <a:effectLst/>
                <a:latin typeface="+mn-lt"/>
                <a:ea typeface="+mn-ea"/>
                <a:cs typeface="+mn-cs"/>
              </a:rPr>
              <a:t> for total number of </a:t>
            </a:r>
            <a:r>
              <a:rPr lang="en-US" sz="1200" b="1" kern="1200" dirty="0">
                <a:solidFill>
                  <a:schemeClr val="tx1"/>
                </a:solidFill>
                <a:effectLst/>
                <a:latin typeface="+mn-lt"/>
                <a:ea typeface="+mn-ea"/>
                <a:cs typeface="+mn-cs"/>
              </a:rPr>
              <a:t>slides</a:t>
            </a:r>
            <a:r>
              <a:rPr lang="en-US" sz="1200" kern="1200" dirty="0">
                <a:solidFill>
                  <a:schemeClr val="tx1"/>
                </a:solidFill>
                <a:effectLst/>
                <a:latin typeface="+mn-lt"/>
                <a:ea typeface="+mn-ea"/>
                <a:cs typeface="+mn-cs"/>
              </a:rPr>
              <a:t> is to have no more than one slide per minute of </a:t>
            </a:r>
            <a:r>
              <a:rPr lang="en-US" sz="1200" b="1" kern="1200" dirty="0">
                <a:solidFill>
                  <a:schemeClr val="tx1"/>
                </a:solidFill>
                <a:effectLst/>
                <a:latin typeface="+mn-lt"/>
                <a:ea typeface="+mn-ea"/>
                <a:cs typeface="+mn-cs"/>
              </a:rPr>
              <a:t>presentation</a:t>
            </a:r>
            <a:r>
              <a:rPr lang="en-US" sz="1200" kern="1200" dirty="0">
                <a:solidFill>
                  <a:schemeClr val="tx1"/>
                </a:solidFill>
                <a:effectLst/>
                <a:latin typeface="+mn-lt"/>
                <a:ea typeface="+mn-ea"/>
                <a:cs typeface="+mn-cs"/>
              </a:rPr>
              <a:t> time. Thus, for your pre-defense, you should try to limit your total number of </a:t>
            </a:r>
            <a:r>
              <a:rPr lang="en-US" sz="1200" b="1" kern="1200" dirty="0">
                <a:solidFill>
                  <a:schemeClr val="tx1"/>
                </a:solidFill>
                <a:effectLst/>
                <a:latin typeface="+mn-lt"/>
                <a:ea typeface="+mn-ea"/>
                <a:cs typeface="+mn-cs"/>
              </a:rPr>
              <a:t>slides</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031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6x6 rule</a:t>
            </a:r>
            <a:r>
              <a:rPr lang="en-US" sz="1200" kern="1200" dirty="0">
                <a:solidFill>
                  <a:schemeClr val="tx1"/>
                </a:solidFill>
                <a:effectLst/>
                <a:latin typeface="+mn-lt"/>
                <a:ea typeface="+mn-ea"/>
                <a:cs typeface="+mn-cs"/>
              </a:rPr>
              <a:t>: each of your </a:t>
            </a:r>
            <a:r>
              <a:rPr lang="en-US" sz="1200" b="1" kern="1200" dirty="0">
                <a:solidFill>
                  <a:schemeClr val="tx1"/>
                </a:solidFill>
                <a:effectLst/>
                <a:latin typeface="+mn-lt"/>
                <a:ea typeface="+mn-ea"/>
                <a:cs typeface="+mn-cs"/>
              </a:rPr>
              <a:t>six</a:t>
            </a:r>
            <a:r>
              <a:rPr lang="en-US" sz="1200" kern="1200" dirty="0">
                <a:solidFill>
                  <a:schemeClr val="tx1"/>
                </a:solidFill>
                <a:effectLst/>
                <a:latin typeface="+mn-lt"/>
                <a:ea typeface="+mn-ea"/>
                <a:cs typeface="+mn-cs"/>
              </a:rPr>
              <a:t> lines or bullets should have no more than </a:t>
            </a:r>
            <a:r>
              <a:rPr lang="en-US" sz="1200" b="1" kern="1200" dirty="0">
                <a:solidFill>
                  <a:schemeClr val="tx1"/>
                </a:solidFill>
                <a:effectLst/>
                <a:latin typeface="+mn-lt"/>
                <a:ea typeface="+mn-ea"/>
                <a:cs typeface="+mn-cs"/>
              </a:rPr>
              <a:t>six</a:t>
            </a:r>
            <a:r>
              <a:rPr lang="en-US" sz="1200" kern="1200" dirty="0">
                <a:solidFill>
                  <a:schemeClr val="tx1"/>
                </a:solidFill>
                <a:effectLst/>
                <a:latin typeface="+mn-lt"/>
                <a:ea typeface="+mn-ea"/>
                <a:cs typeface="+mn-cs"/>
              </a:rPr>
              <a:t> words. You don't need to use complete sentences and can minimize your use of pronouns, connective words and prepositions.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Slides per minute rule:</a:t>
            </a:r>
            <a:r>
              <a:rPr lang="en-US" sz="1200" kern="1200" dirty="0">
                <a:solidFill>
                  <a:schemeClr val="tx1"/>
                </a:solidFill>
                <a:effectLst/>
                <a:latin typeface="+mn-lt"/>
                <a:ea typeface="+mn-ea"/>
                <a:cs typeface="+mn-cs"/>
              </a:rPr>
              <a:t> A good </a:t>
            </a:r>
            <a:r>
              <a:rPr lang="en-US" sz="1200" b="1" kern="1200" dirty="0">
                <a:solidFill>
                  <a:schemeClr val="tx1"/>
                </a:solidFill>
                <a:effectLst/>
                <a:latin typeface="+mn-lt"/>
                <a:ea typeface="+mn-ea"/>
                <a:cs typeface="+mn-cs"/>
              </a:rPr>
              <a:t>rule of thumb</a:t>
            </a:r>
            <a:r>
              <a:rPr lang="en-US" sz="1200" kern="1200" dirty="0">
                <a:solidFill>
                  <a:schemeClr val="tx1"/>
                </a:solidFill>
                <a:effectLst/>
                <a:latin typeface="+mn-lt"/>
                <a:ea typeface="+mn-ea"/>
                <a:cs typeface="+mn-cs"/>
              </a:rPr>
              <a:t> for total number of </a:t>
            </a:r>
            <a:r>
              <a:rPr lang="en-US" sz="1200" b="1" kern="1200" dirty="0">
                <a:solidFill>
                  <a:schemeClr val="tx1"/>
                </a:solidFill>
                <a:effectLst/>
                <a:latin typeface="+mn-lt"/>
                <a:ea typeface="+mn-ea"/>
                <a:cs typeface="+mn-cs"/>
              </a:rPr>
              <a:t>slides</a:t>
            </a:r>
            <a:r>
              <a:rPr lang="en-US" sz="1200" kern="1200" dirty="0">
                <a:solidFill>
                  <a:schemeClr val="tx1"/>
                </a:solidFill>
                <a:effectLst/>
                <a:latin typeface="+mn-lt"/>
                <a:ea typeface="+mn-ea"/>
                <a:cs typeface="+mn-cs"/>
              </a:rPr>
              <a:t> is to have no more than one slide per minute of </a:t>
            </a:r>
            <a:r>
              <a:rPr lang="en-US" sz="1200" b="1" kern="1200" dirty="0">
                <a:solidFill>
                  <a:schemeClr val="tx1"/>
                </a:solidFill>
                <a:effectLst/>
                <a:latin typeface="+mn-lt"/>
                <a:ea typeface="+mn-ea"/>
                <a:cs typeface="+mn-cs"/>
              </a:rPr>
              <a:t>presentation</a:t>
            </a:r>
            <a:r>
              <a:rPr lang="en-US" sz="1200" kern="1200" dirty="0">
                <a:solidFill>
                  <a:schemeClr val="tx1"/>
                </a:solidFill>
                <a:effectLst/>
                <a:latin typeface="+mn-lt"/>
                <a:ea typeface="+mn-ea"/>
                <a:cs typeface="+mn-cs"/>
              </a:rPr>
              <a:t> time. Thus, for your pre-defense, you should try to limit your total number of </a:t>
            </a:r>
            <a:r>
              <a:rPr lang="en-US" sz="1200" b="1" kern="1200" dirty="0">
                <a:solidFill>
                  <a:schemeClr val="tx1"/>
                </a:solidFill>
                <a:effectLst/>
                <a:latin typeface="+mn-lt"/>
                <a:ea typeface="+mn-ea"/>
                <a:cs typeface="+mn-cs"/>
              </a:rPr>
              <a:t>slides</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4671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eorgia" panose="02040502050405020303" pitchFamily="18" charset="0"/>
              </a:rPr>
              <a:t>The presenter should provide detailed information in presenter notes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820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eorgia" panose="02040502050405020303" pitchFamily="18" charset="0"/>
              </a:rPr>
              <a:t>The presenter should provide detailed information in presenter notes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2250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6x6 rule</a:t>
            </a:r>
            <a:r>
              <a:rPr lang="en-US" sz="1200" kern="1200" dirty="0">
                <a:solidFill>
                  <a:schemeClr val="tx1"/>
                </a:solidFill>
                <a:effectLst/>
                <a:latin typeface="+mn-lt"/>
                <a:ea typeface="+mn-ea"/>
                <a:cs typeface="+mn-cs"/>
              </a:rPr>
              <a:t>: each of your </a:t>
            </a:r>
            <a:r>
              <a:rPr lang="en-US" sz="1200" b="1" kern="1200" dirty="0">
                <a:solidFill>
                  <a:schemeClr val="tx1"/>
                </a:solidFill>
                <a:effectLst/>
                <a:latin typeface="+mn-lt"/>
                <a:ea typeface="+mn-ea"/>
                <a:cs typeface="+mn-cs"/>
              </a:rPr>
              <a:t>six</a:t>
            </a:r>
            <a:r>
              <a:rPr lang="en-US" sz="1200" kern="1200" dirty="0">
                <a:solidFill>
                  <a:schemeClr val="tx1"/>
                </a:solidFill>
                <a:effectLst/>
                <a:latin typeface="+mn-lt"/>
                <a:ea typeface="+mn-ea"/>
                <a:cs typeface="+mn-cs"/>
              </a:rPr>
              <a:t> lines or bullets should have no more than </a:t>
            </a:r>
            <a:r>
              <a:rPr lang="en-US" sz="1200" b="1" kern="1200" dirty="0">
                <a:solidFill>
                  <a:schemeClr val="tx1"/>
                </a:solidFill>
                <a:effectLst/>
                <a:latin typeface="+mn-lt"/>
                <a:ea typeface="+mn-ea"/>
                <a:cs typeface="+mn-cs"/>
              </a:rPr>
              <a:t>six</a:t>
            </a:r>
            <a:r>
              <a:rPr lang="en-US" sz="1200" kern="1200" dirty="0">
                <a:solidFill>
                  <a:schemeClr val="tx1"/>
                </a:solidFill>
                <a:effectLst/>
                <a:latin typeface="+mn-lt"/>
                <a:ea typeface="+mn-ea"/>
                <a:cs typeface="+mn-cs"/>
              </a:rPr>
              <a:t> words. You don't need to use complete sentences and can minimize your use of pronouns, connective words and prepositions.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Slides per minute rule:</a:t>
            </a:r>
            <a:r>
              <a:rPr lang="en-US" sz="1200" kern="1200" dirty="0">
                <a:solidFill>
                  <a:schemeClr val="tx1"/>
                </a:solidFill>
                <a:effectLst/>
                <a:latin typeface="+mn-lt"/>
                <a:ea typeface="+mn-ea"/>
                <a:cs typeface="+mn-cs"/>
              </a:rPr>
              <a:t> A good </a:t>
            </a:r>
            <a:r>
              <a:rPr lang="en-US" sz="1200" b="1" kern="1200" dirty="0">
                <a:solidFill>
                  <a:schemeClr val="tx1"/>
                </a:solidFill>
                <a:effectLst/>
                <a:latin typeface="+mn-lt"/>
                <a:ea typeface="+mn-ea"/>
                <a:cs typeface="+mn-cs"/>
              </a:rPr>
              <a:t>rule of thumb</a:t>
            </a:r>
            <a:r>
              <a:rPr lang="en-US" sz="1200" kern="1200" dirty="0">
                <a:solidFill>
                  <a:schemeClr val="tx1"/>
                </a:solidFill>
                <a:effectLst/>
                <a:latin typeface="+mn-lt"/>
                <a:ea typeface="+mn-ea"/>
                <a:cs typeface="+mn-cs"/>
              </a:rPr>
              <a:t> for total number of </a:t>
            </a:r>
            <a:r>
              <a:rPr lang="en-US" sz="1200" b="1" kern="1200" dirty="0">
                <a:solidFill>
                  <a:schemeClr val="tx1"/>
                </a:solidFill>
                <a:effectLst/>
                <a:latin typeface="+mn-lt"/>
                <a:ea typeface="+mn-ea"/>
                <a:cs typeface="+mn-cs"/>
              </a:rPr>
              <a:t>slides</a:t>
            </a:r>
            <a:r>
              <a:rPr lang="en-US" sz="1200" kern="1200" dirty="0">
                <a:solidFill>
                  <a:schemeClr val="tx1"/>
                </a:solidFill>
                <a:effectLst/>
                <a:latin typeface="+mn-lt"/>
                <a:ea typeface="+mn-ea"/>
                <a:cs typeface="+mn-cs"/>
              </a:rPr>
              <a:t> is to have no more than one slide per minute of </a:t>
            </a:r>
            <a:r>
              <a:rPr lang="en-US" sz="1200" b="1" kern="1200" dirty="0">
                <a:solidFill>
                  <a:schemeClr val="tx1"/>
                </a:solidFill>
                <a:effectLst/>
                <a:latin typeface="+mn-lt"/>
                <a:ea typeface="+mn-ea"/>
                <a:cs typeface="+mn-cs"/>
              </a:rPr>
              <a:t>presentation</a:t>
            </a:r>
            <a:r>
              <a:rPr lang="en-US" sz="1200" kern="1200" dirty="0">
                <a:solidFill>
                  <a:schemeClr val="tx1"/>
                </a:solidFill>
                <a:effectLst/>
                <a:latin typeface="+mn-lt"/>
                <a:ea typeface="+mn-ea"/>
                <a:cs typeface="+mn-cs"/>
              </a:rPr>
              <a:t> time. Thus, for your pre-defense, you should try to limit your total number of </a:t>
            </a:r>
            <a:r>
              <a:rPr lang="en-US" sz="1200" b="1" kern="1200" dirty="0">
                <a:solidFill>
                  <a:schemeClr val="tx1"/>
                </a:solidFill>
                <a:effectLst/>
                <a:latin typeface="+mn-lt"/>
                <a:ea typeface="+mn-ea"/>
                <a:cs typeface="+mn-cs"/>
              </a:rPr>
              <a:t>slides</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8804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should always be blue</a:t>
            </a:r>
          </a:p>
        </p:txBody>
      </p:sp>
    </p:spTree>
    <p:extLst>
      <p:ext uri="{BB962C8B-B14F-4D97-AF65-F5344CB8AC3E}">
        <p14:creationId xmlns:p14="http://schemas.microsoft.com/office/powerpoint/2010/main" val="2189258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0D5CF96-B271-4E9B-BD62-BAA0E7F0E02B}" type="slidenum">
              <a:rPr lang="en-US" smtClean="0"/>
              <a:pPr>
                <a:defRPr/>
              </a:pPr>
              <a:t>20</a:t>
            </a:fld>
            <a:endParaRPr lang="en-US"/>
          </a:p>
        </p:txBody>
      </p:sp>
    </p:spTree>
    <p:extLst>
      <p:ext uri="{BB962C8B-B14F-4D97-AF65-F5344CB8AC3E}">
        <p14:creationId xmlns:p14="http://schemas.microsoft.com/office/powerpoint/2010/main" val="2877537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 name again is ______________________________ and you can find my contact information on this slide.  Beneath my email address you can find the states covered by my Regional Office.  </a:t>
            </a:r>
          </a:p>
          <a:p>
            <a:endParaRPr lang="en-US"/>
          </a:p>
          <a:p>
            <a:r>
              <a:rPr lang="en-US"/>
              <a:t>All of my peers around the country are also listed here in case you find that your state is covered by another region.  Please feel free to reach out to any one of us because – we are the corps group called the Hazardous Material Safety Action Team.  </a:t>
            </a:r>
          </a:p>
          <a:p>
            <a:endParaRPr lang="en-US"/>
          </a:p>
          <a:p>
            <a:r>
              <a:rPr lang="en-US">
                <a:latin typeface="Arial"/>
                <a:cs typeface="Arial"/>
              </a:rPr>
              <a:t>Our main objective is to help you understand the 49 CFR as it relates to the shipment of hazardous materials in transportation. </a:t>
            </a:r>
          </a:p>
          <a:p>
            <a:endParaRPr lang="en-US">
              <a:cs typeface="Arial"/>
            </a:endParaRPr>
          </a:p>
          <a:p>
            <a:endParaRPr lang="en-US"/>
          </a:p>
          <a:p>
            <a:pPr>
              <a:spcBef>
                <a:spcPts val="0"/>
              </a:spcBef>
              <a:spcAft>
                <a:spcPts val="0"/>
              </a:spcAft>
            </a:pPr>
            <a:r>
              <a:rPr lang="en-US"/>
              <a:t>Thank you for listening to this presentation, we will now start the Q&amp;A portion of this webinar. We have representatives from PHMSA and FMCSA ready to answer your questions. If you have any questions, please use the chat box to type your question or raise your hand using the hand icon in the bar on your screen and we will call on you to unmute and ask your question. </a:t>
            </a:r>
          </a:p>
          <a:p>
            <a:pPr>
              <a:spcBef>
                <a:spcPts val="0"/>
              </a:spcBef>
              <a:spcAft>
                <a:spcPts val="0"/>
              </a:spcAft>
            </a:pPr>
            <a:endParaRPr lang="en-US"/>
          </a:p>
          <a:p>
            <a:pPr>
              <a:spcBef>
                <a:spcPts val="0"/>
              </a:spcBef>
              <a:spcAft>
                <a:spcPts val="0"/>
              </a:spcAft>
            </a:pPr>
            <a:r>
              <a:rPr lang="en-US"/>
              <a:t>This Q&amp;A session will last for 10 minutes. To make sure we get to everyone’s question, we will also provide time during lunch and after the last webinar at 430pm for questions that need more time answering. We will also have representatives available for side bar conversations.</a:t>
            </a:r>
          </a:p>
          <a:p>
            <a:pPr>
              <a:spcBef>
                <a:spcPts val="0"/>
              </a:spcBef>
              <a:spcAft>
                <a:spcPts val="0"/>
              </a:spcAft>
            </a:pPr>
            <a:endParaRPr lang="en-US"/>
          </a:p>
          <a:p>
            <a:pPr>
              <a:spcBef>
                <a:spcPts val="0"/>
              </a:spcBef>
              <a:spcAft>
                <a:spcPts val="0"/>
              </a:spcAft>
            </a:pPr>
            <a:r>
              <a:rPr lang="en-US"/>
              <a:t>With that said, I’ll turn it over to our facilitator today to ask or call on the first question.</a:t>
            </a:r>
          </a:p>
        </p:txBody>
      </p:sp>
    </p:spTree>
    <p:extLst>
      <p:ext uri="{BB962C8B-B14F-4D97-AF65-F5344CB8AC3E}">
        <p14:creationId xmlns:p14="http://schemas.microsoft.com/office/powerpoint/2010/main" val="1724986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eorgia" panose="02040502050405020303" pitchFamily="18" charset="0"/>
              </a:rPr>
              <a:t>The presenter should provide detailed information in presenter notes</a:t>
            </a:r>
          </a:p>
          <a:p>
            <a:pPr marL="171450" indent="-171450">
              <a:buFont typeface="Arial" panose="020B0604020202020204" pitchFamily="34" charset="0"/>
              <a:buChar char="•"/>
            </a:pPr>
            <a:r>
              <a:rPr lang="en-US" dirty="0"/>
              <a:t>xxx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0433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eorgia" panose="02040502050405020303" pitchFamily="18" charset="0"/>
              </a:rPr>
              <a:t>The presenter should provide detailed information in presenter notes</a:t>
            </a:r>
          </a:p>
          <a:p>
            <a:pPr marL="171450" indent="-171450">
              <a:buFont typeface="Arial" panose="020B0604020202020204" pitchFamily="34" charset="0"/>
              <a:buChar char="•"/>
            </a:pPr>
            <a:r>
              <a:rPr lang="en-US" dirty="0"/>
              <a:t>xxx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5058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6x6 rule</a:t>
            </a:r>
            <a:r>
              <a:rPr lang="en-US" sz="1200" kern="1200" dirty="0">
                <a:solidFill>
                  <a:schemeClr val="tx1"/>
                </a:solidFill>
                <a:effectLst/>
                <a:latin typeface="+mn-lt"/>
                <a:ea typeface="+mn-ea"/>
                <a:cs typeface="+mn-cs"/>
              </a:rPr>
              <a:t>: each of your </a:t>
            </a:r>
            <a:r>
              <a:rPr lang="en-US" sz="1200" b="1" kern="1200" dirty="0">
                <a:solidFill>
                  <a:schemeClr val="tx1"/>
                </a:solidFill>
                <a:effectLst/>
                <a:latin typeface="+mn-lt"/>
                <a:ea typeface="+mn-ea"/>
                <a:cs typeface="+mn-cs"/>
              </a:rPr>
              <a:t>six</a:t>
            </a:r>
            <a:r>
              <a:rPr lang="en-US" sz="1200" kern="1200" dirty="0">
                <a:solidFill>
                  <a:schemeClr val="tx1"/>
                </a:solidFill>
                <a:effectLst/>
                <a:latin typeface="+mn-lt"/>
                <a:ea typeface="+mn-ea"/>
                <a:cs typeface="+mn-cs"/>
              </a:rPr>
              <a:t> lines or bullets should have no more than </a:t>
            </a:r>
            <a:r>
              <a:rPr lang="en-US" sz="1200" b="1" kern="1200" dirty="0">
                <a:solidFill>
                  <a:schemeClr val="tx1"/>
                </a:solidFill>
                <a:effectLst/>
                <a:latin typeface="+mn-lt"/>
                <a:ea typeface="+mn-ea"/>
                <a:cs typeface="+mn-cs"/>
              </a:rPr>
              <a:t>six</a:t>
            </a:r>
            <a:r>
              <a:rPr lang="en-US" sz="1200" kern="1200" dirty="0">
                <a:solidFill>
                  <a:schemeClr val="tx1"/>
                </a:solidFill>
                <a:effectLst/>
                <a:latin typeface="+mn-lt"/>
                <a:ea typeface="+mn-ea"/>
                <a:cs typeface="+mn-cs"/>
              </a:rPr>
              <a:t> words. You don't need to use complete sentences and can minimize your use of pronouns, connective words and prepositions.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Slides per minute rule:</a:t>
            </a:r>
            <a:r>
              <a:rPr lang="en-US" sz="1200" kern="1200" dirty="0">
                <a:solidFill>
                  <a:schemeClr val="tx1"/>
                </a:solidFill>
                <a:effectLst/>
                <a:latin typeface="+mn-lt"/>
                <a:ea typeface="+mn-ea"/>
                <a:cs typeface="+mn-cs"/>
              </a:rPr>
              <a:t> A good </a:t>
            </a:r>
            <a:r>
              <a:rPr lang="en-US" sz="1200" b="1" kern="1200" dirty="0">
                <a:solidFill>
                  <a:schemeClr val="tx1"/>
                </a:solidFill>
                <a:effectLst/>
                <a:latin typeface="+mn-lt"/>
                <a:ea typeface="+mn-ea"/>
                <a:cs typeface="+mn-cs"/>
              </a:rPr>
              <a:t>rule of thumb</a:t>
            </a:r>
            <a:r>
              <a:rPr lang="en-US" sz="1200" kern="1200" dirty="0">
                <a:solidFill>
                  <a:schemeClr val="tx1"/>
                </a:solidFill>
                <a:effectLst/>
                <a:latin typeface="+mn-lt"/>
                <a:ea typeface="+mn-ea"/>
                <a:cs typeface="+mn-cs"/>
              </a:rPr>
              <a:t> for total number of </a:t>
            </a:r>
            <a:r>
              <a:rPr lang="en-US" sz="1200" b="1" kern="1200" dirty="0">
                <a:solidFill>
                  <a:schemeClr val="tx1"/>
                </a:solidFill>
                <a:effectLst/>
                <a:latin typeface="+mn-lt"/>
                <a:ea typeface="+mn-ea"/>
                <a:cs typeface="+mn-cs"/>
              </a:rPr>
              <a:t>slides</a:t>
            </a:r>
            <a:r>
              <a:rPr lang="en-US" sz="1200" kern="1200" dirty="0">
                <a:solidFill>
                  <a:schemeClr val="tx1"/>
                </a:solidFill>
                <a:effectLst/>
                <a:latin typeface="+mn-lt"/>
                <a:ea typeface="+mn-ea"/>
                <a:cs typeface="+mn-cs"/>
              </a:rPr>
              <a:t> is to have no more than one slide per minute of </a:t>
            </a:r>
            <a:r>
              <a:rPr lang="en-US" sz="1200" b="1" kern="1200" dirty="0">
                <a:solidFill>
                  <a:schemeClr val="tx1"/>
                </a:solidFill>
                <a:effectLst/>
                <a:latin typeface="+mn-lt"/>
                <a:ea typeface="+mn-ea"/>
                <a:cs typeface="+mn-cs"/>
              </a:rPr>
              <a:t>presentation</a:t>
            </a:r>
            <a:r>
              <a:rPr lang="en-US" sz="1200" kern="1200" dirty="0">
                <a:solidFill>
                  <a:schemeClr val="tx1"/>
                </a:solidFill>
                <a:effectLst/>
                <a:latin typeface="+mn-lt"/>
                <a:ea typeface="+mn-ea"/>
                <a:cs typeface="+mn-cs"/>
              </a:rPr>
              <a:t> time. Thus, for your pre-defense, you should try to limit your total number of </a:t>
            </a:r>
            <a:r>
              <a:rPr lang="en-US" sz="1200" b="1" kern="1200" dirty="0">
                <a:solidFill>
                  <a:schemeClr val="tx1"/>
                </a:solidFill>
                <a:effectLst/>
                <a:latin typeface="+mn-lt"/>
                <a:ea typeface="+mn-ea"/>
                <a:cs typeface="+mn-cs"/>
              </a:rPr>
              <a:t>slides</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4831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4914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0063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9615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3397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9F28EF-447D-42BE-84AD-4173871F8768}" type="slidenum">
              <a:rPr lang="en-US" smtClean="0"/>
              <a:pPr/>
              <a:t>‹#›</a:t>
            </a:fld>
            <a:endParaRPr lang="en-US"/>
          </a:p>
        </p:txBody>
      </p:sp>
    </p:spTree>
    <p:extLst>
      <p:ext uri="{BB962C8B-B14F-4D97-AF65-F5344CB8AC3E}">
        <p14:creationId xmlns:p14="http://schemas.microsoft.com/office/powerpoint/2010/main" val="1000137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xfrm>
            <a:off x="6781800" y="6356350"/>
            <a:ext cx="2133600" cy="365125"/>
          </a:xfrm>
          <a:ln/>
        </p:spPr>
        <p:txBody>
          <a:bodyPr/>
          <a:lstStyle>
            <a:lvl1pPr>
              <a:defRPr/>
            </a:lvl1pPr>
          </a:lstStyle>
          <a:p>
            <a:pPr>
              <a:defRPr/>
            </a:pPr>
            <a:fld id="{A37B69A5-BA6F-4BB5-A40A-0EC1B5725BB6}" type="slidenum">
              <a:rPr lang="en-US"/>
              <a:pPr>
                <a:defRPr/>
              </a:pPr>
              <a:t>‹#›</a:t>
            </a:fld>
            <a:endParaRPr lang="en-US"/>
          </a:p>
        </p:txBody>
      </p:sp>
    </p:spTree>
    <p:extLst>
      <p:ext uri="{BB962C8B-B14F-4D97-AF65-F5344CB8AC3E}">
        <p14:creationId xmlns:p14="http://schemas.microsoft.com/office/powerpoint/2010/main" val="2637370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lvl1pPr>
              <a:defRPr/>
            </a:lvl1pPr>
          </a:lstStyle>
          <a:p>
            <a:pPr>
              <a:defRPr/>
            </a:pPr>
            <a:fld id="{A37B69A5-BA6F-4BB5-A40A-0EC1B5725BB6}" type="slidenum">
              <a:rPr lang="en-US"/>
              <a:pPr>
                <a:defRPr/>
              </a:pPr>
              <a:t>‹#›</a:t>
            </a:fld>
            <a:endParaRPr lang="en-US"/>
          </a:p>
        </p:txBody>
      </p:sp>
    </p:spTree>
    <p:extLst>
      <p:ext uri="{BB962C8B-B14F-4D97-AF65-F5344CB8AC3E}">
        <p14:creationId xmlns:p14="http://schemas.microsoft.com/office/powerpoint/2010/main" val="1290183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B79CDE-7D7C-46BF-A58B-2F105EB1CE33}" type="datetimeFigureOut">
              <a:rPr lang="en-US" smtClean="0"/>
              <a:t>6/9/2022</a:t>
            </a:fld>
            <a:endParaRPr lang="en-US"/>
          </a:p>
        </p:txBody>
      </p:sp>
      <p:sp>
        <p:nvSpPr>
          <p:cNvPr id="4" name="Slide Number Placeholder 3"/>
          <p:cNvSpPr>
            <a:spLocks noGrp="1"/>
          </p:cNvSpPr>
          <p:nvPr>
            <p:ph type="sldNum" sz="quarter" idx="12"/>
          </p:nvPr>
        </p:nvSpPr>
        <p:spPr/>
        <p:txBody>
          <a:bodyPr/>
          <a:lstStyle/>
          <a:p>
            <a:fld id="{BE4FB471-EBB4-4D81-9EA6-902E33AD37CE}" type="slidenum">
              <a:rPr lang="en-US" smtClean="0"/>
              <a:t>‹#›</a:t>
            </a:fld>
            <a:endParaRPr lang="en-US"/>
          </a:p>
        </p:txBody>
      </p:sp>
    </p:spTree>
    <p:extLst>
      <p:ext uri="{BB962C8B-B14F-4D97-AF65-F5344CB8AC3E}">
        <p14:creationId xmlns:p14="http://schemas.microsoft.com/office/powerpoint/2010/main" val="3241066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C03EBE-C1E2-458F-BC19-3DBADA2B4120}"/>
              </a:ext>
            </a:extLst>
          </p:cNvPr>
          <p:cNvPicPr>
            <a:picLocks noChangeAspect="1"/>
          </p:cNvPicPr>
          <p:nvPr userDrawn="1"/>
        </p:nvPicPr>
        <p:blipFill>
          <a:blip r:embed="rId2"/>
          <a:stretch>
            <a:fillRect/>
          </a:stretch>
        </p:blipFill>
        <p:spPr>
          <a:xfrm>
            <a:off x="4156" y="3036"/>
            <a:ext cx="9144000" cy="6854964"/>
          </a:xfrm>
          <a:prstGeom prst="rect">
            <a:avLst/>
          </a:prstGeom>
        </p:spPr>
      </p:pic>
      <p:sp>
        <p:nvSpPr>
          <p:cNvPr id="4" name="Date Placeholder 3"/>
          <p:cNvSpPr>
            <a:spLocks noGrp="1"/>
          </p:cNvSpPr>
          <p:nvPr>
            <p:ph type="dt" sz="half" idx="10"/>
          </p:nvPr>
        </p:nvSpPr>
        <p:spPr>
          <a:xfrm>
            <a:off x="0" y="5715000"/>
            <a:ext cx="990600" cy="365125"/>
          </a:xfrm>
        </p:spPr>
        <p:txBody>
          <a:bodyPr/>
          <a:lstStyle/>
          <a:p>
            <a:fld id="{68B79CDE-7D7C-46BF-A58B-2F105EB1CE33}" type="datetimeFigureOut">
              <a:rPr lang="en-US" smtClean="0"/>
              <a:t>6/9/2022</a:t>
            </a:fld>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005" y="795"/>
            <a:ext cx="533400" cy="365125"/>
          </a:xfrm>
        </p:spPr>
        <p:txBody>
          <a:bodyPr/>
          <a:lstStyle/>
          <a:p>
            <a:fld id="{BE4FB471-EBB4-4D81-9EA6-902E33AD37CE}" type="slidenum">
              <a:rPr lang="en-US" smtClean="0"/>
              <a:t>‹#›</a:t>
            </a:fld>
            <a:endParaRPr lang="en-US"/>
          </a:p>
        </p:txBody>
      </p:sp>
    </p:spTree>
    <p:extLst>
      <p:ext uri="{BB962C8B-B14F-4D97-AF65-F5344CB8AC3E}">
        <p14:creationId xmlns:p14="http://schemas.microsoft.com/office/powerpoint/2010/main" val="3412671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B79CDE-7D7C-46BF-A58B-2F105EB1CE33}" type="datetimeFigureOut">
              <a:rPr lang="en-US" smtClean="0"/>
              <a:t>6/9/2022</a:t>
            </a:fld>
            <a:endParaRPr lang="en-US"/>
          </a:p>
        </p:txBody>
      </p:sp>
      <p:sp>
        <p:nvSpPr>
          <p:cNvPr id="5" name="Slide Number Placeholder 4"/>
          <p:cNvSpPr>
            <a:spLocks noGrp="1"/>
          </p:cNvSpPr>
          <p:nvPr>
            <p:ph type="sldNum" sz="quarter" idx="12"/>
          </p:nvPr>
        </p:nvSpPr>
        <p:spPr/>
        <p:txBody>
          <a:bodyPr/>
          <a:lstStyle/>
          <a:p>
            <a:fld id="{BE4FB471-EBB4-4D81-9EA6-902E33AD37CE}" type="slidenum">
              <a:rPr lang="en-US" smtClean="0"/>
              <a:t>‹#›</a:t>
            </a:fld>
            <a:endParaRPr lang="en-US"/>
          </a:p>
        </p:txBody>
      </p:sp>
    </p:spTree>
    <p:extLst>
      <p:ext uri="{BB962C8B-B14F-4D97-AF65-F5344CB8AC3E}">
        <p14:creationId xmlns:p14="http://schemas.microsoft.com/office/powerpoint/2010/main" val="444057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2C4A94-3448-4A55-A7BA-B587ABD00B3F}"/>
              </a:ext>
            </a:extLst>
          </p:cNvPr>
          <p:cNvPicPr>
            <a:picLocks noChangeAspect="1"/>
          </p:cNvPicPr>
          <p:nvPr userDrawn="1"/>
        </p:nvPicPr>
        <p:blipFill>
          <a:blip r:embed="rId2"/>
          <a:stretch>
            <a:fillRect/>
          </a:stretch>
        </p:blipFill>
        <p:spPr>
          <a:xfrm>
            <a:off x="0" y="1518"/>
            <a:ext cx="9144000" cy="6854964"/>
          </a:xfrm>
          <a:prstGeom prst="rect">
            <a:avLst/>
          </a:prstGeom>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542" y="5729357"/>
            <a:ext cx="990600" cy="365125"/>
          </a:xfrm>
        </p:spPr>
        <p:txBody>
          <a:bodyPr/>
          <a:lstStyle/>
          <a:p>
            <a:fld id="{68B79CDE-7D7C-46BF-A58B-2F105EB1CE33}" type="datetimeFigureOut">
              <a:rPr lang="en-US" smtClean="0"/>
              <a:t>6/9/2022</a:t>
            </a:fld>
            <a:endParaRPr lang="en-US"/>
          </a:p>
        </p:txBody>
      </p:sp>
      <p:sp>
        <p:nvSpPr>
          <p:cNvPr id="6" name="Slide Number Placeholder 5"/>
          <p:cNvSpPr>
            <a:spLocks noGrp="1"/>
          </p:cNvSpPr>
          <p:nvPr>
            <p:ph type="sldNum" sz="quarter" idx="12"/>
          </p:nvPr>
        </p:nvSpPr>
        <p:spPr>
          <a:xfrm>
            <a:off x="0" y="11719"/>
            <a:ext cx="533400" cy="365125"/>
          </a:xfrm>
        </p:spPr>
        <p:txBody>
          <a:bodyPr/>
          <a:lstStyle/>
          <a:p>
            <a:fld id="{BE4FB471-EBB4-4D81-9EA6-902E33AD37CE}" type="slidenum">
              <a:rPr lang="en-US" smtClean="0"/>
              <a:t>‹#›</a:t>
            </a:fld>
            <a:endParaRPr lang="en-US"/>
          </a:p>
        </p:txBody>
      </p:sp>
    </p:spTree>
    <p:extLst>
      <p:ext uri="{BB962C8B-B14F-4D97-AF65-F5344CB8AC3E}">
        <p14:creationId xmlns:p14="http://schemas.microsoft.com/office/powerpoint/2010/main" val="3141381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9F28EF-447D-42BE-84AD-4173871F8768}" type="slidenum">
              <a:rPr lang="en-US" smtClean="0"/>
              <a:pPr/>
              <a:t>‹#›</a:t>
            </a:fld>
            <a:endParaRPr lang="en-US"/>
          </a:p>
        </p:txBody>
      </p:sp>
    </p:spTree>
    <p:extLst>
      <p:ext uri="{BB962C8B-B14F-4D97-AF65-F5344CB8AC3E}">
        <p14:creationId xmlns:p14="http://schemas.microsoft.com/office/powerpoint/2010/main" val="362233886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5" r:id="rId6"/>
    <p:sldLayoutId id="2147483696" r:id="rId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0" y="3886200"/>
            <a:ext cx="6400800" cy="1752600"/>
          </a:xfrm>
          <a:prstGeom prst="rect">
            <a:avLst/>
          </a:prstGeom>
        </p:spPr>
        <p:txBody>
          <a:bodyPr/>
          <a:lstStyle/>
          <a:p>
            <a:endParaRPr lang="en-US"/>
          </a:p>
          <a:p>
            <a:endParaRPr lang="en-US"/>
          </a:p>
          <a:p>
            <a:endParaRPr lang="en-US"/>
          </a:p>
          <a:p>
            <a:endParaRPr lang="en-US"/>
          </a:p>
        </p:txBody>
      </p:sp>
      <p:sp>
        <p:nvSpPr>
          <p:cNvPr id="5" name="Rectangle 4">
            <a:extLst>
              <a:ext uri="{FF2B5EF4-FFF2-40B4-BE49-F238E27FC236}">
                <a16:creationId xmlns:a16="http://schemas.microsoft.com/office/drawing/2014/main" id="{EE516275-FEDD-4A93-B12B-637403498963}"/>
              </a:ext>
            </a:extLst>
          </p:cNvPr>
          <p:cNvSpPr/>
          <p:nvPr/>
        </p:nvSpPr>
        <p:spPr>
          <a:xfrm>
            <a:off x="0" y="4762500"/>
            <a:ext cx="9144000" cy="861774"/>
          </a:xfrm>
          <a:prstGeom prst="rect">
            <a:avLst/>
          </a:prstGeom>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ln w="11430"/>
                <a:solidFill>
                  <a:srgbClr val="4F81BD">
                    <a:lumMod val="50000"/>
                  </a:srgbClr>
                </a:solidFill>
                <a:latin typeface="Times New Roman" panose="02020603050405020304" pitchFamily="18" charset="0"/>
                <a:cs typeface="Times New Roman" panose="02020603050405020304" pitchFamily="18" charset="0"/>
              </a:rPr>
              <a:t>PHMSA Field Operations</a:t>
            </a:r>
            <a:endParaRPr kumimoji="0" lang="en-US" sz="2600" b="1" i="0" u="none" strike="noStrike" kern="1200" cap="none" spc="0" normalizeH="0" baseline="0" noProof="0" dirty="0">
              <a:ln w="11430"/>
              <a:solidFill>
                <a:srgbClr val="4F81BD">
                  <a:lumMod val="50000"/>
                </a:srgbClr>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1430"/>
                <a:solidFill>
                  <a:srgbClr val="4F81BD">
                    <a:lumMod val="50000"/>
                  </a:srgbClr>
                </a:solidFill>
                <a:effectLst/>
                <a:uLnTx/>
                <a:uFillTx/>
                <a:latin typeface="Times New Roman" panose="02020603050405020304" pitchFamily="18" charset="0"/>
                <a:cs typeface="Times New Roman" panose="02020603050405020304" pitchFamily="18" charset="0"/>
              </a:rPr>
              <a:t>Presented by Investigator Joe Vega</a:t>
            </a:r>
          </a:p>
        </p:txBody>
      </p:sp>
      <p:pic>
        <p:nvPicPr>
          <p:cNvPr id="6" name="Picture 5">
            <a:extLst>
              <a:ext uri="{FF2B5EF4-FFF2-40B4-BE49-F238E27FC236}">
                <a16:creationId xmlns:a16="http://schemas.microsoft.com/office/drawing/2014/main" id="{F10E566F-3DB9-42D8-9385-92966E85B023}"/>
              </a:ext>
            </a:extLst>
          </p:cNvPr>
          <p:cNvPicPr>
            <a:picLocks noChangeAspect="1"/>
          </p:cNvPicPr>
          <p:nvPr/>
        </p:nvPicPr>
        <p:blipFill>
          <a:blip r:embed="rId3"/>
          <a:stretch>
            <a:fillRect/>
          </a:stretch>
        </p:blipFill>
        <p:spPr>
          <a:xfrm>
            <a:off x="1" y="-609600"/>
            <a:ext cx="9144000" cy="514814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992061"/>
            <a:ext cx="1853920" cy="84705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9823" y="5562600"/>
            <a:ext cx="2144177" cy="1309098"/>
          </a:xfrm>
          <a:prstGeom prst="rect">
            <a:avLst/>
          </a:prstGeom>
        </p:spPr>
      </p:pic>
      <p:sp>
        <p:nvSpPr>
          <p:cNvPr id="12" name="Slide Number Placeholder 1"/>
          <p:cNvSpPr txBox="1">
            <a:spLocks/>
          </p:cNvSpPr>
          <p:nvPr/>
        </p:nvSpPr>
        <p:spPr>
          <a:xfrm>
            <a:off x="6705600" y="6325099"/>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 name="Slide Number Placeholder 1"/>
          <p:cNvSpPr>
            <a:spLocks noGrp="1"/>
          </p:cNvSpPr>
          <p:nvPr>
            <p:ph type="sldNum" sz="quarter" idx="12"/>
          </p:nvPr>
        </p:nvSpPr>
        <p:spPr>
          <a:xfrm>
            <a:off x="6781800" y="6356350"/>
            <a:ext cx="2133600" cy="365125"/>
          </a:xfrm>
        </p:spPr>
        <p:txBody>
          <a:bodyPr/>
          <a:lstStyle/>
          <a:p>
            <a:fld id="{BE4FB471-EBB4-4D81-9EA6-902E33AD37CE}" type="slidenum">
              <a:rPr lang="en-US" smtClean="0"/>
              <a:t>1</a:t>
            </a:fld>
            <a:endParaRPr lang="en-US" dirty="0"/>
          </a:p>
        </p:txBody>
      </p:sp>
    </p:spTree>
    <p:extLst>
      <p:ext uri="{BB962C8B-B14F-4D97-AF65-F5344CB8AC3E}">
        <p14:creationId xmlns:p14="http://schemas.microsoft.com/office/powerpoint/2010/main" val="183911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C4BD6C2-B70F-4D78-A8AC-C8A5FA7FA6C2}"/>
              </a:ext>
            </a:extLst>
          </p:cNvPr>
          <p:cNvSpPr txBox="1">
            <a:spLocks/>
          </p:cNvSpPr>
          <p:nvPr/>
        </p:nvSpPr>
        <p:spPr>
          <a:xfrm>
            <a:off x="0" y="23086"/>
            <a:ext cx="9067800" cy="794273"/>
          </a:xfrm>
          <a:prstGeom prst="rect">
            <a:avLst/>
          </a:prstGeom>
          <a:solidFill>
            <a:schemeClr val="tx2"/>
          </a:solidFill>
          <a:ln w="85725">
            <a:solidFill>
              <a:schemeClr val="tx2"/>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3" name="Content Placeholder 2">
            <a:extLst>
              <a:ext uri="{FF2B5EF4-FFF2-40B4-BE49-F238E27FC236}">
                <a16:creationId xmlns:a16="http://schemas.microsoft.com/office/drawing/2014/main" id="{400D834E-F7BA-49BE-BD58-15363C4A94F4}"/>
              </a:ext>
            </a:extLst>
          </p:cNvPr>
          <p:cNvSpPr>
            <a:spLocks noGrp="1"/>
          </p:cNvSpPr>
          <p:nvPr>
            <p:ph idx="4294967295"/>
          </p:nvPr>
        </p:nvSpPr>
        <p:spPr>
          <a:xfrm>
            <a:off x="1219200" y="1447800"/>
            <a:ext cx="7924800" cy="3962400"/>
          </a:xfrm>
          <a:solidFill>
            <a:schemeClr val="tx1"/>
          </a:solidFill>
          <a:ln>
            <a:solidFill>
              <a:schemeClr val="tx1"/>
            </a:solidFill>
          </a:ln>
        </p:spPr>
        <p:txBody>
          <a:bodyPr/>
          <a:lstStyle/>
          <a:p>
            <a:pPr lvl="1"/>
            <a:endParaRPr lang="en-US" dirty="0"/>
          </a:p>
          <a:p>
            <a:endParaRPr lang="en-US" dirty="0"/>
          </a:p>
          <a:p>
            <a:endParaRPr lang="en-US" dirty="0"/>
          </a:p>
        </p:txBody>
      </p:sp>
      <p:sp>
        <p:nvSpPr>
          <p:cNvPr id="7" name="Rectangle 2"/>
          <p:cNvSpPr txBox="1">
            <a:spLocks noChangeArrowheads="1"/>
          </p:cNvSpPr>
          <p:nvPr/>
        </p:nvSpPr>
        <p:spPr>
          <a:xfrm>
            <a:off x="147282" y="118178"/>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dirty="0">
                <a:ln>
                  <a:noFill/>
                </a:ln>
                <a:solidFill>
                  <a:prstClr val="white"/>
                </a:solidFill>
                <a:effectLst/>
                <a:uLnTx/>
                <a:uFillTx/>
                <a:latin typeface="Times New Roman" panose="02020603050405020304" pitchFamily="18" charset="0"/>
                <a:cs typeface="Times New Roman" panose="02020603050405020304" pitchFamily="18" charset="0"/>
              </a:rPr>
              <a:t>Site Visit Differences </a:t>
            </a:r>
            <a:endParaRPr kumimoji="0" lang="en-US" sz="4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TextBox 9"/>
          <p:cNvSpPr txBox="1"/>
          <p:nvPr/>
        </p:nvSpPr>
        <p:spPr>
          <a:xfrm>
            <a:off x="2987293" y="5163979"/>
            <a:ext cx="3463977" cy="246221"/>
          </a:xfrm>
          <a:prstGeom prst="rect">
            <a:avLst/>
          </a:prstGeom>
          <a:ln/>
        </p:spPr>
        <p:txBody>
          <a:bodyPr vert="horz" wrap="square" lIns="91440" tIns="45720" rIns="91440" bIns="45720" rtlCol="0" anchor="ctr">
            <a:spAutoFit/>
          </a:bodyPr>
          <a:lstStyle/>
          <a:p>
            <a:pPr algn="ctr"/>
            <a:endParaRPr lang="en-US" sz="1000" b="1" dirty="0">
              <a:solidFill>
                <a:schemeClr val="tx2"/>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92061"/>
            <a:ext cx="1853920" cy="847050"/>
          </a:xfrm>
          <a:prstGeom prst="rect">
            <a:avLst/>
          </a:prstGeom>
        </p:spPr>
      </p:pic>
      <p:sp>
        <p:nvSpPr>
          <p:cNvPr id="16" name="Slide Number Placeholder 1"/>
          <p:cNvSpPr>
            <a:spLocks noGrp="1"/>
          </p:cNvSpPr>
          <p:nvPr>
            <p:ph type="sldNum" sz="quarter" idx="12"/>
          </p:nvPr>
        </p:nvSpPr>
        <p:spPr>
          <a:xfrm>
            <a:off x="6781800" y="6356350"/>
            <a:ext cx="2133600" cy="365125"/>
          </a:xfrm>
        </p:spPr>
        <p:txBody>
          <a:bodyPr/>
          <a:lstStyle/>
          <a:p>
            <a:fld id="{BE4FB471-EBB4-4D81-9EA6-902E33AD37CE}" type="slidenum">
              <a:rPr lang="en-US" smtClean="0"/>
              <a:t>10</a:t>
            </a:fld>
            <a:endParaRPr lang="en-US" dirty="0"/>
          </a:p>
        </p:txBody>
      </p:sp>
      <p:sp>
        <p:nvSpPr>
          <p:cNvPr id="14" name="Rectangle 13"/>
          <p:cNvSpPr/>
          <p:nvPr/>
        </p:nvSpPr>
        <p:spPr>
          <a:xfrm>
            <a:off x="820942" y="1066800"/>
            <a:ext cx="3505200" cy="4692682"/>
          </a:xfrm>
          <a:prstGeom prst="rect">
            <a:avLst/>
          </a:prstGeom>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u="sng" dirty="0">
                <a:solidFill>
                  <a:schemeClr val="tx1"/>
                </a:solidFill>
                <a:latin typeface="Times New Roman" panose="02020603050405020304" pitchFamily="18" charset="0"/>
                <a:cs typeface="Times New Roman" panose="02020603050405020304" pitchFamily="18" charset="0"/>
              </a:rPr>
              <a:t>Inspection/Investigation</a:t>
            </a:r>
          </a:p>
          <a:p>
            <a:pPr algn="ctr"/>
            <a:endParaRPr lang="en-US" sz="2000" u="sng" dirty="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General operations</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Initiated by PHMSA (Random or targeted)</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Unannounced</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Enforcement actions      (WL, TKT, ENF)</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
        <p:nvSpPr>
          <p:cNvPr id="18" name="Rectangle 17"/>
          <p:cNvSpPr/>
          <p:nvPr/>
        </p:nvSpPr>
        <p:spPr>
          <a:xfrm>
            <a:off x="4751312" y="1066800"/>
            <a:ext cx="3505200" cy="4665034"/>
          </a:xfrm>
          <a:prstGeom prst="rect">
            <a:avLst/>
          </a:prstGeom>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u="sng" dirty="0">
                <a:solidFill>
                  <a:schemeClr val="tx1"/>
                </a:solidFill>
                <a:latin typeface="Times New Roman" panose="02020603050405020304" pitchFamily="18" charset="0"/>
                <a:cs typeface="Times New Roman" panose="02020603050405020304" pitchFamily="18" charset="0"/>
              </a:rPr>
              <a:t>Fitness Review</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Attaining or maintaining approval</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Response to application</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Scheduled</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Fitness Recommendation (FIT/UNFIT)</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863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ABE23A-A2D3-4A5A-82E3-C32986CD3013}"/>
              </a:ext>
            </a:extLst>
          </p:cNvPr>
          <p:cNvSpPr txBox="1">
            <a:spLocks/>
          </p:cNvSpPr>
          <p:nvPr/>
        </p:nvSpPr>
        <p:spPr>
          <a:xfrm>
            <a:off x="-38100" y="38100"/>
            <a:ext cx="9144000" cy="945970"/>
          </a:xfrm>
          <a:prstGeom prst="rect">
            <a:avLst/>
          </a:prstGeom>
          <a:solidFill>
            <a:schemeClr val="accent6">
              <a:lumMod val="75000"/>
            </a:schemeClr>
          </a:solidFill>
          <a:ln w="85725">
            <a:solidFill>
              <a:schemeClr val="accent6">
                <a:lumMod val="75000"/>
              </a:schemeClr>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3" name="Content Placeholder 2">
            <a:extLst>
              <a:ext uri="{FF2B5EF4-FFF2-40B4-BE49-F238E27FC236}">
                <a16:creationId xmlns:a16="http://schemas.microsoft.com/office/drawing/2014/main" id="{400D834E-F7BA-49BE-BD58-15363C4A94F4}"/>
              </a:ext>
            </a:extLst>
          </p:cNvPr>
          <p:cNvSpPr>
            <a:spLocks noGrp="1"/>
          </p:cNvSpPr>
          <p:nvPr>
            <p:ph idx="4294967295"/>
          </p:nvPr>
        </p:nvSpPr>
        <p:spPr>
          <a:xfrm>
            <a:off x="756882" y="1447800"/>
            <a:ext cx="7924800" cy="3962400"/>
          </a:xfrm>
          <a:solidFill>
            <a:schemeClr val="tx1"/>
          </a:solidFill>
          <a:ln>
            <a:solidFill>
              <a:schemeClr val="tx1"/>
            </a:solidFill>
          </a:ln>
        </p:spPr>
        <p:txBody>
          <a:bodyPr/>
          <a:lstStyle/>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Entrance Briefing</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Walkthrough</a:t>
            </a:r>
          </a:p>
          <a:p>
            <a:pPr lvl="1">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Facility and testing procedures</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Documentation Review</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Exit Briefing</a:t>
            </a:r>
          </a:p>
          <a:p>
            <a:pPr>
              <a:buFont typeface="Wingdings" panose="05000000000000000000" pitchFamily="2" charset="2"/>
              <a:buChar char="§"/>
            </a:pPr>
            <a:endParaRPr lang="en-US"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Goal: Understand on-site operations to compare to HMR, Approvals, and Special Permits</a:t>
            </a:r>
            <a:endParaRPr lang="en-US" dirty="0">
              <a:latin typeface="Times New Roman" panose="02020603050405020304" pitchFamily="18" charset="0"/>
              <a:cs typeface="Times New Roman" panose="02020603050405020304" pitchFamily="18" charset="0"/>
            </a:endParaRPr>
          </a:p>
        </p:txBody>
      </p:sp>
      <p:sp>
        <p:nvSpPr>
          <p:cNvPr id="7" name="Rectangle 2"/>
          <p:cNvSpPr txBox="1">
            <a:spLocks noChangeArrowheads="1"/>
          </p:cNvSpPr>
          <p:nvPr/>
        </p:nvSpPr>
        <p:spPr>
          <a:xfrm>
            <a:off x="-254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Site Visit Process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92061"/>
            <a:ext cx="1853920" cy="84705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9823" y="5562600"/>
            <a:ext cx="2144177" cy="1309098"/>
          </a:xfrm>
          <a:prstGeom prst="rect">
            <a:avLst/>
          </a:prstGeom>
        </p:spPr>
      </p:pic>
      <p:sp>
        <p:nvSpPr>
          <p:cNvPr id="14" name="Slide Number Placeholder 1"/>
          <p:cNvSpPr>
            <a:spLocks noGrp="1"/>
          </p:cNvSpPr>
          <p:nvPr>
            <p:ph type="sldNum" sz="quarter" idx="12"/>
          </p:nvPr>
        </p:nvSpPr>
        <p:spPr>
          <a:xfrm>
            <a:off x="6781800" y="6356350"/>
            <a:ext cx="2133600" cy="365125"/>
          </a:xfrm>
        </p:spPr>
        <p:txBody>
          <a:bodyPr/>
          <a:lstStyle/>
          <a:p>
            <a:fld id="{BE4FB471-EBB4-4D81-9EA6-902E33AD37CE}" type="slidenum">
              <a:rPr lang="en-US" smtClean="0"/>
              <a:t>11</a:t>
            </a:fld>
            <a:endParaRPr lang="en-US" dirty="0"/>
          </a:p>
        </p:txBody>
      </p:sp>
    </p:spTree>
    <p:extLst>
      <p:ext uri="{BB962C8B-B14F-4D97-AF65-F5344CB8AC3E}">
        <p14:creationId xmlns:p14="http://schemas.microsoft.com/office/powerpoint/2010/main" val="159163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C4BD6C2-B70F-4D78-A8AC-C8A5FA7FA6C2}"/>
              </a:ext>
            </a:extLst>
          </p:cNvPr>
          <p:cNvSpPr txBox="1">
            <a:spLocks/>
          </p:cNvSpPr>
          <p:nvPr/>
        </p:nvSpPr>
        <p:spPr>
          <a:xfrm>
            <a:off x="0" y="23086"/>
            <a:ext cx="9067800" cy="794273"/>
          </a:xfrm>
          <a:prstGeom prst="rect">
            <a:avLst/>
          </a:prstGeom>
          <a:solidFill>
            <a:schemeClr val="tx2"/>
          </a:solidFill>
          <a:ln w="85725">
            <a:solidFill>
              <a:schemeClr val="tx2"/>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a:ea typeface="+mj-ea"/>
              <a:cs typeface="+mj-cs"/>
            </a:endParaRPr>
          </a:p>
        </p:txBody>
      </p:sp>
      <p:sp>
        <p:nvSpPr>
          <p:cNvPr id="3" name="Content Placeholder 2">
            <a:extLst>
              <a:ext uri="{FF2B5EF4-FFF2-40B4-BE49-F238E27FC236}">
                <a16:creationId xmlns:a16="http://schemas.microsoft.com/office/drawing/2014/main" id="{400D834E-F7BA-49BE-BD58-15363C4A94F4}"/>
              </a:ext>
            </a:extLst>
          </p:cNvPr>
          <p:cNvSpPr>
            <a:spLocks noGrp="1"/>
          </p:cNvSpPr>
          <p:nvPr>
            <p:ph idx="4294967295"/>
          </p:nvPr>
        </p:nvSpPr>
        <p:spPr>
          <a:xfrm>
            <a:off x="756882" y="1447800"/>
            <a:ext cx="7924800" cy="3962400"/>
          </a:xfrm>
          <a:solidFill>
            <a:schemeClr val="tx1"/>
          </a:solidFill>
          <a:ln>
            <a:solidFill>
              <a:schemeClr val="tx1"/>
            </a:solidFill>
          </a:ln>
        </p:spPr>
        <p:txBody>
          <a:bodyPr/>
          <a:lstStyle/>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Introduction</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General info gathering</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What types of tests are conducted?</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How often?</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Size of facility</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Employees</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Other regulated activities</a:t>
            </a:r>
            <a:endParaRPr lang="en-US" dirty="0"/>
          </a:p>
          <a:p>
            <a:endParaRPr lang="en-US" dirty="0"/>
          </a:p>
          <a:p>
            <a:endParaRPr lang="en-US" dirty="0"/>
          </a:p>
        </p:txBody>
      </p:sp>
      <p:sp>
        <p:nvSpPr>
          <p:cNvPr id="7" name="Rectangle 2"/>
          <p:cNvSpPr txBox="1">
            <a:spLocks noChangeArrowheads="1"/>
          </p:cNvSpPr>
          <p:nvPr/>
        </p:nvSpPr>
        <p:spPr>
          <a:xfrm>
            <a:off x="147282" y="118178"/>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Times New Roman" panose="02020603050405020304" pitchFamily="18" charset="0"/>
                <a:cs typeface="Times New Roman" panose="02020603050405020304" pitchFamily="18" charset="0"/>
              </a:rPr>
              <a:t>Entrance Briefing</a:t>
            </a:r>
            <a:r>
              <a:rPr kumimoji="0" lang="en-US" sz="4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p:txBody>
      </p:sp>
      <p:sp>
        <p:nvSpPr>
          <p:cNvPr id="10" name="TextBox 9"/>
          <p:cNvSpPr txBox="1"/>
          <p:nvPr/>
        </p:nvSpPr>
        <p:spPr>
          <a:xfrm>
            <a:off x="2987293" y="5163979"/>
            <a:ext cx="3463977" cy="246221"/>
          </a:xfrm>
          <a:prstGeom prst="rect">
            <a:avLst/>
          </a:prstGeom>
          <a:ln/>
        </p:spPr>
        <p:txBody>
          <a:bodyPr vert="horz" wrap="square" lIns="91440" tIns="45720" rIns="91440" bIns="45720" rtlCol="0" anchor="ctr">
            <a:spAutoFit/>
          </a:bodyPr>
          <a:lstStyle/>
          <a:p>
            <a:pPr algn="ctr"/>
            <a:endParaRPr lang="en-US" sz="1000" b="1" dirty="0">
              <a:solidFill>
                <a:schemeClr val="tx2"/>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92061"/>
            <a:ext cx="1853920" cy="847050"/>
          </a:xfrm>
          <a:prstGeom prst="rect">
            <a:avLst/>
          </a:prstGeom>
        </p:spPr>
      </p:pic>
      <p:sp>
        <p:nvSpPr>
          <p:cNvPr id="16" name="Slide Number Placeholder 1"/>
          <p:cNvSpPr>
            <a:spLocks noGrp="1"/>
          </p:cNvSpPr>
          <p:nvPr>
            <p:ph type="sldNum" sz="quarter" idx="12"/>
          </p:nvPr>
        </p:nvSpPr>
        <p:spPr>
          <a:xfrm>
            <a:off x="6781800" y="6356350"/>
            <a:ext cx="2133600" cy="365125"/>
          </a:xfrm>
        </p:spPr>
        <p:txBody>
          <a:bodyPr/>
          <a:lstStyle/>
          <a:p>
            <a:fld id="{BE4FB471-EBB4-4D81-9EA6-902E33AD37CE}" type="slidenum">
              <a:rPr lang="en-US" smtClean="0"/>
              <a:t>12</a:t>
            </a:fld>
            <a:endParaRPr lang="en-US" dirty="0"/>
          </a:p>
        </p:txBody>
      </p:sp>
    </p:spTree>
    <p:extLst>
      <p:ext uri="{BB962C8B-B14F-4D97-AF65-F5344CB8AC3E}">
        <p14:creationId xmlns:p14="http://schemas.microsoft.com/office/powerpoint/2010/main" val="3943235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C4BD6C2-B70F-4D78-A8AC-C8A5FA7FA6C2}"/>
              </a:ext>
            </a:extLst>
          </p:cNvPr>
          <p:cNvSpPr txBox="1">
            <a:spLocks/>
          </p:cNvSpPr>
          <p:nvPr/>
        </p:nvSpPr>
        <p:spPr>
          <a:xfrm>
            <a:off x="0" y="23086"/>
            <a:ext cx="9067800" cy="794273"/>
          </a:xfrm>
          <a:prstGeom prst="rect">
            <a:avLst/>
          </a:prstGeom>
          <a:solidFill>
            <a:schemeClr val="tx2"/>
          </a:solidFill>
          <a:ln w="85725">
            <a:solidFill>
              <a:schemeClr val="tx2"/>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a:ea typeface="+mj-ea"/>
              <a:cs typeface="+mj-cs"/>
            </a:endParaRPr>
          </a:p>
        </p:txBody>
      </p:sp>
      <p:sp>
        <p:nvSpPr>
          <p:cNvPr id="3" name="Content Placeholder 2">
            <a:extLst>
              <a:ext uri="{FF2B5EF4-FFF2-40B4-BE49-F238E27FC236}">
                <a16:creationId xmlns:a16="http://schemas.microsoft.com/office/drawing/2014/main" id="{400D834E-F7BA-49BE-BD58-15363C4A94F4}"/>
              </a:ext>
            </a:extLst>
          </p:cNvPr>
          <p:cNvSpPr>
            <a:spLocks noGrp="1"/>
          </p:cNvSpPr>
          <p:nvPr>
            <p:ph idx="4294967295"/>
          </p:nvPr>
        </p:nvSpPr>
        <p:spPr>
          <a:xfrm>
            <a:off x="756882" y="1447800"/>
            <a:ext cx="7924800" cy="3962400"/>
          </a:xfrm>
          <a:solidFill>
            <a:schemeClr val="tx1"/>
          </a:solidFill>
          <a:ln>
            <a:solidFill>
              <a:schemeClr val="tx1"/>
            </a:solidFill>
          </a:ln>
        </p:spPr>
        <p:txBody>
          <a:bodyPr/>
          <a:lstStyle/>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Testing locations</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Interviews with testing personnel</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Testing procedures</a:t>
            </a:r>
          </a:p>
          <a:p>
            <a:pPr lvl="1">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Demonstration preferred</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Equipment</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Calibration demonstration</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Containers on-site</a:t>
            </a:r>
          </a:p>
          <a:p>
            <a:pPr>
              <a:buFont typeface="Wingdings" panose="05000000000000000000" pitchFamily="2" charset="2"/>
              <a:buChar char="§"/>
            </a:pPr>
            <a:endParaRPr lang="en-US" sz="2800" dirty="0">
              <a:latin typeface="Times New Roman" panose="02020603050405020304" pitchFamily="18" charset="0"/>
              <a:cs typeface="Times New Roman" panose="02020603050405020304" pitchFamily="18" charset="0"/>
            </a:endParaRPr>
          </a:p>
        </p:txBody>
      </p:sp>
      <p:sp>
        <p:nvSpPr>
          <p:cNvPr id="7" name="Rectangle 2"/>
          <p:cNvSpPr txBox="1">
            <a:spLocks noChangeArrowheads="1"/>
          </p:cNvSpPr>
          <p:nvPr/>
        </p:nvSpPr>
        <p:spPr>
          <a:xfrm>
            <a:off x="147282" y="118178"/>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Facility Walk</a:t>
            </a:r>
            <a:r>
              <a:rPr lang="en-US" sz="4000" dirty="0">
                <a:solidFill>
                  <a:prstClr val="white"/>
                </a:solidFill>
                <a:latin typeface="Times New Roman" panose="02020603050405020304" pitchFamily="18" charset="0"/>
                <a:cs typeface="Times New Roman" panose="02020603050405020304" pitchFamily="18" charset="0"/>
              </a:rPr>
              <a:t>through</a:t>
            </a:r>
            <a:r>
              <a:rPr kumimoji="0" lang="en-US" sz="4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p:txBody>
      </p:sp>
      <p:sp>
        <p:nvSpPr>
          <p:cNvPr id="10" name="TextBox 9"/>
          <p:cNvSpPr txBox="1"/>
          <p:nvPr/>
        </p:nvSpPr>
        <p:spPr>
          <a:xfrm>
            <a:off x="2987293" y="5163979"/>
            <a:ext cx="3463977" cy="246221"/>
          </a:xfrm>
          <a:prstGeom prst="rect">
            <a:avLst/>
          </a:prstGeom>
          <a:ln/>
        </p:spPr>
        <p:txBody>
          <a:bodyPr vert="horz" wrap="square" lIns="91440" tIns="45720" rIns="91440" bIns="45720" rtlCol="0" anchor="ctr">
            <a:spAutoFit/>
          </a:bodyPr>
          <a:lstStyle/>
          <a:p>
            <a:pPr algn="ctr"/>
            <a:endParaRPr lang="en-US" sz="1000" b="1" dirty="0">
              <a:solidFill>
                <a:schemeClr val="tx2"/>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92061"/>
            <a:ext cx="1853920" cy="847050"/>
          </a:xfrm>
          <a:prstGeom prst="rect">
            <a:avLst/>
          </a:prstGeom>
        </p:spPr>
      </p:pic>
      <p:sp>
        <p:nvSpPr>
          <p:cNvPr id="16" name="Slide Number Placeholder 1"/>
          <p:cNvSpPr>
            <a:spLocks noGrp="1"/>
          </p:cNvSpPr>
          <p:nvPr>
            <p:ph type="sldNum" sz="quarter" idx="12"/>
          </p:nvPr>
        </p:nvSpPr>
        <p:spPr>
          <a:xfrm>
            <a:off x="6781800" y="6356350"/>
            <a:ext cx="2133600" cy="365125"/>
          </a:xfrm>
        </p:spPr>
        <p:txBody>
          <a:bodyPr/>
          <a:lstStyle/>
          <a:p>
            <a:fld id="{BE4FB471-EBB4-4D81-9EA6-902E33AD37CE}" type="slidenum">
              <a:rPr lang="en-US" smtClean="0"/>
              <a:t>13</a:t>
            </a:fld>
            <a:endParaRPr lang="en-US" dirty="0"/>
          </a:p>
        </p:txBody>
      </p:sp>
      <p:pic>
        <p:nvPicPr>
          <p:cNvPr id="2" name="Picture 1">
            <a:extLst>
              <a:ext uri="{FF2B5EF4-FFF2-40B4-BE49-F238E27FC236}">
                <a16:creationId xmlns:a16="http://schemas.microsoft.com/office/drawing/2014/main" id="{1111D922-CF00-4DC5-859F-C2016C3D976F}"/>
              </a:ext>
            </a:extLst>
          </p:cNvPr>
          <p:cNvPicPr>
            <a:picLocks noChangeAspect="1"/>
          </p:cNvPicPr>
          <p:nvPr/>
        </p:nvPicPr>
        <p:blipFill>
          <a:blip r:embed="rId4"/>
          <a:stretch>
            <a:fillRect/>
          </a:stretch>
        </p:blipFill>
        <p:spPr>
          <a:xfrm>
            <a:off x="5680023" y="2971799"/>
            <a:ext cx="3463977" cy="2597983"/>
          </a:xfrm>
          <a:prstGeom prst="rect">
            <a:avLst/>
          </a:prstGeom>
        </p:spPr>
      </p:pic>
    </p:spTree>
    <p:extLst>
      <p:ext uri="{BB962C8B-B14F-4D97-AF65-F5344CB8AC3E}">
        <p14:creationId xmlns:p14="http://schemas.microsoft.com/office/powerpoint/2010/main" val="3058420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C4BD6C2-B70F-4D78-A8AC-C8A5FA7FA6C2}"/>
              </a:ext>
            </a:extLst>
          </p:cNvPr>
          <p:cNvSpPr txBox="1">
            <a:spLocks/>
          </p:cNvSpPr>
          <p:nvPr/>
        </p:nvSpPr>
        <p:spPr>
          <a:xfrm>
            <a:off x="0" y="23086"/>
            <a:ext cx="9067800" cy="794273"/>
          </a:xfrm>
          <a:prstGeom prst="rect">
            <a:avLst/>
          </a:prstGeom>
          <a:solidFill>
            <a:schemeClr val="tx2"/>
          </a:solidFill>
          <a:ln w="85725">
            <a:solidFill>
              <a:schemeClr val="tx2"/>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a:ea typeface="+mj-ea"/>
              <a:cs typeface="+mj-cs"/>
            </a:endParaRPr>
          </a:p>
        </p:txBody>
      </p:sp>
      <p:sp>
        <p:nvSpPr>
          <p:cNvPr id="3" name="Content Placeholder 2">
            <a:extLst>
              <a:ext uri="{FF2B5EF4-FFF2-40B4-BE49-F238E27FC236}">
                <a16:creationId xmlns:a16="http://schemas.microsoft.com/office/drawing/2014/main" id="{400D834E-F7BA-49BE-BD58-15363C4A94F4}"/>
              </a:ext>
            </a:extLst>
          </p:cNvPr>
          <p:cNvSpPr>
            <a:spLocks noGrp="1"/>
          </p:cNvSpPr>
          <p:nvPr>
            <p:ph idx="4294967295"/>
          </p:nvPr>
        </p:nvSpPr>
        <p:spPr>
          <a:xfrm>
            <a:off x="756882" y="1447800"/>
            <a:ext cx="7924800" cy="3962400"/>
          </a:xfrm>
          <a:solidFill>
            <a:schemeClr val="tx1"/>
          </a:solidFill>
          <a:ln>
            <a:solidFill>
              <a:schemeClr val="tx1"/>
            </a:solidFill>
          </a:ln>
        </p:spPr>
        <p:txBody>
          <a:bodyPr/>
          <a:lstStyle/>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Approvals and Special Permits</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Standard Operating Procedures (SOP)</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Calculations</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Design Drawings</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Test Reports</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Calibration Records</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Semi-Annual Reports</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Training Records</a:t>
            </a:r>
          </a:p>
        </p:txBody>
      </p:sp>
      <p:sp>
        <p:nvSpPr>
          <p:cNvPr id="7" name="Rectangle 2"/>
          <p:cNvSpPr txBox="1">
            <a:spLocks noChangeArrowheads="1"/>
          </p:cNvSpPr>
          <p:nvPr/>
        </p:nvSpPr>
        <p:spPr>
          <a:xfrm>
            <a:off x="147282" y="118178"/>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Times New Roman" panose="02020603050405020304" pitchFamily="18" charset="0"/>
                <a:cs typeface="Times New Roman" panose="02020603050405020304" pitchFamily="18" charset="0"/>
              </a:rPr>
              <a:t>Documentation Review</a:t>
            </a:r>
            <a:r>
              <a:rPr kumimoji="0" lang="en-US" sz="4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p:txBody>
      </p:sp>
      <p:sp>
        <p:nvSpPr>
          <p:cNvPr id="10" name="TextBox 9"/>
          <p:cNvSpPr txBox="1"/>
          <p:nvPr/>
        </p:nvSpPr>
        <p:spPr>
          <a:xfrm>
            <a:off x="2987293" y="5163979"/>
            <a:ext cx="3463977" cy="246221"/>
          </a:xfrm>
          <a:prstGeom prst="rect">
            <a:avLst/>
          </a:prstGeom>
          <a:ln/>
        </p:spPr>
        <p:txBody>
          <a:bodyPr vert="horz" wrap="square" lIns="91440" tIns="45720" rIns="91440" bIns="45720" rtlCol="0" anchor="ctr">
            <a:spAutoFit/>
          </a:bodyPr>
          <a:lstStyle/>
          <a:p>
            <a:pPr algn="ctr"/>
            <a:endParaRPr lang="en-US" sz="1000" b="1" dirty="0">
              <a:solidFill>
                <a:schemeClr val="tx2"/>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92061"/>
            <a:ext cx="1853920" cy="847050"/>
          </a:xfrm>
          <a:prstGeom prst="rect">
            <a:avLst/>
          </a:prstGeom>
        </p:spPr>
      </p:pic>
      <p:sp>
        <p:nvSpPr>
          <p:cNvPr id="16" name="Slide Number Placeholder 1"/>
          <p:cNvSpPr>
            <a:spLocks noGrp="1"/>
          </p:cNvSpPr>
          <p:nvPr>
            <p:ph type="sldNum" sz="quarter" idx="12"/>
          </p:nvPr>
        </p:nvSpPr>
        <p:spPr>
          <a:xfrm>
            <a:off x="6781800" y="6356350"/>
            <a:ext cx="2133600" cy="365125"/>
          </a:xfrm>
        </p:spPr>
        <p:txBody>
          <a:bodyPr/>
          <a:lstStyle/>
          <a:p>
            <a:fld id="{BE4FB471-EBB4-4D81-9EA6-902E33AD37CE}" type="slidenum">
              <a:rPr lang="en-US" smtClean="0"/>
              <a:t>14</a:t>
            </a:fld>
            <a:endParaRPr lang="en-US" dirty="0"/>
          </a:p>
        </p:txBody>
      </p:sp>
      <p:pic>
        <p:nvPicPr>
          <p:cNvPr id="2" name="Picture 1">
            <a:extLst>
              <a:ext uri="{FF2B5EF4-FFF2-40B4-BE49-F238E27FC236}">
                <a16:creationId xmlns:a16="http://schemas.microsoft.com/office/drawing/2014/main" id="{E17A365E-A3C8-4A74-8CA3-06A468EF1411}"/>
              </a:ext>
            </a:extLst>
          </p:cNvPr>
          <p:cNvPicPr>
            <a:picLocks noChangeAspect="1"/>
          </p:cNvPicPr>
          <p:nvPr/>
        </p:nvPicPr>
        <p:blipFill>
          <a:blip r:embed="rId4"/>
          <a:stretch>
            <a:fillRect/>
          </a:stretch>
        </p:blipFill>
        <p:spPr>
          <a:xfrm>
            <a:off x="7043485" y="1734979"/>
            <a:ext cx="1343633" cy="6858000"/>
          </a:xfrm>
          <a:prstGeom prst="rect">
            <a:avLst/>
          </a:prstGeom>
        </p:spPr>
      </p:pic>
    </p:spTree>
    <p:extLst>
      <p:ext uri="{BB962C8B-B14F-4D97-AF65-F5344CB8AC3E}">
        <p14:creationId xmlns:p14="http://schemas.microsoft.com/office/powerpoint/2010/main" val="1111257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C4BD6C2-B70F-4D78-A8AC-C8A5FA7FA6C2}"/>
              </a:ext>
            </a:extLst>
          </p:cNvPr>
          <p:cNvSpPr txBox="1">
            <a:spLocks/>
          </p:cNvSpPr>
          <p:nvPr/>
        </p:nvSpPr>
        <p:spPr>
          <a:xfrm>
            <a:off x="0" y="23086"/>
            <a:ext cx="9067800" cy="794273"/>
          </a:xfrm>
          <a:prstGeom prst="rect">
            <a:avLst/>
          </a:prstGeom>
          <a:solidFill>
            <a:schemeClr val="tx2"/>
          </a:solidFill>
          <a:ln w="85725">
            <a:solidFill>
              <a:schemeClr val="tx2"/>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a:ea typeface="+mj-ea"/>
              <a:cs typeface="+mj-cs"/>
            </a:endParaRPr>
          </a:p>
        </p:txBody>
      </p:sp>
      <p:sp>
        <p:nvSpPr>
          <p:cNvPr id="3" name="Content Placeholder 2">
            <a:extLst>
              <a:ext uri="{FF2B5EF4-FFF2-40B4-BE49-F238E27FC236}">
                <a16:creationId xmlns:a16="http://schemas.microsoft.com/office/drawing/2014/main" id="{400D834E-F7BA-49BE-BD58-15363C4A94F4}"/>
              </a:ext>
            </a:extLst>
          </p:cNvPr>
          <p:cNvSpPr>
            <a:spLocks noGrp="1"/>
          </p:cNvSpPr>
          <p:nvPr>
            <p:ph idx="4294967295"/>
          </p:nvPr>
        </p:nvSpPr>
        <p:spPr>
          <a:xfrm>
            <a:off x="756882" y="1447800"/>
            <a:ext cx="7924800" cy="3962400"/>
          </a:xfrm>
          <a:solidFill>
            <a:schemeClr val="tx1"/>
          </a:solidFill>
          <a:ln>
            <a:solidFill>
              <a:schemeClr val="tx1"/>
            </a:solidFill>
          </a:ln>
        </p:spPr>
        <p:txBody>
          <a:bodyPr/>
          <a:lstStyle/>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An informal notification of what was observed during the site visit or as a result of the documentation review</a:t>
            </a:r>
          </a:p>
          <a:p>
            <a:pPr>
              <a:buFont typeface="Wingdings" panose="05000000000000000000" pitchFamily="2" charset="2"/>
              <a:buChar char="§"/>
            </a:pPr>
            <a:endParaRPr lang="en-US"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Not a “Final Report”</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Note probable violations</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Discuss corrective actions</a:t>
            </a:r>
          </a:p>
        </p:txBody>
      </p:sp>
      <p:sp>
        <p:nvSpPr>
          <p:cNvPr id="7" name="Rectangle 2"/>
          <p:cNvSpPr txBox="1">
            <a:spLocks noChangeArrowheads="1"/>
          </p:cNvSpPr>
          <p:nvPr/>
        </p:nvSpPr>
        <p:spPr>
          <a:xfrm>
            <a:off x="147282" y="118178"/>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Exit Briefing </a:t>
            </a:r>
          </a:p>
        </p:txBody>
      </p:sp>
      <p:sp>
        <p:nvSpPr>
          <p:cNvPr id="10" name="TextBox 9"/>
          <p:cNvSpPr txBox="1"/>
          <p:nvPr/>
        </p:nvSpPr>
        <p:spPr>
          <a:xfrm>
            <a:off x="2987293" y="5163979"/>
            <a:ext cx="3463977" cy="246221"/>
          </a:xfrm>
          <a:prstGeom prst="rect">
            <a:avLst/>
          </a:prstGeom>
          <a:ln/>
        </p:spPr>
        <p:txBody>
          <a:bodyPr vert="horz" wrap="square" lIns="91440" tIns="45720" rIns="91440" bIns="45720" rtlCol="0" anchor="ctr">
            <a:spAutoFit/>
          </a:bodyPr>
          <a:lstStyle/>
          <a:p>
            <a:pPr algn="ctr"/>
            <a:endParaRPr lang="en-US" sz="1000" b="1" dirty="0">
              <a:solidFill>
                <a:schemeClr val="tx2"/>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92061"/>
            <a:ext cx="1853920" cy="847050"/>
          </a:xfrm>
          <a:prstGeom prst="rect">
            <a:avLst/>
          </a:prstGeom>
        </p:spPr>
      </p:pic>
      <p:sp>
        <p:nvSpPr>
          <p:cNvPr id="16" name="Slide Number Placeholder 1"/>
          <p:cNvSpPr>
            <a:spLocks noGrp="1"/>
          </p:cNvSpPr>
          <p:nvPr>
            <p:ph type="sldNum" sz="quarter" idx="12"/>
          </p:nvPr>
        </p:nvSpPr>
        <p:spPr>
          <a:xfrm>
            <a:off x="6781800" y="6356350"/>
            <a:ext cx="2133600" cy="365125"/>
          </a:xfrm>
        </p:spPr>
        <p:txBody>
          <a:bodyPr/>
          <a:lstStyle/>
          <a:p>
            <a:fld id="{BE4FB471-EBB4-4D81-9EA6-902E33AD37CE}" type="slidenum">
              <a:rPr lang="en-US" smtClean="0"/>
              <a:t>15</a:t>
            </a:fld>
            <a:endParaRPr lang="en-US" dirty="0"/>
          </a:p>
        </p:txBody>
      </p:sp>
    </p:spTree>
    <p:extLst>
      <p:ext uri="{BB962C8B-B14F-4D97-AF65-F5344CB8AC3E}">
        <p14:creationId xmlns:p14="http://schemas.microsoft.com/office/powerpoint/2010/main" val="3557412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C4BD6C2-B70F-4D78-A8AC-C8A5FA7FA6C2}"/>
              </a:ext>
            </a:extLst>
          </p:cNvPr>
          <p:cNvSpPr txBox="1">
            <a:spLocks/>
          </p:cNvSpPr>
          <p:nvPr/>
        </p:nvSpPr>
        <p:spPr>
          <a:xfrm>
            <a:off x="0" y="23086"/>
            <a:ext cx="9067800" cy="794273"/>
          </a:xfrm>
          <a:prstGeom prst="rect">
            <a:avLst/>
          </a:prstGeom>
          <a:solidFill>
            <a:schemeClr val="tx2"/>
          </a:solidFill>
          <a:ln w="85725">
            <a:solidFill>
              <a:schemeClr val="tx2"/>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a:ea typeface="+mj-ea"/>
              <a:cs typeface="+mj-cs"/>
            </a:endParaRPr>
          </a:p>
        </p:txBody>
      </p:sp>
      <p:sp>
        <p:nvSpPr>
          <p:cNvPr id="3" name="Content Placeholder 2">
            <a:extLst>
              <a:ext uri="{FF2B5EF4-FFF2-40B4-BE49-F238E27FC236}">
                <a16:creationId xmlns:a16="http://schemas.microsoft.com/office/drawing/2014/main" id="{400D834E-F7BA-49BE-BD58-15363C4A94F4}"/>
              </a:ext>
            </a:extLst>
          </p:cNvPr>
          <p:cNvSpPr>
            <a:spLocks noGrp="1"/>
          </p:cNvSpPr>
          <p:nvPr>
            <p:ph idx="4294967295"/>
          </p:nvPr>
        </p:nvSpPr>
        <p:spPr>
          <a:xfrm>
            <a:off x="756882" y="1447800"/>
            <a:ext cx="7924800" cy="3962400"/>
          </a:xfrm>
          <a:solidFill>
            <a:schemeClr val="tx1"/>
          </a:solidFill>
          <a:ln>
            <a:solidFill>
              <a:schemeClr val="tx1"/>
            </a:solidFill>
          </a:ln>
        </p:spPr>
        <p:txBody>
          <a:bodyPr/>
          <a:lstStyle/>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Report creation</a:t>
            </a:r>
          </a:p>
          <a:p>
            <a:pPr lvl="1">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Obtain corrective action, as applicable</a:t>
            </a:r>
          </a:p>
          <a:p>
            <a:pPr lvl="1">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Investigator compiles all information gathered along with the Exit Briefing</a:t>
            </a:r>
          </a:p>
          <a:p>
            <a:pPr lvl="1">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Verify probable violations; add/remove period</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Report review by Region Chief</a:t>
            </a:r>
          </a:p>
          <a:p>
            <a:pPr>
              <a:buFont typeface="Wingdings" panose="05000000000000000000" pitchFamily="2" charset="2"/>
              <a:buChar char="§"/>
            </a:pPr>
            <a:endParaRPr lang="en-US"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Fitness recommendation (if applicable)</a:t>
            </a:r>
          </a:p>
          <a:p>
            <a:pPr lvl="1">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Not final fitness determination</a:t>
            </a:r>
          </a:p>
          <a:p>
            <a:pPr lvl="1">
              <a:buFont typeface="Wingdings" panose="05000000000000000000" pitchFamily="2" charset="2"/>
              <a:buChar char="§"/>
            </a:pPr>
            <a:endParaRPr lang="en-US" sz="2400" dirty="0">
              <a:latin typeface="Times New Roman" panose="02020603050405020304" pitchFamily="18" charset="0"/>
              <a:cs typeface="Times New Roman" panose="02020603050405020304" pitchFamily="18" charset="0"/>
            </a:endParaRPr>
          </a:p>
        </p:txBody>
      </p:sp>
      <p:sp>
        <p:nvSpPr>
          <p:cNvPr id="7" name="Rectangle 2"/>
          <p:cNvSpPr txBox="1">
            <a:spLocks noChangeArrowheads="1"/>
          </p:cNvSpPr>
          <p:nvPr/>
        </p:nvSpPr>
        <p:spPr>
          <a:xfrm>
            <a:off x="147282" y="118178"/>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After the Exit Briefing </a:t>
            </a:r>
          </a:p>
        </p:txBody>
      </p:sp>
      <p:sp>
        <p:nvSpPr>
          <p:cNvPr id="10" name="TextBox 9"/>
          <p:cNvSpPr txBox="1"/>
          <p:nvPr/>
        </p:nvSpPr>
        <p:spPr>
          <a:xfrm>
            <a:off x="2987293" y="5163979"/>
            <a:ext cx="3463977" cy="246221"/>
          </a:xfrm>
          <a:prstGeom prst="rect">
            <a:avLst/>
          </a:prstGeom>
          <a:ln/>
        </p:spPr>
        <p:txBody>
          <a:bodyPr vert="horz" wrap="square" lIns="91440" tIns="45720" rIns="91440" bIns="45720" rtlCol="0" anchor="ctr">
            <a:spAutoFit/>
          </a:bodyPr>
          <a:lstStyle/>
          <a:p>
            <a:pPr algn="ctr"/>
            <a:endParaRPr lang="en-US" sz="1000" b="1" dirty="0">
              <a:solidFill>
                <a:schemeClr val="tx2"/>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92061"/>
            <a:ext cx="1853920" cy="847050"/>
          </a:xfrm>
          <a:prstGeom prst="rect">
            <a:avLst/>
          </a:prstGeom>
        </p:spPr>
      </p:pic>
      <p:sp>
        <p:nvSpPr>
          <p:cNvPr id="16" name="Slide Number Placeholder 1"/>
          <p:cNvSpPr>
            <a:spLocks noGrp="1"/>
          </p:cNvSpPr>
          <p:nvPr>
            <p:ph type="sldNum" sz="quarter" idx="12"/>
          </p:nvPr>
        </p:nvSpPr>
        <p:spPr>
          <a:xfrm>
            <a:off x="6781800" y="6356350"/>
            <a:ext cx="2133600" cy="365125"/>
          </a:xfrm>
        </p:spPr>
        <p:txBody>
          <a:bodyPr/>
          <a:lstStyle/>
          <a:p>
            <a:fld id="{BE4FB471-EBB4-4D81-9EA6-902E33AD37CE}" type="slidenum">
              <a:rPr lang="en-US" smtClean="0"/>
              <a:t>16</a:t>
            </a:fld>
            <a:endParaRPr lang="en-US" dirty="0"/>
          </a:p>
        </p:txBody>
      </p:sp>
    </p:spTree>
    <p:extLst>
      <p:ext uri="{BB962C8B-B14F-4D97-AF65-F5344CB8AC3E}">
        <p14:creationId xmlns:p14="http://schemas.microsoft.com/office/powerpoint/2010/main" val="3928699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ABE23A-A2D3-4A5A-82E3-C32986CD3013}"/>
              </a:ext>
            </a:extLst>
          </p:cNvPr>
          <p:cNvSpPr txBox="1">
            <a:spLocks/>
          </p:cNvSpPr>
          <p:nvPr/>
        </p:nvSpPr>
        <p:spPr>
          <a:xfrm>
            <a:off x="-38100" y="38100"/>
            <a:ext cx="9144000" cy="945970"/>
          </a:xfrm>
          <a:prstGeom prst="rect">
            <a:avLst/>
          </a:prstGeom>
          <a:solidFill>
            <a:schemeClr val="accent6">
              <a:lumMod val="75000"/>
            </a:schemeClr>
          </a:solidFill>
          <a:ln w="85725">
            <a:solidFill>
              <a:schemeClr val="accent6">
                <a:lumMod val="75000"/>
              </a:schemeClr>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3" name="Content Placeholder 2">
            <a:extLst>
              <a:ext uri="{FF2B5EF4-FFF2-40B4-BE49-F238E27FC236}">
                <a16:creationId xmlns:a16="http://schemas.microsoft.com/office/drawing/2014/main" id="{400D834E-F7BA-49BE-BD58-15363C4A94F4}"/>
              </a:ext>
            </a:extLst>
          </p:cNvPr>
          <p:cNvSpPr>
            <a:spLocks noGrp="1"/>
          </p:cNvSpPr>
          <p:nvPr>
            <p:ph idx="4294967295"/>
          </p:nvPr>
        </p:nvSpPr>
        <p:spPr>
          <a:xfrm>
            <a:off x="756882" y="1447800"/>
            <a:ext cx="7924800" cy="3962400"/>
          </a:xfrm>
          <a:solidFill>
            <a:schemeClr val="tx1"/>
          </a:solidFill>
          <a:ln>
            <a:solidFill>
              <a:schemeClr val="tx1"/>
            </a:solidFill>
          </a:ln>
        </p:spPr>
        <p:txBody>
          <a:bodyPr/>
          <a:lstStyle/>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Administrative</a:t>
            </a:r>
          </a:p>
          <a:p>
            <a:pPr lvl="1">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Incomplete training records</a:t>
            </a:r>
          </a:p>
          <a:p>
            <a:pPr lvl="2">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Function-specific training (testing procedures, approvals, special permits)</a:t>
            </a:r>
          </a:p>
          <a:p>
            <a:pPr lvl="2">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Records not maintained per 49 CFR 172.704(d)</a:t>
            </a:r>
          </a:p>
          <a:p>
            <a:pPr lvl="1">
              <a:buFont typeface="Wingdings" panose="05000000000000000000" pitchFamily="2" charset="2"/>
              <a:buChar char="§"/>
            </a:pPr>
            <a:endParaRPr lang="en-US" sz="2400"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SOPs not corresponding to actual operations</a:t>
            </a:r>
          </a:p>
          <a:p>
            <a:pPr lvl="2">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Not up-to-date with HMR and CA Approval</a:t>
            </a:r>
          </a:p>
          <a:p>
            <a:pPr lvl="1">
              <a:buFont typeface="Wingdings" panose="05000000000000000000" pitchFamily="2" charset="2"/>
              <a:buChar char="§"/>
            </a:pPr>
            <a:endParaRPr lang="en-US" sz="2400"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Incomplete semi-annual reports</a:t>
            </a:r>
          </a:p>
          <a:p>
            <a:pPr lvl="2">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Missing specification, special permit info, etc. </a:t>
            </a:r>
          </a:p>
          <a:p>
            <a:pPr>
              <a:buFont typeface="Wingdings" panose="05000000000000000000" pitchFamily="2" charset="2"/>
              <a:buChar char="§"/>
            </a:pPr>
            <a:endParaRPr lang="en-US" sz="2800" dirty="0">
              <a:latin typeface="Times New Roman" panose="02020603050405020304" pitchFamily="18" charset="0"/>
              <a:cs typeface="Times New Roman" panose="02020603050405020304" pitchFamily="18" charset="0"/>
            </a:endParaRPr>
          </a:p>
        </p:txBody>
      </p:sp>
      <p:sp>
        <p:nvSpPr>
          <p:cNvPr id="7" name="Rectangle 2"/>
          <p:cNvSpPr txBox="1">
            <a:spLocks noChangeArrowheads="1"/>
          </p:cNvSpPr>
          <p:nvPr/>
        </p:nvSpPr>
        <p:spPr>
          <a:xfrm>
            <a:off x="-254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Times New Roman" panose="02020603050405020304" pitchFamily="18" charset="0"/>
                <a:cs typeface="Times New Roman" panose="02020603050405020304" pitchFamily="18" charset="0"/>
              </a:rPr>
              <a:t>Violation Trends</a:t>
            </a:r>
            <a:endParaRPr kumimoji="0" lang="en-US" sz="4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92061"/>
            <a:ext cx="1853920" cy="84705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9823" y="5562600"/>
            <a:ext cx="2144177" cy="1309098"/>
          </a:xfrm>
          <a:prstGeom prst="rect">
            <a:avLst/>
          </a:prstGeom>
        </p:spPr>
      </p:pic>
      <p:sp>
        <p:nvSpPr>
          <p:cNvPr id="14" name="Slide Number Placeholder 1"/>
          <p:cNvSpPr>
            <a:spLocks noGrp="1"/>
          </p:cNvSpPr>
          <p:nvPr>
            <p:ph type="sldNum" sz="quarter" idx="12"/>
          </p:nvPr>
        </p:nvSpPr>
        <p:spPr>
          <a:xfrm>
            <a:off x="6781800" y="6356350"/>
            <a:ext cx="2133600" cy="365125"/>
          </a:xfrm>
        </p:spPr>
        <p:txBody>
          <a:bodyPr/>
          <a:lstStyle/>
          <a:p>
            <a:fld id="{BE4FB471-EBB4-4D81-9EA6-902E33AD37CE}" type="slidenum">
              <a:rPr lang="en-US" smtClean="0"/>
              <a:t>17</a:t>
            </a:fld>
            <a:endParaRPr lang="en-US" dirty="0"/>
          </a:p>
        </p:txBody>
      </p:sp>
      <p:pic>
        <p:nvPicPr>
          <p:cNvPr id="2" name="Picture 1">
            <a:extLst>
              <a:ext uri="{FF2B5EF4-FFF2-40B4-BE49-F238E27FC236}">
                <a16:creationId xmlns:a16="http://schemas.microsoft.com/office/drawing/2014/main" id="{A5437906-6F2C-4E9C-B07F-EAF309BCDEBD}"/>
              </a:ext>
            </a:extLst>
          </p:cNvPr>
          <p:cNvPicPr>
            <a:picLocks noChangeAspect="1"/>
          </p:cNvPicPr>
          <p:nvPr/>
        </p:nvPicPr>
        <p:blipFill>
          <a:blip r:embed="rId5"/>
          <a:stretch>
            <a:fillRect/>
          </a:stretch>
        </p:blipFill>
        <p:spPr>
          <a:xfrm>
            <a:off x="6629400" y="1930220"/>
            <a:ext cx="2591025" cy="3804234"/>
          </a:xfrm>
          <a:prstGeom prst="rect">
            <a:avLst/>
          </a:prstGeom>
        </p:spPr>
      </p:pic>
    </p:spTree>
    <p:extLst>
      <p:ext uri="{BB962C8B-B14F-4D97-AF65-F5344CB8AC3E}">
        <p14:creationId xmlns:p14="http://schemas.microsoft.com/office/powerpoint/2010/main" val="73488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ABE23A-A2D3-4A5A-82E3-C32986CD3013}"/>
              </a:ext>
            </a:extLst>
          </p:cNvPr>
          <p:cNvSpPr txBox="1">
            <a:spLocks/>
          </p:cNvSpPr>
          <p:nvPr/>
        </p:nvSpPr>
        <p:spPr>
          <a:xfrm>
            <a:off x="-38100" y="38100"/>
            <a:ext cx="9144000" cy="945970"/>
          </a:xfrm>
          <a:prstGeom prst="rect">
            <a:avLst/>
          </a:prstGeom>
          <a:solidFill>
            <a:schemeClr val="accent6">
              <a:lumMod val="75000"/>
            </a:schemeClr>
          </a:solidFill>
          <a:ln w="85725">
            <a:solidFill>
              <a:schemeClr val="accent6">
                <a:lumMod val="75000"/>
              </a:schemeClr>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3" name="Content Placeholder 2">
            <a:extLst>
              <a:ext uri="{FF2B5EF4-FFF2-40B4-BE49-F238E27FC236}">
                <a16:creationId xmlns:a16="http://schemas.microsoft.com/office/drawing/2014/main" id="{400D834E-F7BA-49BE-BD58-15363C4A94F4}"/>
              </a:ext>
            </a:extLst>
          </p:cNvPr>
          <p:cNvSpPr>
            <a:spLocks noGrp="1"/>
          </p:cNvSpPr>
          <p:nvPr>
            <p:ph idx="4294967295"/>
          </p:nvPr>
        </p:nvSpPr>
        <p:spPr>
          <a:xfrm>
            <a:off x="756882" y="1447800"/>
            <a:ext cx="7924800" cy="3962400"/>
          </a:xfrm>
          <a:solidFill>
            <a:schemeClr val="tx1"/>
          </a:solidFill>
          <a:ln>
            <a:solidFill>
              <a:schemeClr val="tx1"/>
            </a:solidFill>
          </a:ln>
        </p:spPr>
        <p:txBody>
          <a:bodyPr/>
          <a:lstStyle/>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Technical</a:t>
            </a:r>
          </a:p>
          <a:p>
            <a:pPr lvl="1">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Testing at incorrect pressures</a:t>
            </a:r>
          </a:p>
          <a:p>
            <a:pPr lvl="2">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Different portable tanks may have different test pressures</a:t>
            </a:r>
          </a:p>
          <a:p>
            <a:pPr lvl="1">
              <a:buFont typeface="Wingdings" panose="05000000000000000000" pitchFamily="2" charset="2"/>
              <a:buChar char="§"/>
            </a:pPr>
            <a:endParaRPr lang="en-US" sz="2000"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Using expired special permits</a:t>
            </a:r>
          </a:p>
          <a:p>
            <a:pPr lvl="2">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Manufacture special permit</a:t>
            </a:r>
          </a:p>
          <a:p>
            <a:pPr lvl="2">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Party status-grantee authorization</a:t>
            </a:r>
          </a:p>
          <a:p>
            <a:pPr lvl="2">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Status</a:t>
            </a:r>
          </a:p>
          <a:p>
            <a:pPr lvl="2">
              <a:buFont typeface="Wingdings" panose="05000000000000000000" pitchFamily="2" charset="2"/>
              <a:buChar char="§"/>
            </a:pPr>
            <a:endParaRPr lang="en-US" sz="2000"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Incorrect markings</a:t>
            </a:r>
          </a:p>
          <a:p>
            <a:pPr lvl="2">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Data plate markings for modifications</a:t>
            </a:r>
          </a:p>
        </p:txBody>
      </p:sp>
      <p:sp>
        <p:nvSpPr>
          <p:cNvPr id="7" name="Rectangle 2"/>
          <p:cNvSpPr txBox="1">
            <a:spLocks noChangeArrowheads="1"/>
          </p:cNvSpPr>
          <p:nvPr/>
        </p:nvSpPr>
        <p:spPr>
          <a:xfrm>
            <a:off x="-254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Times New Roman" panose="02020603050405020304" pitchFamily="18" charset="0"/>
                <a:cs typeface="Times New Roman" panose="02020603050405020304" pitchFamily="18" charset="0"/>
              </a:rPr>
              <a:t>Violation Trends</a:t>
            </a:r>
            <a:endParaRPr kumimoji="0" lang="en-US" sz="4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92061"/>
            <a:ext cx="1853920" cy="84705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9823" y="5562600"/>
            <a:ext cx="2144177" cy="1309098"/>
          </a:xfrm>
          <a:prstGeom prst="rect">
            <a:avLst/>
          </a:prstGeom>
        </p:spPr>
      </p:pic>
      <p:sp>
        <p:nvSpPr>
          <p:cNvPr id="14" name="Slide Number Placeholder 1"/>
          <p:cNvSpPr>
            <a:spLocks noGrp="1"/>
          </p:cNvSpPr>
          <p:nvPr>
            <p:ph type="sldNum" sz="quarter" idx="12"/>
          </p:nvPr>
        </p:nvSpPr>
        <p:spPr>
          <a:xfrm>
            <a:off x="6781800" y="6356350"/>
            <a:ext cx="2133600" cy="365125"/>
          </a:xfrm>
        </p:spPr>
        <p:txBody>
          <a:bodyPr/>
          <a:lstStyle/>
          <a:p>
            <a:fld id="{BE4FB471-EBB4-4D81-9EA6-902E33AD37CE}" type="slidenum">
              <a:rPr lang="en-US" smtClean="0"/>
              <a:t>18</a:t>
            </a:fld>
            <a:endParaRPr lang="en-US" dirty="0"/>
          </a:p>
        </p:txBody>
      </p:sp>
    </p:spTree>
    <p:extLst>
      <p:ext uri="{BB962C8B-B14F-4D97-AF65-F5344CB8AC3E}">
        <p14:creationId xmlns:p14="http://schemas.microsoft.com/office/powerpoint/2010/main" val="69458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C4BD6C2-B70F-4D78-A8AC-C8A5FA7FA6C2}"/>
              </a:ext>
            </a:extLst>
          </p:cNvPr>
          <p:cNvSpPr txBox="1">
            <a:spLocks/>
          </p:cNvSpPr>
          <p:nvPr/>
        </p:nvSpPr>
        <p:spPr>
          <a:xfrm>
            <a:off x="0" y="23086"/>
            <a:ext cx="9067800" cy="794273"/>
          </a:xfrm>
          <a:prstGeom prst="rect">
            <a:avLst/>
          </a:prstGeom>
          <a:solidFill>
            <a:schemeClr val="tx2"/>
          </a:solidFill>
          <a:ln w="85725">
            <a:solidFill>
              <a:schemeClr val="tx2"/>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3" name="Content Placeholder 2">
            <a:extLst>
              <a:ext uri="{FF2B5EF4-FFF2-40B4-BE49-F238E27FC236}">
                <a16:creationId xmlns:a16="http://schemas.microsoft.com/office/drawing/2014/main" id="{400D834E-F7BA-49BE-BD58-15363C4A94F4}"/>
              </a:ext>
            </a:extLst>
          </p:cNvPr>
          <p:cNvSpPr>
            <a:spLocks noGrp="1"/>
          </p:cNvSpPr>
          <p:nvPr>
            <p:ph idx="4294967295"/>
          </p:nvPr>
        </p:nvSpPr>
        <p:spPr>
          <a:xfrm>
            <a:off x="756882" y="1447800"/>
            <a:ext cx="7924800" cy="3962400"/>
          </a:xfrm>
          <a:solidFill>
            <a:schemeClr val="tx1"/>
          </a:solidFill>
          <a:ln>
            <a:solidFill>
              <a:schemeClr val="tx1"/>
            </a:solidFill>
          </a:ln>
        </p:spPr>
        <p:txBody>
          <a:bodyPr/>
          <a:lstStyle/>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Review HMR and CA Approval to current operations and records</a:t>
            </a:r>
          </a:p>
          <a:p>
            <a:pPr>
              <a:buFont typeface="Wingdings" panose="05000000000000000000" pitchFamily="2" charset="2"/>
              <a:buChar char="§"/>
            </a:pPr>
            <a:endParaRPr lang="en-US"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Review uncommon procedures and tanks</a:t>
            </a:r>
          </a:p>
          <a:p>
            <a:pPr lvl="1">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Requirements may be different from the usual</a:t>
            </a:r>
          </a:p>
          <a:p>
            <a:pPr lvl="1">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View each specification packaging separately</a:t>
            </a:r>
          </a:p>
          <a:p>
            <a:endParaRPr lang="en-US" dirty="0"/>
          </a:p>
          <a:p>
            <a:endParaRPr lang="en-US" dirty="0"/>
          </a:p>
        </p:txBody>
      </p:sp>
      <p:sp>
        <p:nvSpPr>
          <p:cNvPr id="7" name="Rectangle 2"/>
          <p:cNvSpPr txBox="1">
            <a:spLocks noChangeArrowheads="1"/>
          </p:cNvSpPr>
          <p:nvPr/>
        </p:nvSpPr>
        <p:spPr>
          <a:xfrm>
            <a:off x="147282" y="118178"/>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Overall Takeaways</a:t>
            </a:r>
          </a:p>
        </p:txBody>
      </p:sp>
      <p:sp>
        <p:nvSpPr>
          <p:cNvPr id="10" name="TextBox 9"/>
          <p:cNvSpPr txBox="1"/>
          <p:nvPr/>
        </p:nvSpPr>
        <p:spPr>
          <a:xfrm>
            <a:off x="2987293" y="5163979"/>
            <a:ext cx="3463977" cy="246221"/>
          </a:xfrm>
          <a:prstGeom prst="rect">
            <a:avLst/>
          </a:prstGeom>
          <a:ln/>
        </p:spPr>
        <p:txBody>
          <a:bodyPr vert="horz" wrap="square" lIns="91440" tIns="45720" rIns="91440" bIns="45720" rtlCol="0" anchor="ctr">
            <a:spAutoFit/>
          </a:bodyPr>
          <a:lstStyle/>
          <a:p>
            <a:pPr algn="ctr"/>
            <a:endParaRPr lang="en-US" sz="1000" b="1" dirty="0">
              <a:solidFill>
                <a:schemeClr val="tx2"/>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92061"/>
            <a:ext cx="1853920" cy="847050"/>
          </a:xfrm>
          <a:prstGeom prst="rect">
            <a:avLst/>
          </a:prstGeom>
        </p:spPr>
      </p:pic>
      <p:sp>
        <p:nvSpPr>
          <p:cNvPr id="16" name="Slide Number Placeholder 1"/>
          <p:cNvSpPr>
            <a:spLocks noGrp="1"/>
          </p:cNvSpPr>
          <p:nvPr>
            <p:ph type="sldNum" sz="quarter" idx="12"/>
          </p:nvPr>
        </p:nvSpPr>
        <p:spPr>
          <a:xfrm>
            <a:off x="6781800" y="6356350"/>
            <a:ext cx="2133600" cy="365125"/>
          </a:xfrm>
        </p:spPr>
        <p:txBody>
          <a:bodyPr/>
          <a:lstStyle/>
          <a:p>
            <a:fld id="{BE4FB471-EBB4-4D81-9EA6-902E33AD37CE}" type="slidenum">
              <a:rPr lang="en-US" smtClean="0"/>
              <a:t>19</a:t>
            </a:fld>
            <a:endParaRPr lang="en-US" dirty="0"/>
          </a:p>
        </p:txBody>
      </p:sp>
    </p:spTree>
    <p:extLst>
      <p:ext uri="{BB962C8B-B14F-4D97-AF65-F5344CB8AC3E}">
        <p14:creationId xmlns:p14="http://schemas.microsoft.com/office/powerpoint/2010/main" val="27730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9169400" cy="5486400"/>
          </a:xfrm>
          <a:prstGeom prst="rect">
            <a:avLst/>
          </a:prstGeom>
          <a:solidFill>
            <a:schemeClr val="accent1">
              <a:lumMod val="50000"/>
            </a:scheme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Georgia" panose="02040502050405020303" pitchFamily="18" charset="0"/>
              <a:ea typeface="+mj-ea"/>
              <a:cs typeface="+mj-cs"/>
            </a:endParaRPr>
          </a:p>
          <a:p>
            <a:pPr lvl="0">
              <a:defRPr/>
            </a:pPr>
            <a:r>
              <a:rPr lang="en-US" b="1" dirty="0">
                <a:solidFill>
                  <a:prstClr val="white"/>
                </a:solidFill>
                <a:latin typeface="Times New Roman" panose="02020603050405020304" pitchFamily="18" charset="0"/>
                <a:cs typeface="Times New Roman" panose="02020603050405020304" pitchFamily="18" charset="0"/>
              </a:rPr>
              <a:t>Disclaimer: These slides are</a:t>
            </a:r>
          </a:p>
          <a:p>
            <a:pPr lvl="0">
              <a:defRPr/>
            </a:pPr>
            <a:r>
              <a:rPr lang="en-US" b="1" dirty="0">
                <a:solidFill>
                  <a:prstClr val="white"/>
                </a:solidFill>
                <a:latin typeface="Times New Roman" panose="02020603050405020304" pitchFamily="18" charset="0"/>
                <a:cs typeface="Times New Roman" panose="02020603050405020304" pitchFamily="18" charset="0"/>
              </a:rPr>
              <a:t>informational and reference generalities, not strict practices or policies.</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92061"/>
            <a:ext cx="1853920" cy="8470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9823" y="5562600"/>
            <a:ext cx="2144177" cy="1309098"/>
          </a:xfrm>
          <a:prstGeom prst="rect">
            <a:avLst/>
          </a:prstGeom>
        </p:spPr>
      </p:pic>
      <p:sp>
        <p:nvSpPr>
          <p:cNvPr id="9" name="Slide Number Placeholder 1"/>
          <p:cNvSpPr>
            <a:spLocks noGrp="1"/>
          </p:cNvSpPr>
          <p:nvPr>
            <p:ph type="sldNum" sz="quarter" idx="12"/>
          </p:nvPr>
        </p:nvSpPr>
        <p:spPr>
          <a:xfrm>
            <a:off x="6781800" y="6356350"/>
            <a:ext cx="2133600" cy="365125"/>
          </a:xfrm>
        </p:spPr>
        <p:txBody>
          <a:bodyPr/>
          <a:lstStyle/>
          <a:p>
            <a:fld id="{BE4FB471-EBB4-4D81-9EA6-902E33AD37CE}" type="slidenum">
              <a:rPr lang="en-US" smtClean="0"/>
              <a:t>2</a:t>
            </a:fld>
            <a:endParaRPr lang="en-US" dirty="0"/>
          </a:p>
        </p:txBody>
      </p:sp>
    </p:spTree>
    <p:extLst>
      <p:ext uri="{BB962C8B-B14F-4D97-AF65-F5344CB8AC3E}">
        <p14:creationId xmlns:p14="http://schemas.microsoft.com/office/powerpoint/2010/main" val="1910121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63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78118" y="533400"/>
            <a:ext cx="6553200" cy="4708981"/>
          </a:xfrm>
          <a:prstGeom prst="rect">
            <a:avLst/>
          </a:prstGeom>
          <a:noFill/>
        </p:spPr>
        <p:txBody>
          <a:bodyPr wrap="square" rtlCol="0" anchor="t">
            <a:spAutoFit/>
          </a:bodyPr>
          <a:lstStyle/>
          <a:p>
            <a:pPr algn="ctr"/>
            <a:r>
              <a:rPr lang="en-US" sz="30000" b="1">
                <a:solidFill>
                  <a:schemeClr val="accent6"/>
                </a:solidFill>
                <a:latin typeface="Georgia"/>
              </a:rPr>
              <a:t>?</a:t>
            </a:r>
          </a:p>
        </p:txBody>
      </p:sp>
      <p:sp>
        <p:nvSpPr>
          <p:cNvPr id="7" name="TextBox 6"/>
          <p:cNvSpPr txBox="1"/>
          <p:nvPr/>
        </p:nvSpPr>
        <p:spPr>
          <a:xfrm>
            <a:off x="1295400" y="2126759"/>
            <a:ext cx="6553200" cy="830997"/>
          </a:xfrm>
          <a:prstGeom prst="rect">
            <a:avLst/>
          </a:prstGeom>
          <a:noFill/>
        </p:spPr>
        <p:txBody>
          <a:bodyPr wrap="square" rtlCol="0" anchor="t">
            <a:spAutoFit/>
          </a:bodyPr>
          <a:lstStyle/>
          <a:p>
            <a:pPr algn="ctr"/>
            <a:r>
              <a:rPr lang="en-US" sz="4800" b="1" dirty="0">
                <a:solidFill>
                  <a:schemeClr val="bg1"/>
                </a:solidFill>
                <a:latin typeface="Georgia"/>
              </a:rPr>
              <a:t>QUESTIONS</a:t>
            </a:r>
          </a:p>
        </p:txBody>
      </p:sp>
    </p:spTree>
    <p:extLst>
      <p:ext uri="{BB962C8B-B14F-4D97-AF65-F5344CB8AC3E}">
        <p14:creationId xmlns:p14="http://schemas.microsoft.com/office/powerpoint/2010/main" val="899613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85782AF-DCB3-4268-8305-C0A6A3DE1EE4}"/>
              </a:ext>
            </a:extLst>
          </p:cNvPr>
          <p:cNvGraphicFramePr/>
          <p:nvPr/>
        </p:nvGraphicFramePr>
        <p:xfrm>
          <a:off x="2476500" y="2067818"/>
          <a:ext cx="4191000" cy="312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5BC053A-E93E-45A3-92EA-3DA392667D47}"/>
              </a:ext>
            </a:extLst>
          </p:cNvPr>
          <p:cNvSpPr txBox="1"/>
          <p:nvPr/>
        </p:nvSpPr>
        <p:spPr>
          <a:xfrm>
            <a:off x="0" y="0"/>
            <a:ext cx="9151738" cy="769441"/>
          </a:xfrm>
          <a:prstGeom prst="rect">
            <a:avLst/>
          </a:prstGeom>
          <a:solidFill>
            <a:schemeClr val="accent1">
              <a:lumMod val="50000"/>
            </a:schemeClr>
          </a:solidFill>
          <a:ln/>
        </p:spPr>
        <p:txBody>
          <a:bodyPr vert="horz" wrap="square" lIns="91440" tIns="45720" rIns="91440" bIns="45720" rtlCol="0" anchor="ctr">
            <a:spAutoFit/>
          </a:bodyPr>
          <a:lstStyle/>
          <a:p>
            <a:pPr algn="ctr"/>
            <a:r>
              <a:rPr lang="en-US" sz="4400" dirty="0">
                <a:solidFill>
                  <a:schemeClr val="bg1"/>
                </a:solidFill>
                <a:latin typeface="Georgia"/>
              </a:rPr>
              <a:t>Thank you</a:t>
            </a:r>
            <a:endParaRPr lang="en-US" sz="3200" dirty="0">
              <a:solidFill>
                <a:schemeClr val="bg1"/>
              </a:solidFill>
              <a:latin typeface="Georgia"/>
            </a:endParaRPr>
          </a:p>
        </p:txBody>
      </p:sp>
      <p:sp>
        <p:nvSpPr>
          <p:cNvPr id="6" name="TextBox 5">
            <a:extLst>
              <a:ext uri="{FF2B5EF4-FFF2-40B4-BE49-F238E27FC236}">
                <a16:creationId xmlns:a16="http://schemas.microsoft.com/office/drawing/2014/main" id="{2F55ED9E-4B19-476F-AD48-978A09E93A92}"/>
              </a:ext>
            </a:extLst>
          </p:cNvPr>
          <p:cNvSpPr txBox="1"/>
          <p:nvPr/>
        </p:nvSpPr>
        <p:spPr>
          <a:xfrm>
            <a:off x="0" y="990600"/>
            <a:ext cx="9122735" cy="1077218"/>
          </a:xfrm>
          <a:prstGeom prst="rect">
            <a:avLst/>
          </a:prstGeom>
          <a:ln/>
        </p:spPr>
        <p:txBody>
          <a:bodyPr vert="horz" wrap="square" lIns="91440" tIns="45720" rIns="91440" bIns="45720" rtlCol="0" anchor="ctr">
            <a:spAutoFit/>
          </a:bodyPr>
          <a:lstStyle/>
          <a:p>
            <a:pPr algn="ctr"/>
            <a:r>
              <a:rPr lang="en-US" sz="3200" dirty="0">
                <a:latin typeface="Georgia"/>
              </a:rPr>
              <a:t>WE Region</a:t>
            </a:r>
          </a:p>
          <a:p>
            <a:pPr algn="ctr"/>
            <a:endParaRPr lang="en-US" sz="3200" dirty="0">
              <a:latin typeface="Georgia"/>
            </a:endParaRPr>
          </a:p>
        </p:txBody>
      </p:sp>
    </p:spTree>
    <p:extLst>
      <p:ext uri="{BB962C8B-B14F-4D97-AF65-F5344CB8AC3E}">
        <p14:creationId xmlns:p14="http://schemas.microsoft.com/office/powerpoint/2010/main" val="2106022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ABE23A-A2D3-4A5A-82E3-C32986CD3013}"/>
              </a:ext>
            </a:extLst>
          </p:cNvPr>
          <p:cNvSpPr txBox="1">
            <a:spLocks/>
          </p:cNvSpPr>
          <p:nvPr/>
        </p:nvSpPr>
        <p:spPr>
          <a:xfrm>
            <a:off x="-38100" y="38100"/>
            <a:ext cx="9144000" cy="945970"/>
          </a:xfrm>
          <a:prstGeom prst="rect">
            <a:avLst/>
          </a:prstGeom>
          <a:solidFill>
            <a:schemeClr val="accent6">
              <a:lumMod val="75000"/>
            </a:schemeClr>
          </a:solidFill>
          <a:ln w="85725">
            <a:solidFill>
              <a:schemeClr val="accent6">
                <a:lumMod val="75000"/>
              </a:schemeClr>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a:ea typeface="+mj-ea"/>
              <a:cs typeface="+mj-cs"/>
            </a:endParaRPr>
          </a:p>
        </p:txBody>
      </p:sp>
      <p:sp>
        <p:nvSpPr>
          <p:cNvPr id="3" name="Content Placeholder 2">
            <a:extLst>
              <a:ext uri="{FF2B5EF4-FFF2-40B4-BE49-F238E27FC236}">
                <a16:creationId xmlns:a16="http://schemas.microsoft.com/office/drawing/2014/main" id="{400D834E-F7BA-49BE-BD58-15363C4A94F4}"/>
              </a:ext>
            </a:extLst>
          </p:cNvPr>
          <p:cNvSpPr>
            <a:spLocks noGrp="1"/>
          </p:cNvSpPr>
          <p:nvPr>
            <p:ph idx="4294967295"/>
          </p:nvPr>
        </p:nvSpPr>
        <p:spPr>
          <a:xfrm>
            <a:off x="756882" y="1447800"/>
            <a:ext cx="7924800" cy="3962400"/>
          </a:xfrm>
          <a:solidFill>
            <a:schemeClr val="tx1"/>
          </a:solidFill>
          <a:ln>
            <a:solidFill>
              <a:schemeClr val="tx1"/>
            </a:solidFill>
          </a:ln>
        </p:spPr>
        <p:txBody>
          <a:bodyPr/>
          <a:lstStyle/>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PHMSA Office of Hazardous Materials Safety (OHMS) Field Operations Overview</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PHMSA Site Visits</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Trends </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Takeaways</a:t>
            </a: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p:txBody>
      </p:sp>
      <p:sp>
        <p:nvSpPr>
          <p:cNvPr id="7" name="Rectangle 2"/>
          <p:cNvSpPr txBox="1">
            <a:spLocks noChangeArrowheads="1"/>
          </p:cNvSpPr>
          <p:nvPr/>
        </p:nvSpPr>
        <p:spPr>
          <a:xfrm>
            <a:off x="-254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noProof="0" dirty="0">
                <a:solidFill>
                  <a:prstClr val="white"/>
                </a:solidFill>
                <a:latin typeface="Times New Roman" panose="02020603050405020304" pitchFamily="18" charset="0"/>
                <a:cs typeface="Times New Roman" panose="02020603050405020304" pitchFamily="18" charset="0"/>
              </a:rPr>
              <a:t>Overview</a:t>
            </a:r>
            <a:endParaRPr kumimoji="0" lang="en-US" sz="4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92061"/>
            <a:ext cx="1853920" cy="84705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9823" y="5562600"/>
            <a:ext cx="2144177" cy="1309098"/>
          </a:xfrm>
          <a:prstGeom prst="rect">
            <a:avLst/>
          </a:prstGeom>
        </p:spPr>
      </p:pic>
      <p:sp>
        <p:nvSpPr>
          <p:cNvPr id="14" name="Slide Number Placeholder 1"/>
          <p:cNvSpPr>
            <a:spLocks noGrp="1"/>
          </p:cNvSpPr>
          <p:nvPr>
            <p:ph type="sldNum" sz="quarter" idx="12"/>
          </p:nvPr>
        </p:nvSpPr>
        <p:spPr>
          <a:xfrm>
            <a:off x="6781800" y="6356350"/>
            <a:ext cx="2133600" cy="365125"/>
          </a:xfrm>
        </p:spPr>
        <p:txBody>
          <a:bodyPr/>
          <a:lstStyle/>
          <a:p>
            <a:fld id="{BE4FB471-EBB4-4D81-9EA6-902E33AD37CE}" type="slidenum">
              <a:rPr lang="en-US" smtClean="0"/>
              <a:t>3</a:t>
            </a:fld>
            <a:endParaRPr lang="en-US" dirty="0"/>
          </a:p>
        </p:txBody>
      </p:sp>
    </p:spTree>
    <p:extLst>
      <p:ext uri="{BB962C8B-B14F-4D97-AF65-F5344CB8AC3E}">
        <p14:creationId xmlns:p14="http://schemas.microsoft.com/office/powerpoint/2010/main" val="76259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ABE23A-A2D3-4A5A-82E3-C32986CD3013}"/>
              </a:ext>
            </a:extLst>
          </p:cNvPr>
          <p:cNvSpPr txBox="1">
            <a:spLocks/>
          </p:cNvSpPr>
          <p:nvPr/>
        </p:nvSpPr>
        <p:spPr>
          <a:xfrm>
            <a:off x="-38100" y="38100"/>
            <a:ext cx="9144000" cy="945970"/>
          </a:xfrm>
          <a:prstGeom prst="rect">
            <a:avLst/>
          </a:prstGeom>
          <a:solidFill>
            <a:schemeClr val="accent6">
              <a:lumMod val="75000"/>
            </a:schemeClr>
          </a:solidFill>
          <a:ln w="85725">
            <a:solidFill>
              <a:schemeClr val="accent6">
                <a:lumMod val="75000"/>
              </a:schemeClr>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a:ea typeface="+mj-ea"/>
              <a:cs typeface="+mj-cs"/>
            </a:endParaRPr>
          </a:p>
        </p:txBody>
      </p:sp>
      <p:sp>
        <p:nvSpPr>
          <p:cNvPr id="7" name="Rectangle 2"/>
          <p:cNvSpPr txBox="1">
            <a:spLocks noChangeArrowheads="1"/>
          </p:cNvSpPr>
          <p:nvPr/>
        </p:nvSpPr>
        <p:spPr>
          <a:xfrm>
            <a:off x="-254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noProof="0" dirty="0">
                <a:solidFill>
                  <a:prstClr val="white"/>
                </a:solidFill>
                <a:latin typeface="Times New Roman" panose="02020603050405020304" pitchFamily="18" charset="0"/>
                <a:cs typeface="Times New Roman" panose="02020603050405020304" pitchFamily="18" charset="0"/>
              </a:rPr>
              <a:t>Our Mission</a:t>
            </a:r>
            <a:endParaRPr kumimoji="0" lang="en-US" sz="4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92061"/>
            <a:ext cx="1853920" cy="84705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9823" y="5562600"/>
            <a:ext cx="2144177" cy="1309098"/>
          </a:xfrm>
          <a:prstGeom prst="rect">
            <a:avLst/>
          </a:prstGeom>
        </p:spPr>
      </p:pic>
      <p:sp>
        <p:nvSpPr>
          <p:cNvPr id="14" name="Slide Number Placeholder 1"/>
          <p:cNvSpPr>
            <a:spLocks noGrp="1"/>
          </p:cNvSpPr>
          <p:nvPr>
            <p:ph type="sldNum" sz="quarter" idx="12"/>
          </p:nvPr>
        </p:nvSpPr>
        <p:spPr>
          <a:xfrm>
            <a:off x="6781800" y="6356350"/>
            <a:ext cx="2133600" cy="365125"/>
          </a:xfrm>
        </p:spPr>
        <p:txBody>
          <a:bodyPr/>
          <a:lstStyle/>
          <a:p>
            <a:fld id="{BE4FB471-EBB4-4D81-9EA6-902E33AD37CE}" type="slidenum">
              <a:rPr lang="en-US" smtClean="0"/>
              <a:t>4</a:t>
            </a:fld>
            <a:endParaRPr lang="en-US" dirty="0"/>
          </a:p>
        </p:txBody>
      </p:sp>
      <p:sp>
        <p:nvSpPr>
          <p:cNvPr id="21" name="Slide Number Placeholder 3">
            <a:extLst>
              <a:ext uri="{FF2B5EF4-FFF2-40B4-BE49-F238E27FC236}">
                <a16:creationId xmlns:a16="http://schemas.microsoft.com/office/drawing/2014/main" id="{D34130EB-6E5A-42E2-B6AF-290C074E6034}"/>
              </a:ext>
            </a:extLst>
          </p:cNvPr>
          <p:cNvSpPr txBox="1">
            <a:spLocks/>
          </p:cNvSpPr>
          <p:nvPr/>
        </p:nvSpPr>
        <p:spPr>
          <a:xfrm>
            <a:off x="6553200" y="6356350"/>
            <a:ext cx="533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37B69A5-BA6F-4BB5-A40A-0EC1B5725BB6}" type="slidenum">
              <a:rPr lang="en-US" smtClean="0"/>
              <a:pPr>
                <a:defRPr/>
              </a:pPr>
              <a:t>4</a:t>
            </a:fld>
            <a:endParaRPr lang="en-US" dirty="0"/>
          </a:p>
        </p:txBody>
      </p:sp>
      <p:sp>
        <p:nvSpPr>
          <p:cNvPr id="22" name="Title 1">
            <a:extLst>
              <a:ext uri="{FF2B5EF4-FFF2-40B4-BE49-F238E27FC236}">
                <a16:creationId xmlns:a16="http://schemas.microsoft.com/office/drawing/2014/main" id="{8145481B-0AB4-47D4-8EC2-8C3D6A4E5254}"/>
              </a:ext>
            </a:extLst>
          </p:cNvPr>
          <p:cNvSpPr txBox="1">
            <a:spLocks/>
          </p:cNvSpPr>
          <p:nvPr/>
        </p:nvSpPr>
        <p:spPr>
          <a:xfrm>
            <a:off x="685800" y="2201163"/>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latin typeface="Georgia" panose="02040502050405020303" pitchFamily="18" charset="0"/>
            </a:endParaRPr>
          </a:p>
        </p:txBody>
      </p:sp>
      <p:sp>
        <p:nvSpPr>
          <p:cNvPr id="23" name="Rectangle 22">
            <a:extLst>
              <a:ext uri="{FF2B5EF4-FFF2-40B4-BE49-F238E27FC236}">
                <a16:creationId xmlns:a16="http://schemas.microsoft.com/office/drawing/2014/main" id="{1C05A483-F25B-4732-9A89-F406A2FA131B}"/>
              </a:ext>
            </a:extLst>
          </p:cNvPr>
          <p:cNvSpPr/>
          <p:nvPr/>
        </p:nvSpPr>
        <p:spPr>
          <a:xfrm>
            <a:off x="2286000" y="2884236"/>
            <a:ext cx="4572000" cy="341632"/>
          </a:xfrm>
          <a:prstGeom prst="rect">
            <a:avLst/>
          </a:prstGeom>
        </p:spPr>
        <p:txBody>
          <a:bodyPr>
            <a:spAutoFit/>
          </a:bodyPr>
          <a:lstStyle/>
          <a:p>
            <a:pPr lvl="0" algn="ctr" defTabSz="1066800">
              <a:lnSpc>
                <a:spcPct val="90000"/>
              </a:lnSpc>
              <a:spcBef>
                <a:spcPct val="0"/>
              </a:spcBef>
              <a:spcAft>
                <a:spcPct val="35000"/>
              </a:spcAft>
            </a:pPr>
            <a:endParaRPr lang="en-US" b="1" dirty="0"/>
          </a:p>
        </p:txBody>
      </p:sp>
      <p:sp>
        <p:nvSpPr>
          <p:cNvPr id="24" name="Rounded Rectangle 8">
            <a:extLst>
              <a:ext uri="{FF2B5EF4-FFF2-40B4-BE49-F238E27FC236}">
                <a16:creationId xmlns:a16="http://schemas.microsoft.com/office/drawing/2014/main" id="{382D32D8-C5BC-444E-89F2-9A085D8F7C5C}"/>
              </a:ext>
            </a:extLst>
          </p:cNvPr>
          <p:cNvSpPr/>
          <p:nvPr/>
        </p:nvSpPr>
        <p:spPr>
          <a:xfrm>
            <a:off x="1066800" y="1719263"/>
            <a:ext cx="7010399" cy="1506605"/>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shade val="80000"/>
              <a:hueOff val="0"/>
              <a:satOff val="0"/>
              <a:lumOff val="0"/>
              <a:alphaOff val="0"/>
            </a:schemeClr>
          </a:fillRef>
          <a:effectRef idx="1">
            <a:schemeClr val="accent1">
              <a:shade val="80000"/>
              <a:hueOff val="0"/>
              <a:satOff val="0"/>
              <a:lumOff val="0"/>
              <a:alphaOff val="0"/>
            </a:schemeClr>
          </a:effectRef>
          <a:fontRef idx="minor">
            <a:schemeClr val="dk1"/>
          </a:fontRef>
        </p:style>
      </p:sp>
      <p:sp>
        <p:nvSpPr>
          <p:cNvPr id="25" name="TextBox 24">
            <a:extLst>
              <a:ext uri="{FF2B5EF4-FFF2-40B4-BE49-F238E27FC236}">
                <a16:creationId xmlns:a16="http://schemas.microsoft.com/office/drawing/2014/main" id="{62736DC6-588E-4219-BC19-0CEEC65E2857}"/>
              </a:ext>
            </a:extLst>
          </p:cNvPr>
          <p:cNvSpPr txBox="1"/>
          <p:nvPr/>
        </p:nvSpPr>
        <p:spPr>
          <a:xfrm>
            <a:off x="1066800" y="1828800"/>
            <a:ext cx="6705600" cy="923330"/>
          </a:xfrm>
          <a:prstGeom prst="rect">
            <a:avLst/>
          </a:prstGeom>
          <a:noFill/>
        </p:spPr>
        <p:txBody>
          <a:bodyPr wrap="square" rtlCol="0">
            <a:spAutoFit/>
          </a:bodyPr>
          <a:lstStyle/>
          <a:p>
            <a:pPr algn="ctr"/>
            <a:r>
              <a:rPr lang="en-US" b="1" dirty="0"/>
              <a:t>PHMSA's mission is to protect people and the environment by advancing the safe transportation of energy and other hazardous materials that are essential to our daily lives. </a:t>
            </a:r>
          </a:p>
        </p:txBody>
      </p:sp>
      <p:pic>
        <p:nvPicPr>
          <p:cNvPr id="26" name="Picture 25">
            <a:extLst>
              <a:ext uri="{FF2B5EF4-FFF2-40B4-BE49-F238E27FC236}">
                <a16:creationId xmlns:a16="http://schemas.microsoft.com/office/drawing/2014/main" id="{B4C5D404-AE93-4DCC-8993-0F50DA4C054C}"/>
              </a:ext>
            </a:extLst>
          </p:cNvPr>
          <p:cNvPicPr>
            <a:picLocks noChangeAspect="1"/>
          </p:cNvPicPr>
          <p:nvPr/>
        </p:nvPicPr>
        <p:blipFill>
          <a:blip r:embed="rId5"/>
          <a:stretch>
            <a:fillRect/>
          </a:stretch>
        </p:blipFill>
        <p:spPr>
          <a:xfrm>
            <a:off x="304800" y="4216026"/>
            <a:ext cx="2097206" cy="2456901"/>
          </a:xfrm>
          <a:prstGeom prst="rect">
            <a:avLst/>
          </a:prstGeom>
        </p:spPr>
      </p:pic>
      <p:pic>
        <p:nvPicPr>
          <p:cNvPr id="27" name="Picture 26">
            <a:extLst>
              <a:ext uri="{FF2B5EF4-FFF2-40B4-BE49-F238E27FC236}">
                <a16:creationId xmlns:a16="http://schemas.microsoft.com/office/drawing/2014/main" id="{F8F27FE2-DDD9-4786-9A36-137182CC9FB7}"/>
              </a:ext>
            </a:extLst>
          </p:cNvPr>
          <p:cNvPicPr>
            <a:picLocks noChangeAspect="1"/>
          </p:cNvPicPr>
          <p:nvPr/>
        </p:nvPicPr>
        <p:blipFill>
          <a:blip r:embed="rId6"/>
          <a:stretch>
            <a:fillRect/>
          </a:stretch>
        </p:blipFill>
        <p:spPr>
          <a:xfrm>
            <a:off x="2691319" y="4216026"/>
            <a:ext cx="1786283" cy="2456901"/>
          </a:xfrm>
          <a:prstGeom prst="rect">
            <a:avLst/>
          </a:prstGeom>
        </p:spPr>
      </p:pic>
      <p:pic>
        <p:nvPicPr>
          <p:cNvPr id="28" name="Picture 14" descr="truck">
            <a:extLst>
              <a:ext uri="{FF2B5EF4-FFF2-40B4-BE49-F238E27FC236}">
                <a16:creationId xmlns:a16="http://schemas.microsoft.com/office/drawing/2014/main" id="{22825FF9-356E-4D13-BDA5-1A12B3CD45F0}"/>
              </a:ext>
            </a:extLst>
          </p:cNvPr>
          <p:cNvPicPr>
            <a:picLocks noChangeAspect="1" noChangeArrowheads="1"/>
          </p:cNvPicPr>
          <p:nvPr/>
        </p:nvPicPr>
        <p:blipFill>
          <a:blip r:embed="rId7" cstate="print"/>
          <a:srcRect l="11111"/>
          <a:stretch>
            <a:fillRect/>
          </a:stretch>
        </p:blipFill>
        <p:spPr bwMode="auto">
          <a:xfrm>
            <a:off x="4799864" y="4216026"/>
            <a:ext cx="18288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8">
            <a:extLst>
              <a:ext uri="{FF2B5EF4-FFF2-40B4-BE49-F238E27FC236}">
                <a16:creationId xmlns:a16="http://schemas.microsoft.com/office/drawing/2014/main" id="{417007B0-17A3-4E81-B60B-C5ECE309E342}"/>
              </a:ext>
            </a:extLst>
          </p:cNvPr>
          <p:cNvPicPr>
            <a:picLocks noChangeAspect="1"/>
          </p:cNvPicPr>
          <p:nvPr/>
        </p:nvPicPr>
        <p:blipFill>
          <a:blip r:embed="rId8"/>
          <a:stretch>
            <a:fillRect/>
          </a:stretch>
        </p:blipFill>
        <p:spPr>
          <a:xfrm>
            <a:off x="6873339" y="4216026"/>
            <a:ext cx="2017951" cy="2456901"/>
          </a:xfrm>
          <a:prstGeom prst="rect">
            <a:avLst/>
          </a:prstGeom>
        </p:spPr>
      </p:pic>
    </p:spTree>
    <p:extLst>
      <p:ext uri="{BB962C8B-B14F-4D97-AF65-F5344CB8AC3E}">
        <p14:creationId xmlns:p14="http://schemas.microsoft.com/office/powerpoint/2010/main" val="1620665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C4BD6C2-B70F-4D78-A8AC-C8A5FA7FA6C2}"/>
              </a:ext>
            </a:extLst>
          </p:cNvPr>
          <p:cNvSpPr txBox="1">
            <a:spLocks/>
          </p:cNvSpPr>
          <p:nvPr/>
        </p:nvSpPr>
        <p:spPr>
          <a:xfrm>
            <a:off x="0" y="23086"/>
            <a:ext cx="9067800" cy="794273"/>
          </a:xfrm>
          <a:prstGeom prst="rect">
            <a:avLst/>
          </a:prstGeom>
          <a:solidFill>
            <a:schemeClr val="tx2"/>
          </a:solidFill>
          <a:ln w="85725">
            <a:solidFill>
              <a:schemeClr val="tx2"/>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a:ea typeface="+mj-ea"/>
              <a:cs typeface="+mj-cs"/>
            </a:endParaRPr>
          </a:p>
        </p:txBody>
      </p:sp>
      <p:sp>
        <p:nvSpPr>
          <p:cNvPr id="3" name="Content Placeholder 2">
            <a:extLst>
              <a:ext uri="{FF2B5EF4-FFF2-40B4-BE49-F238E27FC236}">
                <a16:creationId xmlns:a16="http://schemas.microsoft.com/office/drawing/2014/main" id="{400D834E-F7BA-49BE-BD58-15363C4A94F4}"/>
              </a:ext>
            </a:extLst>
          </p:cNvPr>
          <p:cNvSpPr>
            <a:spLocks noGrp="1"/>
          </p:cNvSpPr>
          <p:nvPr>
            <p:ph idx="4294967295"/>
          </p:nvPr>
        </p:nvSpPr>
        <p:spPr>
          <a:xfrm>
            <a:off x="756882" y="1447800"/>
            <a:ext cx="7924800" cy="3962400"/>
          </a:xfrm>
          <a:solidFill>
            <a:schemeClr val="tx1"/>
          </a:solidFill>
          <a:ln>
            <a:solidFill>
              <a:schemeClr val="tx1"/>
            </a:solidFill>
          </a:ln>
        </p:spPr>
        <p:txBody>
          <a:bodyPr/>
          <a:lstStyle/>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1 million daily shipments</a:t>
            </a:r>
          </a:p>
          <a:p>
            <a:pPr>
              <a:buFont typeface="Wingdings" panose="05000000000000000000" pitchFamily="2" charset="2"/>
              <a:buChar char="§"/>
            </a:pPr>
            <a:endParaRPr lang="en-US"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1.6 billion tons shipped annually by all modes</a:t>
            </a:r>
          </a:p>
          <a:p>
            <a:endParaRPr lang="en-US" dirty="0"/>
          </a:p>
        </p:txBody>
      </p:sp>
      <p:sp>
        <p:nvSpPr>
          <p:cNvPr id="7" name="Rectangle 2"/>
          <p:cNvSpPr txBox="1">
            <a:spLocks noChangeArrowheads="1"/>
          </p:cNvSpPr>
          <p:nvPr/>
        </p:nvSpPr>
        <p:spPr>
          <a:xfrm>
            <a:off x="147282" y="118178"/>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Hazmat Shipments </a:t>
            </a:r>
          </a:p>
        </p:txBody>
      </p:sp>
      <p:sp>
        <p:nvSpPr>
          <p:cNvPr id="10" name="TextBox 9"/>
          <p:cNvSpPr txBox="1"/>
          <p:nvPr/>
        </p:nvSpPr>
        <p:spPr>
          <a:xfrm>
            <a:off x="2987293" y="5163979"/>
            <a:ext cx="3463977" cy="246221"/>
          </a:xfrm>
          <a:prstGeom prst="rect">
            <a:avLst/>
          </a:prstGeom>
          <a:ln/>
        </p:spPr>
        <p:txBody>
          <a:bodyPr vert="horz" wrap="square" lIns="91440" tIns="45720" rIns="91440" bIns="45720" rtlCol="0" anchor="ctr">
            <a:spAutoFit/>
          </a:bodyPr>
          <a:lstStyle/>
          <a:p>
            <a:pPr algn="ctr"/>
            <a:endParaRPr lang="en-US" sz="1000" b="1" dirty="0">
              <a:solidFill>
                <a:schemeClr val="tx2"/>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92061"/>
            <a:ext cx="1853920" cy="847050"/>
          </a:xfrm>
          <a:prstGeom prst="rect">
            <a:avLst/>
          </a:prstGeom>
        </p:spPr>
      </p:pic>
      <p:sp>
        <p:nvSpPr>
          <p:cNvPr id="16" name="Slide Number Placeholder 1"/>
          <p:cNvSpPr>
            <a:spLocks noGrp="1"/>
          </p:cNvSpPr>
          <p:nvPr>
            <p:ph type="sldNum" sz="quarter" idx="12"/>
          </p:nvPr>
        </p:nvSpPr>
        <p:spPr>
          <a:xfrm>
            <a:off x="6781800" y="6356350"/>
            <a:ext cx="2133600" cy="365125"/>
          </a:xfrm>
        </p:spPr>
        <p:txBody>
          <a:bodyPr/>
          <a:lstStyle/>
          <a:p>
            <a:fld id="{BE4FB471-EBB4-4D81-9EA6-902E33AD37CE}" type="slidenum">
              <a:rPr lang="en-US" smtClean="0"/>
              <a:t>5</a:t>
            </a:fld>
            <a:endParaRPr lang="en-US" dirty="0"/>
          </a:p>
        </p:txBody>
      </p:sp>
      <p:pic>
        <p:nvPicPr>
          <p:cNvPr id="2" name="Picture 1">
            <a:extLst>
              <a:ext uri="{FF2B5EF4-FFF2-40B4-BE49-F238E27FC236}">
                <a16:creationId xmlns:a16="http://schemas.microsoft.com/office/drawing/2014/main" id="{14A2F98B-0369-4DC9-8BB7-E2509BB641F7}"/>
              </a:ext>
            </a:extLst>
          </p:cNvPr>
          <p:cNvPicPr>
            <a:picLocks noChangeAspect="1"/>
          </p:cNvPicPr>
          <p:nvPr/>
        </p:nvPicPr>
        <p:blipFill>
          <a:blip r:embed="rId4"/>
          <a:stretch>
            <a:fillRect/>
          </a:stretch>
        </p:blipFill>
        <p:spPr>
          <a:xfrm>
            <a:off x="2469662" y="3169368"/>
            <a:ext cx="4499238" cy="2822693"/>
          </a:xfrm>
          <a:prstGeom prst="rect">
            <a:avLst/>
          </a:prstGeom>
        </p:spPr>
      </p:pic>
    </p:spTree>
    <p:extLst>
      <p:ext uri="{BB962C8B-B14F-4D97-AF65-F5344CB8AC3E}">
        <p14:creationId xmlns:p14="http://schemas.microsoft.com/office/powerpoint/2010/main" val="2258270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C4BD6C2-B70F-4D78-A8AC-C8A5FA7FA6C2}"/>
              </a:ext>
            </a:extLst>
          </p:cNvPr>
          <p:cNvSpPr txBox="1">
            <a:spLocks/>
          </p:cNvSpPr>
          <p:nvPr/>
        </p:nvSpPr>
        <p:spPr>
          <a:xfrm>
            <a:off x="0" y="23086"/>
            <a:ext cx="9067800" cy="794273"/>
          </a:xfrm>
          <a:prstGeom prst="rect">
            <a:avLst/>
          </a:prstGeom>
          <a:solidFill>
            <a:schemeClr val="tx2"/>
          </a:solidFill>
          <a:ln w="85725">
            <a:solidFill>
              <a:schemeClr val="tx2"/>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a:ea typeface="+mj-ea"/>
              <a:cs typeface="+mj-cs"/>
            </a:endParaRPr>
          </a:p>
        </p:txBody>
      </p:sp>
      <p:sp>
        <p:nvSpPr>
          <p:cNvPr id="3" name="Content Placeholder 2">
            <a:extLst>
              <a:ext uri="{FF2B5EF4-FFF2-40B4-BE49-F238E27FC236}">
                <a16:creationId xmlns:a16="http://schemas.microsoft.com/office/drawing/2014/main" id="{400D834E-F7BA-49BE-BD58-15363C4A94F4}"/>
              </a:ext>
            </a:extLst>
          </p:cNvPr>
          <p:cNvSpPr>
            <a:spLocks noGrp="1"/>
          </p:cNvSpPr>
          <p:nvPr>
            <p:ph idx="4294967295"/>
          </p:nvPr>
        </p:nvSpPr>
        <p:spPr>
          <a:xfrm>
            <a:off x="756882" y="1447800"/>
            <a:ext cx="7924800" cy="3962400"/>
          </a:xfrm>
          <a:solidFill>
            <a:schemeClr val="tx1"/>
          </a:solidFill>
          <a:ln>
            <a:solidFill>
              <a:schemeClr val="tx1"/>
            </a:solidFill>
          </a:ln>
        </p:spPr>
        <p:txBody>
          <a:bodyPr/>
          <a:lstStyle/>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Promote the safe and secure shipment of hazardous materials in transportation </a:t>
            </a:r>
          </a:p>
          <a:p>
            <a:pPr>
              <a:buFont typeface="Wingdings" panose="05000000000000000000" pitchFamily="2" charset="2"/>
              <a:buChar char="§"/>
            </a:pPr>
            <a:endParaRPr lang="en-US"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Activities Include:</a:t>
            </a:r>
          </a:p>
          <a:p>
            <a:pPr>
              <a:buFont typeface="Wingdings" panose="05000000000000000000" pitchFamily="2" charset="2"/>
              <a:buChar char="§"/>
            </a:pPr>
            <a:r>
              <a:rPr lang="en-US" sz="2800" b="1" dirty="0">
                <a:solidFill>
                  <a:srgbClr val="0070C0"/>
                </a:solidFill>
                <a:latin typeface="Times New Roman" panose="02020603050405020304" pitchFamily="18" charset="0"/>
                <a:cs typeface="Times New Roman" panose="02020603050405020304" pitchFamily="18" charset="0"/>
              </a:rPr>
              <a:t>Compliance Inspections/Investigations</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Incident Investigations</a:t>
            </a:r>
          </a:p>
          <a:p>
            <a:pPr>
              <a:buFont typeface="Wingdings" panose="05000000000000000000" pitchFamily="2" charset="2"/>
              <a:buChar char="§"/>
            </a:pPr>
            <a:r>
              <a:rPr lang="en-US" sz="2800" b="1" dirty="0">
                <a:solidFill>
                  <a:srgbClr val="0070C0"/>
                </a:solidFill>
                <a:latin typeface="Times New Roman" panose="02020603050405020304" pitchFamily="18" charset="0"/>
                <a:cs typeface="Times New Roman" panose="02020603050405020304" pitchFamily="18" charset="0"/>
              </a:rPr>
              <a:t>Fitness Reviews</a:t>
            </a:r>
          </a:p>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Outreach and Training Activities</a:t>
            </a: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457200" lvl="1" indent="0">
              <a:buNone/>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457200" lvl="1" indent="0">
              <a:buNone/>
            </a:pPr>
            <a:endParaRPr lang="en-US" dirty="0"/>
          </a:p>
          <a:p>
            <a:endParaRPr lang="en-US" dirty="0"/>
          </a:p>
        </p:txBody>
      </p:sp>
      <p:sp>
        <p:nvSpPr>
          <p:cNvPr id="7" name="Rectangle 2"/>
          <p:cNvSpPr txBox="1">
            <a:spLocks noChangeArrowheads="1"/>
          </p:cNvSpPr>
          <p:nvPr/>
        </p:nvSpPr>
        <p:spPr>
          <a:xfrm>
            <a:off x="147282" y="118178"/>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4000" dirty="0">
                <a:solidFill>
                  <a:prstClr val="white"/>
                </a:solidFill>
                <a:latin typeface="Times New Roman" panose="02020603050405020304" pitchFamily="18" charset="0"/>
                <a:cs typeface="Times New Roman" panose="02020603050405020304" pitchFamily="18" charset="0"/>
              </a:rPr>
              <a:t>PHMSA OHMS Field Operations</a:t>
            </a:r>
            <a:endParaRPr kumimoji="0" lang="en-US" sz="4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TextBox 9"/>
          <p:cNvSpPr txBox="1"/>
          <p:nvPr/>
        </p:nvSpPr>
        <p:spPr>
          <a:xfrm>
            <a:off x="2987293" y="5163979"/>
            <a:ext cx="3463977" cy="246221"/>
          </a:xfrm>
          <a:prstGeom prst="rect">
            <a:avLst/>
          </a:prstGeom>
          <a:ln/>
        </p:spPr>
        <p:txBody>
          <a:bodyPr vert="horz" wrap="square" lIns="91440" tIns="45720" rIns="91440" bIns="45720" rtlCol="0" anchor="ctr">
            <a:spAutoFit/>
          </a:bodyPr>
          <a:lstStyle/>
          <a:p>
            <a:pPr algn="ctr"/>
            <a:endParaRPr lang="en-US" sz="1000" b="1" dirty="0">
              <a:solidFill>
                <a:schemeClr val="tx2"/>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92061"/>
            <a:ext cx="1853920" cy="847050"/>
          </a:xfrm>
          <a:prstGeom prst="rect">
            <a:avLst/>
          </a:prstGeom>
        </p:spPr>
      </p:pic>
      <p:sp>
        <p:nvSpPr>
          <p:cNvPr id="16" name="Slide Number Placeholder 1"/>
          <p:cNvSpPr>
            <a:spLocks noGrp="1"/>
          </p:cNvSpPr>
          <p:nvPr>
            <p:ph type="sldNum" sz="quarter" idx="12"/>
          </p:nvPr>
        </p:nvSpPr>
        <p:spPr>
          <a:xfrm>
            <a:off x="6781800" y="6356350"/>
            <a:ext cx="2133600" cy="365125"/>
          </a:xfrm>
        </p:spPr>
        <p:txBody>
          <a:bodyPr/>
          <a:lstStyle/>
          <a:p>
            <a:fld id="{BE4FB471-EBB4-4D81-9EA6-902E33AD37CE}" type="slidenum">
              <a:rPr lang="en-US" smtClean="0"/>
              <a:t>6</a:t>
            </a:fld>
            <a:endParaRPr lang="en-US" dirty="0"/>
          </a:p>
        </p:txBody>
      </p:sp>
    </p:spTree>
    <p:extLst>
      <p:ext uri="{BB962C8B-B14F-4D97-AF65-F5344CB8AC3E}">
        <p14:creationId xmlns:p14="http://schemas.microsoft.com/office/powerpoint/2010/main" val="2633998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C4BD6C2-B70F-4D78-A8AC-C8A5FA7FA6C2}"/>
              </a:ext>
            </a:extLst>
          </p:cNvPr>
          <p:cNvSpPr txBox="1">
            <a:spLocks/>
          </p:cNvSpPr>
          <p:nvPr/>
        </p:nvSpPr>
        <p:spPr>
          <a:xfrm>
            <a:off x="0" y="23086"/>
            <a:ext cx="9067800" cy="794273"/>
          </a:xfrm>
          <a:prstGeom prst="rect">
            <a:avLst/>
          </a:prstGeom>
          <a:solidFill>
            <a:schemeClr val="tx2"/>
          </a:solidFill>
          <a:ln w="85725">
            <a:solidFill>
              <a:schemeClr val="tx2"/>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a:ea typeface="+mj-ea"/>
              <a:cs typeface="+mj-cs"/>
            </a:endParaRPr>
          </a:p>
        </p:txBody>
      </p:sp>
      <p:sp>
        <p:nvSpPr>
          <p:cNvPr id="3" name="Content Placeholder 2">
            <a:extLst>
              <a:ext uri="{FF2B5EF4-FFF2-40B4-BE49-F238E27FC236}">
                <a16:creationId xmlns:a16="http://schemas.microsoft.com/office/drawing/2014/main" id="{400D834E-F7BA-49BE-BD58-15363C4A94F4}"/>
              </a:ext>
            </a:extLst>
          </p:cNvPr>
          <p:cNvSpPr>
            <a:spLocks noGrp="1"/>
          </p:cNvSpPr>
          <p:nvPr>
            <p:ph idx="4294967295"/>
          </p:nvPr>
        </p:nvSpPr>
        <p:spPr>
          <a:xfrm>
            <a:off x="756882" y="1447800"/>
            <a:ext cx="7924800" cy="3962400"/>
          </a:xfrm>
          <a:solidFill>
            <a:schemeClr val="tx1"/>
          </a:solidFill>
          <a:ln>
            <a:solidFill>
              <a:schemeClr val="tx1"/>
            </a:solidFill>
          </a:ln>
        </p:spPr>
        <p:txBody>
          <a:bodyPr/>
          <a:lstStyle/>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457200" lvl="1" indent="0">
              <a:buNone/>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457200" lvl="1" indent="0">
              <a:buNone/>
            </a:pPr>
            <a:endParaRPr lang="en-US" dirty="0"/>
          </a:p>
          <a:p>
            <a:endParaRPr lang="en-US" dirty="0"/>
          </a:p>
        </p:txBody>
      </p:sp>
      <p:sp>
        <p:nvSpPr>
          <p:cNvPr id="7" name="Rectangle 2"/>
          <p:cNvSpPr txBox="1">
            <a:spLocks noChangeArrowheads="1"/>
          </p:cNvSpPr>
          <p:nvPr/>
        </p:nvSpPr>
        <p:spPr>
          <a:xfrm>
            <a:off x="147282" y="118178"/>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4000" dirty="0">
                <a:solidFill>
                  <a:prstClr val="white"/>
                </a:solidFill>
                <a:latin typeface="Times New Roman" panose="02020603050405020304" pitchFamily="18" charset="0"/>
                <a:cs typeface="Times New Roman" panose="02020603050405020304" pitchFamily="18" charset="0"/>
              </a:rPr>
              <a:t>PHMSA OHMS (truncated)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TextBox 9"/>
          <p:cNvSpPr txBox="1"/>
          <p:nvPr/>
        </p:nvSpPr>
        <p:spPr>
          <a:xfrm>
            <a:off x="2987293" y="5163979"/>
            <a:ext cx="3463977" cy="246221"/>
          </a:xfrm>
          <a:prstGeom prst="rect">
            <a:avLst/>
          </a:prstGeom>
          <a:ln/>
        </p:spPr>
        <p:txBody>
          <a:bodyPr vert="horz" wrap="square" lIns="91440" tIns="45720" rIns="91440" bIns="45720" rtlCol="0" anchor="ctr">
            <a:spAutoFit/>
          </a:bodyPr>
          <a:lstStyle/>
          <a:p>
            <a:pPr algn="ctr"/>
            <a:endParaRPr lang="en-US" sz="1000" b="1" dirty="0">
              <a:solidFill>
                <a:schemeClr val="tx2"/>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92061"/>
            <a:ext cx="1853920" cy="847050"/>
          </a:xfrm>
          <a:prstGeom prst="rect">
            <a:avLst/>
          </a:prstGeom>
        </p:spPr>
      </p:pic>
      <p:sp>
        <p:nvSpPr>
          <p:cNvPr id="16" name="Slide Number Placeholder 1"/>
          <p:cNvSpPr>
            <a:spLocks noGrp="1"/>
          </p:cNvSpPr>
          <p:nvPr>
            <p:ph type="sldNum" sz="quarter" idx="12"/>
          </p:nvPr>
        </p:nvSpPr>
        <p:spPr>
          <a:xfrm>
            <a:off x="6781800" y="6356350"/>
            <a:ext cx="2133600" cy="365125"/>
          </a:xfrm>
        </p:spPr>
        <p:txBody>
          <a:bodyPr/>
          <a:lstStyle/>
          <a:p>
            <a:fld id="{BE4FB471-EBB4-4D81-9EA6-902E33AD37CE}" type="slidenum">
              <a:rPr lang="en-US" smtClean="0"/>
              <a:t>7</a:t>
            </a:fld>
            <a:endParaRPr lang="en-US" dirty="0"/>
          </a:p>
        </p:txBody>
      </p:sp>
      <p:pic>
        <p:nvPicPr>
          <p:cNvPr id="26" name="Picture 25">
            <a:extLst>
              <a:ext uri="{FF2B5EF4-FFF2-40B4-BE49-F238E27FC236}">
                <a16:creationId xmlns:a16="http://schemas.microsoft.com/office/drawing/2014/main" id="{9B0E0A22-5BA4-4D0F-B547-9BB0A023C22E}"/>
              </a:ext>
            </a:extLst>
          </p:cNvPr>
          <p:cNvPicPr>
            <a:picLocks noChangeAspect="1"/>
          </p:cNvPicPr>
          <p:nvPr/>
        </p:nvPicPr>
        <p:blipFill>
          <a:blip r:embed="rId4"/>
          <a:stretch>
            <a:fillRect/>
          </a:stretch>
        </p:blipFill>
        <p:spPr>
          <a:xfrm>
            <a:off x="3349683" y="3882762"/>
            <a:ext cx="1449531" cy="1967220"/>
          </a:xfrm>
          <a:prstGeom prst="rect">
            <a:avLst/>
          </a:prstGeom>
        </p:spPr>
      </p:pic>
      <p:pic>
        <p:nvPicPr>
          <p:cNvPr id="27" name="Picture 26">
            <a:extLst>
              <a:ext uri="{FF2B5EF4-FFF2-40B4-BE49-F238E27FC236}">
                <a16:creationId xmlns:a16="http://schemas.microsoft.com/office/drawing/2014/main" id="{EED0E524-32CC-49AD-A2B9-359C3545729F}"/>
              </a:ext>
            </a:extLst>
          </p:cNvPr>
          <p:cNvPicPr>
            <a:picLocks noChangeAspect="1"/>
          </p:cNvPicPr>
          <p:nvPr/>
        </p:nvPicPr>
        <p:blipFill>
          <a:blip r:embed="rId5"/>
          <a:stretch>
            <a:fillRect/>
          </a:stretch>
        </p:blipFill>
        <p:spPr>
          <a:xfrm>
            <a:off x="6150628" y="3886200"/>
            <a:ext cx="1461138" cy="1927236"/>
          </a:xfrm>
          <a:prstGeom prst="rect">
            <a:avLst/>
          </a:prstGeom>
        </p:spPr>
      </p:pic>
      <p:pic>
        <p:nvPicPr>
          <p:cNvPr id="28" name="Picture 27">
            <a:extLst>
              <a:ext uri="{FF2B5EF4-FFF2-40B4-BE49-F238E27FC236}">
                <a16:creationId xmlns:a16="http://schemas.microsoft.com/office/drawing/2014/main" id="{2EB30896-15EA-408E-946D-64C9222CFEF0}"/>
              </a:ext>
            </a:extLst>
          </p:cNvPr>
          <p:cNvPicPr>
            <a:picLocks noChangeAspect="1"/>
          </p:cNvPicPr>
          <p:nvPr/>
        </p:nvPicPr>
        <p:blipFill>
          <a:blip r:embed="rId6"/>
          <a:stretch>
            <a:fillRect/>
          </a:stretch>
        </p:blipFill>
        <p:spPr>
          <a:xfrm>
            <a:off x="7554004" y="3882762"/>
            <a:ext cx="1473313" cy="1731143"/>
          </a:xfrm>
          <a:prstGeom prst="rect">
            <a:avLst/>
          </a:prstGeom>
        </p:spPr>
      </p:pic>
      <p:pic>
        <p:nvPicPr>
          <p:cNvPr id="29" name="Picture 28">
            <a:extLst>
              <a:ext uri="{FF2B5EF4-FFF2-40B4-BE49-F238E27FC236}">
                <a16:creationId xmlns:a16="http://schemas.microsoft.com/office/drawing/2014/main" id="{6EDC88F7-1201-4F05-B9EE-F977AFD56A77}"/>
              </a:ext>
            </a:extLst>
          </p:cNvPr>
          <p:cNvPicPr>
            <a:picLocks noChangeAspect="1"/>
          </p:cNvPicPr>
          <p:nvPr/>
        </p:nvPicPr>
        <p:blipFill>
          <a:blip r:embed="rId7"/>
          <a:stretch>
            <a:fillRect/>
          </a:stretch>
        </p:blipFill>
        <p:spPr>
          <a:xfrm>
            <a:off x="4749436" y="3882762"/>
            <a:ext cx="1469869" cy="1759773"/>
          </a:xfrm>
          <a:prstGeom prst="rect">
            <a:avLst/>
          </a:prstGeom>
        </p:spPr>
      </p:pic>
      <p:pic>
        <p:nvPicPr>
          <p:cNvPr id="30" name="Picture 29">
            <a:extLst>
              <a:ext uri="{FF2B5EF4-FFF2-40B4-BE49-F238E27FC236}">
                <a16:creationId xmlns:a16="http://schemas.microsoft.com/office/drawing/2014/main" id="{F7709D10-2561-466C-ADAC-E55D0C229177}"/>
              </a:ext>
            </a:extLst>
          </p:cNvPr>
          <p:cNvPicPr>
            <a:picLocks noChangeAspect="1"/>
          </p:cNvPicPr>
          <p:nvPr/>
        </p:nvPicPr>
        <p:blipFill>
          <a:blip r:embed="rId8"/>
          <a:stretch>
            <a:fillRect/>
          </a:stretch>
        </p:blipFill>
        <p:spPr>
          <a:xfrm>
            <a:off x="6475467" y="1971207"/>
            <a:ext cx="2062259" cy="881515"/>
          </a:xfrm>
          <a:prstGeom prst="rect">
            <a:avLst/>
          </a:prstGeom>
        </p:spPr>
      </p:pic>
      <p:pic>
        <p:nvPicPr>
          <p:cNvPr id="33" name="Picture 32">
            <a:extLst>
              <a:ext uri="{FF2B5EF4-FFF2-40B4-BE49-F238E27FC236}">
                <a16:creationId xmlns:a16="http://schemas.microsoft.com/office/drawing/2014/main" id="{EF65403F-4D2E-4C4D-B36F-410DA0A32012}"/>
              </a:ext>
            </a:extLst>
          </p:cNvPr>
          <p:cNvPicPr>
            <a:picLocks noChangeAspect="1"/>
          </p:cNvPicPr>
          <p:nvPr/>
        </p:nvPicPr>
        <p:blipFill>
          <a:blip r:embed="rId9"/>
          <a:stretch>
            <a:fillRect/>
          </a:stretch>
        </p:blipFill>
        <p:spPr>
          <a:xfrm>
            <a:off x="285293" y="4321972"/>
            <a:ext cx="1522032" cy="873167"/>
          </a:xfrm>
          <a:prstGeom prst="rect">
            <a:avLst/>
          </a:prstGeom>
        </p:spPr>
      </p:pic>
      <p:pic>
        <p:nvPicPr>
          <p:cNvPr id="34" name="Picture 33">
            <a:extLst>
              <a:ext uri="{FF2B5EF4-FFF2-40B4-BE49-F238E27FC236}">
                <a16:creationId xmlns:a16="http://schemas.microsoft.com/office/drawing/2014/main" id="{915E65E3-A2CD-4AF2-91AB-D0DC75584ADA}"/>
              </a:ext>
            </a:extLst>
          </p:cNvPr>
          <p:cNvPicPr>
            <a:picLocks noChangeAspect="1"/>
          </p:cNvPicPr>
          <p:nvPr/>
        </p:nvPicPr>
        <p:blipFill>
          <a:blip r:embed="rId10"/>
          <a:stretch>
            <a:fillRect/>
          </a:stretch>
        </p:blipFill>
        <p:spPr>
          <a:xfrm>
            <a:off x="722162" y="1995980"/>
            <a:ext cx="2061267" cy="881091"/>
          </a:xfrm>
          <a:prstGeom prst="rect">
            <a:avLst/>
          </a:prstGeom>
        </p:spPr>
      </p:pic>
      <p:pic>
        <p:nvPicPr>
          <p:cNvPr id="36" name="Picture 35">
            <a:extLst>
              <a:ext uri="{FF2B5EF4-FFF2-40B4-BE49-F238E27FC236}">
                <a16:creationId xmlns:a16="http://schemas.microsoft.com/office/drawing/2014/main" id="{8D681158-9661-48F0-B702-4375D51BCD34}"/>
              </a:ext>
            </a:extLst>
          </p:cNvPr>
          <p:cNvPicPr>
            <a:picLocks noChangeAspect="1"/>
          </p:cNvPicPr>
          <p:nvPr/>
        </p:nvPicPr>
        <p:blipFill>
          <a:blip r:embed="rId11"/>
          <a:stretch>
            <a:fillRect/>
          </a:stretch>
        </p:blipFill>
        <p:spPr>
          <a:xfrm>
            <a:off x="3743205" y="1000155"/>
            <a:ext cx="1581390" cy="6645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4" name="Connector: Elbow 43">
            <a:extLst>
              <a:ext uri="{FF2B5EF4-FFF2-40B4-BE49-F238E27FC236}">
                <a16:creationId xmlns:a16="http://schemas.microsoft.com/office/drawing/2014/main" id="{60F4C4BB-ABF0-42CC-B71E-51B4663A94DA}"/>
              </a:ext>
            </a:extLst>
          </p:cNvPr>
          <p:cNvCxnSpPr>
            <a:cxnSpLocks/>
            <a:stCxn id="36" idx="2"/>
            <a:endCxn id="30" idx="1"/>
          </p:cNvCxnSpPr>
          <p:nvPr/>
        </p:nvCxnSpPr>
        <p:spPr>
          <a:xfrm rot="16200000" flipH="1">
            <a:off x="5131039" y="1067536"/>
            <a:ext cx="747289" cy="1941567"/>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8" name="Straight Arrow Connector 47">
            <a:extLst>
              <a:ext uri="{FF2B5EF4-FFF2-40B4-BE49-F238E27FC236}">
                <a16:creationId xmlns:a16="http://schemas.microsoft.com/office/drawing/2014/main" id="{E691044A-60CC-4EE6-8BC0-04E8B8CEE82D}"/>
              </a:ext>
            </a:extLst>
          </p:cNvPr>
          <p:cNvCxnSpPr/>
          <p:nvPr/>
        </p:nvCxnSpPr>
        <p:spPr>
          <a:xfrm flipH="1">
            <a:off x="2723922" y="2408354"/>
            <a:ext cx="1809978"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7" name="Connector: Elbow 56">
            <a:extLst>
              <a:ext uri="{FF2B5EF4-FFF2-40B4-BE49-F238E27FC236}">
                <a16:creationId xmlns:a16="http://schemas.microsoft.com/office/drawing/2014/main" id="{58DE32CC-C870-4CBE-86F9-26C9610CBF97}"/>
              </a:ext>
            </a:extLst>
          </p:cNvPr>
          <p:cNvCxnSpPr>
            <a:cxnSpLocks/>
            <a:stCxn id="34" idx="2"/>
            <a:endCxn id="78" idx="0"/>
          </p:cNvCxnSpPr>
          <p:nvPr/>
        </p:nvCxnSpPr>
        <p:spPr>
          <a:xfrm rot="5400000">
            <a:off x="909467" y="3007448"/>
            <a:ext cx="973707" cy="712952"/>
          </a:xfrm>
          <a:prstGeom prst="bentConnector3">
            <a:avLst>
              <a:gd name="adj1" fmla="val 50000"/>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9" name="Connector: Elbow 58">
            <a:extLst>
              <a:ext uri="{FF2B5EF4-FFF2-40B4-BE49-F238E27FC236}">
                <a16:creationId xmlns:a16="http://schemas.microsoft.com/office/drawing/2014/main" id="{99B1539E-909C-45D5-91A2-07A9D019B6B4}"/>
              </a:ext>
            </a:extLst>
          </p:cNvPr>
          <p:cNvCxnSpPr>
            <a:cxnSpLocks/>
            <a:stCxn id="30" idx="2"/>
            <a:endCxn id="81" idx="0"/>
          </p:cNvCxnSpPr>
          <p:nvPr/>
        </p:nvCxnSpPr>
        <p:spPr>
          <a:xfrm rot="5400000">
            <a:off x="4526132" y="951511"/>
            <a:ext cx="1079254" cy="4881677"/>
          </a:xfrm>
          <a:prstGeom prst="bentConnector3">
            <a:avLst>
              <a:gd name="adj1" fmla="val 50000"/>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65" name="Straight Arrow Connector 64">
            <a:extLst>
              <a:ext uri="{FF2B5EF4-FFF2-40B4-BE49-F238E27FC236}">
                <a16:creationId xmlns:a16="http://schemas.microsoft.com/office/drawing/2014/main" id="{29BC0B8C-0376-4664-BC2C-FC6DD3457287}"/>
              </a:ext>
            </a:extLst>
          </p:cNvPr>
          <p:cNvCxnSpPr>
            <a:cxnSpLocks/>
            <a:endCxn id="27" idx="0"/>
          </p:cNvCxnSpPr>
          <p:nvPr/>
        </p:nvCxnSpPr>
        <p:spPr>
          <a:xfrm>
            <a:off x="6881197" y="3392349"/>
            <a:ext cx="0" cy="49385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68" name="Straight Arrow Connector 67">
            <a:extLst>
              <a:ext uri="{FF2B5EF4-FFF2-40B4-BE49-F238E27FC236}">
                <a16:creationId xmlns:a16="http://schemas.microsoft.com/office/drawing/2014/main" id="{50E6CB85-363D-4B45-80F5-CF3818581003}"/>
              </a:ext>
            </a:extLst>
          </p:cNvPr>
          <p:cNvCxnSpPr>
            <a:cxnSpLocks/>
          </p:cNvCxnSpPr>
          <p:nvPr/>
        </p:nvCxnSpPr>
        <p:spPr>
          <a:xfrm>
            <a:off x="4074450" y="3381544"/>
            <a:ext cx="0" cy="52464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1" name="Connector: Elbow 70">
            <a:extLst>
              <a:ext uri="{FF2B5EF4-FFF2-40B4-BE49-F238E27FC236}">
                <a16:creationId xmlns:a16="http://schemas.microsoft.com/office/drawing/2014/main" id="{2284065F-9D91-4EE8-90AB-BF813A6F6DF1}"/>
              </a:ext>
            </a:extLst>
          </p:cNvPr>
          <p:cNvCxnSpPr>
            <a:cxnSpLocks/>
            <a:endCxn id="28" idx="0"/>
          </p:cNvCxnSpPr>
          <p:nvPr/>
        </p:nvCxnSpPr>
        <p:spPr>
          <a:xfrm>
            <a:off x="7506598" y="3392349"/>
            <a:ext cx="784063" cy="490413"/>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pic>
        <p:nvPicPr>
          <p:cNvPr id="78" name="Picture 77">
            <a:extLst>
              <a:ext uri="{FF2B5EF4-FFF2-40B4-BE49-F238E27FC236}">
                <a16:creationId xmlns:a16="http://schemas.microsoft.com/office/drawing/2014/main" id="{302E1ED4-3C77-438C-8139-05CE3A8CECDE}"/>
              </a:ext>
            </a:extLst>
          </p:cNvPr>
          <p:cNvPicPr>
            <a:picLocks noChangeAspect="1"/>
          </p:cNvPicPr>
          <p:nvPr/>
        </p:nvPicPr>
        <p:blipFill>
          <a:blip r:embed="rId12"/>
          <a:stretch>
            <a:fillRect/>
          </a:stretch>
        </p:blipFill>
        <p:spPr>
          <a:xfrm>
            <a:off x="304718" y="3850778"/>
            <a:ext cx="1470252" cy="632486"/>
          </a:xfrm>
          <a:prstGeom prst="rect">
            <a:avLst/>
          </a:prstGeom>
        </p:spPr>
      </p:pic>
      <p:pic>
        <p:nvPicPr>
          <p:cNvPr id="81" name="Picture 80">
            <a:extLst>
              <a:ext uri="{FF2B5EF4-FFF2-40B4-BE49-F238E27FC236}">
                <a16:creationId xmlns:a16="http://schemas.microsoft.com/office/drawing/2014/main" id="{6B090EBE-0A37-4413-BC0E-D195B4AFFB67}"/>
              </a:ext>
            </a:extLst>
          </p:cNvPr>
          <p:cNvPicPr>
            <a:picLocks noChangeAspect="1"/>
          </p:cNvPicPr>
          <p:nvPr/>
        </p:nvPicPr>
        <p:blipFill>
          <a:blip r:embed="rId13"/>
          <a:stretch>
            <a:fillRect/>
          </a:stretch>
        </p:blipFill>
        <p:spPr>
          <a:xfrm>
            <a:off x="1959041" y="3931976"/>
            <a:ext cx="1331758" cy="1698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28" name="Straight Arrow Connector 127">
            <a:extLst>
              <a:ext uri="{FF2B5EF4-FFF2-40B4-BE49-F238E27FC236}">
                <a16:creationId xmlns:a16="http://schemas.microsoft.com/office/drawing/2014/main" id="{01FD0B4F-DCA7-452B-BAAE-8C81FADE6DB7}"/>
              </a:ext>
            </a:extLst>
          </p:cNvPr>
          <p:cNvCxnSpPr>
            <a:cxnSpLocks/>
            <a:endCxn id="29" idx="0"/>
          </p:cNvCxnSpPr>
          <p:nvPr/>
        </p:nvCxnSpPr>
        <p:spPr>
          <a:xfrm>
            <a:off x="5484371" y="3381544"/>
            <a:ext cx="0" cy="50121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41101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C4BD6C2-B70F-4D78-A8AC-C8A5FA7FA6C2}"/>
              </a:ext>
            </a:extLst>
          </p:cNvPr>
          <p:cNvSpPr txBox="1">
            <a:spLocks/>
          </p:cNvSpPr>
          <p:nvPr/>
        </p:nvSpPr>
        <p:spPr>
          <a:xfrm>
            <a:off x="0" y="23086"/>
            <a:ext cx="9067800" cy="794273"/>
          </a:xfrm>
          <a:prstGeom prst="rect">
            <a:avLst/>
          </a:prstGeom>
          <a:solidFill>
            <a:schemeClr val="tx2"/>
          </a:solidFill>
          <a:ln w="85725">
            <a:solidFill>
              <a:schemeClr val="tx2"/>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a:ea typeface="+mj-ea"/>
              <a:cs typeface="+mj-cs"/>
            </a:endParaRPr>
          </a:p>
        </p:txBody>
      </p:sp>
      <p:sp>
        <p:nvSpPr>
          <p:cNvPr id="3" name="Content Placeholder 2">
            <a:extLst>
              <a:ext uri="{FF2B5EF4-FFF2-40B4-BE49-F238E27FC236}">
                <a16:creationId xmlns:a16="http://schemas.microsoft.com/office/drawing/2014/main" id="{400D834E-F7BA-49BE-BD58-15363C4A94F4}"/>
              </a:ext>
            </a:extLst>
          </p:cNvPr>
          <p:cNvSpPr>
            <a:spLocks noGrp="1"/>
          </p:cNvSpPr>
          <p:nvPr>
            <p:ph idx="4294967295"/>
          </p:nvPr>
        </p:nvSpPr>
        <p:spPr>
          <a:xfrm>
            <a:off x="756882" y="1447800"/>
            <a:ext cx="7924800" cy="3962400"/>
          </a:xfrm>
          <a:solidFill>
            <a:schemeClr val="tx1"/>
          </a:solidFill>
          <a:ln>
            <a:solidFill>
              <a:schemeClr val="tx1"/>
            </a:solidFill>
          </a:ln>
        </p:spPr>
        <p:txBody>
          <a:bodyPr/>
          <a:lstStyle/>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457200" lvl="1" indent="0">
              <a:buNone/>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457200" lvl="1" indent="0">
              <a:buNone/>
            </a:pPr>
            <a:endParaRPr lang="en-US" dirty="0"/>
          </a:p>
          <a:p>
            <a:endParaRPr lang="en-US" dirty="0"/>
          </a:p>
        </p:txBody>
      </p:sp>
      <p:sp>
        <p:nvSpPr>
          <p:cNvPr id="7" name="Rectangle 2"/>
          <p:cNvSpPr txBox="1">
            <a:spLocks noChangeArrowheads="1"/>
          </p:cNvSpPr>
          <p:nvPr/>
        </p:nvSpPr>
        <p:spPr>
          <a:xfrm>
            <a:off x="147282" y="118178"/>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4000" dirty="0">
                <a:solidFill>
                  <a:prstClr val="white"/>
                </a:solidFill>
                <a:latin typeface="Times New Roman" panose="02020603050405020304" pitchFamily="18" charset="0"/>
                <a:cs typeface="Times New Roman" panose="02020603050405020304" pitchFamily="18" charset="0"/>
              </a:rPr>
              <a:t>Regional Offices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TextBox 9"/>
          <p:cNvSpPr txBox="1"/>
          <p:nvPr/>
        </p:nvSpPr>
        <p:spPr>
          <a:xfrm>
            <a:off x="2987293" y="5163979"/>
            <a:ext cx="3463977" cy="246221"/>
          </a:xfrm>
          <a:prstGeom prst="rect">
            <a:avLst/>
          </a:prstGeom>
          <a:ln/>
        </p:spPr>
        <p:txBody>
          <a:bodyPr vert="horz" wrap="square" lIns="91440" tIns="45720" rIns="91440" bIns="45720" rtlCol="0" anchor="ctr">
            <a:spAutoFit/>
          </a:bodyPr>
          <a:lstStyle/>
          <a:p>
            <a:pPr algn="ctr"/>
            <a:endParaRPr lang="en-US" sz="1000" b="1" dirty="0">
              <a:solidFill>
                <a:schemeClr val="tx2"/>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92061"/>
            <a:ext cx="1853920" cy="847050"/>
          </a:xfrm>
          <a:prstGeom prst="rect">
            <a:avLst/>
          </a:prstGeom>
        </p:spPr>
      </p:pic>
      <p:sp>
        <p:nvSpPr>
          <p:cNvPr id="16" name="Slide Number Placeholder 1"/>
          <p:cNvSpPr>
            <a:spLocks noGrp="1"/>
          </p:cNvSpPr>
          <p:nvPr>
            <p:ph type="sldNum" sz="quarter" idx="12"/>
          </p:nvPr>
        </p:nvSpPr>
        <p:spPr>
          <a:xfrm>
            <a:off x="6781800" y="6356350"/>
            <a:ext cx="2133600" cy="365125"/>
          </a:xfrm>
        </p:spPr>
        <p:txBody>
          <a:bodyPr/>
          <a:lstStyle/>
          <a:p>
            <a:fld id="{BE4FB471-EBB4-4D81-9EA6-902E33AD37CE}" type="slidenum">
              <a:rPr lang="en-US" smtClean="0"/>
              <a:t>8</a:t>
            </a:fld>
            <a:endParaRPr lang="en-US" dirty="0"/>
          </a:p>
        </p:txBody>
      </p:sp>
      <p:pic>
        <p:nvPicPr>
          <p:cNvPr id="2" name="Picture 1">
            <a:extLst>
              <a:ext uri="{FF2B5EF4-FFF2-40B4-BE49-F238E27FC236}">
                <a16:creationId xmlns:a16="http://schemas.microsoft.com/office/drawing/2014/main" id="{C710E8C9-5396-4E9B-8BAB-21B98A29011C}"/>
              </a:ext>
            </a:extLst>
          </p:cNvPr>
          <p:cNvPicPr>
            <a:picLocks noChangeAspect="1"/>
          </p:cNvPicPr>
          <p:nvPr/>
        </p:nvPicPr>
        <p:blipFill>
          <a:blip r:embed="rId4"/>
          <a:stretch>
            <a:fillRect/>
          </a:stretch>
        </p:blipFill>
        <p:spPr>
          <a:xfrm>
            <a:off x="420013" y="865121"/>
            <a:ext cx="8303974" cy="5068812"/>
          </a:xfrm>
          <a:prstGeom prst="rect">
            <a:avLst/>
          </a:prstGeom>
        </p:spPr>
      </p:pic>
    </p:spTree>
    <p:extLst>
      <p:ext uri="{BB962C8B-B14F-4D97-AF65-F5344CB8AC3E}">
        <p14:creationId xmlns:p14="http://schemas.microsoft.com/office/powerpoint/2010/main" val="1417790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C4BD6C2-B70F-4D78-A8AC-C8A5FA7FA6C2}"/>
              </a:ext>
            </a:extLst>
          </p:cNvPr>
          <p:cNvSpPr txBox="1">
            <a:spLocks/>
          </p:cNvSpPr>
          <p:nvPr/>
        </p:nvSpPr>
        <p:spPr>
          <a:xfrm>
            <a:off x="0" y="23086"/>
            <a:ext cx="9067800" cy="794273"/>
          </a:xfrm>
          <a:prstGeom prst="rect">
            <a:avLst/>
          </a:prstGeom>
          <a:solidFill>
            <a:schemeClr val="tx2"/>
          </a:solidFill>
          <a:ln w="85725">
            <a:solidFill>
              <a:schemeClr val="tx2"/>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a:ea typeface="+mj-ea"/>
              <a:cs typeface="+mj-cs"/>
            </a:endParaRPr>
          </a:p>
        </p:txBody>
      </p:sp>
      <p:sp>
        <p:nvSpPr>
          <p:cNvPr id="3" name="Content Placeholder 2">
            <a:extLst>
              <a:ext uri="{FF2B5EF4-FFF2-40B4-BE49-F238E27FC236}">
                <a16:creationId xmlns:a16="http://schemas.microsoft.com/office/drawing/2014/main" id="{400D834E-F7BA-49BE-BD58-15363C4A94F4}"/>
              </a:ext>
            </a:extLst>
          </p:cNvPr>
          <p:cNvSpPr>
            <a:spLocks noGrp="1"/>
          </p:cNvSpPr>
          <p:nvPr>
            <p:ph idx="4294967295"/>
          </p:nvPr>
        </p:nvSpPr>
        <p:spPr>
          <a:xfrm>
            <a:off x="756882" y="1447800"/>
            <a:ext cx="7924800" cy="3962400"/>
          </a:xfrm>
          <a:solidFill>
            <a:schemeClr val="tx1"/>
          </a:solidFill>
          <a:ln>
            <a:solidFill>
              <a:schemeClr val="tx1"/>
            </a:solidFill>
          </a:ln>
        </p:spPr>
        <p:txBody>
          <a:bodyPr/>
          <a:lstStyle/>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457200" lvl="1" indent="0">
              <a:buNone/>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457200" lvl="1" indent="0">
              <a:buNone/>
            </a:pPr>
            <a:endParaRPr lang="en-US" dirty="0"/>
          </a:p>
          <a:p>
            <a:endParaRPr lang="en-US" dirty="0"/>
          </a:p>
        </p:txBody>
      </p:sp>
      <p:sp>
        <p:nvSpPr>
          <p:cNvPr id="7" name="Rectangle 2"/>
          <p:cNvSpPr txBox="1">
            <a:spLocks noChangeArrowheads="1"/>
          </p:cNvSpPr>
          <p:nvPr/>
        </p:nvSpPr>
        <p:spPr>
          <a:xfrm>
            <a:off x="147282" y="118178"/>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4000" dirty="0">
                <a:solidFill>
                  <a:prstClr val="white"/>
                </a:solidFill>
                <a:latin typeface="Times New Roman" panose="02020603050405020304" pitchFamily="18" charset="0"/>
                <a:cs typeface="Times New Roman" panose="02020603050405020304" pitchFamily="18" charset="0"/>
              </a:rPr>
              <a:t>What does PHMSA regulate?</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TextBox 9"/>
          <p:cNvSpPr txBox="1"/>
          <p:nvPr/>
        </p:nvSpPr>
        <p:spPr>
          <a:xfrm>
            <a:off x="2987293" y="5163979"/>
            <a:ext cx="3463977" cy="246221"/>
          </a:xfrm>
          <a:prstGeom prst="rect">
            <a:avLst/>
          </a:prstGeom>
          <a:ln/>
        </p:spPr>
        <p:txBody>
          <a:bodyPr vert="horz" wrap="square" lIns="91440" tIns="45720" rIns="91440" bIns="45720" rtlCol="0" anchor="ctr">
            <a:spAutoFit/>
          </a:bodyPr>
          <a:lstStyle/>
          <a:p>
            <a:pPr algn="ctr"/>
            <a:endParaRPr lang="en-US" sz="1000" b="1" dirty="0">
              <a:solidFill>
                <a:schemeClr val="tx2"/>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92061"/>
            <a:ext cx="1853920" cy="847050"/>
          </a:xfrm>
          <a:prstGeom prst="rect">
            <a:avLst/>
          </a:prstGeom>
        </p:spPr>
      </p:pic>
      <p:sp>
        <p:nvSpPr>
          <p:cNvPr id="16" name="Slide Number Placeholder 1"/>
          <p:cNvSpPr>
            <a:spLocks noGrp="1"/>
          </p:cNvSpPr>
          <p:nvPr>
            <p:ph type="sldNum" sz="quarter" idx="12"/>
          </p:nvPr>
        </p:nvSpPr>
        <p:spPr>
          <a:xfrm>
            <a:off x="6781800" y="6356350"/>
            <a:ext cx="2133600" cy="365125"/>
          </a:xfrm>
        </p:spPr>
        <p:txBody>
          <a:bodyPr/>
          <a:lstStyle/>
          <a:p>
            <a:fld id="{BE4FB471-EBB4-4D81-9EA6-902E33AD37CE}" type="slidenum">
              <a:rPr lang="en-US" smtClean="0"/>
              <a:t>9</a:t>
            </a:fld>
            <a:endParaRPr lang="en-US" dirty="0"/>
          </a:p>
        </p:txBody>
      </p:sp>
      <p:sp>
        <p:nvSpPr>
          <p:cNvPr id="9" name="Content Placeholder 2">
            <a:extLst>
              <a:ext uri="{FF2B5EF4-FFF2-40B4-BE49-F238E27FC236}">
                <a16:creationId xmlns:a16="http://schemas.microsoft.com/office/drawing/2014/main" id="{0C866B54-B9A5-4B7B-AB71-3349CE16BC44}"/>
              </a:ext>
            </a:extLst>
          </p:cNvPr>
          <p:cNvSpPr txBox="1">
            <a:spLocks/>
          </p:cNvSpPr>
          <p:nvPr/>
        </p:nvSpPr>
        <p:spPr>
          <a:xfrm>
            <a:off x="609600" y="1135608"/>
            <a:ext cx="4038600" cy="4525963"/>
          </a:xfrm>
          <a:solidFill>
            <a:schemeClr val="tx1"/>
          </a:solidFill>
          <a:ln>
            <a:solidFill>
              <a:schemeClr val="tx1"/>
            </a:solid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Shippers/Carriers </a:t>
            </a:r>
          </a:p>
          <a:p>
            <a:pPr lvl="1">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Class 1-9</a:t>
            </a:r>
          </a:p>
          <a:p>
            <a:pPr lvl="1">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Waste</a:t>
            </a:r>
          </a:p>
          <a:p>
            <a:pP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Package Certifiers</a:t>
            </a:r>
          </a:p>
          <a:p>
            <a:pP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Freight Forwarders</a:t>
            </a:r>
          </a:p>
          <a:p>
            <a:pP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Third-Party Labs</a:t>
            </a:r>
          </a:p>
          <a:p>
            <a:pP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Special Permit Holders</a:t>
            </a:r>
          </a:p>
          <a:p>
            <a:pP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Independent Inspection Agencies</a:t>
            </a:r>
          </a:p>
          <a:p>
            <a:pPr>
              <a:buFont typeface="Wingdings" panose="05000000000000000000" pitchFamily="2" charset="2"/>
              <a:buChar char="§"/>
            </a:pPr>
            <a:r>
              <a:rPr lang="en-US" sz="2400" b="1" dirty="0">
                <a:solidFill>
                  <a:srgbClr val="0070C0"/>
                </a:solidFill>
                <a:latin typeface="Times New Roman" panose="02020603050405020304" pitchFamily="18" charset="0"/>
                <a:cs typeface="Times New Roman" panose="02020603050405020304" pitchFamily="18" charset="0"/>
              </a:rPr>
              <a:t>Designated Approval Agencies</a:t>
            </a: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0" indent="0">
              <a:buFont typeface="Arial" pitchFamily="34" charset="0"/>
              <a:buNone/>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457200" lvl="1" indent="0">
              <a:buFont typeface="Arial" pitchFamily="34" charset="0"/>
              <a:buNone/>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457200" lvl="1" indent="0">
              <a:buFont typeface="Arial" pitchFamily="34" charset="0"/>
              <a:buNone/>
            </a:pPr>
            <a:endParaRPr lang="en-US" dirty="0"/>
          </a:p>
          <a:p>
            <a:endParaRPr lang="en-US" dirty="0"/>
          </a:p>
        </p:txBody>
      </p:sp>
      <p:sp>
        <p:nvSpPr>
          <p:cNvPr id="12" name="Content Placeholder 3">
            <a:extLst>
              <a:ext uri="{FF2B5EF4-FFF2-40B4-BE49-F238E27FC236}">
                <a16:creationId xmlns:a16="http://schemas.microsoft.com/office/drawing/2014/main" id="{0D86D709-C171-4864-AF02-FAE48DDF9EEE}"/>
              </a:ext>
            </a:extLst>
          </p:cNvPr>
          <p:cNvSpPr txBox="1">
            <a:spLocks/>
          </p:cNvSpPr>
          <p:nvPr/>
        </p:nvSpPr>
        <p:spPr>
          <a:xfrm>
            <a:off x="4775202" y="1135608"/>
            <a:ext cx="4038600" cy="4525963"/>
          </a:xfr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defRPr/>
            </a:pPr>
            <a:r>
              <a:rPr lang="en-US" sz="2400" dirty="0">
                <a:solidFill>
                  <a:prstClr val="black"/>
                </a:solidFill>
                <a:latin typeface="Times New Roman" panose="02020603050405020304" pitchFamily="18" charset="0"/>
                <a:cs typeface="Times New Roman" panose="02020603050405020304" pitchFamily="18" charset="0"/>
              </a:rPr>
              <a:t>Aerosol Fillers/Shippers</a:t>
            </a:r>
          </a:p>
          <a:p>
            <a:pPr>
              <a:buFont typeface="Wingdings" panose="05000000000000000000" pitchFamily="2" charset="2"/>
              <a:buChar char="§"/>
              <a:defRPr/>
            </a:pPr>
            <a:r>
              <a:rPr lang="en-US" sz="2400" dirty="0">
                <a:solidFill>
                  <a:prstClr val="black"/>
                </a:solidFill>
                <a:latin typeface="Times New Roman" panose="02020603050405020304" pitchFamily="18" charset="0"/>
                <a:cs typeface="Times New Roman" panose="02020603050405020304" pitchFamily="18" charset="0"/>
              </a:rPr>
              <a:t>Agriculture Industry</a:t>
            </a:r>
          </a:p>
          <a:p>
            <a:pPr lvl="1" indent="-342900">
              <a:buFont typeface="Wingdings" panose="05000000000000000000" pitchFamily="2" charset="2"/>
              <a:buChar char="§"/>
              <a:defRPr/>
            </a:pPr>
            <a:r>
              <a:rPr lang="en-US" sz="2000" dirty="0">
                <a:solidFill>
                  <a:prstClr val="black"/>
                </a:solidFill>
                <a:latin typeface="Times New Roman" panose="02020603050405020304" pitchFamily="18" charset="0"/>
                <a:cs typeface="Times New Roman" panose="02020603050405020304" pitchFamily="18" charset="0"/>
              </a:rPr>
              <a:t>Nurse Tanks</a:t>
            </a:r>
          </a:p>
          <a:p>
            <a:pPr>
              <a:buFont typeface="Wingdings" panose="05000000000000000000" pitchFamily="2" charset="2"/>
              <a:buChar char="§"/>
              <a:defRPr/>
            </a:pPr>
            <a:r>
              <a:rPr lang="en-US" sz="2400" dirty="0">
                <a:solidFill>
                  <a:prstClr val="black"/>
                </a:solidFill>
                <a:latin typeface="Times New Roman" panose="02020603050405020304" pitchFamily="18" charset="0"/>
                <a:cs typeface="Times New Roman" panose="02020603050405020304" pitchFamily="18" charset="0"/>
              </a:rPr>
              <a:t>Packaging Manufacturers, Testers, &amp; </a:t>
            </a:r>
            <a:r>
              <a:rPr lang="en-US" sz="2400" dirty="0" err="1">
                <a:solidFill>
                  <a:prstClr val="black"/>
                </a:solidFill>
                <a:latin typeface="Times New Roman" panose="02020603050405020304" pitchFamily="18" charset="0"/>
                <a:cs typeface="Times New Roman" panose="02020603050405020304" pitchFamily="18" charset="0"/>
              </a:rPr>
              <a:t>Retesters</a:t>
            </a:r>
            <a:endParaRPr lang="en-US" sz="2400" dirty="0">
              <a:solidFill>
                <a:prstClr val="black"/>
              </a:solidFill>
              <a:latin typeface="Times New Roman" panose="02020603050405020304" pitchFamily="18" charset="0"/>
              <a:cs typeface="Times New Roman" panose="02020603050405020304" pitchFamily="18" charset="0"/>
            </a:endParaRPr>
          </a:p>
          <a:p>
            <a:pPr lvl="1" indent="-342900">
              <a:buFont typeface="Wingdings" panose="05000000000000000000" pitchFamily="2" charset="2"/>
              <a:buChar char="§"/>
              <a:defRPr/>
            </a:pPr>
            <a:r>
              <a:rPr lang="en-US" sz="2000" dirty="0">
                <a:solidFill>
                  <a:prstClr val="black"/>
                </a:solidFill>
                <a:latin typeface="Times New Roman" panose="02020603050405020304" pitchFamily="18" charset="0"/>
                <a:cs typeface="Times New Roman" panose="02020603050405020304" pitchFamily="18" charset="0"/>
              </a:rPr>
              <a:t>Drums, IBCs, Pressure Vessels (Cylinders,</a:t>
            </a:r>
            <a:r>
              <a:rPr lang="en-US" sz="2000" dirty="0">
                <a:solidFill>
                  <a:srgbClr val="FF0000"/>
                </a:solidFill>
                <a:latin typeface="Times New Roman" panose="02020603050405020304" pitchFamily="18" charset="0"/>
                <a:cs typeface="Times New Roman" panose="02020603050405020304" pitchFamily="18" charset="0"/>
              </a:rPr>
              <a:t> </a:t>
            </a:r>
            <a:r>
              <a:rPr lang="en-US" sz="2000" b="1" dirty="0">
                <a:solidFill>
                  <a:srgbClr val="0070C0"/>
                </a:solidFill>
                <a:latin typeface="Times New Roman" panose="02020603050405020304" pitchFamily="18" charset="0"/>
                <a:cs typeface="Times New Roman" panose="02020603050405020304" pitchFamily="18" charset="0"/>
              </a:rPr>
              <a:t>Portable Tanks</a:t>
            </a:r>
            <a:r>
              <a:rPr lang="en-US" sz="2000" dirty="0">
                <a:solidFill>
                  <a:prstClr val="black"/>
                </a:solidFill>
                <a:latin typeface="Times New Roman" panose="02020603050405020304" pitchFamily="18" charset="0"/>
                <a:cs typeface="Times New Roman" panose="02020603050405020304" pitchFamily="18" charset="0"/>
              </a:rPr>
              <a:t>), Boxes, </a:t>
            </a:r>
            <a:r>
              <a:rPr lang="en-US" sz="2000" dirty="0" err="1">
                <a:solidFill>
                  <a:prstClr val="black"/>
                </a:solidFill>
                <a:latin typeface="Times New Roman" panose="02020603050405020304" pitchFamily="18" charset="0"/>
                <a:cs typeface="Times New Roman" panose="02020603050405020304" pitchFamily="18" charset="0"/>
              </a:rPr>
              <a:t>etc</a:t>
            </a:r>
            <a:r>
              <a:rPr lang="en-US" sz="20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
              <a:defRPr/>
            </a:pPr>
            <a:r>
              <a:rPr lang="en-US" sz="2400" dirty="0">
                <a:solidFill>
                  <a:prstClr val="black"/>
                </a:solidFill>
                <a:latin typeface="Times New Roman" panose="02020603050405020304" pitchFamily="18" charset="0"/>
                <a:cs typeface="Times New Roman" panose="02020603050405020304" pitchFamily="18" charset="0"/>
              </a:rPr>
              <a:t>Distributors/Brokers</a:t>
            </a:r>
          </a:p>
          <a:p>
            <a:pPr>
              <a:buFont typeface="Wingdings" panose="05000000000000000000" pitchFamily="2" charset="2"/>
              <a:buChar char="§"/>
              <a:defRPr/>
            </a:pPr>
            <a:r>
              <a:rPr lang="en-US" sz="2400" dirty="0">
                <a:solidFill>
                  <a:prstClr val="black"/>
                </a:solidFill>
                <a:latin typeface="Times New Roman" panose="02020603050405020304" pitchFamily="18" charset="0"/>
                <a:cs typeface="Times New Roman" panose="02020603050405020304" pitchFamily="18" charset="0"/>
              </a:rPr>
              <a:t>Cylinder </a:t>
            </a:r>
            <a:r>
              <a:rPr lang="en-US" sz="2400" dirty="0" err="1">
                <a:solidFill>
                  <a:prstClr val="black"/>
                </a:solidFill>
                <a:latin typeface="Times New Roman" panose="02020603050405020304" pitchFamily="18" charset="0"/>
                <a:cs typeface="Times New Roman" panose="02020603050405020304" pitchFamily="18" charset="0"/>
              </a:rPr>
              <a:t>Requalifiers</a:t>
            </a:r>
            <a:endParaRPr lang="en-US" sz="2400" dirty="0">
              <a:solidFill>
                <a:prstClr val="black"/>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
              <a:defRPr/>
            </a:pPr>
            <a:r>
              <a:rPr lang="en-US" sz="2400" dirty="0">
                <a:solidFill>
                  <a:prstClr val="black"/>
                </a:solidFill>
                <a:latin typeface="Times New Roman" panose="02020603050405020304" pitchFamily="18" charset="0"/>
                <a:cs typeface="Times New Roman" panose="02020603050405020304" pitchFamily="18" charset="0"/>
              </a:rPr>
              <a:t>High Hazard Entities</a:t>
            </a:r>
          </a:p>
          <a:p>
            <a:pPr>
              <a:buFont typeface="Wingdings" panose="05000000000000000000" pitchFamily="2" charset="2"/>
              <a:buChar char="§"/>
              <a:defRPr/>
            </a:pPr>
            <a:endParaRPr lang="en-US" sz="2400" dirty="0">
              <a:solidFill>
                <a:prstClr val="black"/>
              </a:solidFill>
              <a:latin typeface="Times New Roman" panose="02020603050405020304" pitchFamily="18" charset="0"/>
              <a:cs typeface="Times New Roman" panose="02020603050405020304" pitchFamily="18" charset="0"/>
            </a:endParaRPr>
          </a:p>
          <a:p>
            <a:endParaRPr lang="en-US" dirty="0"/>
          </a:p>
        </p:txBody>
      </p:sp>
      <p:sp>
        <p:nvSpPr>
          <p:cNvPr id="13" name="TextBox 12">
            <a:extLst>
              <a:ext uri="{FF2B5EF4-FFF2-40B4-BE49-F238E27FC236}">
                <a16:creationId xmlns:a16="http://schemas.microsoft.com/office/drawing/2014/main" id="{43A7F156-EEF7-466A-BCBB-E8D0A39737AC}"/>
              </a:ext>
            </a:extLst>
          </p:cNvPr>
          <p:cNvSpPr txBox="1"/>
          <p:nvPr/>
        </p:nvSpPr>
        <p:spPr>
          <a:xfrm>
            <a:off x="3139693" y="5316379"/>
            <a:ext cx="3463977" cy="246221"/>
          </a:xfrm>
          <a:prstGeom prst="rect">
            <a:avLst/>
          </a:prstGeom>
          <a:ln/>
        </p:spPr>
        <p:txBody>
          <a:bodyPr vert="horz" wrap="square" lIns="91440" tIns="45720" rIns="91440" bIns="45720" rtlCol="0" anchor="ctr">
            <a:spAutoFit/>
          </a:bodyPr>
          <a:lstStyle/>
          <a:p>
            <a:pPr algn="ctr"/>
            <a:endParaRPr lang="en-US" sz="10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7910989"/>
      </p:ext>
    </p:extLst>
  </p:cSld>
  <p:clrMapOvr>
    <a:masterClrMapping/>
  </p:clrMapOvr>
</p:sld>
</file>

<file path=ppt/theme/theme1.xml><?xml version="1.0" encoding="utf-8"?>
<a:theme xmlns:a="http://schemas.openxmlformats.org/drawingml/2006/main" name="1_PCHELPS PHMSA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ln/>
      </a:spPr>
      <a:bodyPr vert="horz" lIns="91440" tIns="45720" rIns="91440" bIns="45720" rtlCol="0" anchor="ctr"/>
      <a:lstStyle>
        <a:defPPr>
          <a:defRPr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EB2C590C5B0E548BBB80B30B4757BD0" ma:contentTypeVersion="10" ma:contentTypeDescription="Create a new document." ma:contentTypeScope="" ma:versionID="fe71885d9fb672b8fd10d0991485e58d">
  <xsd:schema xmlns:xsd="http://www.w3.org/2001/XMLSchema" xmlns:xs="http://www.w3.org/2001/XMLSchema" xmlns:p="http://schemas.microsoft.com/office/2006/metadata/properties" xmlns:ns2="63ed583d-7590-47b9-98bc-2af72f9646ac" xmlns:ns3="b3ce6949-99fe-4549-b75a-2322037c47c1" targetNamespace="http://schemas.microsoft.com/office/2006/metadata/properties" ma:root="true" ma:fieldsID="6d09718ce0b99b79b3fcdecf536ab0fc" ns2:_="" ns3:_="">
    <xsd:import namespace="63ed583d-7590-47b9-98bc-2af72f9646ac"/>
    <xsd:import namespace="b3ce6949-99fe-4549-b75a-2322037c47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ed583d-7590-47b9-98bc-2af72f9646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3ce6949-99fe-4549-b75a-2322037c47c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A5CEF2-8A8D-4459-8C77-0481BD36A747}">
  <ds:schemaRefs>
    <ds:schemaRef ds:uri="http://www.w3.org/XML/1998/namespac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s>
</ds:datastoreItem>
</file>

<file path=customXml/itemProps2.xml><?xml version="1.0" encoding="utf-8"?>
<ds:datastoreItem xmlns:ds="http://schemas.openxmlformats.org/officeDocument/2006/customXml" ds:itemID="{DCFEB682-E1CE-4A6C-A95E-A9DCBA66B4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ed583d-7590-47b9-98bc-2af72f9646ac"/>
    <ds:schemaRef ds:uri="b3ce6949-99fe-4549-b75a-2322037c47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C6A2AC-9363-4976-99DC-4FBEC6458A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PHMSA PowerPoint Template High Reso</Template>
  <TotalTime>830</TotalTime>
  <Words>1556</Words>
  <Application>Microsoft Office PowerPoint</Application>
  <PresentationFormat>On-screen Show (4:3)</PresentationFormat>
  <Paragraphs>318</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Georgia</vt:lpstr>
      <vt:lpstr>Times New Roman</vt:lpstr>
      <vt:lpstr>Wingdings</vt:lpstr>
      <vt:lpstr>1_PCHELPS PHMSA Presentation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Nilson, Bruce (PHMSA)</dc:creator>
  <cp:lastModifiedBy>Jones, Diane (PHMSA)</cp:lastModifiedBy>
  <cp:revision>79</cp:revision>
  <cp:lastPrinted>2015-02-10T14:17:10Z</cp:lastPrinted>
  <dcterms:created xsi:type="dcterms:W3CDTF">2021-03-08T20:57:16Z</dcterms:created>
  <dcterms:modified xsi:type="dcterms:W3CDTF">2022-06-09T15:35:23Z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0x010100FEB2C590C5B0E548BBB80B30B4757BD0</vt:lpwstr>
  </property>
</Properties>
</file>

<file path=userCustomization/customUI.xml><?xml version="1.0" encoding="utf-8"?>
<mso:customUI xmlns:mso="http://schemas.microsoft.com/office/2006/01/customui">
  <mso:ribbon>
    <mso:qat>
      <mso:documentControls>
        <mso:control idQ="mso:SlidesFromOutline" visible="true"/>
        <mso:control idQ="mso:SlideThemesGallery" visible="true"/>
      </mso:documentControls>
    </mso:qat>
  </mso:ribbon>
</mso:customUI>
</file>