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9" r:id="rId2"/>
  </p:sldMasterIdLst>
  <p:notesMasterIdLst>
    <p:notesMasterId r:id="rId30"/>
  </p:notesMasterIdLst>
  <p:sldIdLst>
    <p:sldId id="256" r:id="rId3"/>
    <p:sldId id="573" r:id="rId4"/>
    <p:sldId id="603" r:id="rId5"/>
    <p:sldId id="661" r:id="rId6"/>
    <p:sldId id="665" r:id="rId7"/>
    <p:sldId id="605" r:id="rId8"/>
    <p:sldId id="606" r:id="rId9"/>
    <p:sldId id="668" r:id="rId10"/>
    <p:sldId id="680" r:id="rId11"/>
    <p:sldId id="636" r:id="rId12"/>
    <p:sldId id="666" r:id="rId13"/>
    <p:sldId id="671" r:id="rId14"/>
    <p:sldId id="667" r:id="rId15"/>
    <p:sldId id="679" r:id="rId16"/>
    <p:sldId id="673" r:id="rId17"/>
    <p:sldId id="674" r:id="rId18"/>
    <p:sldId id="675" r:id="rId19"/>
    <p:sldId id="676" r:id="rId20"/>
    <p:sldId id="677" r:id="rId21"/>
    <p:sldId id="678" r:id="rId22"/>
    <p:sldId id="637" r:id="rId23"/>
    <p:sldId id="638" r:id="rId24"/>
    <p:sldId id="662" r:id="rId25"/>
    <p:sldId id="663" r:id="rId26"/>
    <p:sldId id="664" r:id="rId27"/>
    <p:sldId id="639" r:id="rId28"/>
    <p:sldId id="6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hamtani, Massoud (PHMSA)" initials="TM(" lastIdx="12" clrIdx="0">
    <p:extLst>
      <p:ext uri="{19B8F6BF-5375-455C-9EA6-DF929625EA0E}">
        <p15:presenceInfo xmlns:p15="http://schemas.microsoft.com/office/powerpoint/2012/main" userId="S::massoud.tahamtani@ad.dot.gov::57436851-cf23-4e6e-a60e-18ebf5f2085d" providerId="AD"/>
      </p:ext>
    </p:extLst>
  </p:cmAuthor>
  <p:cmAuthor id="2" name="Mack, Shakira (PHMSA)" initials="MS(" lastIdx="1" clrIdx="1">
    <p:extLst>
      <p:ext uri="{19B8F6BF-5375-455C-9EA6-DF929625EA0E}">
        <p15:presenceInfo xmlns:p15="http://schemas.microsoft.com/office/powerpoint/2012/main" userId="S::shakira.mack@ad.dot.gov::c9aa61ca-676d-415b-bcf2-b253baea0b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A30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6362" autoAdjust="0"/>
  </p:normalViewPr>
  <p:slideViewPr>
    <p:cSldViewPr snapToGrid="0">
      <p:cViewPr varScale="1">
        <p:scale>
          <a:sx n="67" d="100"/>
          <a:sy n="67" d="100"/>
        </p:scale>
        <p:origin x="1244" y="44"/>
      </p:cViewPr>
      <p:guideLst/>
    </p:cSldViewPr>
  </p:slideViewPr>
  <p:notesTextViewPr>
    <p:cViewPr>
      <p:scale>
        <a:sx n="1" d="1"/>
        <a:sy n="1" d="1"/>
      </p:scale>
      <p:origin x="0" y="0"/>
    </p:cViewPr>
  </p:notesTextViewPr>
  <p:sorterViewPr>
    <p:cViewPr>
      <p:scale>
        <a:sx n="100" d="100"/>
        <a:sy n="100" d="100"/>
      </p:scale>
      <p:origin x="0" y="-180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BB604-AED8-40E3-896A-899F7A5F393B}" type="datetimeFigureOut">
              <a:rPr lang="en-US" smtClean="0"/>
              <a:t>6/1/2022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55ACC-A189-4A31-AB98-827AFF7548B1}" type="slidenum">
              <a:rPr lang="en-US" smtClean="0"/>
              <a:t>‹#›</a:t>
            </a:fld>
            <a:endParaRPr lang="en-US" dirty="0"/>
          </a:p>
        </p:txBody>
      </p:sp>
    </p:spTree>
    <p:extLst>
      <p:ext uri="{BB962C8B-B14F-4D97-AF65-F5344CB8AC3E}">
        <p14:creationId xmlns:p14="http://schemas.microsoft.com/office/powerpoint/2010/main" val="419513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6</a:t>
            </a:fld>
            <a:endParaRPr lang="en-US" dirty="0"/>
          </a:p>
        </p:txBody>
      </p:sp>
    </p:spTree>
    <p:extLst>
      <p:ext uri="{BB962C8B-B14F-4D97-AF65-F5344CB8AC3E}">
        <p14:creationId xmlns:p14="http://schemas.microsoft.com/office/powerpoint/2010/main" val="356518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55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8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0EEC3-B016-4A2A-8E53-915EC796A402}" type="slidenum">
              <a:rPr lang="en-US" smtClean="0"/>
              <a:t>7</a:t>
            </a:fld>
            <a:endParaRPr lang="en-US" dirty="0"/>
          </a:p>
        </p:txBody>
      </p:sp>
    </p:spTree>
    <p:extLst>
      <p:ext uri="{BB962C8B-B14F-4D97-AF65-F5344CB8AC3E}">
        <p14:creationId xmlns:p14="http://schemas.microsoft.com/office/powerpoint/2010/main" val="40843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8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163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55ACC-A189-4A31-AB98-827AFF7548B1}" type="slidenum">
              <a:rPr lang="en-US" smtClean="0"/>
              <a:t>22</a:t>
            </a:fld>
            <a:endParaRPr lang="en-US" dirty="0"/>
          </a:p>
        </p:txBody>
      </p:sp>
    </p:spTree>
    <p:extLst>
      <p:ext uri="{BB962C8B-B14F-4D97-AF65-F5344CB8AC3E}">
        <p14:creationId xmlns:p14="http://schemas.microsoft.com/office/powerpoint/2010/main" val="66304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A21FA6C-8070-4E78-9978-C23127E8EF1B}"/>
              </a:ext>
            </a:extLst>
          </p:cNvPr>
          <p:cNvSpPr>
            <a:spLocks noGrp="1"/>
          </p:cNvSpPr>
          <p:nvPr>
            <p:ph type="dt" sz="half" idx="10"/>
          </p:nvPr>
        </p:nvSpPr>
        <p:spPr/>
        <p:txBody>
          <a:bodyPr/>
          <a:lstStyle/>
          <a:p>
            <a:fld id="{0A4F54CA-1748-4D73-A132-0E487FCD8938}" type="datetimeFigureOut">
              <a:rPr lang="en-US" smtClean="0"/>
              <a:t>6/1/2022</a:t>
            </a:fld>
            <a:endParaRPr lang="en-US" dirty="0"/>
          </a:p>
        </p:txBody>
      </p:sp>
      <p:sp>
        <p:nvSpPr>
          <p:cNvPr id="5" name="Footer Placeholder 4">
            <a:extLst>
              <a:ext uri="{FF2B5EF4-FFF2-40B4-BE49-F238E27FC236}">
                <a16:creationId xmlns:a16="http://schemas.microsoft.com/office/drawing/2014/main" id="{D043DC4D-4B90-40FC-BDC6-3F81A208BB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0201B8-8923-48E9-92B8-C32ECEB4F682}"/>
              </a:ext>
            </a:extLst>
          </p:cNvPr>
          <p:cNvSpPr>
            <a:spLocks noGrp="1"/>
          </p:cNvSpPr>
          <p:nvPr>
            <p:ph type="sldNum" sz="quarter" idx="12"/>
          </p:nvPr>
        </p:nvSpPr>
        <p:spPr/>
        <p:txBody>
          <a:bodyPr/>
          <a:lstStyle/>
          <a:p>
            <a:fld id="{FB7D62A9-0EF5-4353-8639-A6819D730E5C}" type="slidenum">
              <a:rPr lang="en-US" smtClean="0"/>
              <a:t>‹#›</a:t>
            </a:fld>
            <a:endParaRPr lang="en-US" dirty="0"/>
          </a:p>
        </p:txBody>
      </p:sp>
    </p:spTree>
    <p:extLst>
      <p:ext uri="{BB962C8B-B14F-4D97-AF65-F5344CB8AC3E}">
        <p14:creationId xmlns:p14="http://schemas.microsoft.com/office/powerpoint/2010/main" val="19246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91AD66B9-246D-4439-93CC-F7C2F1A46B97}"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3"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4"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BC838908-D159-45D7-8F90-77E2C3602D1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70644706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477AAE2B-91D9-4BF5-B7A1-9F402CC937A5}"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5B7A4531-A716-4CF8-9C60-B81AC3A1B0CB}"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2729347987"/>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B53EECFE-1061-48CB-BB0D-5541CACB77E3}"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B46ADC42-B06B-4033-98B3-85BCAAC12DCD}"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019281193"/>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69787C84-4912-47C8-BBB6-B48C933215F3}"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94A21C29-5AE4-4303-AC4D-E98854509EA0}"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428599799"/>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4563"/>
            <a:ext cx="2057400" cy="5227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44563"/>
            <a:ext cx="6019800" cy="5227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B73ADE09-96C5-4148-8358-280D249A4228}"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A5DBF039-BA77-43B9-BB02-5AF685A3FB0A}"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132356268"/>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944563"/>
            <a:ext cx="8229600" cy="731837"/>
          </a:xfrm>
        </p:spPr>
        <p:txBody>
          <a:bodyPr/>
          <a:lstStyle/>
          <a:p>
            <a:r>
              <a:rPr lang="en-US"/>
              <a:t>Click to edit Master title style</a:t>
            </a:r>
          </a:p>
        </p:txBody>
      </p:sp>
      <p:sp>
        <p:nvSpPr>
          <p:cNvPr id="3" name="SmartArt Placeholder 2"/>
          <p:cNvSpPr>
            <a:spLocks noGrp="1"/>
          </p:cNvSpPr>
          <p:nvPr>
            <p:ph type="dgm" idx="1"/>
          </p:nvPr>
        </p:nvSpPr>
        <p:spPr>
          <a:xfrm>
            <a:off x="457200" y="2057400"/>
            <a:ext cx="8229600" cy="4114800"/>
          </a:xfrm>
        </p:spPr>
        <p:txBody>
          <a:bodyPr/>
          <a:lstStyle/>
          <a:p>
            <a:pPr lvl="0"/>
            <a:endParaRPr lang="en-US" noProof="0" dirty="0"/>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B5CB6F13-A494-4BAB-A288-C8BB90455788}"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6F2FF4B-5D65-4A2D-AA93-336380785730}"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75618341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C6531C-D71C-4DC1-A972-2065395075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3E4E072-10F7-4E10-94E0-B3B1CAF556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032CBD-7913-453E-A6C0-C7BCE5942825}"/>
              </a:ext>
            </a:extLst>
          </p:cNvPr>
          <p:cNvSpPr>
            <a:spLocks noGrp="1"/>
          </p:cNvSpPr>
          <p:nvPr>
            <p:ph type="sldNum" sz="quarter" idx="12"/>
          </p:nvPr>
        </p:nvSpPr>
        <p:spPr/>
        <p:txBody>
          <a:bodyPr/>
          <a:lstStyle/>
          <a:p>
            <a:endParaRPr lang="en-US" dirty="0"/>
          </a:p>
        </p:txBody>
      </p:sp>
      <p:sp>
        <p:nvSpPr>
          <p:cNvPr id="7" name="TextBox 6">
            <a:extLst>
              <a:ext uri="{FF2B5EF4-FFF2-40B4-BE49-F238E27FC236}">
                <a16:creationId xmlns:a16="http://schemas.microsoft.com/office/drawing/2014/main" id="{2E88CA9C-8DC7-4BCA-9590-5E74944C35A5}"/>
              </a:ext>
            </a:extLst>
          </p:cNvPr>
          <p:cNvSpPr txBox="1"/>
          <p:nvPr userDrawn="1"/>
        </p:nvSpPr>
        <p:spPr>
          <a:xfrm>
            <a:off x="4373032" y="6008754"/>
            <a:ext cx="431803" cy="276999"/>
          </a:xfrm>
          <a:prstGeom prst="rect">
            <a:avLst/>
          </a:prstGeom>
          <a:noFill/>
        </p:spPr>
        <p:txBody>
          <a:bodyPr wrap="square" rtlCol="0">
            <a:spAutoFit/>
          </a:bodyPr>
          <a:lstStyle/>
          <a:p>
            <a:fld id="{6E213B16-766B-48B4-8B51-0A91D6F0820D}" type="slidenum">
              <a:rPr lang="en-US" sz="1200" smtClean="0">
                <a:solidFill>
                  <a:schemeClr val="bg1"/>
                </a:solidFill>
                <a:latin typeface="Helvetica" panose="020B0403020202020204" pitchFamily="34" charset="0"/>
              </a:rPr>
              <a:t>‹#›</a:t>
            </a:fld>
            <a:endParaRPr lang="en-US" sz="1200" dirty="0">
              <a:solidFill>
                <a:schemeClr val="bg1"/>
              </a:solidFill>
              <a:latin typeface="Helvetica" panose="020B0403020202020204" pitchFamily="34" charset="0"/>
            </a:endParaRPr>
          </a:p>
        </p:txBody>
      </p:sp>
    </p:spTree>
    <p:extLst>
      <p:ext uri="{BB962C8B-B14F-4D97-AF65-F5344CB8AC3E}">
        <p14:creationId xmlns:p14="http://schemas.microsoft.com/office/powerpoint/2010/main" val="186921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4"/>
          <p:cNvSpPr txBox="1">
            <a:spLocks/>
          </p:cNvSpPr>
          <p:nvPr userDrawn="1"/>
        </p:nvSpPr>
        <p:spPr>
          <a:xfrm>
            <a:off x="0" y="533400"/>
            <a:ext cx="9144000" cy="46038"/>
          </a:xfrm>
          <a:prstGeom prst="rect">
            <a:avLst/>
          </a:prstGeom>
          <a:gradFill flip="none" rotWithShape="1">
            <a:gsLst>
              <a:gs pos="100000">
                <a:schemeClr val="accent1">
                  <a:lumMod val="5000"/>
                  <a:lumOff val="95000"/>
                </a:schemeClr>
              </a:gs>
              <a:gs pos="3261">
                <a:schemeClr val="accent6">
                  <a:lumMod val="75000"/>
                </a:schemeClr>
              </a:gs>
              <a:gs pos="100000">
                <a:schemeClr val="accent6">
                  <a:lumMod val="20000"/>
                  <a:lumOff val="80000"/>
                </a:schemeClr>
              </a:gs>
              <a:gs pos="100000">
                <a:srgbClr val="134777"/>
              </a:gs>
              <a:gs pos="100000">
                <a:schemeClr val="accent6">
                  <a:lumMod val="20000"/>
                  <a:lumOff val="80000"/>
                </a:schemeClr>
              </a:gs>
            </a:gsLst>
            <a:lin ang="0" scaled="1"/>
            <a:tileRect/>
          </a:gra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600" b="1" i="1" dirty="0">
              <a:solidFill>
                <a:schemeClr val="tx2"/>
              </a:solidFill>
              <a:latin typeface="Calibri" panose="020F0502020204030204" pitchFamily="34" charset="0"/>
            </a:endParaRPr>
          </a:p>
        </p:txBody>
      </p:sp>
      <p:sp>
        <p:nvSpPr>
          <p:cNvPr id="2" name="TextBox 1"/>
          <p:cNvSpPr txBox="1"/>
          <p:nvPr userDrawn="1"/>
        </p:nvSpPr>
        <p:spPr>
          <a:xfrm>
            <a:off x="7239000" y="6550225"/>
            <a:ext cx="393056" cy="307777"/>
          </a:xfrm>
          <a:prstGeom prst="rect">
            <a:avLst/>
          </a:prstGeom>
          <a:ln/>
        </p:spPr>
        <p:txBody>
          <a:bodyPr vert="horz" wrap="none" lIns="91440" tIns="45720" rIns="91440" bIns="45720" rtlCol="0" anchor="ctr">
            <a:spAutoFit/>
          </a:bodyPr>
          <a:lstStyle/>
          <a:p>
            <a:fld id="{A96AD408-8C81-4BC7-AF42-A8A2C144248C}" type="slidenum">
              <a:rPr lang="en-US" sz="1400" smtClean="0">
                <a:solidFill>
                  <a:srgbClr val="002060"/>
                </a:solidFill>
                <a:latin typeface="Times New Roman" panose="02020603050405020304" pitchFamily="18" charset="0"/>
                <a:cs typeface="Times New Roman" panose="02020603050405020304" pitchFamily="18" charset="0"/>
              </a:rPr>
              <a:t>‹#›</a:t>
            </a:fld>
            <a:endParaRPr lang="en-US"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46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7772400" cy="1009650"/>
          </a:xfrm>
        </p:spPr>
        <p:txBody>
          <a:bodyPr/>
          <a:lstStyle/>
          <a:p>
            <a:r>
              <a:rPr lang="en-US" dirty="0"/>
              <a:t>Click to edit Master title style</a:t>
            </a:r>
          </a:p>
        </p:txBody>
      </p:sp>
      <p:sp>
        <p:nvSpPr>
          <p:cNvPr id="3" name="Subtitle 2"/>
          <p:cNvSpPr>
            <a:spLocks noGrp="1"/>
          </p:cNvSpPr>
          <p:nvPr>
            <p:ph type="subTitle" idx="1"/>
          </p:nvPr>
        </p:nvSpPr>
        <p:spPr>
          <a:xfrm>
            <a:off x="914400" y="2743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0E22750B-D714-4351-BDEB-C604DFE206E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818736564"/>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731837"/>
          </a:xfrm>
        </p:spPr>
        <p:txBody>
          <a:bodyPr/>
          <a:lstStyle/>
          <a:p>
            <a:r>
              <a:rPr lang="en-US" dirty="0"/>
              <a:t>Click to edit Master title style</a:t>
            </a:r>
          </a:p>
        </p:txBody>
      </p:sp>
      <p:sp>
        <p:nvSpPr>
          <p:cNvPr id="3" name="Content Placeholder 2"/>
          <p:cNvSpPr>
            <a:spLocks noGrp="1"/>
          </p:cNvSpPr>
          <p:nvPr>
            <p:ph idx="1"/>
          </p:nvPr>
        </p:nvSpPr>
        <p:spPr>
          <a:xfrm>
            <a:off x="-152400" y="1143000"/>
            <a:ext cx="88392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7E6F4A02-C8F0-4DB8-8C23-DDE5A33AC008}"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38276721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CAFA1F9C-436A-4FB0-AA5E-7DBA81A3F5B4}"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5"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6"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66E61419-B23C-455E-AFC2-9783021CE4C4}"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206084919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1A90F7B5-DCA8-44A4-918E-7F083223AB7F}"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6"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7"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FB3A70A-AF18-4427-B561-F8157D0B749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40142483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39BD8859-9BCD-4AD3-B210-B458766391FA}"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8" name="Footer Placeholder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9" name="Slide Number Placeholder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E69E76DA-1551-4084-8DE2-CFD728B6565F}"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2310171776"/>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fld id="{0522B388-807C-4F20-935F-6E45EF1807FC}" type="datetime1">
              <a:rPr lang="en-US" sz="2000" smtClean="0">
                <a:solidFill>
                  <a:srgbClr val="000000"/>
                </a:solidFill>
                <a:latin typeface="Arial" charset="0"/>
              </a:rPr>
              <a:t>6/1/2022</a:t>
            </a:fld>
            <a:endParaRPr lang="en-US" sz="2000" dirty="0">
              <a:solidFill>
                <a:srgbClr val="000000"/>
              </a:solidFill>
              <a:latin typeface="Arial" charset="0"/>
            </a:endParaRPr>
          </a:p>
        </p:txBody>
      </p:sp>
      <p:sp>
        <p:nvSpPr>
          <p:cNvPr id="4" name="Rectangle 7"/>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sz="2000" dirty="0">
              <a:solidFill>
                <a:srgbClr val="000000"/>
              </a:solidFill>
              <a:latin typeface="Arial" charset="0"/>
            </a:endParaRPr>
          </a:p>
        </p:txBody>
      </p:sp>
      <p:sp>
        <p:nvSpPr>
          <p:cNvPr id="5" name="Rectangle 8"/>
          <p:cNvSpPr>
            <a:spLocks noGrp="1" noChangeArrowheads="1"/>
          </p:cNvSpPr>
          <p:nvPr>
            <p:ph type="sldNum" sz="quarter" idx="12"/>
          </p:nvPr>
        </p:nvSpPr>
        <p:spPr>
          <a:xfrm>
            <a:off x="8077200" y="6534150"/>
            <a:ext cx="990600" cy="476250"/>
          </a:xfrm>
          <a:prstGeom prst="rect">
            <a:avLst/>
          </a:prstGeom>
          <a:ln/>
        </p:spPr>
        <p:txBody>
          <a:bodyPr/>
          <a:lstStyle>
            <a:lvl1pPr>
              <a:defRPr/>
            </a:lvl1pPr>
          </a:lstStyle>
          <a:p>
            <a:pPr fontAlgn="base">
              <a:spcBef>
                <a:spcPct val="0"/>
              </a:spcBef>
              <a:spcAft>
                <a:spcPct val="0"/>
              </a:spcAft>
              <a:defRPr/>
            </a:pPr>
            <a:r>
              <a:rPr lang="en-US" sz="2000" dirty="0">
                <a:solidFill>
                  <a:srgbClr val="000000"/>
                </a:solidFill>
                <a:latin typeface="Arial" charset="0"/>
              </a:rPr>
              <a:t>- </a:t>
            </a:r>
            <a:fld id="{122D4024-A73A-4ED3-93D4-704BB8395413}" type="slidenum">
              <a:rPr lang="en-US" sz="2000">
                <a:solidFill>
                  <a:srgbClr val="000000"/>
                </a:solidFill>
                <a:latin typeface="Arial" charset="0"/>
              </a:rPr>
              <a:pPr fontAlgn="base">
                <a:spcBef>
                  <a:spcPct val="0"/>
                </a:spcBef>
                <a:spcAft>
                  <a:spcPct val="0"/>
                </a:spcAft>
                <a:defRPr/>
              </a:pPr>
              <a:t>‹#›</a:t>
            </a:fld>
            <a:r>
              <a:rPr lang="en-US" sz="2000" dirty="0">
                <a:solidFill>
                  <a:srgbClr val="000000"/>
                </a:solidFill>
                <a:latin typeface="Arial" charset="0"/>
              </a:rPr>
              <a:t> -</a:t>
            </a:r>
          </a:p>
        </p:txBody>
      </p:sp>
    </p:spTree>
    <p:extLst>
      <p:ext uri="{BB962C8B-B14F-4D97-AF65-F5344CB8AC3E}">
        <p14:creationId xmlns:p14="http://schemas.microsoft.com/office/powerpoint/2010/main" val="105718700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7A03D0-1922-4A2C-8800-32C80EF73B98}"/>
              </a:ext>
            </a:extLst>
          </p:cNvPr>
          <p:cNvSpPr/>
          <p:nvPr userDrawn="1"/>
        </p:nvSpPr>
        <p:spPr>
          <a:xfrm>
            <a:off x="0" y="5949193"/>
            <a:ext cx="9144000" cy="908808"/>
          </a:xfrm>
          <a:prstGeom prst="rect">
            <a:avLst/>
          </a:prstGeom>
          <a:gradFill flip="none" rotWithShape="1">
            <a:gsLst>
              <a:gs pos="9000">
                <a:schemeClr val="accent2">
                  <a:lumMod val="20000"/>
                  <a:lumOff val="80000"/>
                  <a:alpha val="70000"/>
                </a:schemeClr>
              </a:gs>
              <a:gs pos="48000">
                <a:schemeClr val="accent2">
                  <a:lumMod val="60000"/>
                  <a:lumOff val="40000"/>
                </a:schemeClr>
              </a:gs>
              <a:gs pos="78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a:extLst>
              <a:ext uri="{FF2B5EF4-FFF2-40B4-BE49-F238E27FC236}">
                <a16:creationId xmlns:a16="http://schemas.microsoft.com/office/drawing/2014/main" id="{97C5AA00-478B-43D0-A99B-D641C56E8E94}"/>
              </a:ext>
            </a:extLst>
          </p:cNvPr>
          <p:cNvGrpSpPr/>
          <p:nvPr userDrawn="1"/>
        </p:nvGrpSpPr>
        <p:grpSpPr>
          <a:xfrm>
            <a:off x="2642059" y="6077971"/>
            <a:ext cx="3755327" cy="704428"/>
            <a:chOff x="8247144" y="-1021575"/>
            <a:chExt cx="5007103" cy="704428"/>
          </a:xfrm>
        </p:grpSpPr>
        <p:sp>
          <p:nvSpPr>
            <p:cNvPr id="13" name="Rectangle 12">
              <a:extLst>
                <a:ext uri="{FF2B5EF4-FFF2-40B4-BE49-F238E27FC236}">
                  <a16:creationId xmlns:a16="http://schemas.microsoft.com/office/drawing/2014/main" id="{030B4299-A924-4EC1-8F22-838F66B6D55A}"/>
                </a:ext>
              </a:extLst>
            </p:cNvPr>
            <p:cNvSpPr/>
            <p:nvPr userDrawn="1"/>
          </p:nvSpPr>
          <p:spPr>
            <a:xfrm>
              <a:off x="8253622" y="-1021575"/>
              <a:ext cx="5000625" cy="701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PHMSA: Your Safety is Our Mission</a:t>
              </a:r>
            </a:p>
          </p:txBody>
        </p:sp>
        <p:sp>
          <p:nvSpPr>
            <p:cNvPr id="7" name="Rectangle 6">
              <a:extLst>
                <a:ext uri="{FF2B5EF4-FFF2-40B4-BE49-F238E27FC236}">
                  <a16:creationId xmlns:a16="http://schemas.microsoft.com/office/drawing/2014/main" id="{FA8215BD-F55B-4447-A096-CAAA44DEB608}"/>
                </a:ext>
              </a:extLst>
            </p:cNvPr>
            <p:cNvSpPr/>
            <p:nvPr userDrawn="1"/>
          </p:nvSpPr>
          <p:spPr>
            <a:xfrm>
              <a:off x="8247144" y="-1018682"/>
              <a:ext cx="5000625" cy="701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50000"/>
                    </a:schemeClr>
                  </a:solidFill>
                </a:rPr>
                <a:t>PHMSA: Your Safety is Our Mission</a:t>
              </a:r>
            </a:p>
          </p:txBody>
        </p:sp>
      </p:grpSp>
      <p:pic>
        <p:nvPicPr>
          <p:cNvPr id="10" name="Picture 9">
            <a:extLst>
              <a:ext uri="{FF2B5EF4-FFF2-40B4-BE49-F238E27FC236}">
                <a16:creationId xmlns:a16="http://schemas.microsoft.com/office/drawing/2014/main" id="{AFAF581C-197A-433D-9DD1-877E5E2AF5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68067" y="5527346"/>
            <a:ext cx="2179484" cy="1330654"/>
          </a:xfrm>
          <a:prstGeom prst="rect">
            <a:avLst/>
          </a:prstGeom>
        </p:spPr>
      </p:pic>
      <p:grpSp>
        <p:nvGrpSpPr>
          <p:cNvPr id="11" name="Group 10">
            <a:extLst>
              <a:ext uri="{FF2B5EF4-FFF2-40B4-BE49-F238E27FC236}">
                <a16:creationId xmlns:a16="http://schemas.microsoft.com/office/drawing/2014/main" id="{FC88CB81-EBDD-498B-87A2-8E633A151C7C}"/>
              </a:ext>
            </a:extLst>
          </p:cNvPr>
          <p:cNvGrpSpPr/>
          <p:nvPr userDrawn="1"/>
        </p:nvGrpSpPr>
        <p:grpSpPr>
          <a:xfrm>
            <a:off x="255035" y="5949193"/>
            <a:ext cx="1589730" cy="827860"/>
            <a:chOff x="266802" y="5791199"/>
            <a:chExt cx="1838224" cy="957265"/>
          </a:xfrm>
        </p:grpSpPr>
        <p:pic>
          <p:nvPicPr>
            <p:cNvPr id="12" name="Picture 11" descr="Graphical user interface, text&#10;&#10;Description automatically generated">
              <a:extLst>
                <a:ext uri="{FF2B5EF4-FFF2-40B4-BE49-F238E27FC236}">
                  <a16:creationId xmlns:a16="http://schemas.microsoft.com/office/drawing/2014/main" id="{5B1752BA-92C2-476E-B2F4-09AFA3654C6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6197" r="39125" b="18699"/>
            <a:stretch/>
          </p:blipFill>
          <p:spPr>
            <a:xfrm>
              <a:off x="266802" y="5791199"/>
              <a:ext cx="1838224" cy="819151"/>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D548F079-6BA6-4365-A603-C01E5CE72A7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60559" t="57004" b="21042"/>
            <a:stretch/>
          </p:blipFill>
          <p:spPr>
            <a:xfrm>
              <a:off x="266802" y="6472238"/>
              <a:ext cx="1191008" cy="276226"/>
            </a:xfrm>
            <a:prstGeom prst="rect">
              <a:avLst/>
            </a:prstGeom>
          </p:spPr>
        </p:pic>
      </p:grpSp>
    </p:spTree>
    <p:extLst>
      <p:ext uri="{BB962C8B-B14F-4D97-AF65-F5344CB8AC3E}">
        <p14:creationId xmlns:p14="http://schemas.microsoft.com/office/powerpoint/2010/main" val="14167506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8" r:id="rId3"/>
  </p:sldLayoutIdLst>
  <p:transition spd="med">
    <p:fade thruBlk="1"/>
  </p:transition>
  <p:txStyles>
    <p:titleStyle>
      <a:lvl1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eaLnBrk="1" fontAlgn="base" hangingPunct="1">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1" fontAlgn="base" hangingPunct="1">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1" fontAlgn="base" hangingPunct="1">
        <a:spcBef>
          <a:spcPct val="50000"/>
        </a:spcBef>
        <a:spcAft>
          <a:spcPct val="0"/>
        </a:spcAft>
        <a:buClr>
          <a:srgbClr val="000099"/>
        </a:buClr>
        <a:buChar char="–"/>
        <a:defRPr sz="2000">
          <a:solidFill>
            <a:schemeClr val="tx1"/>
          </a:solidFill>
          <a:latin typeface="+mn-lt"/>
        </a:defRPr>
      </a:lvl2pPr>
      <a:lvl3pPr marL="1143000" indent="-228600" algn="l" rtl="0" eaLnBrk="1" fontAlgn="base" hangingPunct="1">
        <a:spcBef>
          <a:spcPct val="50000"/>
        </a:spcBef>
        <a:spcAft>
          <a:spcPct val="0"/>
        </a:spcAft>
        <a:buClr>
          <a:srgbClr val="000099"/>
        </a:buClr>
        <a:buChar char="•"/>
        <a:defRPr sz="2000">
          <a:solidFill>
            <a:schemeClr val="tx1"/>
          </a:solidFill>
          <a:latin typeface="+mn-lt"/>
        </a:defRPr>
      </a:lvl3pPr>
      <a:lvl4pPr marL="1600200" indent="-228600" algn="l" rtl="0" eaLnBrk="1" fontAlgn="base" hangingPunct="1">
        <a:spcBef>
          <a:spcPct val="50000"/>
        </a:spcBef>
        <a:spcAft>
          <a:spcPct val="0"/>
        </a:spcAft>
        <a:buClr>
          <a:srgbClr val="000099"/>
        </a:buClr>
        <a:buChar char="–"/>
        <a:defRPr sz="2000">
          <a:solidFill>
            <a:schemeClr val="tx1"/>
          </a:solidFill>
          <a:latin typeface="+mn-lt"/>
        </a:defRPr>
      </a:lvl4pPr>
      <a:lvl5pPr marL="2057400" indent="-228600" algn="l" rtl="0" eaLnBrk="1" fontAlgn="base" hangingPunct="1">
        <a:spcBef>
          <a:spcPct val="50000"/>
        </a:spcBef>
        <a:spcAft>
          <a:spcPct val="0"/>
        </a:spcAft>
        <a:buClr>
          <a:srgbClr val="000099"/>
        </a:buClr>
        <a:buChar char="»"/>
        <a:defRPr sz="2000">
          <a:solidFill>
            <a:schemeClr val="tx1"/>
          </a:solidFill>
          <a:latin typeface="+mn-lt"/>
        </a:defRPr>
      </a:lvl5pPr>
      <a:lvl6pPr marL="2514600" indent="-228600" algn="l" rtl="0" eaLnBrk="1" fontAlgn="base" hangingPunct="1">
        <a:spcBef>
          <a:spcPct val="50000"/>
        </a:spcBef>
        <a:spcAft>
          <a:spcPct val="0"/>
        </a:spcAft>
        <a:buClr>
          <a:srgbClr val="000099"/>
        </a:buClr>
        <a:buChar char="»"/>
        <a:defRPr sz="2000">
          <a:solidFill>
            <a:schemeClr val="tx1"/>
          </a:solidFill>
          <a:latin typeface="+mn-lt"/>
        </a:defRPr>
      </a:lvl6pPr>
      <a:lvl7pPr marL="2971800" indent="-228600" algn="l" rtl="0" eaLnBrk="1" fontAlgn="base" hangingPunct="1">
        <a:spcBef>
          <a:spcPct val="50000"/>
        </a:spcBef>
        <a:spcAft>
          <a:spcPct val="0"/>
        </a:spcAft>
        <a:buClr>
          <a:srgbClr val="000099"/>
        </a:buClr>
        <a:buChar char="»"/>
        <a:defRPr sz="2000">
          <a:solidFill>
            <a:schemeClr val="tx1"/>
          </a:solidFill>
          <a:latin typeface="+mn-lt"/>
        </a:defRPr>
      </a:lvl7pPr>
      <a:lvl8pPr marL="3429000" indent="-228600" algn="l" rtl="0" eaLnBrk="1" fontAlgn="base" hangingPunct="1">
        <a:spcBef>
          <a:spcPct val="50000"/>
        </a:spcBef>
        <a:spcAft>
          <a:spcPct val="0"/>
        </a:spcAft>
        <a:buClr>
          <a:srgbClr val="000099"/>
        </a:buClr>
        <a:buChar char="»"/>
        <a:defRPr sz="2000">
          <a:solidFill>
            <a:schemeClr val="tx1"/>
          </a:solidFill>
          <a:latin typeface="+mn-lt"/>
        </a:defRPr>
      </a:lvl8pPr>
      <a:lvl9pPr marL="3886200" indent="-228600" algn="l" rtl="0" eaLnBrk="1" fontAlgn="base" hangingPunct="1">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40676" name="Rectangle 4"/>
          <p:cNvSpPr>
            <a:spLocks noGrp="1" noChangeArrowheads="1"/>
          </p:cNvSpPr>
          <p:nvPr>
            <p:ph type="title"/>
          </p:nvPr>
        </p:nvSpPr>
        <p:spPr bwMode="auto">
          <a:xfrm>
            <a:off x="457200" y="944563"/>
            <a:ext cx="8229600" cy="731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5"/>
          <p:cNvSpPr>
            <a:spLocks noGrp="1" noChangeArrowheads="1"/>
          </p:cNvSpPr>
          <p:nvPr>
            <p:ph type="body" idx="1"/>
          </p:nvPr>
        </p:nvSpPr>
        <p:spPr bwMode="auto">
          <a:xfrm>
            <a:off x="457200" y="20574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8753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spd="med">
    <p:fade thruBlk="1"/>
  </p:transition>
  <p:hf hdr="0" ftr="0" dt="0"/>
  <p:txStyles>
    <p:titleStyle>
      <a:lvl1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2pPr>
      <a:lvl3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3pPr>
      <a:lvl4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4pPr>
      <a:lvl5pPr algn="ctr" rtl="0" eaLnBrk="0" fontAlgn="base" hangingPunct="0">
        <a:spcBef>
          <a:spcPct val="0"/>
        </a:spcBef>
        <a:spcAft>
          <a:spcPct val="0"/>
        </a:spcAft>
        <a:defRPr sz="3600" b="1">
          <a:solidFill>
            <a:srgbClr val="000099"/>
          </a:solidFill>
          <a:effectLst>
            <a:outerShdw blurRad="38100" dist="38100" dir="2700000" algn="tl">
              <a:srgbClr val="C0C0C0"/>
            </a:outerShdw>
          </a:effectLst>
          <a:latin typeface="Tahoma" charset="0"/>
        </a:defRPr>
      </a:lvl5pPr>
      <a:lvl6pPr marL="4572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6pPr>
      <a:lvl7pPr marL="9144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7pPr>
      <a:lvl8pPr marL="13716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8pPr>
      <a:lvl9pPr marL="1828800" algn="ctr" rtl="0" fontAlgn="base">
        <a:spcBef>
          <a:spcPct val="0"/>
        </a:spcBef>
        <a:spcAft>
          <a:spcPct val="0"/>
        </a:spcAft>
        <a:defRPr sz="3600" b="1">
          <a:solidFill>
            <a:srgbClr val="000099"/>
          </a:solidFill>
          <a:effectLst>
            <a:outerShdw blurRad="38100" dist="38100" dir="2700000" algn="tl">
              <a:srgbClr val="C0C0C0"/>
            </a:outerShdw>
          </a:effectLst>
          <a:latin typeface="Tahoma" charset="0"/>
        </a:defRPr>
      </a:lvl9pPr>
    </p:titleStyle>
    <p:bodyStyle>
      <a:lvl1pPr marL="342900" indent="-342900" algn="l" rtl="0" eaLnBrk="0" fontAlgn="base" hangingPunct="0">
        <a:spcBef>
          <a:spcPct val="50000"/>
        </a:spcBef>
        <a:spcAft>
          <a:spcPct val="0"/>
        </a:spcAft>
        <a:buClr>
          <a:srgbClr val="000099"/>
        </a:buClr>
        <a:buChar char="•"/>
        <a:defRPr sz="2000">
          <a:solidFill>
            <a:schemeClr val="tx1"/>
          </a:solidFill>
          <a:latin typeface="+mn-lt"/>
          <a:ea typeface="+mn-ea"/>
          <a:cs typeface="+mn-cs"/>
        </a:defRPr>
      </a:lvl1pPr>
      <a:lvl2pPr marL="742950" indent="-285750" algn="l" rtl="0" eaLnBrk="0" fontAlgn="base" hangingPunct="0">
        <a:spcBef>
          <a:spcPct val="50000"/>
        </a:spcBef>
        <a:spcAft>
          <a:spcPct val="0"/>
        </a:spcAft>
        <a:buClr>
          <a:srgbClr val="000099"/>
        </a:buClr>
        <a:buChar char="–"/>
        <a:defRPr sz="2000">
          <a:solidFill>
            <a:schemeClr val="tx1"/>
          </a:solidFill>
          <a:latin typeface="+mn-lt"/>
        </a:defRPr>
      </a:lvl2pPr>
      <a:lvl3pPr marL="1143000" indent="-228600" algn="l" rtl="0" eaLnBrk="0" fontAlgn="base" hangingPunct="0">
        <a:spcBef>
          <a:spcPct val="50000"/>
        </a:spcBef>
        <a:spcAft>
          <a:spcPct val="0"/>
        </a:spcAft>
        <a:buClr>
          <a:srgbClr val="000099"/>
        </a:buClr>
        <a:buChar char="•"/>
        <a:defRPr sz="2000">
          <a:solidFill>
            <a:schemeClr val="tx1"/>
          </a:solidFill>
          <a:latin typeface="+mn-lt"/>
        </a:defRPr>
      </a:lvl3pPr>
      <a:lvl4pPr marL="1600200" indent="-228600" algn="l" rtl="0" eaLnBrk="0" fontAlgn="base" hangingPunct="0">
        <a:spcBef>
          <a:spcPct val="5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50000"/>
        </a:spcBef>
        <a:spcAft>
          <a:spcPct val="0"/>
        </a:spcAft>
        <a:buClr>
          <a:srgbClr val="000099"/>
        </a:buClr>
        <a:buChar char="»"/>
        <a:defRPr sz="2000">
          <a:solidFill>
            <a:schemeClr val="tx1"/>
          </a:solidFill>
          <a:latin typeface="+mn-lt"/>
        </a:defRPr>
      </a:lvl5pPr>
      <a:lvl6pPr marL="2514600" indent="-228600" algn="l" rtl="0" fontAlgn="base">
        <a:spcBef>
          <a:spcPct val="50000"/>
        </a:spcBef>
        <a:spcAft>
          <a:spcPct val="0"/>
        </a:spcAft>
        <a:buClr>
          <a:srgbClr val="000099"/>
        </a:buClr>
        <a:buChar char="»"/>
        <a:defRPr sz="2000">
          <a:solidFill>
            <a:schemeClr val="tx1"/>
          </a:solidFill>
          <a:latin typeface="+mn-lt"/>
        </a:defRPr>
      </a:lvl6pPr>
      <a:lvl7pPr marL="2971800" indent="-228600" algn="l" rtl="0" fontAlgn="base">
        <a:spcBef>
          <a:spcPct val="50000"/>
        </a:spcBef>
        <a:spcAft>
          <a:spcPct val="0"/>
        </a:spcAft>
        <a:buClr>
          <a:srgbClr val="000099"/>
        </a:buClr>
        <a:buChar char="»"/>
        <a:defRPr sz="2000">
          <a:solidFill>
            <a:schemeClr val="tx1"/>
          </a:solidFill>
          <a:latin typeface="+mn-lt"/>
        </a:defRPr>
      </a:lvl7pPr>
      <a:lvl8pPr marL="3429000" indent="-228600" algn="l" rtl="0" fontAlgn="base">
        <a:spcBef>
          <a:spcPct val="50000"/>
        </a:spcBef>
        <a:spcAft>
          <a:spcPct val="0"/>
        </a:spcAft>
        <a:buClr>
          <a:srgbClr val="000099"/>
        </a:buClr>
        <a:buChar char="»"/>
        <a:defRPr sz="2000">
          <a:solidFill>
            <a:schemeClr val="tx1"/>
          </a:solidFill>
          <a:latin typeface="+mn-lt"/>
        </a:defRPr>
      </a:lvl8pPr>
      <a:lvl9pPr marL="3886200" indent="-228600" algn="l" rtl="0" fontAlgn="base">
        <a:spcBef>
          <a:spcPct val="5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0uv1YNAsINk?feature=oembed" TargetMode="Externa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sj3X2XPAQ5g?feature=oembed" TargetMode="Externa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dtU0b9863ag?feature=oembed" TargetMode="Externa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oCxFGjxoqWE?feature=oembed" TargetMode="Externa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hyperlink" Target="mailto:fcsupport@unisonglobal.com" TargetMode="External"/><Relationship Id="rId7" Type="http://schemas.openxmlformats.org/officeDocument/2006/relationships/hyperlink" Target="https://fcsupport.unisonglobal.com/support/hom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fedconnect.net/FedConnect/TechSupport.aspx" TargetMode="External"/><Relationship Id="rId5" Type="http://schemas.openxmlformats.org/officeDocument/2006/relationships/hyperlink" Target="https://www.fedconnect.net/FedConnect/PublicPages/LogIn.aspx" TargetMode="External"/><Relationship Id="rId4" Type="http://schemas.openxmlformats.org/officeDocument/2006/relationships/hyperlink" Target="https://www.fedconnect.net/FedConnect/CheckStatus.asp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PHMSAPipelineBILGrant@dot.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sdot.maps.arcgis.com/apps/dashboards/d6f90dfcc8b44525b04c7ce748a3674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rants.gov/web/grants/view-opportunity.html?oppId=34063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905CE2-393F-45BA-9CF9-963877548B02}"/>
              </a:ext>
            </a:extLst>
          </p:cNvPr>
          <p:cNvSpPr txBox="1"/>
          <p:nvPr/>
        </p:nvSpPr>
        <p:spPr>
          <a:xfrm>
            <a:off x="0" y="3859538"/>
            <a:ext cx="9144000" cy="830997"/>
          </a:xfrm>
          <a:prstGeom prst="rect">
            <a:avLst/>
          </a:prstGeom>
          <a:solidFill>
            <a:schemeClr val="accent5"/>
          </a:solid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Pipeline and Hazardous Materials Safety Administration</a:t>
            </a:r>
          </a:p>
          <a:p>
            <a:pPr algn="ctr"/>
            <a:r>
              <a:rPr lang="en-US" sz="2400" b="1" dirty="0">
                <a:solidFill>
                  <a:schemeClr val="accent2"/>
                </a:solidFill>
                <a:latin typeface="Times New Roman" panose="02020603050405020304" pitchFamily="18" charset="0"/>
                <a:cs typeface="Times New Roman" panose="02020603050405020304" pitchFamily="18" charset="0"/>
              </a:rPr>
              <a:t>Office of Pipeline Safety</a:t>
            </a:r>
          </a:p>
        </p:txBody>
      </p:sp>
      <p:sp>
        <p:nvSpPr>
          <p:cNvPr id="2" name="Rectangle 1">
            <a:extLst>
              <a:ext uri="{FF2B5EF4-FFF2-40B4-BE49-F238E27FC236}">
                <a16:creationId xmlns:a16="http://schemas.microsoft.com/office/drawing/2014/main" id="{91F3A8D1-57BD-4B99-B0BF-1EC27430037B}"/>
              </a:ext>
            </a:extLst>
          </p:cNvPr>
          <p:cNvSpPr/>
          <p:nvPr/>
        </p:nvSpPr>
        <p:spPr>
          <a:xfrm>
            <a:off x="1303248" y="4837818"/>
            <a:ext cx="6537504" cy="1200329"/>
          </a:xfrm>
          <a:prstGeom prst="rect">
            <a:avLst/>
          </a:prstGeom>
          <a:scene3d>
            <a:camera prst="orthographicFront"/>
            <a:lightRig rig="threePt" dir="t"/>
          </a:scene3d>
          <a:sp3d>
            <a:bevelT prst="angle"/>
          </a:sp3d>
        </p:spPr>
        <p:txBody>
          <a:bodyPr wrap="square">
            <a:spAutoFit/>
          </a:bodyPr>
          <a:lstStyle/>
          <a:p>
            <a:pPr algn="ctr"/>
            <a:r>
              <a:rPr lang="en-US" sz="2400" b="1" dirty="0">
                <a:latin typeface="Times New Roman" panose="02020603050405020304" pitchFamily="18" charset="0"/>
                <a:cs typeface="Times New Roman" panose="02020603050405020304" pitchFamily="18" charset="0"/>
              </a:rPr>
              <a:t>Natural Gas Distribution Infrastructure Safety and Modernization (NGDISM) Grant Program</a:t>
            </a:r>
          </a:p>
          <a:p>
            <a:pPr algn="ctr"/>
            <a:r>
              <a:rPr lang="en-US" sz="2400" b="1" dirty="0">
                <a:latin typeface="Times New Roman" panose="02020603050405020304" pitchFamily="18" charset="0"/>
                <a:cs typeface="Times New Roman" panose="02020603050405020304" pitchFamily="18" charset="0"/>
              </a:rPr>
              <a:t>APGA Webinar May 31, 2022 </a:t>
            </a:r>
          </a:p>
        </p:txBody>
      </p:sp>
      <p:pic>
        <p:nvPicPr>
          <p:cNvPr id="8" name="Picture 7" descr="A picture containing rock, ground, outdoor, stone&#10;&#10;Description automatically generated">
            <a:extLst>
              <a:ext uri="{FF2B5EF4-FFF2-40B4-BE49-F238E27FC236}">
                <a16:creationId xmlns:a16="http://schemas.microsoft.com/office/drawing/2014/main" id="{73CB8EC9-C6DB-4999-8E6A-AC5CB2422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623" y="-30823"/>
            <a:ext cx="4647377" cy="3890359"/>
          </a:xfrm>
          <a:prstGeom prst="rect">
            <a:avLst/>
          </a:prstGeom>
          <a:effectLst>
            <a:glow rad="63500">
              <a:schemeClr val="accent1">
                <a:satMod val="175000"/>
                <a:alpha val="40000"/>
              </a:schemeClr>
            </a:glow>
          </a:effectLst>
          <a:scene3d>
            <a:camera prst="orthographicFront"/>
            <a:lightRig rig="threePt" dir="t"/>
          </a:scene3d>
          <a:sp3d>
            <a:bevelT prst="angle"/>
          </a:sp3d>
        </p:spPr>
      </p:pic>
      <p:pic>
        <p:nvPicPr>
          <p:cNvPr id="4" name="Picture 3" descr="A picture containing outdoor, stone, cement, concrete&#10;&#10;Description automatically generated">
            <a:extLst>
              <a:ext uri="{FF2B5EF4-FFF2-40B4-BE49-F238E27FC236}">
                <a16:creationId xmlns:a16="http://schemas.microsoft.com/office/drawing/2014/main" id="{84F8154A-A15A-47C6-AED9-093385AD5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8714" y="-328371"/>
            <a:ext cx="3879195" cy="4496623"/>
          </a:xfrm>
          <a:prstGeom prst="rect">
            <a:avLst/>
          </a:prstGeom>
          <a:ln w="57150">
            <a:noFill/>
          </a:ln>
          <a:effectLst>
            <a:glow rad="63500">
              <a:schemeClr val="accent1">
                <a:satMod val="175000"/>
                <a:alpha val="40000"/>
              </a:schemeClr>
            </a:glow>
          </a:effectLst>
          <a:scene3d>
            <a:camera prst="orthographicFront"/>
            <a:lightRig rig="threePt" dir="t"/>
          </a:scene3d>
          <a:sp3d>
            <a:bevelT prst="angle"/>
          </a:sp3d>
        </p:spPr>
      </p:pic>
    </p:spTree>
    <p:extLst>
      <p:ext uri="{BB962C8B-B14F-4D97-AF65-F5344CB8AC3E}">
        <p14:creationId xmlns:p14="http://schemas.microsoft.com/office/powerpoint/2010/main" val="210541992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C28AA4-7576-4ACA-A274-73A9FE0CEE82}"/>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Applicant Responsibilities Prior to Applying</a:t>
            </a:r>
          </a:p>
        </p:txBody>
      </p:sp>
      <p:sp>
        <p:nvSpPr>
          <p:cNvPr id="2" name="Rectangle 1">
            <a:extLst>
              <a:ext uri="{FF2B5EF4-FFF2-40B4-BE49-F238E27FC236}">
                <a16:creationId xmlns:a16="http://schemas.microsoft.com/office/drawing/2014/main" id="{DB2899F6-C613-452E-806E-F133C60C00E4}"/>
              </a:ext>
            </a:extLst>
          </p:cNvPr>
          <p:cNvSpPr/>
          <p:nvPr/>
        </p:nvSpPr>
        <p:spPr>
          <a:xfrm>
            <a:off x="126571" y="1137256"/>
            <a:ext cx="8565365" cy="4524315"/>
          </a:xfrm>
          <a:prstGeom prst="rect">
            <a:avLst/>
          </a:prstGeom>
        </p:spPr>
        <p:txBody>
          <a:bodyPr wrap="square">
            <a:spAutoFit/>
          </a:bodyPr>
          <a:lstStyle/>
          <a:p>
            <a:r>
              <a:rPr lang="en-US" sz="2400" b="1" dirty="0">
                <a:solidFill>
                  <a:srgbClr val="000000"/>
                </a:solidFill>
                <a:latin typeface="Times New Roman" panose="02020603050405020304" pitchFamily="18" charset="0"/>
              </a:rPr>
              <a:t>Unique Entity Identifier (UEI). </a:t>
            </a:r>
            <a:r>
              <a:rPr lang="en-US" sz="2400" dirty="0">
                <a:solidFill>
                  <a:srgbClr val="000000"/>
                </a:solidFill>
                <a:latin typeface="Times New Roman" panose="02020603050405020304" pitchFamily="18" charset="0"/>
              </a:rPr>
              <a:t>New entities can get their Unique Entity ID at SAM.gov and, if required, complete an entity registration.</a:t>
            </a:r>
          </a:p>
          <a:p>
            <a:endParaRPr lang="en-US" sz="2400" dirty="0">
              <a:solidFill>
                <a:srgbClr val="000000"/>
              </a:solidFill>
              <a:latin typeface="Times New Roman" panose="02020603050405020304" pitchFamily="18" charset="0"/>
            </a:endParaRPr>
          </a:p>
          <a:p>
            <a:pPr algn="l"/>
            <a:r>
              <a:rPr lang="en-US" sz="2400" b="1" i="0" dirty="0">
                <a:solidFill>
                  <a:srgbClr val="000000"/>
                </a:solidFill>
                <a:effectLst/>
                <a:latin typeface="Times New Roman" panose="02020603050405020304" pitchFamily="18" charset="0"/>
              </a:rPr>
              <a:t>Grants.gov</a:t>
            </a:r>
            <a:r>
              <a:rPr lang="en-US" sz="2400" b="0" i="0" dirty="0">
                <a:solidFill>
                  <a:srgbClr val="000000"/>
                </a:solidFill>
                <a:effectLst/>
                <a:latin typeface="Times New Roman" panose="02020603050405020304" pitchFamily="18" charset="0"/>
              </a:rPr>
              <a:t>. For new users, go to http://www.grants.gov/ and select “Register.” New user registrations can take up to two weeks to </a:t>
            </a:r>
            <a:r>
              <a:rPr lang="en-US" sz="2400" dirty="0">
                <a:solidFill>
                  <a:srgbClr val="000000"/>
                </a:solidFill>
                <a:latin typeface="Times New Roman" panose="02020603050405020304" pitchFamily="18" charset="0"/>
              </a:rPr>
              <a:t>be complete the approval process.</a:t>
            </a:r>
            <a:endParaRPr lang="en-US" sz="2400" b="0" i="0" dirty="0">
              <a:solidFill>
                <a:srgbClr val="000000"/>
              </a:solidFill>
              <a:effectLst/>
              <a:latin typeface="Times New Roman" panose="02020603050405020304" pitchFamily="18" charset="0"/>
            </a:endParaRPr>
          </a:p>
          <a:p>
            <a:pPr algn="l"/>
            <a:endParaRPr lang="en-US" sz="2400" b="0" i="0" dirty="0">
              <a:solidFill>
                <a:srgbClr val="000000"/>
              </a:solidFill>
              <a:effectLst/>
              <a:latin typeface="Times New Roman" panose="02020603050405020304" pitchFamily="18" charset="0"/>
            </a:endParaRPr>
          </a:p>
          <a:p>
            <a:r>
              <a:rPr lang="en-US" sz="2400" b="1" i="0" dirty="0">
                <a:solidFill>
                  <a:srgbClr val="000000"/>
                </a:solidFill>
                <a:effectLst/>
                <a:latin typeface="Times New Roman" panose="02020603050405020304" pitchFamily="18" charset="0"/>
              </a:rPr>
              <a:t>FedConnect</a:t>
            </a:r>
            <a:r>
              <a:rPr lang="en-US" sz="2400" b="0" i="0" dirty="0">
                <a:solidFill>
                  <a:srgbClr val="000000"/>
                </a:solidFill>
                <a:effectLst/>
                <a:latin typeface="Times New Roman" panose="02020603050405020304" pitchFamily="18" charset="0"/>
              </a:rPr>
              <a:t>. This is a PHMSA grants system that interfaces with grants.gov. Applicants must register with FedConnect at https://www.fedconnect.net for an account before submitting an application.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492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Application Steps</a:t>
            </a: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A87BF0C-BF4F-44C2-961E-E4FE85C49633}"/>
              </a:ext>
            </a:extLst>
          </p:cNvPr>
          <p:cNvSpPr txBox="1"/>
          <p:nvPr/>
        </p:nvSpPr>
        <p:spPr>
          <a:xfrm>
            <a:off x="523875" y="1143569"/>
            <a:ext cx="8270803" cy="4180825"/>
          </a:xfrm>
          <a:prstGeom prst="rect">
            <a:avLst/>
          </a:prstGeom>
          <a:noFill/>
        </p:spPr>
        <p:txBody>
          <a:bodyPr wrap="square" rtlCol="0">
            <a:spAutoFit/>
          </a:bodyPr>
          <a:lstStyle/>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Register for a UEI number in SAM.gov</a:t>
            </a:r>
          </a:p>
          <a:p>
            <a:pPr marL="342900"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Create account in grants.gov</a:t>
            </a:r>
          </a:p>
          <a:p>
            <a:pPr marL="342900"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Create an account in FedConnect.net (PHMSA Grants System)</a:t>
            </a:r>
          </a:p>
          <a:p>
            <a:pPr marL="342900"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Complete all mandatory Standard Forms (SF):</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SF-424 Application for Federal Assistance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SF-424C Budget Information for Construction Programs</a:t>
            </a:r>
          </a:p>
          <a:p>
            <a:pPr marL="800100" lvl="1" indent="-342900">
              <a:lnSpc>
                <a:spcPct val="107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Arial" panose="020B0604020202020204" pitchFamily="34" charset="0"/>
              </a:rPr>
              <a:t>SF-424D – Assurances for Construction Program</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134633"/>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Application Steps Continued</a:t>
            </a: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A87BF0C-BF4F-44C2-961E-E4FE85C49633}"/>
              </a:ext>
            </a:extLst>
          </p:cNvPr>
          <p:cNvSpPr txBox="1"/>
          <p:nvPr/>
        </p:nvSpPr>
        <p:spPr>
          <a:xfrm>
            <a:off x="523875" y="1143569"/>
            <a:ext cx="8270803" cy="4413388"/>
          </a:xfrm>
          <a:prstGeom prst="rect">
            <a:avLst/>
          </a:prstGeom>
          <a:noFill/>
        </p:spPr>
        <p:txBody>
          <a:bodyPr wrap="square" rtlCol="0">
            <a:spAutoFit/>
          </a:bodyPr>
          <a:lstStyle/>
          <a:p>
            <a:pPr marL="457200" marR="0" lvl="0" indent="-457200">
              <a:lnSpc>
                <a:spcPct val="107000"/>
              </a:lnSpc>
              <a:spcBef>
                <a:spcPts val="0"/>
              </a:spcBef>
              <a:spcAft>
                <a:spcPts val="0"/>
              </a:spcAft>
              <a:buFont typeface="+mj-lt"/>
              <a:buAutoNum type="arabicPeriod" startAt="5"/>
            </a:pPr>
            <a:r>
              <a:rPr lang="en-US" sz="2400" dirty="0">
                <a:effectLst/>
                <a:latin typeface="Times New Roman" panose="02020603050405020304" pitchFamily="18" charset="0"/>
                <a:ea typeface="Calibri" panose="020F0502020204030204" pitchFamily="34" charset="0"/>
                <a:cs typeface="Arial" panose="020B0604020202020204" pitchFamily="34" charset="0"/>
              </a:rPr>
              <a:t>Upload Budget Narrative Attachment</a:t>
            </a:r>
          </a:p>
          <a:p>
            <a:pPr marL="457200" marR="0" lvl="0" indent="-457200">
              <a:lnSpc>
                <a:spcPct val="107000"/>
              </a:lnSpc>
              <a:spcBef>
                <a:spcPts val="0"/>
              </a:spcBef>
              <a:spcAft>
                <a:spcPts val="0"/>
              </a:spcAft>
              <a:buFont typeface="+mj-lt"/>
              <a:buAutoNum type="arabicPeriod" startAt="5"/>
            </a:pP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Times New Roman" panose="02020603050405020304" pitchFamily="18" charset="0"/>
              <a:buAutoNum type="arabicPeriod" startAt="5"/>
            </a:pPr>
            <a:r>
              <a:rPr lang="en-US" sz="2400" dirty="0">
                <a:effectLst/>
                <a:latin typeface="Times New Roman" panose="02020603050405020304" pitchFamily="18" charset="0"/>
                <a:ea typeface="Calibri" panose="020F0502020204030204" pitchFamily="34" charset="0"/>
                <a:cs typeface="Arial" panose="020B0604020202020204" pitchFamily="34" charset="0"/>
              </a:rPr>
              <a:t>Upload Project Narrative Attachment</a:t>
            </a:r>
          </a:p>
          <a:p>
            <a:pPr marR="0" lvl="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nSpc>
                <a:spcPct val="107000"/>
              </a:lnSpc>
              <a:spcBef>
                <a:spcPts val="0"/>
              </a:spcBef>
              <a:spcAft>
                <a:spcPts val="0"/>
              </a:spcAft>
              <a:buFont typeface="+mj-lt"/>
              <a:buAutoNum type="arabicPeriod" startAt="7"/>
            </a:pPr>
            <a:r>
              <a:rPr lang="en-US" sz="2400" dirty="0">
                <a:latin typeface="Times New Roman" panose="02020603050405020304" pitchFamily="18" charset="0"/>
                <a:ea typeface="Calibri" panose="020F0502020204030204" pitchFamily="34" charset="0"/>
                <a:cs typeface="Arial" panose="020B0604020202020204" pitchFamily="34" charset="0"/>
              </a:rPr>
              <a:t>Sign and upload </a:t>
            </a:r>
            <a:r>
              <a:rPr lang="en-US" sz="2400" dirty="0">
                <a:effectLst/>
                <a:latin typeface="Times New Roman" panose="02020603050405020304" pitchFamily="18" charset="0"/>
                <a:ea typeface="Calibri" panose="020F0502020204030204" pitchFamily="34" charset="0"/>
                <a:cs typeface="Arial" panose="020B0604020202020204" pitchFamily="34" charset="0"/>
              </a:rPr>
              <a:t>Certification Regarding Lobbying Form</a:t>
            </a:r>
          </a:p>
          <a:p>
            <a:pPr marR="0" lvl="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nSpc>
                <a:spcPct val="107000"/>
              </a:lnSpc>
              <a:spcBef>
                <a:spcPts val="0"/>
              </a:spcBef>
              <a:spcAft>
                <a:spcPts val="0"/>
              </a:spcAft>
              <a:buFont typeface="+mj-lt"/>
              <a:buAutoNum type="arabicPeriod" startAt="8"/>
            </a:pPr>
            <a:r>
              <a:rPr lang="en-US" sz="2400" dirty="0">
                <a:effectLst/>
                <a:latin typeface="Times New Roman" panose="02020603050405020304" pitchFamily="18" charset="0"/>
                <a:ea typeface="Calibri" panose="020F0502020204030204" pitchFamily="34" charset="0"/>
                <a:cs typeface="Arial" panose="020B0604020202020204" pitchFamily="34" charset="0"/>
              </a:rPr>
              <a:t>Sign and upload Standard Title VI/Non-Discrimination Assurances – Civil Rights Assurances</a:t>
            </a:r>
          </a:p>
          <a:p>
            <a:pPr marR="0" lvl="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nSpc>
                <a:spcPct val="107000"/>
              </a:lnSpc>
              <a:spcBef>
                <a:spcPts val="0"/>
              </a:spcBef>
              <a:spcAft>
                <a:spcPts val="0"/>
              </a:spcAft>
              <a:buFont typeface="+mj-lt"/>
              <a:buAutoNum type="arabicPeriod" startAt="9"/>
            </a:pPr>
            <a:r>
              <a:rPr lang="en-US" sz="2400" dirty="0">
                <a:latin typeface="Times New Roman" panose="02020603050405020304" pitchFamily="18" charset="0"/>
                <a:ea typeface="Calibri" panose="020F0502020204030204" pitchFamily="34" charset="0"/>
                <a:cs typeface="Arial" panose="020B0604020202020204" pitchFamily="34" charset="0"/>
              </a:rPr>
              <a:t>Submit application on grants.gov</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589272"/>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Indirect Costs</a:t>
            </a: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BC192A-CF6B-410C-B290-A393B2538405}"/>
              </a:ext>
            </a:extLst>
          </p:cNvPr>
          <p:cNvSpPr txBox="1"/>
          <p:nvPr/>
        </p:nvSpPr>
        <p:spPr>
          <a:xfrm>
            <a:off x="133350" y="1143569"/>
            <a:ext cx="8248650" cy="4832092"/>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Indirect costs are costs that are not readily chargeable to a particular program or function, but benefit all programs and functions operated by the non-Federal entity.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An example of an indirect cost might be the salary and related fringe benefits paid to the applicant’s accounting staff and/or the executive director. Generally, these kinds of costs are identified, pooled, and charged against individual programs or funding sources using a rate designed to recover the costs.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Applicants can use an existing Indirect Cost Rate Agreement (ICRA), negotiate an ICRA with PHMSA, or utilize the 10% de minimis rate.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Once elected, the 10 percent de minimis rate must be used consistently for all Federal awards received by the non-Federal entity.</a:t>
            </a:r>
          </a:p>
        </p:txBody>
      </p:sp>
    </p:spTree>
    <p:extLst>
      <p:ext uri="{BB962C8B-B14F-4D97-AF65-F5344CB8AC3E}">
        <p14:creationId xmlns:p14="http://schemas.microsoft.com/office/powerpoint/2010/main" val="155069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2A1D5B-2D0B-41AF-BCE3-21C6926230FA}"/>
              </a:ext>
            </a:extLst>
          </p:cNvPr>
          <p:cNvSpPr txBox="1">
            <a:spLocks/>
          </p:cNvSpPr>
          <p:nvPr/>
        </p:nvSpPr>
        <p:spPr>
          <a:xfrm>
            <a:off x="0" y="0"/>
            <a:ext cx="9144000" cy="5568594"/>
          </a:xfrm>
          <a:prstGeom prst="rect">
            <a:avLst/>
          </a:prstGeom>
          <a:solidFill>
            <a:schemeClr val="tx2"/>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Environmental Compliance Process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rgbClr val="FCA304"/>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4297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NEPA and Environmental Compliance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Nationwide Tier 1</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C61777-6C96-4059-98BE-AA5C286DE713}"/>
              </a:ext>
            </a:extLst>
          </p:cNvPr>
          <p:cNvSpPr txBox="1"/>
          <p:nvPr/>
        </p:nvSpPr>
        <p:spPr>
          <a:xfrm>
            <a:off x="349322" y="1190116"/>
            <a:ext cx="8204128" cy="489364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PHMSA is currently preparing a Nationwide Tier 1 Environmental Assessment.  This document will discuss the safety and environmental benefits and impacts of the grant program.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Nationwide Tier 1 will also discuss the actions that project proponents (PPs) will be required to take to minimize environmental impacts and comply with environmental laws. </a:t>
            </a:r>
            <a:r>
              <a:rPr lang="en-US" sz="2400" dirty="0">
                <a:highlight>
                  <a:srgbClr val="FFFFFF"/>
                </a:highlight>
                <a:latin typeface="Times New Roman" panose="02020603050405020304" pitchFamily="18" charset="0"/>
                <a:cs typeface="Times New Roman" panose="02020603050405020304" pitchFamily="18" charset="0"/>
              </a:rPr>
              <a:t>PPs are applicants who are provisionally selected for awards.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PHMSA will announce the availability of the Tier 1 in the Federal Register and on the PHMSA grant website. Anyone can submit a comment on the Tier 1 in the Regulations.gov docket that will be provided.  PHMSA will consider these comments in developing environmental requirements for PPs.</a:t>
            </a:r>
          </a:p>
        </p:txBody>
      </p:sp>
    </p:spTree>
    <p:extLst>
      <p:ext uri="{BB962C8B-B14F-4D97-AF65-F5344CB8AC3E}">
        <p14:creationId xmlns:p14="http://schemas.microsoft.com/office/powerpoint/2010/main" val="2567159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Times New Roman" panose="02020603050405020304" pitchFamily="18" charset="0"/>
                <a:cs typeface="Times New Roman" panose="02020603050405020304" pitchFamily="18" charset="0"/>
              </a:rPr>
              <a:t>NEPA and Environmental Compliance</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Tier 2- Site Specific Environmental Questionnaire</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C61777-6C96-4059-98BE-AA5C286DE713}"/>
              </a:ext>
            </a:extLst>
          </p:cNvPr>
          <p:cNvSpPr txBox="1"/>
          <p:nvPr/>
        </p:nvSpPr>
        <p:spPr>
          <a:xfrm>
            <a:off x="349322" y="1190116"/>
            <a:ext cx="8204128"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a PP is provisionally selected for funding, PHMSA will provide the PP with the Tier 2 Environmental Questionnaire for completion.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Tier 2 will solicit environmental information and detail mitigation actions that PPs must agree to perform during design and construction.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PHMSA will provide assistance to PPs with completion of the Tier 2 and environmental compliance.</a:t>
            </a:r>
          </a:p>
        </p:txBody>
      </p:sp>
    </p:spTree>
    <p:extLst>
      <p:ext uri="{BB962C8B-B14F-4D97-AF65-F5344CB8AC3E}">
        <p14:creationId xmlns:p14="http://schemas.microsoft.com/office/powerpoint/2010/main" val="89074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Times New Roman" panose="02020603050405020304" pitchFamily="18" charset="0"/>
                <a:cs typeface="Times New Roman" panose="02020603050405020304" pitchFamily="18" charset="0"/>
              </a:rPr>
              <a:t>NEPA and Environmental Compliance</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Tier 2- Site Specific Environmental Questionnaire</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C61777-6C96-4059-98BE-AA5C286DE713}"/>
              </a:ext>
            </a:extLst>
          </p:cNvPr>
          <p:cNvSpPr txBox="1"/>
          <p:nvPr/>
        </p:nvSpPr>
        <p:spPr>
          <a:xfrm>
            <a:off x="349322" y="1190116"/>
            <a:ext cx="8204128" cy="452431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As detailed in the NOFO, we expect that the Tier 2 will solicit the following site information from PPs:</a:t>
            </a:r>
          </a:p>
          <a:p>
            <a:pPr marL="800100" lvl="1"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Project Description and Location (i.e., Maps)</a:t>
            </a:r>
          </a:p>
          <a:p>
            <a:pPr marL="800100" lvl="1"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Property Changes based on design (i.e., amount and location of land to be cleared, excavated, or disturbed)</a:t>
            </a:r>
          </a:p>
          <a:p>
            <a:pPr marL="800100" lvl="1"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Brownfields</a:t>
            </a:r>
          </a:p>
          <a:p>
            <a:pPr marL="800100" lvl="1"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Water Resources</a:t>
            </a:r>
          </a:p>
          <a:p>
            <a:pPr marL="800100" lvl="1"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Waterway Crossings, Wetlands, Floodplains, Coastal Zones</a:t>
            </a:r>
          </a:p>
          <a:p>
            <a:pPr marL="800100" lvl="1"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Threatened and Endangered Species</a:t>
            </a:r>
          </a:p>
          <a:p>
            <a:pPr marL="800100" lvl="1"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Historic Properties and Cultural Resources</a:t>
            </a:r>
          </a:p>
          <a:p>
            <a:pPr marL="800100" lvl="1" indent="-34290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Environmental Justice data</a:t>
            </a:r>
          </a:p>
        </p:txBody>
      </p:sp>
    </p:spTree>
    <p:extLst>
      <p:ext uri="{BB962C8B-B14F-4D97-AF65-F5344CB8AC3E}">
        <p14:creationId xmlns:p14="http://schemas.microsoft.com/office/powerpoint/2010/main" val="256680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Times New Roman" panose="02020603050405020304" pitchFamily="18" charset="0"/>
                <a:cs typeface="Times New Roman" panose="02020603050405020304" pitchFamily="18" charset="0"/>
              </a:rPr>
              <a:t>NEPA and Environmental Compliance</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Tier 2- Site Specific Environmental Questionnaire</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C61777-6C96-4059-98BE-AA5C286DE713}"/>
              </a:ext>
            </a:extLst>
          </p:cNvPr>
          <p:cNvSpPr txBox="1"/>
          <p:nvPr/>
        </p:nvSpPr>
        <p:spPr>
          <a:xfrm>
            <a:off x="349322" y="1190116"/>
            <a:ext cx="8204128"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PHMSA will help with any consultation with U.S. Fish and Wildlife, Army Corps of Engineers, State Historic Preservation Offices, etc., if needed.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PPs submit their completed Tier 2s to PHMSA, PHMSA may request further information/clarification, if needed.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Upon review of the completed Tier 2s, PHMSA will determine whether the project could result in unanticipated environmental impacts.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there are no unanticipated impacts, NEPA and environmental compliance for that site is complete. PHMSA will add language to the completed Tier 2 making a Finding of No Significant Impact (FONSI). </a:t>
            </a:r>
          </a:p>
        </p:txBody>
      </p:sp>
    </p:spTree>
    <p:extLst>
      <p:ext uri="{BB962C8B-B14F-4D97-AF65-F5344CB8AC3E}">
        <p14:creationId xmlns:p14="http://schemas.microsoft.com/office/powerpoint/2010/main" val="9271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Times New Roman" panose="02020603050405020304" pitchFamily="18" charset="0"/>
                <a:cs typeface="Times New Roman" panose="02020603050405020304" pitchFamily="18" charset="0"/>
              </a:rPr>
              <a:t>NEPA and Environmental Compliance</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Tier 2- Site Specific Environmental Questionnaire</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C61777-6C96-4059-98BE-AA5C286DE713}"/>
              </a:ext>
            </a:extLst>
          </p:cNvPr>
          <p:cNvSpPr txBox="1"/>
          <p:nvPr/>
        </p:nvSpPr>
        <p:spPr>
          <a:xfrm>
            <a:off x="349322" y="1190116"/>
            <a:ext cx="8204128" cy="4524315"/>
          </a:xfrm>
          <a:prstGeom prst="rect">
            <a:avLst/>
          </a:prstGeom>
          <a:noFill/>
        </p:spPr>
        <p:txBody>
          <a:bodyPr wrap="square">
            <a:spAutoFit/>
          </a:bodyPr>
          <a:lstStyle/>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completed Tier 2s that indicate unanticipated environmental impacts, PHMSA will work with the PP to develop further mitigation actions or consultation with resource agencies.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PHMSA may solicit public comment on these additional mitigation actions.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PHMSA will review any comments, finalize additional mitigation actions, and if appropriate, make a FONSI.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significant environmental impacts are anticipated and cannot be mitigated, PHMSA will evaluate whether to conduct further environmental review.</a:t>
            </a:r>
          </a:p>
        </p:txBody>
      </p:sp>
    </p:spTree>
    <p:extLst>
      <p:ext uri="{BB962C8B-B14F-4D97-AF65-F5344CB8AC3E}">
        <p14:creationId xmlns:p14="http://schemas.microsoft.com/office/powerpoint/2010/main" val="424384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F09B7B-EBDF-430C-94A7-B32024E156CE}"/>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Eligibility &amp; Purpose</a:t>
            </a:r>
          </a:p>
        </p:txBody>
      </p:sp>
      <p:sp>
        <p:nvSpPr>
          <p:cNvPr id="2" name="Rectangle 1">
            <a:extLst>
              <a:ext uri="{FF2B5EF4-FFF2-40B4-BE49-F238E27FC236}">
                <a16:creationId xmlns:a16="http://schemas.microsoft.com/office/drawing/2014/main" id="{E54577C8-33F3-4DCC-9272-DAD7B76C3A1D}"/>
              </a:ext>
            </a:extLst>
          </p:cNvPr>
          <p:cNvSpPr/>
          <p:nvPr/>
        </p:nvSpPr>
        <p:spPr>
          <a:xfrm>
            <a:off x="333053" y="1452187"/>
            <a:ext cx="8681663" cy="4343936"/>
          </a:xfrm>
          <a:prstGeom prst="rect">
            <a:avLst/>
          </a:prstGeom>
        </p:spPr>
        <p:txBody>
          <a:bodyPr wrap="square" lIns="0" tIns="0" rIns="0" bIns="0">
            <a:noAutofit/>
          </a:bodyPr>
          <a:lstStyle/>
          <a:p>
            <a:pPr>
              <a:spcAft>
                <a:spcPts val="600"/>
              </a:spcAft>
            </a:pPr>
            <a:r>
              <a:rPr lang="en-US" sz="2400" b="1" dirty="0">
                <a:latin typeface="Times New Roman" panose="02020603050405020304" pitchFamily="18" charset="0"/>
                <a:cs typeface="Times New Roman" panose="02020603050405020304" pitchFamily="18" charset="0"/>
              </a:rPr>
              <a:t>Eligibility: </a:t>
            </a:r>
            <a:r>
              <a:rPr lang="en-US" sz="2400" dirty="0">
                <a:latin typeface="Times New Roman" panose="02020603050405020304" pitchFamily="18" charset="0"/>
                <a:cs typeface="Times New Roman" panose="02020603050405020304" pitchFamily="18" charset="0"/>
              </a:rPr>
              <a:t>Available to a municipality or community owned utility (not including for-profit entities)</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Purpose: </a:t>
            </a:r>
            <a:r>
              <a:rPr lang="en-US" sz="2400" dirty="0">
                <a:latin typeface="Times New Roman" panose="02020603050405020304" pitchFamily="18" charset="0"/>
                <a:cs typeface="Times New Roman" panose="02020603050405020304" pitchFamily="18" charset="0"/>
              </a:rPr>
              <a:t>To repair, rehabilitate, or replace gas distribution pipelines, or to acquire equipment to:</a:t>
            </a:r>
          </a:p>
          <a:p>
            <a:pPr lvl="1">
              <a:spcAft>
                <a:spcPts val="600"/>
              </a:spcAft>
              <a:buSzPct val="70000"/>
            </a:pPr>
            <a:r>
              <a:rPr lang="en-US" sz="2400" dirty="0">
                <a:latin typeface="Times New Roman" panose="02020603050405020304" pitchFamily="18" charset="0"/>
                <a:cs typeface="Times New Roman" panose="02020603050405020304" pitchFamily="18" charset="0"/>
              </a:rPr>
              <a:t>		1) Reduce incidents and fatalities and</a:t>
            </a:r>
          </a:p>
          <a:p>
            <a:pPr lvl="1">
              <a:spcAft>
                <a:spcPts val="600"/>
              </a:spcAft>
              <a:buSzPct val="70000"/>
            </a:pPr>
            <a:r>
              <a:rPr lang="en-US" sz="2400" dirty="0">
                <a:latin typeface="Times New Roman" panose="02020603050405020304" pitchFamily="18" charset="0"/>
                <a:cs typeface="Times New Roman" panose="02020603050405020304" pitchFamily="18" charset="0"/>
              </a:rPr>
              <a:t>		2) Avoid economic losses</a:t>
            </a:r>
            <a:endParaRPr lang="en-US" sz="2400" dirty="0"/>
          </a:p>
        </p:txBody>
      </p:sp>
    </p:spTree>
    <p:extLst>
      <p:ext uri="{BB962C8B-B14F-4D97-AF65-F5344CB8AC3E}">
        <p14:creationId xmlns:p14="http://schemas.microsoft.com/office/powerpoint/2010/main" val="79128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Budgeting</a:t>
            </a:r>
            <a:r>
              <a:rPr lang="fr-FR" sz="3200" dirty="0">
                <a:latin typeface="Times New Roman" panose="02020603050405020304" pitchFamily="18" charset="0"/>
                <a:cs typeface="Times New Roman" panose="02020603050405020304" pitchFamily="18" charset="0"/>
              </a:rPr>
              <a:t> for Environmental Compliance</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C61777-6C96-4059-98BE-AA5C286DE713}"/>
              </a:ext>
            </a:extLst>
          </p:cNvPr>
          <p:cNvSpPr txBox="1"/>
          <p:nvPr/>
        </p:nvSpPr>
        <p:spPr>
          <a:xfrm>
            <a:off x="349322" y="1190116"/>
            <a:ext cx="8204128" cy="4154984"/>
          </a:xfrm>
          <a:prstGeom prst="rect">
            <a:avLst/>
          </a:prstGeom>
          <a:noFill/>
        </p:spPr>
        <p:txBody>
          <a:bodyPr wrap="square">
            <a:spAutoFit/>
          </a:bodyPr>
          <a:lstStyle/>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Although PPs do not need to provide environmental information until after they are provisionally selected for funding, each PP should consider time and expense of environmental compliance actions in preparing their budget.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estimating these costs, the PP should consider whether sensitive resources, as listed in Slide 17, exist on its site.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PHMSA anticipates that most projects will not require mitigation beyond what is describe in the Tier 2 document.  PHMSA reminds PPs that it will provide assistance during this process when needed.</a:t>
            </a:r>
          </a:p>
        </p:txBody>
      </p:sp>
    </p:spTree>
    <p:extLst>
      <p:ext uri="{BB962C8B-B14F-4D97-AF65-F5344CB8AC3E}">
        <p14:creationId xmlns:p14="http://schemas.microsoft.com/office/powerpoint/2010/main" val="127787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2A1D5B-2D0B-41AF-BCE3-21C6926230FA}"/>
              </a:ext>
            </a:extLst>
          </p:cNvPr>
          <p:cNvSpPr txBox="1">
            <a:spLocks/>
          </p:cNvSpPr>
          <p:nvPr/>
        </p:nvSpPr>
        <p:spPr>
          <a:xfrm>
            <a:off x="0" y="0"/>
            <a:ext cx="9144000" cy="5568594"/>
          </a:xfrm>
          <a:prstGeom prst="rect">
            <a:avLst/>
          </a:prstGeom>
          <a:solidFill>
            <a:schemeClr val="tx2"/>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en-US" sz="4800" b="1" dirty="0">
                <a:solidFill>
                  <a:prstClr val="white"/>
                </a:solidFill>
                <a:latin typeface="Times New Roman" panose="02020603050405020304" pitchFamily="18" charset="0"/>
                <a:cs typeface="Times New Roman" panose="02020603050405020304" pitchFamily="18" charset="0"/>
              </a:rPr>
              <a:t>Resource Slides</a:t>
            </a:r>
          </a:p>
          <a:p>
            <a:pPr lvl="0">
              <a:defRPr/>
            </a:pPr>
            <a:endParaRPr lang="en-US" sz="4800" b="1" dirty="0">
              <a:solidFill>
                <a:srgbClr val="FCA30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71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B748DD-D0F4-4283-8333-44BEA37840C6}"/>
              </a:ext>
            </a:extLst>
          </p:cNvPr>
          <p:cNvSpPr>
            <a:spLocks noGrp="1"/>
          </p:cNvSpPr>
          <p:nvPr>
            <p:ph type="title"/>
          </p:nvPr>
        </p:nvSpPr>
        <p:spPr>
          <a:xfrm>
            <a:off x="457200" y="461678"/>
            <a:ext cx="8229600" cy="731837"/>
          </a:xfrm>
        </p:spPr>
        <p:txBody>
          <a:bodyPr/>
          <a:lstStyle/>
          <a:p>
            <a:r>
              <a:rPr lang="en-US" dirty="0"/>
              <a:t>Unique Entity ID (UEI) Video Walkthrough</a:t>
            </a:r>
          </a:p>
        </p:txBody>
      </p:sp>
      <p:pic>
        <p:nvPicPr>
          <p:cNvPr id="16" name="Online Media 15" title="Get a Unique Entity ID">
            <a:hlinkClick r:id="" action="ppaction://media"/>
            <a:extLst>
              <a:ext uri="{FF2B5EF4-FFF2-40B4-BE49-F238E27FC236}">
                <a16:creationId xmlns:a16="http://schemas.microsoft.com/office/drawing/2014/main" id="{37422DA2-4401-4AEB-9933-BB3A206A9A91}"/>
              </a:ext>
            </a:extLst>
          </p:cNvPr>
          <p:cNvPicPr>
            <a:picLocks noGrp="1" noRot="1" noChangeAspect="1"/>
          </p:cNvPicPr>
          <p:nvPr>
            <p:ph sz="half" idx="2"/>
            <a:videoFile r:link="rId1"/>
          </p:nvPr>
        </p:nvPicPr>
        <p:blipFill>
          <a:blip r:embed="rId4"/>
          <a:stretch>
            <a:fillRect/>
          </a:stretch>
        </p:blipFill>
        <p:spPr>
          <a:xfrm>
            <a:off x="1270998" y="1732176"/>
            <a:ext cx="6602003" cy="3729197"/>
          </a:xfrm>
          <a:prstGeom prst="rect">
            <a:avLst/>
          </a:prstGeom>
        </p:spPr>
      </p:pic>
    </p:spTree>
    <p:extLst>
      <p:ext uri="{BB962C8B-B14F-4D97-AF65-F5344CB8AC3E}">
        <p14:creationId xmlns:p14="http://schemas.microsoft.com/office/powerpoint/2010/main" val="26786875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B748DD-D0F4-4283-8333-44BEA37840C6}"/>
              </a:ext>
            </a:extLst>
          </p:cNvPr>
          <p:cNvSpPr>
            <a:spLocks noGrp="1"/>
          </p:cNvSpPr>
          <p:nvPr>
            <p:ph type="title"/>
          </p:nvPr>
        </p:nvSpPr>
        <p:spPr>
          <a:xfrm>
            <a:off x="457200" y="461678"/>
            <a:ext cx="8229600" cy="731837"/>
          </a:xfrm>
        </p:spPr>
        <p:txBody>
          <a:bodyPr/>
          <a:lstStyle/>
          <a:p>
            <a:r>
              <a:rPr lang="en-US" dirty="0"/>
              <a:t>Intro to Grants.gov - How to Register with Grants.gov</a:t>
            </a:r>
          </a:p>
        </p:txBody>
      </p:sp>
      <p:pic>
        <p:nvPicPr>
          <p:cNvPr id="4" name="Online Media 3" title="Intro to Grants.gov - How to Register with Grants.gov (Updated)">
            <a:hlinkClick r:id="" action="ppaction://media"/>
            <a:extLst>
              <a:ext uri="{FF2B5EF4-FFF2-40B4-BE49-F238E27FC236}">
                <a16:creationId xmlns:a16="http://schemas.microsoft.com/office/drawing/2014/main" id="{65214BA6-9B0B-4146-AFA5-1A8F719848EE}"/>
              </a:ext>
            </a:extLst>
          </p:cNvPr>
          <p:cNvPicPr>
            <a:picLocks noGrp="1" noRot="1" noChangeAspect="1"/>
          </p:cNvPicPr>
          <p:nvPr>
            <p:ph sz="half" idx="2"/>
            <a:videoFile r:link="rId1"/>
          </p:nvPr>
        </p:nvPicPr>
        <p:blipFill>
          <a:blip r:embed="rId4"/>
          <a:stretch>
            <a:fillRect/>
          </a:stretch>
        </p:blipFill>
        <p:spPr>
          <a:xfrm>
            <a:off x="561975" y="1441450"/>
            <a:ext cx="7867650" cy="4445000"/>
          </a:xfrm>
          <a:prstGeom prst="rect">
            <a:avLst/>
          </a:prstGeom>
        </p:spPr>
      </p:pic>
    </p:spTree>
    <p:extLst>
      <p:ext uri="{BB962C8B-B14F-4D97-AF65-F5344CB8AC3E}">
        <p14:creationId xmlns:p14="http://schemas.microsoft.com/office/powerpoint/2010/main" val="70983038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B748DD-D0F4-4283-8333-44BEA37840C6}"/>
              </a:ext>
            </a:extLst>
          </p:cNvPr>
          <p:cNvSpPr>
            <a:spLocks noGrp="1"/>
          </p:cNvSpPr>
          <p:nvPr>
            <p:ph type="title"/>
          </p:nvPr>
        </p:nvSpPr>
        <p:spPr>
          <a:xfrm>
            <a:off x="457200" y="461678"/>
            <a:ext cx="8229600" cy="731837"/>
          </a:xfrm>
        </p:spPr>
        <p:txBody>
          <a:bodyPr/>
          <a:lstStyle/>
          <a:p>
            <a:r>
              <a:rPr lang="en-US" dirty="0"/>
              <a:t>Learning Workspace - Completing Forms in a Grants.gov Workspace</a:t>
            </a:r>
          </a:p>
        </p:txBody>
      </p:sp>
      <p:pic>
        <p:nvPicPr>
          <p:cNvPr id="5" name="Online Media 4" title="Learning Workspace - Completing Forms in a Grants.gov Workspace">
            <a:hlinkClick r:id="" action="ppaction://media"/>
            <a:extLst>
              <a:ext uri="{FF2B5EF4-FFF2-40B4-BE49-F238E27FC236}">
                <a16:creationId xmlns:a16="http://schemas.microsoft.com/office/drawing/2014/main" id="{7B117E97-AE09-4ED5-84D9-13F6AA8E1AD5}"/>
              </a:ext>
            </a:extLst>
          </p:cNvPr>
          <p:cNvPicPr>
            <a:picLocks noGrp="1" noRot="1" noChangeAspect="1"/>
          </p:cNvPicPr>
          <p:nvPr>
            <p:ph sz="half" idx="2"/>
            <a:videoFile r:link="rId1"/>
          </p:nvPr>
        </p:nvPicPr>
        <p:blipFill>
          <a:blip r:embed="rId4"/>
          <a:stretch>
            <a:fillRect/>
          </a:stretch>
        </p:blipFill>
        <p:spPr>
          <a:xfrm>
            <a:off x="854075" y="1476375"/>
            <a:ext cx="7332663" cy="4143375"/>
          </a:xfrm>
          <a:prstGeom prst="rect">
            <a:avLst/>
          </a:prstGeom>
        </p:spPr>
      </p:pic>
    </p:spTree>
    <p:extLst>
      <p:ext uri="{BB962C8B-B14F-4D97-AF65-F5344CB8AC3E}">
        <p14:creationId xmlns:p14="http://schemas.microsoft.com/office/powerpoint/2010/main" val="44483708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B748DD-D0F4-4283-8333-44BEA37840C6}"/>
              </a:ext>
            </a:extLst>
          </p:cNvPr>
          <p:cNvSpPr>
            <a:spLocks noGrp="1"/>
          </p:cNvSpPr>
          <p:nvPr>
            <p:ph type="title"/>
          </p:nvPr>
        </p:nvSpPr>
        <p:spPr>
          <a:xfrm>
            <a:off x="457200" y="461678"/>
            <a:ext cx="8229600" cy="731837"/>
          </a:xfrm>
        </p:spPr>
        <p:txBody>
          <a:bodyPr/>
          <a:lstStyle/>
          <a:p>
            <a:r>
              <a:rPr lang="en-US" dirty="0"/>
              <a:t>Learning Workspace - Completing Forms in a Grants.gov Workspace</a:t>
            </a:r>
          </a:p>
        </p:txBody>
      </p:sp>
      <p:pic>
        <p:nvPicPr>
          <p:cNvPr id="4" name="Online Media 3" title="Learning Workspace - Submitting an Application in Workspace">
            <a:hlinkClick r:id="" action="ppaction://media"/>
            <a:extLst>
              <a:ext uri="{FF2B5EF4-FFF2-40B4-BE49-F238E27FC236}">
                <a16:creationId xmlns:a16="http://schemas.microsoft.com/office/drawing/2014/main" id="{2F9F47D7-6CB8-4199-A9B3-22055901C0FF}"/>
              </a:ext>
            </a:extLst>
          </p:cNvPr>
          <p:cNvPicPr>
            <a:picLocks noGrp="1" noRot="1" noChangeAspect="1"/>
          </p:cNvPicPr>
          <p:nvPr>
            <p:ph sz="half" idx="2"/>
            <a:videoFile r:link="rId1"/>
          </p:nvPr>
        </p:nvPicPr>
        <p:blipFill>
          <a:blip r:embed="rId4"/>
          <a:stretch>
            <a:fillRect/>
          </a:stretch>
        </p:blipFill>
        <p:spPr>
          <a:xfrm>
            <a:off x="933450" y="1466850"/>
            <a:ext cx="7316788" cy="4133850"/>
          </a:xfrm>
          <a:prstGeom prst="rect">
            <a:avLst/>
          </a:prstGeom>
        </p:spPr>
      </p:pic>
    </p:spTree>
    <p:extLst>
      <p:ext uri="{BB962C8B-B14F-4D97-AF65-F5344CB8AC3E}">
        <p14:creationId xmlns:p14="http://schemas.microsoft.com/office/powerpoint/2010/main" val="300442956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B748DD-D0F4-4283-8333-44BEA37840C6}"/>
              </a:ext>
            </a:extLst>
          </p:cNvPr>
          <p:cNvSpPr>
            <a:spLocks noGrp="1"/>
          </p:cNvSpPr>
          <p:nvPr>
            <p:ph type="title"/>
          </p:nvPr>
        </p:nvSpPr>
        <p:spPr>
          <a:xfrm>
            <a:off x="457200" y="930864"/>
            <a:ext cx="8229600" cy="731837"/>
          </a:xfrm>
        </p:spPr>
        <p:txBody>
          <a:bodyPr/>
          <a:lstStyle/>
          <a:p>
            <a:r>
              <a:rPr lang="en-US" dirty="0"/>
              <a:t>FedConnect Customer Service</a:t>
            </a:r>
            <a:br>
              <a:rPr lang="en-US" dirty="0"/>
            </a:br>
            <a:r>
              <a:rPr lang="en-US" sz="3600" b="1" i="0" u="none" strike="noStrike" dirty="0">
                <a:solidFill>
                  <a:srgbClr val="EE0F0F"/>
                </a:solidFill>
                <a:effectLst/>
                <a:latin typeface="Times New Roman" panose="02020603050405020304" pitchFamily="18" charset="0"/>
                <a:cs typeface="Times New Roman" panose="02020603050405020304" pitchFamily="18" charset="0"/>
              </a:rPr>
              <a:t>Need help?</a:t>
            </a:r>
            <a:br>
              <a:rPr lang="en-US" sz="3600" b="1" i="0" u="none" strike="noStrike" dirty="0">
                <a:solidFill>
                  <a:srgbClr val="EE0F0F"/>
                </a:solidFill>
                <a:effectLst/>
                <a:latin typeface="Times New Roman" panose="02020603050405020304" pitchFamily="18"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625B1509-20E5-4F63-AED5-F67A3376F201}"/>
              </a:ext>
            </a:extLst>
          </p:cNvPr>
          <p:cNvSpPr>
            <a:spLocks noGrp="1"/>
          </p:cNvSpPr>
          <p:nvPr>
            <p:ph sz="half" idx="1"/>
          </p:nvPr>
        </p:nvSpPr>
        <p:spPr>
          <a:xfrm>
            <a:off x="4494944" y="1903288"/>
            <a:ext cx="4649056" cy="4114800"/>
          </a:xfrm>
        </p:spPr>
        <p:txBody>
          <a:bodyPr/>
          <a:lstStyle/>
          <a:p>
            <a:r>
              <a:rPr lang="en-US" sz="2400" dirty="0">
                <a:latin typeface="Times New Roman" panose="02020603050405020304" pitchFamily="18" charset="0"/>
                <a:cs typeface="Times New Roman" panose="02020603050405020304" pitchFamily="18" charset="0"/>
              </a:rPr>
              <a:t>Email: </a:t>
            </a:r>
            <a:r>
              <a:rPr lang="en-US" sz="2400" dirty="0">
                <a:latin typeface="Times New Roman" panose="02020603050405020304" pitchFamily="18" charset="0"/>
                <a:cs typeface="Times New Roman" panose="02020603050405020304" pitchFamily="18" charset="0"/>
                <a:hlinkClick r:id="rId3"/>
              </a:rPr>
              <a:t>fcsupport@unisonglobal.com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Phone 1-800-899-6665 </a:t>
            </a:r>
          </a:p>
          <a:p>
            <a:pPr marL="0" indent="0">
              <a:buNone/>
            </a:pPr>
            <a:r>
              <a:rPr lang="en-US" sz="2400" dirty="0">
                <a:latin typeface="Times New Roman" panose="02020603050405020304" pitchFamily="18" charset="0"/>
                <a:cs typeface="Times New Roman" panose="02020603050405020304" pitchFamily="18" charset="0"/>
              </a:rPr>
              <a:t>     (Monday – Friday, 8-8 EDT)</a:t>
            </a:r>
          </a:p>
          <a:p>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5E3FED9-BC1F-4596-930D-10445EDF404B}"/>
              </a:ext>
            </a:extLst>
          </p:cNvPr>
          <p:cNvSpPr>
            <a:spLocks noGrp="1"/>
          </p:cNvSpPr>
          <p:nvPr>
            <p:ph sz="half" idx="2"/>
          </p:nvPr>
        </p:nvSpPr>
        <p:spPr>
          <a:xfrm>
            <a:off x="318499" y="1903288"/>
            <a:ext cx="4038600" cy="4114800"/>
          </a:xfrm>
        </p:spPr>
        <p:txBody>
          <a:bodyPr/>
          <a:lstStyle/>
          <a:p>
            <a:pPr algn="l">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hlinkClick r:id="rId4"/>
              </a:rPr>
              <a:t>Check Registration Status</a:t>
            </a:r>
            <a:endParaRPr lang="en-US" sz="2400" b="0" i="0" dirty="0">
              <a:solidFill>
                <a:srgbClr val="EE0F0F"/>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hlinkClick r:id="rId5"/>
              </a:rPr>
              <a:t>Password Reset</a:t>
            </a:r>
            <a:endParaRPr lang="en-US" sz="2400" b="0" i="0" dirty="0">
              <a:solidFill>
                <a:srgbClr val="EE0F0F"/>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hlinkClick r:id="rId6"/>
              </a:rPr>
              <a:t>Contact Your Organization's FedConnect Administrator</a:t>
            </a:r>
            <a:endParaRPr lang="en-US" sz="2400" b="0" i="0" dirty="0">
              <a:solidFill>
                <a:srgbClr val="EE0F0F"/>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400" b="0" i="0" u="none" strike="noStrike" dirty="0">
                <a:solidFill>
                  <a:srgbClr val="000000"/>
                </a:solidFill>
                <a:effectLst/>
                <a:latin typeface="Times New Roman" panose="02020603050405020304" pitchFamily="18" charset="0"/>
                <a:cs typeface="Times New Roman" panose="02020603050405020304" pitchFamily="18" charset="0"/>
                <a:hlinkClick r:id="rId7"/>
              </a:rPr>
              <a:t>Contact FedConnect Support</a:t>
            </a:r>
            <a:endParaRPr lang="en-US" sz="2400" b="0" i="0" dirty="0">
              <a:solidFill>
                <a:srgbClr val="EE0F0F"/>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575101"/>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2A1D5B-2D0B-41AF-BCE3-21C6926230FA}"/>
              </a:ext>
            </a:extLst>
          </p:cNvPr>
          <p:cNvSpPr txBox="1">
            <a:spLocks/>
          </p:cNvSpPr>
          <p:nvPr/>
        </p:nvSpPr>
        <p:spPr>
          <a:xfrm>
            <a:off x="0" y="0"/>
            <a:ext cx="9144000" cy="5568594"/>
          </a:xfrm>
          <a:prstGeom prst="rect">
            <a:avLst/>
          </a:prstGeom>
          <a:solidFill>
            <a:schemeClr val="tx2"/>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Contact Information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hlinkClick r:id="rId3">
                  <a:extLst>
                    <a:ext uri="{A12FA001-AC4F-418D-AE19-62706E023703}">
                      <ahyp:hlinkClr xmlns:ahyp="http://schemas.microsoft.com/office/drawing/2018/hyperlinkcolor" val="tx"/>
                    </a:ext>
                  </a:extLst>
                </a:hlinkClick>
              </a:rPr>
              <a:t>PHMSAPipelineBILGrant@dot.</a:t>
            </a:r>
            <a:r>
              <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mj-ea"/>
                <a:cs typeface="Times New Roman" panose="02020603050405020304" pitchFamily="18" charset="0"/>
                <a:hlinkClick r:id="rId3">
                  <a:extLst>
                    <a:ext uri="{A12FA001-AC4F-418D-AE19-62706E023703}">
                      <ahyp:hlinkClr xmlns:ahyp="http://schemas.microsoft.com/office/drawing/2018/hyperlinkcolor" val="tx"/>
                    </a:ext>
                  </a:extLst>
                </a:hlinkClick>
              </a:rPr>
              <a:t>gov</a:t>
            </a:r>
            <a:endParaRPr kumimoji="0" lang="en-US" sz="2400" b="1" i="0" u="none" strike="noStrike" kern="1200" cap="none" spc="0" normalizeH="0" noProof="0" dirty="0">
              <a:ln>
                <a:noFill/>
              </a:ln>
              <a:solidFill>
                <a:schemeClr val="bg1"/>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202-366-7652</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PHMSA will collect questions by email or phone and respond via grants.gov.</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rgbClr val="FCA304"/>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3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Award Considerations</a:t>
            </a:r>
          </a:p>
        </p:txBody>
      </p:sp>
      <p:sp>
        <p:nvSpPr>
          <p:cNvPr id="11" name="Rectangle 10">
            <a:extLst>
              <a:ext uri="{FF2B5EF4-FFF2-40B4-BE49-F238E27FC236}">
                <a16:creationId xmlns:a16="http://schemas.microsoft.com/office/drawing/2014/main" id="{3A8E0ADC-8C4C-4473-B6ED-89A8215EF459}"/>
              </a:ext>
            </a:extLst>
          </p:cNvPr>
          <p:cNvSpPr/>
          <p:nvPr/>
        </p:nvSpPr>
        <p:spPr>
          <a:xfrm>
            <a:off x="285750" y="1629714"/>
            <a:ext cx="8286750" cy="4024332"/>
          </a:xfrm>
          <a:prstGeom prst="rect">
            <a:avLst/>
          </a:prstGeom>
        </p:spPr>
        <p:txBody>
          <a:bodyPr wrap="square" lIns="0" tIns="0" rIns="0" bIns="0">
            <a:noAutofit/>
          </a:bodyPr>
          <a:lstStyle/>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PHMSA will prioritize projects that will: (1) reduce the risk of leakage, (2) help protect the environment, (3) create jobs, provide positive economic impact and growth, and (4) benefit disadvantaged rural and urban communities. </a:t>
            </a:r>
          </a:p>
          <a:p>
            <a:pPr marL="800100" lvl="1" indent="-342900">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Final award selections will consider the quality and number of applications received, and the dollar amounts requested.</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36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Administration Priorities</a:t>
            </a:r>
          </a:p>
        </p:txBody>
      </p:sp>
      <p:sp>
        <p:nvSpPr>
          <p:cNvPr id="11" name="Rectangle 10">
            <a:extLst>
              <a:ext uri="{FF2B5EF4-FFF2-40B4-BE49-F238E27FC236}">
                <a16:creationId xmlns:a16="http://schemas.microsoft.com/office/drawing/2014/main" id="{3A8E0ADC-8C4C-4473-B6ED-89A8215EF459}"/>
              </a:ext>
            </a:extLst>
          </p:cNvPr>
          <p:cNvSpPr/>
          <p:nvPr/>
        </p:nvSpPr>
        <p:spPr>
          <a:xfrm>
            <a:off x="657545" y="1914131"/>
            <a:ext cx="5435029" cy="4024332"/>
          </a:xfrm>
          <a:prstGeom prst="rect">
            <a:avLst/>
          </a:prstGeom>
        </p:spPr>
        <p:txBody>
          <a:bodyPr wrap="square" lIns="0" tIns="0" rIns="0" bIns="0">
            <a:noAutofit/>
          </a:bodyPr>
          <a:lstStyle/>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AD45A68-9068-441A-8154-8594DB9D2CCD}"/>
              </a:ext>
            </a:extLst>
          </p:cNvPr>
          <p:cNvSpPr/>
          <p:nvPr/>
        </p:nvSpPr>
        <p:spPr>
          <a:xfrm>
            <a:off x="534113" y="1166842"/>
            <a:ext cx="8219469" cy="4154984"/>
          </a:xfrm>
          <a:prstGeom prst="rect">
            <a:avLst/>
          </a:prstGeom>
        </p:spPr>
        <p:txBody>
          <a:bodyPr wrap="square">
            <a:spAutoFit/>
          </a:bodyPr>
          <a:lstStyle/>
          <a:p>
            <a:pPr marL="342900" indent="-342900">
              <a:buFontTx/>
              <a:buAutoNum type="arabicPeriod"/>
            </a:pPr>
            <a:r>
              <a:rPr lang="en-US" sz="2400" b="1" dirty="0">
                <a:latin typeface="Times New Roman" panose="02020603050405020304" pitchFamily="18" charset="0"/>
                <a:cs typeface="Times New Roman" panose="02020603050405020304" pitchFamily="18" charset="0"/>
              </a:rPr>
              <a:t>Climate/Environmental Resilience: </a:t>
            </a:r>
            <a:r>
              <a:rPr lang="en-US" sz="2400" dirty="0">
                <a:latin typeface="Times New Roman" panose="02020603050405020304" pitchFamily="18" charset="0"/>
                <a:cs typeface="Times New Roman" panose="02020603050405020304" pitchFamily="18" charset="0"/>
              </a:rPr>
              <a:t>Project outcomes will protect our environment and reduce climate impacts by remediating aged and failing pipelines and pipe prone to leakage.</a:t>
            </a:r>
          </a:p>
          <a:p>
            <a:pPr marL="342900" indent="-342900">
              <a:buAutoNum type="arabicPeriod"/>
            </a:pPr>
            <a:endParaRPr lang="en-US" sz="2400" b="1" dirty="0">
              <a:latin typeface="Times New Roman" panose="02020603050405020304" pitchFamily="18" charset="0"/>
              <a:cs typeface="Times New Roman" panose="02020603050405020304" pitchFamily="18" charset="0"/>
            </a:endParaRPr>
          </a:p>
          <a:p>
            <a:pPr marL="342900" indent="-342900">
              <a:buAutoNum type="arabicPeriod"/>
            </a:pPr>
            <a:r>
              <a:rPr lang="en-US" sz="2400" b="1" dirty="0">
                <a:latin typeface="Times New Roman" panose="02020603050405020304" pitchFamily="18" charset="0"/>
                <a:cs typeface="Times New Roman" panose="02020603050405020304" pitchFamily="18" charset="0"/>
              </a:rPr>
              <a:t>Providing Good-Paying Jobs</a:t>
            </a:r>
            <a:r>
              <a:rPr lang="en-US" sz="2400" dirty="0">
                <a:latin typeface="Times New Roman" panose="02020603050405020304" pitchFamily="18" charset="0"/>
                <a:cs typeface="Times New Roman" panose="02020603050405020304" pitchFamily="18" charset="0"/>
              </a:rPr>
              <a:t>: Jobs created through this grant program should aim to pay above the average labor rates in the respective locality.</a:t>
            </a:r>
          </a:p>
          <a:p>
            <a:endParaRPr lang="en-US" sz="2400" b="1" dirty="0">
              <a:latin typeface="Times New Roman" panose="02020603050405020304" pitchFamily="18" charset="0"/>
              <a:cs typeface="Times New Roman" panose="02020603050405020304" pitchFamily="18" charset="0"/>
            </a:endParaRPr>
          </a:p>
          <a:p>
            <a:pPr marL="342900" indent="-342900">
              <a:buAutoNum type="arabicPeriod"/>
            </a:pP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83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Administration Priorities Continued</a:t>
            </a:r>
          </a:p>
        </p:txBody>
      </p:sp>
      <p:sp>
        <p:nvSpPr>
          <p:cNvPr id="11" name="Rectangle 10">
            <a:extLst>
              <a:ext uri="{FF2B5EF4-FFF2-40B4-BE49-F238E27FC236}">
                <a16:creationId xmlns:a16="http://schemas.microsoft.com/office/drawing/2014/main" id="{3A8E0ADC-8C4C-4473-B6ED-89A8215EF459}"/>
              </a:ext>
            </a:extLst>
          </p:cNvPr>
          <p:cNvSpPr/>
          <p:nvPr/>
        </p:nvSpPr>
        <p:spPr>
          <a:xfrm>
            <a:off x="657545" y="1914131"/>
            <a:ext cx="5435029" cy="4024332"/>
          </a:xfrm>
          <a:prstGeom prst="rect">
            <a:avLst/>
          </a:prstGeom>
        </p:spPr>
        <p:txBody>
          <a:bodyPr wrap="square" lIns="0" tIns="0" rIns="0" bIns="0">
            <a:noAutofit/>
          </a:bodyPr>
          <a:lstStyle/>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AD45A68-9068-441A-8154-8594DB9D2CCD}"/>
              </a:ext>
            </a:extLst>
          </p:cNvPr>
          <p:cNvSpPr/>
          <p:nvPr/>
        </p:nvSpPr>
        <p:spPr>
          <a:xfrm>
            <a:off x="534113" y="1166842"/>
            <a:ext cx="8219469" cy="6001643"/>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3. Disadvantaged Communities</a:t>
            </a:r>
            <a:r>
              <a:rPr lang="en-US" sz="2400" dirty="0">
                <a:latin typeface="Times New Roman" panose="02020603050405020304" pitchFamily="18" charset="0"/>
                <a:cs typeface="Times New Roman" panose="02020603050405020304" pitchFamily="18" charset="0"/>
              </a:rPr>
              <a:t>: (1) the project is in a location identified in the Transportation </a:t>
            </a:r>
            <a:r>
              <a:rPr lang="en-US" sz="2400" dirty="0">
                <a:latin typeface="Times New Roman" panose="02020603050405020304" pitchFamily="18" charset="0"/>
                <a:cs typeface="Times New Roman" panose="02020603050405020304" pitchFamily="18" charset="0"/>
                <a:hlinkClick r:id="rId2"/>
              </a:rPr>
              <a:t>Disadvantaged Community tool</a:t>
            </a:r>
            <a:r>
              <a:rPr lang="en-US" sz="2400" dirty="0">
                <a:latin typeface="Times New Roman" panose="02020603050405020304" pitchFamily="18" charset="0"/>
                <a:cs typeface="Times New Roman" panose="02020603050405020304" pitchFamily="18" charset="0"/>
              </a:rPr>
              <a:t>; or (2) the project is located on Tribal land; or (3) the project is in any territory or possession of the United States.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4. Buy America</a:t>
            </a:r>
            <a:r>
              <a:rPr lang="en-US" sz="2400" dirty="0">
                <a:latin typeface="Times New Roman" panose="02020603050405020304" pitchFamily="18" charset="0"/>
                <a:cs typeface="Times New Roman" panose="02020603050405020304" pitchFamily="18" charset="0"/>
              </a:rPr>
              <a:t>: Commitment to 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aximize the use of goods, products, and materials produced in, and services offered in the United States.</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5. Improving Cybersecurity for Critical Infrastructure Control Systems</a:t>
            </a:r>
            <a:r>
              <a:rPr lang="en-US" sz="2400" dirty="0">
                <a:latin typeface="Times New Roman" panose="02020603050405020304" pitchFamily="18" charset="0"/>
                <a:cs typeface="Times New Roman" panose="02020603050405020304" pitchFamily="18" charset="0"/>
              </a:rPr>
              <a:t>: Projects should aim to strengthen the security and resilience of the critical infrastructure against both physical and cyber threats.</a:t>
            </a:r>
          </a:p>
          <a:p>
            <a:endParaRPr lang="en-US" sz="2400" dirty="0">
              <a:latin typeface="Times New Roman" panose="02020603050405020304" pitchFamily="18" charset="0"/>
              <a:cs typeface="Times New Roman" panose="02020603050405020304" pitchFamily="18" charset="0"/>
            </a:endParaRPr>
          </a:p>
          <a:p>
            <a:pPr marL="342900" indent="-342900">
              <a:buAutoNum type="arabicPeriod"/>
            </a:pP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42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89D482-A2C6-4C0A-AE8C-1C85C8A2587F}"/>
              </a:ext>
            </a:extLst>
          </p:cNvPr>
          <p:cNvSpPr/>
          <p:nvPr/>
        </p:nvSpPr>
        <p:spPr>
          <a:xfrm>
            <a:off x="3239946" y="1419514"/>
            <a:ext cx="2812387" cy="646331"/>
          </a:xfrm>
          <a:prstGeom prst="rect">
            <a:avLst/>
          </a:prstGeom>
        </p:spPr>
        <p:txBody>
          <a:bodyPr wrap="square">
            <a:spAutoFit/>
          </a:bodyPr>
          <a:lstStyle/>
          <a:p>
            <a:pPr>
              <a:spcAft>
                <a:spcPts val="600"/>
              </a:spcAft>
            </a:pPr>
            <a:r>
              <a:rPr lang="en-US" sz="3600" b="1" dirty="0">
                <a:solidFill>
                  <a:schemeClr val="accent2"/>
                </a:solidFill>
                <a:latin typeface="Helvetica" panose="020B0403020202020204" pitchFamily="34" charset="0"/>
                <a:cs typeface="Times New Roman" panose="02020603050405020304" pitchFamily="18" charset="0"/>
              </a:rPr>
              <a:t>$200 Million   </a:t>
            </a:r>
            <a:endParaRPr lang="en-US" sz="3200" b="1" dirty="0">
              <a:solidFill>
                <a:schemeClr val="tx2"/>
              </a:solidFill>
              <a:latin typeface="Helvetica" panose="020B0403020202020204" pitchFamily="34" charset="0"/>
              <a:cs typeface="Times New Roman" panose="02020603050405020304" pitchFamily="18" charset="0"/>
            </a:endParaRPr>
          </a:p>
        </p:txBody>
      </p:sp>
      <p:sp>
        <p:nvSpPr>
          <p:cNvPr id="58" name="Rectangle 57">
            <a:extLst>
              <a:ext uri="{FF2B5EF4-FFF2-40B4-BE49-F238E27FC236}">
                <a16:creationId xmlns:a16="http://schemas.microsoft.com/office/drawing/2014/main" id="{0B7E7F7D-399F-4691-A727-140921C026ED}"/>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Funding Available for FY 2022</a:t>
            </a:r>
          </a:p>
        </p:txBody>
      </p:sp>
      <p:sp>
        <p:nvSpPr>
          <p:cNvPr id="15" name="Rectangle 14">
            <a:extLst>
              <a:ext uri="{FF2B5EF4-FFF2-40B4-BE49-F238E27FC236}">
                <a16:creationId xmlns:a16="http://schemas.microsoft.com/office/drawing/2014/main" id="{96B28C35-3C29-464E-B469-0F0EE50076EE}"/>
              </a:ext>
            </a:extLst>
          </p:cNvPr>
          <p:cNvSpPr/>
          <p:nvPr/>
        </p:nvSpPr>
        <p:spPr>
          <a:xfrm>
            <a:off x="274919" y="2344087"/>
            <a:ext cx="8406743" cy="2985433"/>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percent of available funds will be utilized for PHMSA administrative costs</a:t>
            </a:r>
          </a:p>
          <a:p>
            <a:pPr>
              <a:spcAft>
                <a:spcPts val="600"/>
              </a:spcAft>
            </a:pPr>
            <a:endParaRPr lang="en-US" sz="24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single operator can receive more than 12.5 percent of the available funds</a:t>
            </a:r>
          </a:p>
          <a:p>
            <a:pPr>
              <a:spcAft>
                <a:spcPts val="600"/>
              </a:spcAft>
            </a:pPr>
            <a:endParaRPr lang="en-US" sz="24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387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4D5AAD6-1CA5-40AB-840E-9DDA9F597303}"/>
              </a:ext>
            </a:extLst>
          </p:cNvPr>
          <p:cNvGrpSpPr/>
          <p:nvPr/>
        </p:nvGrpSpPr>
        <p:grpSpPr>
          <a:xfrm>
            <a:off x="5683004" y="1430868"/>
            <a:ext cx="3193868" cy="3295244"/>
            <a:chOff x="5369595" y="1591733"/>
            <a:chExt cx="3625398" cy="3386668"/>
          </a:xfrm>
        </p:grpSpPr>
        <p:pic>
          <p:nvPicPr>
            <p:cNvPr id="5" name="Picture 4" descr="A picture containing building, outdoor, government building, apartment building&#10;&#10;Description automatically generated">
              <a:extLst>
                <a:ext uri="{FF2B5EF4-FFF2-40B4-BE49-F238E27FC236}">
                  <a16:creationId xmlns:a16="http://schemas.microsoft.com/office/drawing/2014/main" id="{DC36D5E3-D46F-4C21-BD00-DB5FAD59D172}"/>
                </a:ext>
              </a:extLst>
            </p:cNvPr>
            <p:cNvPicPr>
              <a:picLocks noChangeAspect="1"/>
            </p:cNvPicPr>
            <p:nvPr/>
          </p:nvPicPr>
          <p:blipFill rotWithShape="1">
            <a:blip r:embed="rId3">
              <a:extLst>
                <a:ext uri="{28A0092B-C50C-407E-A947-70E740481C1C}">
                  <a14:useLocalDpi xmlns:a14="http://schemas.microsoft.com/office/drawing/2010/main" val="0"/>
                </a:ext>
              </a:extLst>
            </a:blip>
            <a:srcRect l="20268" t="2754" r="21694" b="2748"/>
            <a:stretch/>
          </p:blipFill>
          <p:spPr>
            <a:xfrm>
              <a:off x="5369598" y="1591733"/>
              <a:ext cx="3625395" cy="3386668"/>
            </a:xfrm>
            <a:prstGeom prst="rect">
              <a:avLst/>
            </a:prstGeom>
          </p:spPr>
        </p:pic>
        <p:sp>
          <p:nvSpPr>
            <p:cNvPr id="6" name="Rectangle 5">
              <a:extLst>
                <a:ext uri="{FF2B5EF4-FFF2-40B4-BE49-F238E27FC236}">
                  <a16:creationId xmlns:a16="http://schemas.microsoft.com/office/drawing/2014/main" id="{43381FC6-57E3-4BA5-8B56-763ECD58C170}"/>
                </a:ext>
              </a:extLst>
            </p:cNvPr>
            <p:cNvSpPr/>
            <p:nvPr/>
          </p:nvSpPr>
          <p:spPr>
            <a:xfrm rot="10800000">
              <a:off x="5369595" y="1591733"/>
              <a:ext cx="3625395" cy="3386668"/>
            </a:xfrm>
            <a:prstGeom prst="rect">
              <a:avLst/>
            </a:prstGeom>
            <a:gradFill>
              <a:gsLst>
                <a:gs pos="0">
                  <a:schemeClr val="tx1">
                    <a:alpha val="66000"/>
                  </a:schemeClr>
                </a:gs>
                <a:gs pos="52000">
                  <a:schemeClr val="bg1">
                    <a:alpha val="0"/>
                    <a:lumMod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63C28AA4-7576-4ACA-A274-73A9FE0CEE82}"/>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NOFO and Award Timeline</a:t>
            </a:r>
          </a:p>
        </p:txBody>
      </p:sp>
      <p:sp>
        <p:nvSpPr>
          <p:cNvPr id="2" name="Rectangle 1">
            <a:extLst>
              <a:ext uri="{FF2B5EF4-FFF2-40B4-BE49-F238E27FC236}">
                <a16:creationId xmlns:a16="http://schemas.microsoft.com/office/drawing/2014/main" id="{DB2899F6-C613-452E-806E-F133C60C00E4}"/>
              </a:ext>
            </a:extLst>
          </p:cNvPr>
          <p:cNvSpPr/>
          <p:nvPr/>
        </p:nvSpPr>
        <p:spPr>
          <a:xfrm>
            <a:off x="393700" y="1353013"/>
            <a:ext cx="5278967" cy="5062924"/>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Notice of Funding Opportunity (NOFO) published on May 24, 2022.</a:t>
            </a:r>
          </a:p>
          <a:p>
            <a:pPr>
              <a:spcAft>
                <a:spcPts val="600"/>
              </a:spcAft>
            </a:pPr>
            <a:r>
              <a:rPr lang="en-US" sz="2400" dirty="0">
                <a:latin typeface="Times New Roman" panose="02020603050405020304" pitchFamily="18" charset="0"/>
                <a:cs typeface="Times New Roman" panose="02020603050405020304" pitchFamily="18" charset="0"/>
              </a:rPr>
              <a:t>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hlinkClick r:id="rId4"/>
              </a:rPr>
              <a:t>NOFO and attachments are available on Grants.gov</a:t>
            </a: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 Deadline: July 25, 2022</a:t>
            </a:r>
          </a:p>
          <a:p>
            <a:pPr>
              <a:spcAft>
                <a:spcPts val="600"/>
              </a:spcAft>
            </a:pPr>
            <a:endParaRPr lang="en-US" sz="24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Awards must be made no later than 270 days after the NOFO is published (February 17, 2023).</a:t>
            </a:r>
          </a:p>
          <a:p>
            <a:pPr marL="457200" indent="-457200">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441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BABAE9-723E-41E5-92B1-56F7B023A029}"/>
              </a:ext>
            </a:extLst>
          </p:cNvPr>
          <p:cNvSpPr/>
          <p:nvPr/>
        </p:nvSpPr>
        <p:spPr>
          <a:xfrm>
            <a:off x="0" y="0"/>
            <a:ext cx="9144000"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PHMSA’s Ongoing Technical Assistance Commitment</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A8E0ADC-8C4C-4473-B6ED-89A8215EF459}"/>
              </a:ext>
            </a:extLst>
          </p:cNvPr>
          <p:cNvSpPr/>
          <p:nvPr/>
        </p:nvSpPr>
        <p:spPr>
          <a:xfrm>
            <a:off x="349322" y="1143569"/>
            <a:ext cx="8445356" cy="4024332"/>
          </a:xfrm>
          <a:prstGeom prst="rect">
            <a:avLst/>
          </a:prstGeom>
        </p:spPr>
        <p:txBody>
          <a:bodyPr wrap="square" lIns="0" tIns="0" rIns="0" bIns="0">
            <a:noAutofit/>
          </a:bodyPr>
          <a:lstStyle/>
          <a:p>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C61777-6C96-4059-98BE-AA5C286DE713}"/>
              </a:ext>
            </a:extLst>
          </p:cNvPr>
          <p:cNvSpPr txBox="1"/>
          <p:nvPr/>
        </p:nvSpPr>
        <p:spPr>
          <a:xfrm>
            <a:off x="349322" y="1190116"/>
            <a:ext cx="8204128" cy="452431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PHMSA is committed to providing technical assistance to applicants throughout this grant application process. Below are some of the dedicated initiatives to help applicants.</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a:p>
            <a:pPr marL="342900" indent="-342900">
              <a:buAutoNum type="arabicPeriod"/>
            </a:pPr>
            <a:r>
              <a:rPr lang="en-US" sz="2400" dirty="0">
                <a:latin typeface="Times New Roman" panose="02020603050405020304" pitchFamily="18" charset="0"/>
                <a:cs typeface="Times New Roman" panose="02020603050405020304" pitchFamily="18" charset="0"/>
              </a:rPr>
              <a:t>Prompt updates to FAQ document on grants.gov and PHMSA’s NGDISM website.</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a:p>
            <a:pPr marL="342900" indent="-342900">
              <a:buAutoNum type="arabicPeriod"/>
            </a:pPr>
            <a:r>
              <a:rPr lang="en-US" sz="2400" dirty="0">
                <a:latin typeface="Times New Roman" panose="02020603050405020304" pitchFamily="18" charset="0"/>
                <a:cs typeface="Times New Roman" panose="02020603050405020304" pitchFamily="18" charset="0"/>
              </a:rPr>
              <a:t>Development of a Sample NGDISM Application that will be posted on grants.gov and PHMSA’s NGDISM website.</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a:p>
            <a:pPr marL="342900" indent="-342900">
              <a:buAutoNum type="arabicPeriod"/>
            </a:pPr>
            <a:r>
              <a:rPr lang="en-US" sz="2400" dirty="0">
                <a:latin typeface="Times New Roman" panose="02020603050405020304" pitchFamily="18" charset="0"/>
                <a:cs typeface="Times New Roman" panose="02020603050405020304" pitchFamily="18" charset="0"/>
              </a:rPr>
              <a:t>Direct technical assistance to applicants for the Environmental Review and Title VI/Environmental Justice process.</a:t>
            </a:r>
          </a:p>
        </p:txBody>
      </p:sp>
    </p:spTree>
    <p:extLst>
      <p:ext uri="{BB962C8B-B14F-4D97-AF65-F5344CB8AC3E}">
        <p14:creationId xmlns:p14="http://schemas.microsoft.com/office/powerpoint/2010/main" val="317728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2A1D5B-2D0B-41AF-BCE3-21C6926230FA}"/>
              </a:ext>
            </a:extLst>
          </p:cNvPr>
          <p:cNvSpPr txBox="1">
            <a:spLocks/>
          </p:cNvSpPr>
          <p:nvPr/>
        </p:nvSpPr>
        <p:spPr>
          <a:xfrm>
            <a:off x="0" y="0"/>
            <a:ext cx="9144000" cy="5568594"/>
          </a:xfrm>
          <a:prstGeom prst="rect">
            <a:avLst/>
          </a:prstGeom>
          <a:solidFill>
            <a:schemeClr val="tx2"/>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Applying for the NGDISM Grant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rgbClr val="FCA304"/>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91867827"/>
      </p:ext>
    </p:extLst>
  </p:cSld>
  <p:clrMapOvr>
    <a:masterClrMapping/>
  </p:clrMapOvr>
</p:sld>
</file>

<file path=ppt/theme/theme1.xml><?xml version="1.0" encoding="utf-8"?>
<a:theme xmlns:a="http://schemas.openxmlformats.org/drawingml/2006/main" name="Theme1">
  <a:themeElements>
    <a:clrScheme name="PHMSA Official 8-11">
      <a:dk1>
        <a:sysClr val="windowText" lastClr="000000"/>
      </a:dk1>
      <a:lt1>
        <a:sysClr val="window" lastClr="FFFFFF"/>
      </a:lt1>
      <a:dk2>
        <a:srgbClr val="3F4A75"/>
      </a:dk2>
      <a:lt2>
        <a:srgbClr val="E7E6E6"/>
      </a:lt2>
      <a:accent1>
        <a:srgbClr val="62A8E5"/>
      </a:accent1>
      <a:accent2>
        <a:srgbClr val="FF883C"/>
      </a:accent2>
      <a:accent3>
        <a:srgbClr val="D2515E"/>
      </a:accent3>
      <a:accent4>
        <a:srgbClr val="247E6F"/>
      </a:accent4>
      <a:accent5>
        <a:srgbClr val="3F4A75"/>
      </a:accent5>
      <a:accent6>
        <a:srgbClr val="FFC700"/>
      </a:accent6>
      <a:hlink>
        <a:srgbClr val="0070C0"/>
      </a:hlink>
      <a:folHlink>
        <a:srgbClr val="954F72"/>
      </a:folHlink>
    </a:clrScheme>
    <a:fontScheme name="OPS Quarterly Report 10-05-2009">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S Quarterly Report 10-05-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S Quarterly Report 10-05-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S Quarterly Report 10-05-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S Quarterly Report 10-05-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S Quarterly Report 10-05-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S Quarterly Report 10-05-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S Quarterly Report 10-05-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S Quarterly Report 10-05-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S Quarterly Report 10-05-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S Quarterly Report 10-05-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S Quarterly Report 10-05-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S Quarterly Report 10-05-2009">
  <a:themeElements>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S Quarterly Report 10-05-2009">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S Quarterly Report 10-05-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S Quarterly Report 10-05-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S Quarterly Report 10-05-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S Quarterly Report 10-05-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S Quarterly Report 10-05-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S Quarterly Report 10-05-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S Quarterly Report 10-05-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S Quarterly Report 10-05-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S Quarterly Report 10-05-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S Quarterly Report 10-05-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S Quarterly Report 10-05-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S Quarterly Report 10-05-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16949</TotalTime>
  <Words>1530</Words>
  <Application>Microsoft Office PowerPoint</Application>
  <PresentationFormat>On-screen Show (4:3)</PresentationFormat>
  <Paragraphs>143</Paragraphs>
  <Slides>27</Slides>
  <Notes>12</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Helvetica</vt:lpstr>
      <vt:lpstr>Tahoma</vt:lpstr>
      <vt:lpstr>Times New Roman</vt:lpstr>
      <vt:lpstr>Verdana</vt:lpstr>
      <vt:lpstr>Wingdings</vt:lpstr>
      <vt:lpstr>Theme1</vt:lpstr>
      <vt:lpstr>OPS Quarterly Report 10-05-2009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Unique Entity ID (UEI) Video Walkthrough</vt:lpstr>
      <vt:lpstr>Intro to Grants.gov - How to Register with Grants.gov</vt:lpstr>
      <vt:lpstr>Learning Workspace - Completing Forms in a Grants.gov Workspace</vt:lpstr>
      <vt:lpstr>Learning Workspace - Completing Forms in a Grants.gov Workspace</vt:lpstr>
      <vt:lpstr>FedConnect Customer Service Need help?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PHMSA Experience!</dc:title>
  <dc:creator>Pearch, Stephen (PHMSA)</dc:creator>
  <cp:lastModifiedBy>Mack, Shakira (PHMSA)</cp:lastModifiedBy>
  <cp:revision>500</cp:revision>
  <dcterms:created xsi:type="dcterms:W3CDTF">2019-08-08T18:07:55Z</dcterms:created>
  <dcterms:modified xsi:type="dcterms:W3CDTF">2022-06-01T18:39:39Z</dcterms:modified>
</cp:coreProperties>
</file>