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8"/>
  </p:notesMasterIdLst>
  <p:handoutMasterIdLst>
    <p:handoutMasterId r:id="rId29"/>
  </p:handoutMasterIdLst>
  <p:sldIdLst>
    <p:sldId id="446" r:id="rId5"/>
    <p:sldId id="282" r:id="rId6"/>
    <p:sldId id="430" r:id="rId7"/>
    <p:sldId id="408" r:id="rId8"/>
    <p:sldId id="412" r:id="rId9"/>
    <p:sldId id="431" r:id="rId10"/>
    <p:sldId id="417" r:id="rId11"/>
    <p:sldId id="422" r:id="rId12"/>
    <p:sldId id="444" r:id="rId13"/>
    <p:sldId id="445" r:id="rId14"/>
    <p:sldId id="441" r:id="rId15"/>
    <p:sldId id="443" r:id="rId16"/>
    <p:sldId id="428" r:id="rId17"/>
    <p:sldId id="429" r:id="rId18"/>
    <p:sldId id="442" r:id="rId19"/>
    <p:sldId id="432" r:id="rId20"/>
    <p:sldId id="438" r:id="rId21"/>
    <p:sldId id="439" r:id="rId22"/>
    <p:sldId id="433" r:id="rId23"/>
    <p:sldId id="434" r:id="rId24"/>
    <p:sldId id="435" r:id="rId25"/>
    <p:sldId id="436" r:id="rId26"/>
    <p:sldId id="322"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5A0BC5-54D6-45F3-AA0A-D9862DCD8CFD}">
          <p14:sldIdLst>
            <p14:sldId id="446"/>
            <p14:sldId id="282"/>
            <p14:sldId id="430"/>
            <p14:sldId id="408"/>
            <p14:sldId id="412"/>
            <p14:sldId id="431"/>
            <p14:sldId id="417"/>
            <p14:sldId id="422"/>
            <p14:sldId id="444"/>
            <p14:sldId id="445"/>
            <p14:sldId id="441"/>
            <p14:sldId id="443"/>
            <p14:sldId id="428"/>
            <p14:sldId id="429"/>
            <p14:sldId id="442"/>
            <p14:sldId id="432"/>
            <p14:sldId id="438"/>
            <p14:sldId id="439"/>
            <p14:sldId id="433"/>
            <p14:sldId id="434"/>
            <p14:sldId id="435"/>
            <p14:sldId id="436"/>
            <p14:sldId id="322"/>
          </p14:sldIdLst>
        </p14:section>
        <p14:section name="Untitled Section" id="{3F64E66C-2648-4645-B897-77AE4431BA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 Irwin (PHMSA)" initials="PI(" lastIdx="4" clrIdx="0">
    <p:extLst>
      <p:ext uri="{19B8F6BF-5375-455C-9EA6-DF929625EA0E}">
        <p15:presenceInfo xmlns:p15="http://schemas.microsoft.com/office/powerpoint/2012/main" userId="S-1-5-21-982035342-1880134254-310265210-4920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5" autoAdjust="0"/>
    <p:restoredTop sz="68856" autoAdjust="0"/>
  </p:normalViewPr>
  <p:slideViewPr>
    <p:cSldViewPr>
      <p:cViewPr varScale="1">
        <p:scale>
          <a:sx n="80" d="100"/>
          <a:sy n="80" d="100"/>
        </p:scale>
        <p:origin x="920"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9" d="100"/>
          <a:sy n="59" d="100"/>
        </p:scale>
        <p:origin x="250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dirty="0"/>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A287493D-AE51-4418-9E71-36B23C2388DE}" type="datetimeFigureOut">
              <a:rPr lang="en-US" smtClean="0"/>
              <a:t>6/9/2022</a:t>
            </a:fld>
            <a:endParaRPr lang="en-US" dirty="0"/>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F9C5C174-283A-4008-8D91-ADEF446E0479}" type="slidenum">
              <a:rPr lang="en-US" smtClean="0"/>
              <a:t>‹#›</a:t>
            </a:fld>
            <a:endParaRPr lang="en-US" dirty="0"/>
          </a:p>
        </p:txBody>
      </p:sp>
    </p:spTree>
    <p:extLst>
      <p:ext uri="{BB962C8B-B14F-4D97-AF65-F5344CB8AC3E}">
        <p14:creationId xmlns:p14="http://schemas.microsoft.com/office/powerpoint/2010/main" val="359729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523" cy="464662"/>
          </a:xfrm>
          <a:prstGeom prst="rect">
            <a:avLst/>
          </a:prstGeom>
        </p:spPr>
        <p:txBody>
          <a:bodyPr vert="horz" lIns="91320" tIns="45660" rIns="91320" bIns="45660" rtlCol="0"/>
          <a:lstStyle>
            <a:lvl1pPr algn="l">
              <a:defRPr sz="1200"/>
            </a:lvl1pPr>
          </a:lstStyle>
          <a:p>
            <a:endParaRPr lang="en-US" dirty="0"/>
          </a:p>
        </p:txBody>
      </p:sp>
      <p:sp>
        <p:nvSpPr>
          <p:cNvPr id="3" name="Date Placeholder 2"/>
          <p:cNvSpPr>
            <a:spLocks noGrp="1"/>
          </p:cNvSpPr>
          <p:nvPr>
            <p:ph type="dt" idx="1"/>
          </p:nvPr>
        </p:nvSpPr>
        <p:spPr>
          <a:xfrm>
            <a:off x="3971292" y="0"/>
            <a:ext cx="3037523" cy="464662"/>
          </a:xfrm>
          <a:prstGeom prst="rect">
            <a:avLst/>
          </a:prstGeom>
        </p:spPr>
        <p:txBody>
          <a:bodyPr vert="horz" lIns="91320" tIns="45660" rIns="91320" bIns="45660" rtlCol="0"/>
          <a:lstStyle>
            <a:lvl1pPr algn="r">
              <a:defRPr sz="1200"/>
            </a:lvl1pPr>
          </a:lstStyle>
          <a:p>
            <a:fld id="{6AA549CA-EEC1-486A-B810-B82C7E5C1304}" type="datetimeFigureOut">
              <a:rPr lang="en-US" smtClean="0"/>
              <a:t>6/9/2022</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20" tIns="45660" rIns="91320" bIns="45660" rtlCol="0" anchor="ctr"/>
          <a:lstStyle/>
          <a:p>
            <a:endParaRPr lang="en-US" dirty="0"/>
          </a:p>
        </p:txBody>
      </p:sp>
      <p:sp>
        <p:nvSpPr>
          <p:cNvPr id="5" name="Notes Placeholder 4"/>
          <p:cNvSpPr>
            <a:spLocks noGrp="1"/>
          </p:cNvSpPr>
          <p:nvPr>
            <p:ph type="body" sz="quarter" idx="3"/>
          </p:nvPr>
        </p:nvSpPr>
        <p:spPr>
          <a:xfrm>
            <a:off x="700723" y="4415078"/>
            <a:ext cx="5608954" cy="4183539"/>
          </a:xfrm>
          <a:prstGeom prst="rect">
            <a:avLst/>
          </a:prstGeom>
        </p:spPr>
        <p:txBody>
          <a:bodyPr vert="horz" lIns="91320" tIns="45660" rIns="91320" bIns="456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153"/>
            <a:ext cx="3037523" cy="464662"/>
          </a:xfrm>
          <a:prstGeom prst="rect">
            <a:avLst/>
          </a:prstGeom>
        </p:spPr>
        <p:txBody>
          <a:bodyPr vert="horz" lIns="91320" tIns="45660" rIns="91320" bIns="456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292" y="8830153"/>
            <a:ext cx="3037523" cy="464662"/>
          </a:xfrm>
          <a:prstGeom prst="rect">
            <a:avLst/>
          </a:prstGeom>
        </p:spPr>
        <p:txBody>
          <a:bodyPr vert="horz" lIns="91320" tIns="45660" rIns="91320" bIns="45660" rtlCol="0" anchor="b"/>
          <a:lstStyle>
            <a:lvl1pPr algn="r">
              <a:defRPr sz="1200"/>
            </a:lvl1pPr>
          </a:lstStyle>
          <a:p>
            <a:fld id="{3C64A064-BE8C-4AC9-8D5E-31C0B035CA7C}" type="slidenum">
              <a:rPr lang="en-US" smtClean="0"/>
              <a:t>‹#›</a:t>
            </a:fld>
            <a:endParaRPr lang="en-US" dirty="0"/>
          </a:p>
        </p:txBody>
      </p:sp>
    </p:spTree>
    <p:extLst>
      <p:ext uri="{BB962C8B-B14F-4D97-AF65-F5344CB8AC3E}">
        <p14:creationId xmlns:p14="http://schemas.microsoft.com/office/powerpoint/2010/main" val="79776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423" eaLnBrk="0" hangingPunct="0">
              <a:spcBef>
                <a:spcPct val="30000"/>
              </a:spcBef>
              <a:defRPr sz="1200">
                <a:solidFill>
                  <a:schemeClr val="tx1"/>
                </a:solidFill>
                <a:latin typeface="Arial" charset="0"/>
              </a:defRPr>
            </a:lvl1pPr>
            <a:lvl2pPr marL="740352" indent="-284751" defTabSz="944423" eaLnBrk="0" hangingPunct="0">
              <a:spcBef>
                <a:spcPct val="30000"/>
              </a:spcBef>
              <a:defRPr sz="1200">
                <a:solidFill>
                  <a:schemeClr val="tx1"/>
                </a:solidFill>
                <a:latin typeface="Arial" charset="0"/>
              </a:defRPr>
            </a:lvl2pPr>
            <a:lvl3pPr marL="1139003" indent="-227800" defTabSz="944423" eaLnBrk="0" hangingPunct="0">
              <a:spcBef>
                <a:spcPct val="30000"/>
              </a:spcBef>
              <a:defRPr sz="1200">
                <a:solidFill>
                  <a:schemeClr val="tx1"/>
                </a:solidFill>
                <a:latin typeface="Arial" charset="0"/>
              </a:defRPr>
            </a:lvl3pPr>
            <a:lvl4pPr marL="1594604" indent="-227800" defTabSz="944423" eaLnBrk="0" hangingPunct="0">
              <a:spcBef>
                <a:spcPct val="30000"/>
              </a:spcBef>
              <a:defRPr sz="1200">
                <a:solidFill>
                  <a:schemeClr val="tx1"/>
                </a:solidFill>
                <a:latin typeface="Arial" charset="0"/>
              </a:defRPr>
            </a:lvl4pPr>
            <a:lvl5pPr marL="2050205" indent="-227800" defTabSz="944423" eaLnBrk="0" hangingPunct="0">
              <a:spcBef>
                <a:spcPct val="30000"/>
              </a:spcBef>
              <a:defRPr sz="1200">
                <a:solidFill>
                  <a:schemeClr val="tx1"/>
                </a:solidFill>
                <a:latin typeface="Arial" charset="0"/>
              </a:defRPr>
            </a:lvl5pPr>
            <a:lvl6pPr marL="2505805" indent="-227800" defTabSz="944423" eaLnBrk="0" fontAlgn="base" hangingPunct="0">
              <a:spcBef>
                <a:spcPct val="30000"/>
              </a:spcBef>
              <a:spcAft>
                <a:spcPct val="0"/>
              </a:spcAft>
              <a:defRPr sz="1200">
                <a:solidFill>
                  <a:schemeClr val="tx1"/>
                </a:solidFill>
                <a:latin typeface="Arial" charset="0"/>
              </a:defRPr>
            </a:lvl6pPr>
            <a:lvl7pPr marL="2961407" indent="-227800" defTabSz="944423" eaLnBrk="0" fontAlgn="base" hangingPunct="0">
              <a:spcBef>
                <a:spcPct val="30000"/>
              </a:spcBef>
              <a:spcAft>
                <a:spcPct val="0"/>
              </a:spcAft>
              <a:defRPr sz="1200">
                <a:solidFill>
                  <a:schemeClr val="tx1"/>
                </a:solidFill>
                <a:latin typeface="Arial" charset="0"/>
              </a:defRPr>
            </a:lvl7pPr>
            <a:lvl8pPr marL="3417008" indent="-227800" defTabSz="944423" eaLnBrk="0" fontAlgn="base" hangingPunct="0">
              <a:spcBef>
                <a:spcPct val="30000"/>
              </a:spcBef>
              <a:spcAft>
                <a:spcPct val="0"/>
              </a:spcAft>
              <a:defRPr sz="1200">
                <a:solidFill>
                  <a:schemeClr val="tx1"/>
                </a:solidFill>
                <a:latin typeface="Arial" charset="0"/>
              </a:defRPr>
            </a:lvl8pPr>
            <a:lvl9pPr marL="3872609" indent="-227800" defTabSz="94442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88D97A5-F953-40E4-B208-4AB33D7B80C3}" type="slidenum">
              <a:rPr lang="en-US" altLang="en-US" smtClean="0"/>
              <a:pPr eaLnBrk="1" hangingPunct="1">
                <a:spcBef>
                  <a:spcPct val="0"/>
                </a:spcBef>
              </a:pPr>
              <a:t>1</a:t>
            </a:fld>
            <a:endParaRPr lang="en-US" alt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8579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41" eaLnBrk="0" hangingPunct="0">
              <a:spcBef>
                <a:spcPct val="30000"/>
              </a:spcBef>
              <a:defRPr sz="1200">
                <a:solidFill>
                  <a:schemeClr val="tx1"/>
                </a:solidFill>
                <a:latin typeface="Arial" charset="0"/>
              </a:defRPr>
            </a:lvl1pPr>
            <a:lvl2pPr marL="740352" indent="-284751" defTabSz="942841" eaLnBrk="0" hangingPunct="0">
              <a:spcBef>
                <a:spcPct val="30000"/>
              </a:spcBef>
              <a:defRPr sz="1200">
                <a:solidFill>
                  <a:schemeClr val="tx1"/>
                </a:solidFill>
                <a:latin typeface="Arial" charset="0"/>
              </a:defRPr>
            </a:lvl2pPr>
            <a:lvl3pPr marL="1139003" indent="-227800" defTabSz="942841" eaLnBrk="0" hangingPunct="0">
              <a:spcBef>
                <a:spcPct val="30000"/>
              </a:spcBef>
              <a:defRPr sz="1200">
                <a:solidFill>
                  <a:schemeClr val="tx1"/>
                </a:solidFill>
                <a:latin typeface="Arial" charset="0"/>
              </a:defRPr>
            </a:lvl3pPr>
            <a:lvl4pPr marL="1594604" indent="-227800" defTabSz="942841" eaLnBrk="0" hangingPunct="0">
              <a:spcBef>
                <a:spcPct val="30000"/>
              </a:spcBef>
              <a:defRPr sz="1200">
                <a:solidFill>
                  <a:schemeClr val="tx1"/>
                </a:solidFill>
                <a:latin typeface="Arial" charset="0"/>
              </a:defRPr>
            </a:lvl4pPr>
            <a:lvl5pPr marL="2050205" indent="-227800" defTabSz="942841" eaLnBrk="0" hangingPunct="0">
              <a:spcBef>
                <a:spcPct val="30000"/>
              </a:spcBef>
              <a:defRPr sz="1200">
                <a:solidFill>
                  <a:schemeClr val="tx1"/>
                </a:solidFill>
                <a:latin typeface="Arial" charset="0"/>
              </a:defRPr>
            </a:lvl5pPr>
            <a:lvl6pPr marL="2505805" indent="-227800" defTabSz="942841" eaLnBrk="0" fontAlgn="base" hangingPunct="0">
              <a:spcBef>
                <a:spcPct val="30000"/>
              </a:spcBef>
              <a:spcAft>
                <a:spcPct val="0"/>
              </a:spcAft>
              <a:defRPr sz="1200">
                <a:solidFill>
                  <a:schemeClr val="tx1"/>
                </a:solidFill>
                <a:latin typeface="Arial" charset="0"/>
              </a:defRPr>
            </a:lvl6pPr>
            <a:lvl7pPr marL="2961407" indent="-227800" defTabSz="942841" eaLnBrk="0" fontAlgn="base" hangingPunct="0">
              <a:spcBef>
                <a:spcPct val="30000"/>
              </a:spcBef>
              <a:spcAft>
                <a:spcPct val="0"/>
              </a:spcAft>
              <a:defRPr sz="1200">
                <a:solidFill>
                  <a:schemeClr val="tx1"/>
                </a:solidFill>
                <a:latin typeface="Arial" charset="0"/>
              </a:defRPr>
            </a:lvl7pPr>
            <a:lvl8pPr marL="3417008" indent="-227800" defTabSz="942841" eaLnBrk="0" fontAlgn="base" hangingPunct="0">
              <a:spcBef>
                <a:spcPct val="30000"/>
              </a:spcBef>
              <a:spcAft>
                <a:spcPct val="0"/>
              </a:spcAft>
              <a:defRPr sz="1200">
                <a:solidFill>
                  <a:schemeClr val="tx1"/>
                </a:solidFill>
                <a:latin typeface="Arial" charset="0"/>
              </a:defRPr>
            </a:lvl8pPr>
            <a:lvl9pPr marL="3872609" indent="-227800" defTabSz="94284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D8C0E2-27B7-4E2B-BF0B-CEDFB00CE544}" type="slidenum">
              <a:rPr lang="en-US" altLang="en-US" smtClean="0"/>
              <a:pPr eaLnBrk="1" hangingPunct="1">
                <a:spcBef>
                  <a:spcPct val="0"/>
                </a:spcBef>
              </a:pPr>
              <a:t>2</a:t>
            </a:fld>
            <a:endParaRPr lang="en-US" altLang="en-US" dirty="0"/>
          </a:p>
        </p:txBody>
      </p:sp>
      <p:sp>
        <p:nvSpPr>
          <p:cNvPr id="57347"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endParaRPr lang="en-US" sz="1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64A064-BE8C-4AC9-8D5E-31C0B035CA7C}" type="slidenum">
              <a:rPr lang="en-US" smtClean="0"/>
              <a:t>8</a:t>
            </a:fld>
            <a:endParaRPr lang="en-US" dirty="0"/>
          </a:p>
        </p:txBody>
      </p:sp>
    </p:spTree>
    <p:extLst>
      <p:ext uri="{BB962C8B-B14F-4D97-AF65-F5344CB8AC3E}">
        <p14:creationId xmlns:p14="http://schemas.microsoft.com/office/powerpoint/2010/main" val="232196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64A064-BE8C-4AC9-8D5E-31C0B035CA7C}" type="slidenum">
              <a:rPr lang="en-US" smtClean="0"/>
              <a:t>23</a:t>
            </a:fld>
            <a:endParaRPr lang="en-US" dirty="0"/>
          </a:p>
        </p:txBody>
      </p:sp>
    </p:spTree>
    <p:extLst>
      <p:ext uri="{BB962C8B-B14F-4D97-AF65-F5344CB8AC3E}">
        <p14:creationId xmlns:p14="http://schemas.microsoft.com/office/powerpoint/2010/main" val="187464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4" y="-4082"/>
            <a:ext cx="9149443" cy="6862082"/>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1" descr="http://one10.dot.gov/office/phmsa/PHG/Shared%20Documents/PHMSA-icon-2560-X-144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41535" y="0"/>
            <a:ext cx="135006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76200" y="7620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DOT_PHMSA_LONG signature_bb_jpg.jpg"/>
          <p:cNvPicPr/>
          <p:nvPr userDrawn="1"/>
        </p:nvPicPr>
        <p:blipFill>
          <a:blip r:embed="rId4" cstate="print"/>
          <a:srcRect/>
          <a:stretch>
            <a:fillRect/>
          </a:stretch>
        </p:blipFill>
        <p:spPr bwMode="auto">
          <a:xfrm>
            <a:off x="102717" y="76200"/>
            <a:ext cx="1421283" cy="609600"/>
          </a:xfrm>
          <a:prstGeom prst="rect">
            <a:avLst/>
          </a:prstGeom>
          <a:noFill/>
        </p:spPr>
      </p:pic>
    </p:spTree>
    <p:extLst>
      <p:ext uri="{BB962C8B-B14F-4D97-AF65-F5344CB8AC3E}">
        <p14:creationId xmlns:p14="http://schemas.microsoft.com/office/powerpoint/2010/main" val="154095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0" y="6370638"/>
            <a:ext cx="2895600" cy="487362"/>
          </a:xfrm>
        </p:spPr>
        <p:txBody>
          <a:bodyPr>
            <a:normAutofit/>
          </a:bodyPr>
          <a:lstStyle>
            <a:lvl1pPr>
              <a:defRPr sz="1600">
                <a:solidFill>
                  <a:schemeClr val="bg1"/>
                </a:solidFill>
              </a:defRPr>
            </a:lvl1pPr>
          </a:lstStyle>
          <a:p>
            <a:r>
              <a:rPr lang="en-US"/>
              <a:t>Click to edit Master title style</a:t>
            </a:r>
          </a:p>
        </p:txBody>
      </p:sp>
      <p:sp>
        <p:nvSpPr>
          <p:cNvPr id="4" name="Footer Placeholder 3"/>
          <p:cNvSpPr>
            <a:spLocks noGrp="1"/>
          </p:cNvSpPr>
          <p:nvPr>
            <p:ph type="ftr" sz="quarter" idx="11"/>
          </p:nvPr>
        </p:nvSpPr>
        <p:spPr>
          <a:xfrm>
            <a:off x="3124200" y="6356350"/>
            <a:ext cx="2895600" cy="365125"/>
          </a:xfr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219F28EF-447D-42BE-84AD-4173871F8768}" type="slidenum">
              <a:rPr lang="en-US" smtClean="0"/>
              <a:t>‹#›</a:t>
            </a:fld>
            <a:endParaRPr lang="en-US" dirty="0"/>
          </a:p>
        </p:txBody>
      </p:sp>
    </p:spTree>
    <p:extLst>
      <p:ext uri="{BB962C8B-B14F-4D97-AF65-F5344CB8AC3E}">
        <p14:creationId xmlns:p14="http://schemas.microsoft.com/office/powerpoint/2010/main" val="306719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0"/>
          <p:cNvSpPr>
            <a:spLocks noGrp="1" noChangeArrowheads="1"/>
          </p:cNvSpPr>
          <p:nvPr>
            <p:ph type="sldNum" sz="quarter" idx="12"/>
          </p:nvPr>
        </p:nvSpPr>
        <p:spPr>
          <a:ln/>
        </p:spPr>
        <p:txBody>
          <a:bodyPr/>
          <a:lstStyle>
            <a:lvl1pPr>
              <a:defRPr/>
            </a:lvl1pPr>
          </a:lstStyle>
          <a:p>
            <a:pPr>
              <a:defRPr/>
            </a:pPr>
            <a:r>
              <a:rPr lang="en-US" dirty="0"/>
              <a:t>- </a:t>
            </a:r>
            <a:fld id="{25BB98CC-E694-4ABA-BB47-FA304EDA620C}" type="slidenum">
              <a:rPr lang="en-US"/>
              <a:pPr>
                <a:defRPr/>
              </a:pPr>
              <a:t>‹#›</a:t>
            </a:fld>
            <a:r>
              <a:rPr lang="en-US" dirty="0"/>
              <a:t> -</a:t>
            </a:r>
          </a:p>
        </p:txBody>
      </p:sp>
    </p:spTree>
    <p:extLst>
      <p:ext uri="{BB962C8B-B14F-4D97-AF65-F5344CB8AC3E}">
        <p14:creationId xmlns:p14="http://schemas.microsoft.com/office/powerpoint/2010/main" val="248728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4" y="0"/>
            <a:ext cx="9149443" cy="686208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5C8E-9DE7-42FE-A9BB-92C35561222A}" type="datetimeFigureOut">
              <a:rPr lang="en-US" smtClean="0"/>
              <a:t>6/9/2022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F28EF-447D-42BE-84AD-4173871F8768}" type="slidenum">
              <a:rPr lang="en-US" smtClean="0"/>
              <a:t>‹#›</a:t>
            </a:fld>
            <a:endParaRPr lang="en-US" dirty="0"/>
          </a:p>
        </p:txBody>
      </p:sp>
      <p:pic>
        <p:nvPicPr>
          <p:cNvPr id="8" name="Picture 1" descr="http://one10.dot.gov/office/phmsa/PHG/Shared%20Documents/PHMSA-icon-2560-X-144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1535" y="0"/>
            <a:ext cx="135006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76200" y="7620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DOT_PHMSA_LONG signature_bb_jpg.jpg"/>
          <p:cNvPicPr/>
          <p:nvPr/>
        </p:nvPicPr>
        <p:blipFill>
          <a:blip r:embed="rId8" cstate="print"/>
          <a:srcRect/>
          <a:stretch>
            <a:fillRect/>
          </a:stretch>
        </p:blipFill>
        <p:spPr bwMode="auto">
          <a:xfrm>
            <a:off x="102717" y="76200"/>
            <a:ext cx="1421283" cy="609600"/>
          </a:xfrm>
          <a:prstGeom prst="rect">
            <a:avLst/>
          </a:prstGeom>
          <a:noFill/>
        </p:spPr>
      </p:pic>
    </p:spTree>
    <p:extLst>
      <p:ext uri="{BB962C8B-B14F-4D97-AF65-F5344CB8AC3E}">
        <p14:creationId xmlns:p14="http://schemas.microsoft.com/office/powerpoint/2010/main" val="2251738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mailto:PHMSAHMInfoCenter@dot.gov"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7924800" y="6305550"/>
            <a:ext cx="990600" cy="476250"/>
          </a:xfrm>
          <a:prstGeom prst="rect">
            <a:avLst/>
          </a:prstGeom>
        </p:spPr>
        <p:txBody>
          <a:bodyPr/>
          <a:lstStyle/>
          <a:p>
            <a:pPr>
              <a:defRPr/>
            </a:pPr>
            <a:r>
              <a:rPr lang="en-US" dirty="0"/>
              <a:t>- </a:t>
            </a:r>
            <a:fld id="{2002CFF2-5F17-4E02-B422-EBB666C0EF74}" type="slidenum">
              <a:rPr lang="en-US"/>
              <a:pPr>
                <a:defRPr/>
              </a:pPr>
              <a:t>1</a:t>
            </a:fld>
            <a:r>
              <a:rPr lang="en-US" dirty="0"/>
              <a:t> -</a:t>
            </a:r>
          </a:p>
        </p:txBody>
      </p:sp>
      <p:sp>
        <p:nvSpPr>
          <p:cNvPr id="5123" name="Rectangle 2"/>
          <p:cNvSpPr>
            <a:spLocks noGrp="1" noChangeArrowheads="1"/>
          </p:cNvSpPr>
          <p:nvPr>
            <p:ph type="ctrTitle"/>
          </p:nvPr>
        </p:nvSpPr>
        <p:spPr>
          <a:xfrm>
            <a:off x="457200" y="76200"/>
            <a:ext cx="8229600" cy="5334000"/>
          </a:xfrm>
          <a:ln>
            <a:solidFill>
              <a:schemeClr val="accent1"/>
            </a:solidFill>
          </a:ln>
        </p:spPr>
        <p:txBody>
          <a:bodyPr>
            <a:noAutofit/>
          </a:bodyPr>
          <a:lstStyle/>
          <a:p>
            <a:pPr>
              <a:spcAft>
                <a:spcPts val="600"/>
              </a:spcAft>
            </a:pPr>
            <a:br>
              <a:rPr lang="en-US" sz="3200" b="1" u="sng" dirty="0">
                <a:latin typeface="Arial Rounded MT Bold" panose="020F0704030504030204" pitchFamily="34" charset="0"/>
              </a:rPr>
            </a:br>
            <a:br>
              <a:rPr lang="en-US" sz="3200" b="1" u="sng" dirty="0">
                <a:latin typeface="Arial Rounded MT Bold" panose="020F0704030504030204" pitchFamily="34" charset="0"/>
              </a:rPr>
            </a:br>
            <a:r>
              <a:rPr lang="en-US" sz="3200" b="1" u="sng" dirty="0">
                <a:latin typeface="Arial Rounded MT Bold" panose="020F0704030504030204" pitchFamily="34" charset="0"/>
              </a:rPr>
              <a:t>2022</a:t>
            </a:r>
            <a:br>
              <a:rPr lang="en-US" sz="3200" b="1" u="sng" dirty="0">
                <a:latin typeface="Arial Rounded MT Bold" panose="020F0704030504030204" pitchFamily="34" charset="0"/>
              </a:rPr>
            </a:br>
            <a:br>
              <a:rPr lang="en-US" sz="3200" b="1" u="sng" dirty="0">
                <a:latin typeface="Arial Rounded MT Bold" panose="020F0704030504030204" pitchFamily="34" charset="0"/>
              </a:rPr>
            </a:br>
            <a:r>
              <a:rPr lang="en-US" sz="3200" b="1" u="sng" dirty="0">
                <a:latin typeface="Arial Rounded MT Bold" panose="020F0704030504030204" pitchFamily="34" charset="0"/>
              </a:rPr>
              <a:t>PIPELINE AND HAZARDOUS MATERIALS SAFETY ADMINISTRATION</a:t>
            </a:r>
            <a:br>
              <a:rPr lang="en-US" sz="3200" b="1" u="sng" dirty="0">
                <a:latin typeface="Arial Rounded MT Bold" panose="020F0704030504030204" pitchFamily="34" charset="0"/>
              </a:rPr>
            </a:br>
            <a:r>
              <a:rPr lang="en-US" sz="3200" b="1" u="sng" dirty="0">
                <a:latin typeface="Arial Rounded MT Bold" panose="020F0704030504030204" pitchFamily="34" charset="0"/>
              </a:rPr>
              <a:t>(PHMSA) </a:t>
            </a:r>
            <a:br>
              <a:rPr lang="en-US" sz="3200" b="1" u="sng" dirty="0">
                <a:latin typeface="Arial Rounded MT Bold" panose="020F0704030504030204" pitchFamily="34" charset="0"/>
              </a:rPr>
            </a:br>
            <a:br>
              <a:rPr lang="en-US" sz="3200" b="1" u="sng" dirty="0">
                <a:latin typeface="Arial Rounded MT Bold" panose="020F0704030504030204" pitchFamily="34" charset="0"/>
              </a:rPr>
            </a:br>
            <a:r>
              <a:rPr lang="en-US" sz="3200" b="1" u="sng" dirty="0">
                <a:latin typeface="Arial Rounded MT Bold" panose="020F0704030504030204" pitchFamily="34" charset="0"/>
              </a:rPr>
              <a:t>Designation of Approval and Certification Agencies</a:t>
            </a:r>
            <a:br>
              <a:rPr lang="en-US" sz="3200" b="1" u="sng" dirty="0">
                <a:latin typeface="Arial Rounded MT Bold" panose="020F0704030504030204" pitchFamily="34" charset="0"/>
              </a:rPr>
            </a:br>
            <a:r>
              <a:rPr lang="en-US" sz="3200" b="1" u="sng" dirty="0">
                <a:latin typeface="Arial Rounded MT Bold" panose="020F0704030504030204" pitchFamily="34" charset="0"/>
              </a:rPr>
              <a:t>Meeting </a:t>
            </a:r>
            <a:r>
              <a:rPr lang="en-US" sz="2800" u="sng" dirty="0">
                <a:latin typeface="Arial Rounded MT Bold" panose="020F0704030504030204" pitchFamily="34" charset="0"/>
              </a:rPr>
              <a:t>(Virtual)</a:t>
            </a:r>
            <a:br>
              <a:rPr lang="en-US" sz="2800" u="sng" dirty="0">
                <a:latin typeface="Arial Rounded MT Bold" panose="020F0704030504030204" pitchFamily="34" charset="0"/>
              </a:rPr>
            </a:br>
            <a:br>
              <a:rPr lang="en-US" sz="2800" u="sng" dirty="0">
                <a:latin typeface="Arial Rounded MT Bold" panose="020F0704030504030204" pitchFamily="34" charset="0"/>
              </a:rPr>
            </a:br>
            <a:r>
              <a:rPr lang="en-US" sz="2000" dirty="0">
                <a:latin typeface="Arial Rounded MT Bold" panose="020F0704030504030204" pitchFamily="34" charset="0"/>
              </a:rPr>
              <a:t>Presented by Diane Jones and Irwin Pascal</a:t>
            </a:r>
            <a:br>
              <a:rPr lang="en-US" alt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br>
              <a:rPr lang="en-US" altLang="en-US" dirty="0"/>
            </a:br>
            <a:r>
              <a:rPr lang="en-US" altLang="en-US"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n-US" altLang="en-US"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124" name="Subtitle 1"/>
          <p:cNvSpPr>
            <a:spLocks noGrp="1"/>
          </p:cNvSpPr>
          <p:nvPr>
            <p:ph type="subTitle" idx="1"/>
          </p:nvPr>
        </p:nvSpPr>
        <p:spPr>
          <a:xfrm>
            <a:off x="990600" y="1066800"/>
            <a:ext cx="6934200" cy="4572000"/>
          </a:xfrm>
        </p:spPr>
        <p:txBody>
          <a:bodyPr>
            <a:normAutofit/>
          </a:bodyPr>
          <a:lstStyle/>
          <a:p>
            <a:endParaRPr lang="en-US" b="1" dirty="0"/>
          </a:p>
          <a:p>
            <a:pPr eaLnBrk="1" hangingPunct="1">
              <a:lnSpc>
                <a:spcPct val="90000"/>
              </a:lnSpc>
            </a:pPr>
            <a:endParaRPr lang="en-US" altLang="en-US" dirty="0"/>
          </a:p>
        </p:txBody>
      </p:sp>
    </p:spTree>
    <p:extLst>
      <p:ext uri="{BB962C8B-B14F-4D97-AF65-F5344CB8AC3E}">
        <p14:creationId xmlns:p14="http://schemas.microsoft.com/office/powerpoint/2010/main" val="118267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D930-E156-4EB2-9B4C-F64D2205A76B}"/>
              </a:ext>
            </a:extLst>
          </p:cNvPr>
          <p:cNvSpPr>
            <a:spLocks noGrp="1"/>
          </p:cNvSpPr>
          <p:nvPr>
            <p:ph type="title"/>
          </p:nvPr>
        </p:nvSpPr>
        <p:spPr/>
        <p:txBody>
          <a:bodyPr>
            <a:noAutofit/>
          </a:bodyPr>
          <a:lstStyle/>
          <a:p>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mj-cs"/>
              </a:rPr>
              <a:t>Application’s Awareness</a:t>
            </a:r>
            <a:b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mj-cs"/>
              </a:rPr>
            </a:b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mj-cs"/>
              </a:rPr>
              <a:t>“Checklists”</a:t>
            </a:r>
            <a:endParaRPr lang="en-US" sz="3600" dirty="0"/>
          </a:p>
        </p:txBody>
      </p:sp>
      <p:sp>
        <p:nvSpPr>
          <p:cNvPr id="4" name="TextBox 3">
            <a:extLst>
              <a:ext uri="{FF2B5EF4-FFF2-40B4-BE49-F238E27FC236}">
                <a16:creationId xmlns:a16="http://schemas.microsoft.com/office/drawing/2014/main" id="{63DAE6C5-915F-4B13-8F00-C87FD8535B89}"/>
              </a:ext>
            </a:extLst>
          </p:cNvPr>
          <p:cNvSpPr txBox="1"/>
          <p:nvPr/>
        </p:nvSpPr>
        <p:spPr>
          <a:xfrm>
            <a:off x="304800" y="1904999"/>
            <a:ext cx="8458200" cy="1732205"/>
          </a:xfrm>
          <a:prstGeom prst="rect">
            <a:avLst/>
          </a:prstGeom>
          <a:noFill/>
        </p:spPr>
        <p:txBody>
          <a:bodyPr wrap="square">
            <a:spAutoFit/>
          </a:bodyPr>
          <a:lstStyle/>
          <a:p>
            <a:pPr marL="800100" marR="0" lvl="1" indent="-342900" algn="l"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Checklists should include information that relates to the DAA certifying  the qualifications of the package manufacturer. </a:t>
            </a:r>
          </a:p>
          <a:p>
            <a:pPr marL="457200" marR="0" lvl="1" indent="0" algn="l" defTabSz="914400" rtl="0" eaLnBrk="1" fontAlgn="auto" latinLnBrk="0" hangingPunct="1">
              <a:lnSpc>
                <a:spcPct val="115000"/>
              </a:lnSpc>
              <a:spcBef>
                <a:spcPts val="0"/>
              </a:spcBef>
              <a:spcAft>
                <a:spcPts val="10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15000"/>
              </a:lnSpc>
              <a:spcBef>
                <a:spcPts val="0"/>
              </a:spcBef>
              <a:spcAft>
                <a:spcPts val="1000"/>
              </a:spcAft>
              <a:buClrTx/>
              <a:buSzTx/>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	Note:  SOP and Checklist should be compatible.</a:t>
            </a:r>
          </a:p>
        </p:txBody>
      </p:sp>
    </p:spTree>
    <p:extLst>
      <p:ext uri="{BB962C8B-B14F-4D97-AF65-F5344CB8AC3E}">
        <p14:creationId xmlns:p14="http://schemas.microsoft.com/office/powerpoint/2010/main" val="225466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F5FA-4B42-4517-A130-BCA184E0C8AB}"/>
              </a:ext>
            </a:extLst>
          </p:cNvPr>
          <p:cNvSpPr>
            <a:spLocks noGrp="1"/>
          </p:cNvSpPr>
          <p:nvPr>
            <p:ph type="title"/>
          </p:nvPr>
        </p:nvSpPr>
        <p:spPr/>
        <p:txBody>
          <a:bodyPr>
            <a:noAutofit/>
          </a:bodyPr>
          <a:lstStyle/>
          <a:p>
            <a:r>
              <a:rPr lang="en-US" sz="3600" b="1" dirty="0">
                <a:solidFill>
                  <a:prstClr val="black"/>
                </a:solidFill>
                <a:latin typeface="Arial Rounded MT Bold" panose="020F0704030504030204" pitchFamily="34" charset="0"/>
              </a:rPr>
              <a:t>Application’s Awareness            “Modification Requests”</a:t>
            </a:r>
            <a:endParaRPr lang="en-US" sz="3600" dirty="0"/>
          </a:p>
        </p:txBody>
      </p:sp>
      <p:sp>
        <p:nvSpPr>
          <p:cNvPr id="3" name="Rectangle 2">
            <a:extLst>
              <a:ext uri="{FF2B5EF4-FFF2-40B4-BE49-F238E27FC236}">
                <a16:creationId xmlns:a16="http://schemas.microsoft.com/office/drawing/2014/main" id="{FE49BED2-91A7-484F-A82F-B05E78FFCB49}"/>
              </a:ext>
            </a:extLst>
          </p:cNvPr>
          <p:cNvSpPr/>
          <p:nvPr/>
        </p:nvSpPr>
        <p:spPr>
          <a:xfrm>
            <a:off x="228600" y="1828800"/>
            <a:ext cx="8458199" cy="4014882"/>
          </a:xfrm>
          <a:prstGeom prst="rect">
            <a:avLst/>
          </a:prstGeom>
        </p:spPr>
        <p:txBody>
          <a:bodyPr wrap="square">
            <a:spAutoFit/>
          </a:bodyPr>
          <a:lstStyle/>
          <a:p>
            <a:pPr marL="285750" lvl="0" indent="-285750">
              <a:lnSpc>
                <a:spcPct val="115000"/>
              </a:lnSpc>
              <a:spcAft>
                <a:spcPts val="1000"/>
              </a:spcAft>
              <a:buFont typeface="Wingdings" panose="05000000000000000000" pitchFamily="2" charset="2"/>
              <a:buChar char="Ø"/>
            </a:pPr>
            <a:r>
              <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Submit all Modification Requests in accordance with                       </a:t>
            </a:r>
            <a:r>
              <a:rPr lang="en-US" sz="2000" u="sng"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49 CFR section 107.705</a:t>
            </a:r>
            <a:r>
              <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a:t>
            </a:r>
          </a:p>
          <a:p>
            <a:pPr marL="742950" lvl="1" indent="-285750">
              <a:lnSpc>
                <a:spcPct val="115000"/>
              </a:lnSpc>
              <a:spcAft>
                <a:spcPts val="1000"/>
              </a:spcAft>
              <a:buFont typeface="Arial" panose="020B0604020202020204" pitchFamily="34" charset="0"/>
              <a:buChar char="•"/>
            </a:pPr>
            <a:r>
              <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Include a formal request.</a:t>
            </a:r>
          </a:p>
          <a:p>
            <a:pPr marL="742950" lvl="1" indent="-285750">
              <a:lnSpc>
                <a:spcPct val="115000"/>
              </a:lnSpc>
              <a:spcAft>
                <a:spcPts val="1000"/>
              </a:spcAft>
              <a:buFont typeface="Arial" panose="020B0604020202020204" pitchFamily="34" charset="0"/>
              <a:buChar char="•"/>
            </a:pPr>
            <a:r>
              <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Supporting background documentation.</a:t>
            </a:r>
          </a:p>
          <a:p>
            <a:pPr lvl="0">
              <a:lnSpc>
                <a:spcPct val="115000"/>
              </a:lnSpc>
              <a:spcAft>
                <a:spcPts val="1000"/>
              </a:spcAft>
            </a:pPr>
            <a:endPar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285750" lvl="0" indent="-285750">
              <a:lnSpc>
                <a:spcPct val="115000"/>
              </a:lnSpc>
              <a:spcAft>
                <a:spcPts val="1000"/>
              </a:spcAft>
              <a:buFont typeface="Wingdings" panose="05000000000000000000" pitchFamily="2" charset="2"/>
              <a:buChar char="Ø"/>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Times New Roman" panose="02020603050405020304" pitchFamily="18" charset="0"/>
              </a:rPr>
              <a:t>Provide a clear description of the item(s) you are modifying.</a:t>
            </a:r>
            <a:endPar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pPr>
            <a:endPar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Ø"/>
            </a:pPr>
            <a:r>
              <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Personnel Updates: Provide Training Certificate(s) for each HazMat Employee.</a:t>
            </a:r>
          </a:p>
        </p:txBody>
      </p:sp>
    </p:spTree>
    <p:extLst>
      <p:ext uri="{BB962C8B-B14F-4D97-AF65-F5344CB8AC3E}">
        <p14:creationId xmlns:p14="http://schemas.microsoft.com/office/powerpoint/2010/main" val="294910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72960-34E1-4811-8C69-58B481DD5BC4}"/>
              </a:ext>
            </a:extLst>
          </p:cNvPr>
          <p:cNvSpPr>
            <a:spLocks noGrp="1"/>
          </p:cNvSpPr>
          <p:nvPr>
            <p:ph type="title"/>
          </p:nvPr>
        </p:nvSpPr>
        <p:spPr>
          <a:xfrm>
            <a:off x="533400" y="381000"/>
            <a:ext cx="8229600" cy="1143000"/>
          </a:xfrm>
        </p:spPr>
        <p:txBody>
          <a:bodyPr>
            <a:noAutofit/>
          </a:bodyPr>
          <a:lstStyle/>
          <a:p>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mj-cs"/>
              </a:rPr>
              <a:t>Application’s Awareness</a:t>
            </a:r>
            <a:b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mj-cs"/>
              </a:rPr>
            </a:b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mj-cs"/>
              </a:rPr>
              <a:t>“Personnel Updates”</a:t>
            </a:r>
            <a:endParaRPr lang="en-US" sz="3600" dirty="0"/>
          </a:p>
        </p:txBody>
      </p:sp>
      <p:sp>
        <p:nvSpPr>
          <p:cNvPr id="4" name="TextBox 3">
            <a:extLst>
              <a:ext uri="{FF2B5EF4-FFF2-40B4-BE49-F238E27FC236}">
                <a16:creationId xmlns:a16="http://schemas.microsoft.com/office/drawing/2014/main" id="{FC453D07-CB8A-4AA1-AA83-34984C68B592}"/>
              </a:ext>
            </a:extLst>
          </p:cNvPr>
          <p:cNvSpPr txBox="1"/>
          <p:nvPr/>
        </p:nvSpPr>
        <p:spPr>
          <a:xfrm>
            <a:off x="1524000" y="2149740"/>
            <a:ext cx="6858000" cy="193899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Applications for Personnel Updates should include: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Title of Employees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Duty Description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Proof of Training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Date </a:t>
            </a:r>
            <a:r>
              <a:rPr kumimoji="0" lang="en-US" sz="2000" b="0" i="0" u="none" strike="noStrike" kern="1200" cap="none" spc="0" normalizeH="0" baseline="0" noProof="0">
                <a:ln>
                  <a:noFill/>
                </a:ln>
                <a:solidFill>
                  <a:prstClr val="black"/>
                </a:solidFill>
                <a:effectLst/>
                <a:uLnTx/>
                <a:uFillTx/>
                <a:latin typeface="Arial Rounded MT Bold" panose="020F0704030504030204" pitchFamily="34" charset="0"/>
                <a:ea typeface="+mn-ea"/>
                <a:cs typeface="+mn-cs"/>
              </a:rPr>
              <a:t>of Training</a:t>
            </a:r>
            <a:endPar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313160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42B4-F7B2-4EF9-9F65-8B4E9C5890A9}"/>
              </a:ext>
            </a:extLst>
          </p:cNvPr>
          <p:cNvSpPr>
            <a:spLocks noGrp="1"/>
          </p:cNvSpPr>
          <p:nvPr>
            <p:ph type="title"/>
          </p:nvPr>
        </p:nvSpPr>
        <p:spPr/>
        <p:txBody>
          <a:bodyPr>
            <a:noAutofit/>
          </a:bodyPr>
          <a:lstStyle/>
          <a:p>
            <a:r>
              <a:rPr lang="en-US" sz="3600" b="1" dirty="0">
                <a:latin typeface="Arial Rounded MT Bold" panose="020F0704030504030204" pitchFamily="34" charset="0"/>
              </a:rPr>
              <a:t>Application’s Awareness</a:t>
            </a:r>
            <a:br>
              <a:rPr lang="en-US" sz="3600" b="1" dirty="0">
                <a:latin typeface="Arial Rounded MT Bold" panose="020F0704030504030204" pitchFamily="34" charset="0"/>
              </a:rPr>
            </a:br>
            <a:r>
              <a:rPr lang="en-US" sz="3600" b="1" dirty="0">
                <a:latin typeface="Arial Rounded MT Bold" panose="020F0704030504030204" pitchFamily="34" charset="0"/>
              </a:rPr>
              <a:t>“Training”</a:t>
            </a:r>
          </a:p>
        </p:txBody>
      </p:sp>
      <p:sp>
        <p:nvSpPr>
          <p:cNvPr id="3" name="Rectangle 2">
            <a:extLst>
              <a:ext uri="{FF2B5EF4-FFF2-40B4-BE49-F238E27FC236}">
                <a16:creationId xmlns:a16="http://schemas.microsoft.com/office/drawing/2014/main" id="{F6840B8D-B78E-484F-9318-73DBF32F7C6E}"/>
              </a:ext>
            </a:extLst>
          </p:cNvPr>
          <p:cNvSpPr/>
          <p:nvPr/>
        </p:nvSpPr>
        <p:spPr>
          <a:xfrm>
            <a:off x="304800" y="1752600"/>
            <a:ext cx="8382000" cy="4240584"/>
          </a:xfrm>
          <a:prstGeom prst="rect">
            <a:avLst/>
          </a:prstGeom>
        </p:spPr>
        <p:txBody>
          <a:bodyPr wrap="square">
            <a:spAutoFit/>
          </a:bodyPr>
          <a:lstStyle/>
          <a:p>
            <a:pPr lvl="0">
              <a:lnSpc>
                <a:spcPct val="115000"/>
              </a:lnSpc>
              <a:spcAft>
                <a:spcPts val="1000"/>
              </a:spcAft>
            </a:pPr>
            <a:r>
              <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In accordance with </a:t>
            </a:r>
            <a:r>
              <a:rPr lang="en-US" sz="2000" b="1" u="sng"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49 CFR section 172.704</a:t>
            </a:r>
          </a:p>
          <a:p>
            <a:pPr lvl="0">
              <a:lnSpc>
                <a:spcPct val="115000"/>
              </a:lnSpc>
              <a:spcAft>
                <a:spcPts val="1000"/>
              </a:spcAft>
            </a:pPr>
            <a:endPar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Ø"/>
            </a:pPr>
            <a:r>
              <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Each hazmat employer must create and retain a record of current training of each hazmat employee, inclusive of the preceding  (3) </a:t>
            </a:r>
            <a:r>
              <a:rPr lang="en-US" sz="2000" u="sng"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three years</a:t>
            </a:r>
            <a:r>
              <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 in accordance with this section for as long as that employee is employed by that employer as a hazmat employee and for </a:t>
            </a:r>
            <a:r>
              <a:rPr lang="en-US" sz="2000" u="sng"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90 days </a:t>
            </a:r>
            <a:r>
              <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thereafter. </a:t>
            </a:r>
          </a:p>
          <a:p>
            <a:pPr marL="342900" lvl="0" indent="-342900">
              <a:lnSpc>
                <a:spcPct val="115000"/>
              </a:lnSpc>
              <a:spcAft>
                <a:spcPts val="1000"/>
              </a:spcAft>
              <a:buFont typeface="Wingdings" panose="05000000000000000000" pitchFamily="2" charset="2"/>
              <a:buChar char="Ø"/>
            </a:pPr>
            <a:endPar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1000"/>
              </a:spcAft>
              <a:buFont typeface="Arial" panose="020B0604020202020204" pitchFamily="34" charset="0"/>
              <a:buChar char="•"/>
            </a:pPr>
            <a:r>
              <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(3) years for current employees</a:t>
            </a:r>
          </a:p>
          <a:p>
            <a:pPr marL="800100" lvl="1" indent="-342900">
              <a:lnSpc>
                <a:spcPct val="115000"/>
              </a:lnSpc>
              <a:spcAft>
                <a:spcPts val="1000"/>
              </a:spcAft>
              <a:buFont typeface="Arial" panose="020B0604020202020204" pitchFamily="34" charset="0"/>
              <a:buChar char="•"/>
            </a:pPr>
            <a:r>
              <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(90) days for former employees</a:t>
            </a:r>
          </a:p>
        </p:txBody>
      </p:sp>
    </p:spTree>
    <p:extLst>
      <p:ext uri="{BB962C8B-B14F-4D97-AF65-F5344CB8AC3E}">
        <p14:creationId xmlns:p14="http://schemas.microsoft.com/office/powerpoint/2010/main" val="569114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9FE01-AD78-499A-86A8-B991C851C11E}"/>
              </a:ext>
            </a:extLst>
          </p:cNvPr>
          <p:cNvSpPr>
            <a:spLocks noGrp="1"/>
          </p:cNvSpPr>
          <p:nvPr>
            <p:ph type="title"/>
          </p:nvPr>
        </p:nvSpPr>
        <p:spPr/>
        <p:txBody>
          <a:bodyPr>
            <a:noAutofit/>
          </a:bodyPr>
          <a:lstStyle/>
          <a:p>
            <a:r>
              <a:rPr lang="en-US" sz="3600" b="1" dirty="0">
                <a:latin typeface="Arial Rounded MT Bold" panose="020F0704030504030204" pitchFamily="34" charset="0"/>
              </a:rPr>
              <a:t>Application’s Awareness</a:t>
            </a:r>
            <a:br>
              <a:rPr lang="en-US" sz="3600" b="1" u="sng" dirty="0">
                <a:latin typeface="Arial Rounded MT Bold" panose="020F0704030504030204" pitchFamily="34" charset="0"/>
              </a:rPr>
            </a:br>
            <a:r>
              <a:rPr lang="en-US" sz="3600" b="1" dirty="0">
                <a:latin typeface="Arial Rounded MT Bold" panose="020F0704030504030204" pitchFamily="34" charset="0"/>
              </a:rPr>
              <a:t>“Training”</a:t>
            </a:r>
          </a:p>
        </p:txBody>
      </p:sp>
      <p:sp>
        <p:nvSpPr>
          <p:cNvPr id="3" name="Rectangle 2">
            <a:extLst>
              <a:ext uri="{FF2B5EF4-FFF2-40B4-BE49-F238E27FC236}">
                <a16:creationId xmlns:a16="http://schemas.microsoft.com/office/drawing/2014/main" id="{1E09E9A0-D1FE-476A-B087-24C843CADDC1}"/>
              </a:ext>
            </a:extLst>
          </p:cNvPr>
          <p:cNvSpPr/>
          <p:nvPr/>
        </p:nvSpPr>
        <p:spPr>
          <a:xfrm>
            <a:off x="609600" y="1752600"/>
            <a:ext cx="7848600" cy="2342629"/>
          </a:xfrm>
          <a:prstGeom prst="rect">
            <a:avLst/>
          </a:prstGeom>
        </p:spPr>
        <p:txBody>
          <a:bodyPr wrap="square">
            <a:spAutoFit/>
          </a:bodyPr>
          <a:lstStyle/>
          <a:p>
            <a:pPr marL="285750" lvl="0" indent="-285750">
              <a:lnSpc>
                <a:spcPct val="115000"/>
              </a:lnSpc>
              <a:spcAft>
                <a:spcPts val="1000"/>
              </a:spcAft>
              <a:buFont typeface="Wingdings" panose="05000000000000000000" pitchFamily="2" charset="2"/>
              <a:buChar char="Ø"/>
            </a:pPr>
            <a:r>
              <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Training records must include:  </a:t>
            </a:r>
          </a:p>
          <a:p>
            <a:pPr marL="1200150" lvl="2" indent="-285750">
              <a:lnSpc>
                <a:spcPct val="115000"/>
              </a:lnSpc>
              <a:spcAft>
                <a:spcPts val="1000"/>
              </a:spcAft>
              <a:buFont typeface="Arial" panose="020B0604020202020204" pitchFamily="34" charset="0"/>
              <a:buChar char="•"/>
            </a:pPr>
            <a:r>
              <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Course Instructor</a:t>
            </a:r>
          </a:p>
          <a:p>
            <a:pPr marL="1200150" lvl="2" indent="-285750">
              <a:lnSpc>
                <a:spcPct val="115000"/>
              </a:lnSpc>
              <a:spcAft>
                <a:spcPts val="1000"/>
              </a:spcAft>
              <a:buFont typeface="Arial" panose="020B0604020202020204" pitchFamily="34" charset="0"/>
              <a:buChar char="•"/>
            </a:pPr>
            <a:r>
              <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Title of course</a:t>
            </a:r>
          </a:p>
          <a:p>
            <a:pPr marL="1200150" lvl="2" indent="-285750">
              <a:lnSpc>
                <a:spcPct val="115000"/>
              </a:lnSpc>
              <a:spcAft>
                <a:spcPts val="1000"/>
              </a:spcAft>
              <a:buFont typeface="Arial" panose="020B0604020202020204" pitchFamily="34" charset="0"/>
              <a:buChar char="•"/>
            </a:pPr>
            <a:r>
              <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Date of course completion</a:t>
            </a:r>
          </a:p>
          <a:p>
            <a:pPr marL="285750" lvl="0" indent="-285750">
              <a:lnSpc>
                <a:spcPct val="115000"/>
              </a:lnSpc>
              <a:spcAft>
                <a:spcPts val="1000"/>
              </a:spcAft>
              <a:buFont typeface="Wingdings" panose="05000000000000000000" pitchFamily="2" charset="2"/>
              <a:buChar char="Ø"/>
            </a:pPr>
            <a:endParaRPr lang="en-US" sz="20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668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7E28-B41B-4127-AC09-FACB99B81B6E}"/>
              </a:ext>
            </a:extLst>
          </p:cNvPr>
          <p:cNvSpPr>
            <a:spLocks noGrp="1"/>
          </p:cNvSpPr>
          <p:nvPr>
            <p:ph type="title"/>
          </p:nvPr>
        </p:nvSpPr>
        <p:spPr/>
        <p:txBody>
          <a:bodyPr>
            <a:normAutofit/>
          </a:bodyPr>
          <a:lstStyle/>
          <a:p>
            <a:r>
              <a:rPr kumimoji="0" lang="en-US" sz="3600" b="1" i="0" u="sng" strike="noStrike" kern="1200" cap="none" spc="0" normalizeH="0" baseline="0" noProof="0" dirty="0">
                <a:ln>
                  <a:noFill/>
                </a:ln>
                <a:solidFill>
                  <a:prstClr val="black"/>
                </a:solidFill>
                <a:effectLst/>
                <a:uLnTx/>
                <a:uFillTx/>
                <a:latin typeface="Arial Rounded MT Bold" panose="020F0704030504030204" pitchFamily="34" charset="0"/>
                <a:ea typeface="+mj-ea"/>
                <a:cs typeface="+mj-cs"/>
              </a:rPr>
              <a:t>Semi Annual Reports</a:t>
            </a:r>
            <a:endParaRPr lang="en-US" sz="3600" dirty="0"/>
          </a:p>
        </p:txBody>
      </p:sp>
      <p:sp>
        <p:nvSpPr>
          <p:cNvPr id="4" name="TextBox 3">
            <a:extLst>
              <a:ext uri="{FF2B5EF4-FFF2-40B4-BE49-F238E27FC236}">
                <a16:creationId xmlns:a16="http://schemas.microsoft.com/office/drawing/2014/main" id="{446727D7-4E8D-409F-91A6-CBC423CF5604}"/>
              </a:ext>
            </a:extLst>
          </p:cNvPr>
          <p:cNvSpPr txBox="1"/>
          <p:nvPr/>
        </p:nvSpPr>
        <p:spPr>
          <a:xfrm>
            <a:off x="990600" y="1752599"/>
            <a:ext cx="7620000" cy="4185761"/>
          </a:xfrm>
          <a:prstGeom prst="rect">
            <a:avLst/>
          </a:prstGeom>
          <a:noFill/>
        </p:spPr>
        <p:txBody>
          <a:bodyPr wrap="square">
            <a:spAutoFit/>
          </a:bodyPr>
          <a:lstStyle/>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The Approval Holder must submit a semi-annual report summarizing its previous year’s activities.</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Reports must be received prior to July 1st and December 31st of each year to meet the Semi- Annual requirement.</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3086100" marR="0" lvl="6"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July 1 </a:t>
            </a:r>
          </a:p>
          <a:p>
            <a:pPr marL="3086100" marR="0" lvl="6"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December 31</a:t>
            </a:r>
          </a:p>
          <a:p>
            <a:pPr marL="2743200" marR="0" lvl="6" indent="0" algn="l" defTabSz="914400" rtl="0" eaLnBrk="1" fontAlgn="auto" latinLnBrk="0" hangingPunct="1">
              <a:lnSpc>
                <a:spcPct val="90000"/>
              </a:lnSpc>
              <a:spcBef>
                <a:spcPts val="50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mn-cs"/>
              </a:rPr>
              <a:t>Refer to your Competent Authority Approval section          ( 7 – Special Provision) for a list of required information for the semi-annual report.</a:t>
            </a:r>
          </a:p>
        </p:txBody>
      </p:sp>
    </p:spTree>
    <p:extLst>
      <p:ext uri="{BB962C8B-B14F-4D97-AF65-F5344CB8AC3E}">
        <p14:creationId xmlns:p14="http://schemas.microsoft.com/office/powerpoint/2010/main" val="146176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1D9F-5550-4087-AB04-18AEB6E4DE47}"/>
              </a:ext>
            </a:extLst>
          </p:cNvPr>
          <p:cNvSpPr>
            <a:spLocks noGrp="1"/>
          </p:cNvSpPr>
          <p:nvPr>
            <p:ph type="title"/>
          </p:nvPr>
        </p:nvSpPr>
        <p:spPr>
          <a:xfrm>
            <a:off x="457200" y="274638"/>
            <a:ext cx="8229600" cy="2011362"/>
          </a:xfrm>
        </p:spPr>
        <p:txBody>
          <a:bodyPr>
            <a:normAutofit/>
          </a:bodyPr>
          <a:lstStyle/>
          <a:p>
            <a:r>
              <a:rPr lang="en-US" sz="3600" b="1"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rPr>
              <a:t>DAA’s Questions </a:t>
            </a:r>
            <a:br>
              <a:rPr lang="en-US" sz="3600" b="1"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rPr>
            </a:br>
            <a:r>
              <a:rPr lang="en-US" sz="3600" b="1"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rPr>
              <a:t>       (Response to General Questions Submitted by DAA’s)</a:t>
            </a:r>
            <a:endParaRPr lang="en-US" sz="3600" dirty="0"/>
          </a:p>
        </p:txBody>
      </p:sp>
    </p:spTree>
    <p:extLst>
      <p:ext uri="{BB962C8B-B14F-4D97-AF65-F5344CB8AC3E}">
        <p14:creationId xmlns:p14="http://schemas.microsoft.com/office/powerpoint/2010/main" val="4365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E29A-585F-41FA-B4BF-EF72A5DC3038}"/>
              </a:ext>
            </a:extLst>
          </p:cNvPr>
          <p:cNvSpPr>
            <a:spLocks noGrp="1"/>
          </p:cNvSpPr>
          <p:nvPr>
            <p:ph type="title"/>
          </p:nvPr>
        </p:nvSpPr>
        <p:spPr>
          <a:xfrm>
            <a:off x="304800" y="147886"/>
            <a:ext cx="8077200" cy="990600"/>
          </a:xfrm>
        </p:spPr>
        <p:txBody>
          <a:bodyPr>
            <a:normAutofit fontScale="90000"/>
          </a:bodyPr>
          <a:lstStyle/>
          <a:p>
            <a:pPr marL="0" marR="0">
              <a:lnSpc>
                <a:spcPct val="115000"/>
              </a:lnSpc>
              <a:spcBef>
                <a:spcPts val="0"/>
              </a:spcBef>
              <a:spcAft>
                <a:spcPts val="1000"/>
              </a:spcAft>
            </a:pPr>
            <a:br>
              <a:rPr lang="en-US" sz="4000" b="1" u="sng" dirty="0">
                <a:latin typeface="Arial Rounded MT Bold" panose="020F0704030504030204" pitchFamily="34" charset="0"/>
                <a:ea typeface="Calibri" panose="020F0502020204030204" pitchFamily="34" charset="0"/>
                <a:cs typeface="Times New Roman" panose="02020603050405020304" pitchFamily="18" charset="0"/>
              </a:rPr>
            </a:br>
            <a:r>
              <a:rPr lang="en-US" sz="4000" b="1" u="sng" dirty="0">
                <a:latin typeface="Arial Rounded MT Bold" panose="020F0704030504030204" pitchFamily="34" charset="0"/>
                <a:ea typeface="Calibri" panose="020F0502020204030204" pitchFamily="34" charset="0"/>
                <a:cs typeface="Times New Roman" panose="02020603050405020304" pitchFamily="18" charset="0"/>
              </a:rPr>
              <a:t>DAA’s Questions/Answers</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Rectangle 2">
            <a:extLst>
              <a:ext uri="{FF2B5EF4-FFF2-40B4-BE49-F238E27FC236}">
                <a16:creationId xmlns:a16="http://schemas.microsoft.com/office/drawing/2014/main" id="{F0EFF22B-3616-441D-8C4D-B136057C34E8}"/>
              </a:ext>
            </a:extLst>
          </p:cNvPr>
          <p:cNvSpPr/>
          <p:nvPr/>
        </p:nvSpPr>
        <p:spPr>
          <a:xfrm>
            <a:off x="457200" y="1905001"/>
            <a:ext cx="7696200" cy="4852610"/>
          </a:xfrm>
          <a:prstGeom prst="rect">
            <a:avLst/>
          </a:prstGeom>
        </p:spPr>
        <p:txBody>
          <a:bodyPr wrap="square">
            <a:spAutoFit/>
          </a:bodyPr>
          <a:lstStyle/>
          <a:p>
            <a:pPr marR="0" lvl="0">
              <a:spcBef>
                <a:spcPts val="0"/>
              </a:spcBef>
              <a:spcAft>
                <a:spcPts val="500"/>
              </a:spcAft>
            </a:pPr>
            <a:r>
              <a:rPr lang="en-US" sz="1600" b="1" dirty="0">
                <a:latin typeface="Arial Rounded MT Bold" panose="020F0704030504030204" pitchFamily="34" charset="0"/>
                <a:ea typeface="Calibri" panose="020F0502020204030204" pitchFamily="34" charset="0"/>
              </a:rPr>
              <a:t>Question 1.</a:t>
            </a:r>
          </a:p>
          <a:p>
            <a:pPr marR="0" lvl="0">
              <a:spcBef>
                <a:spcPts val="0"/>
              </a:spcBef>
              <a:spcAft>
                <a:spcPts val="500"/>
              </a:spcAft>
            </a:pPr>
            <a:endParaRPr lang="en-US" sz="1600" b="1" dirty="0">
              <a:latin typeface="Arial Rounded MT Bold" panose="020F0704030504030204" pitchFamily="34" charset="0"/>
              <a:ea typeface="Calibri" panose="020F0502020204030204" pitchFamily="34" charset="0"/>
            </a:endParaRPr>
          </a:p>
          <a:p>
            <a:pPr marR="0" lvl="0">
              <a:spcBef>
                <a:spcPts val="0"/>
              </a:spcBef>
              <a:spcAft>
                <a:spcPts val="500"/>
              </a:spcAft>
            </a:pPr>
            <a:r>
              <a:rPr lang="en-US" sz="1600" dirty="0">
                <a:latin typeface="Arial Rounded MT Bold" panose="020F0704030504030204" pitchFamily="34" charset="0"/>
                <a:ea typeface="Calibri" panose="020F0502020204030204" pitchFamily="34" charset="0"/>
              </a:rPr>
              <a:t>We are a Cargo Tank service facility and currently are not doing any work utilizing our DAA due to the limitations of the certification.  We are not allowed to be the repair facility and the inspection agency on our repairs.  This seems contradictory to the rest of the Cargo Tank repair procedures throughout the regulations.  I have never been offered a reason why this is the case.</a:t>
            </a:r>
          </a:p>
          <a:p>
            <a:pPr marL="342900" marR="0" lvl="0" indent="-342900">
              <a:spcBef>
                <a:spcPts val="0"/>
              </a:spcBef>
              <a:spcAft>
                <a:spcPts val="500"/>
              </a:spcAft>
              <a:buFont typeface="+mj-lt"/>
              <a:buAutoNum type="arabicParenR"/>
            </a:pPr>
            <a:endParaRPr lang="en-US" sz="1600" b="1" dirty="0">
              <a:latin typeface="Calibri" panose="020F0502020204030204" pitchFamily="34" charset="0"/>
              <a:ea typeface="Calibri" panose="020F0502020204030204" pitchFamily="34" charset="0"/>
            </a:endParaRPr>
          </a:p>
          <a:p>
            <a:pPr marL="342900" marR="0" lvl="0" indent="-342900">
              <a:spcBef>
                <a:spcPts val="0"/>
              </a:spcBef>
              <a:spcAft>
                <a:spcPts val="500"/>
              </a:spcAft>
              <a:buFont typeface="Wingdings" panose="05000000000000000000" pitchFamily="2" charset="2"/>
              <a:buChar char=""/>
            </a:pPr>
            <a:r>
              <a:rPr lang="en-US" sz="1600" b="1" dirty="0">
                <a:highlight>
                  <a:srgbClr val="00FFFF"/>
                </a:highlight>
                <a:latin typeface="Calibri" panose="020F0502020204030204" pitchFamily="34" charset="0"/>
                <a:ea typeface="Calibri" panose="020F0502020204030204" pitchFamily="34" charset="0"/>
              </a:rPr>
              <a:t>Federal Motor Carrier Safety Administration (FMCSA) enforces Cargo Tanks in accordance with </a:t>
            </a:r>
            <a:r>
              <a:rPr lang="en-US" sz="1600" b="1" u="sng" dirty="0">
                <a:highlight>
                  <a:srgbClr val="00FF00"/>
                </a:highlight>
                <a:latin typeface="Calibri" panose="020F0502020204030204" pitchFamily="34" charset="0"/>
                <a:ea typeface="Calibri" panose="020F0502020204030204" pitchFamily="34" charset="0"/>
              </a:rPr>
              <a:t>Subpart F of the HMR</a:t>
            </a:r>
            <a:r>
              <a:rPr lang="en-US" sz="1600" b="1" dirty="0">
                <a:highlight>
                  <a:srgbClr val="00FFFF"/>
                </a:highlight>
                <a:latin typeface="Calibri" panose="020F0502020204030204" pitchFamily="34" charset="0"/>
                <a:ea typeface="Calibri" panose="020F0502020204030204" pitchFamily="34" charset="0"/>
              </a:rPr>
              <a:t>.  Pressure Vessels does not authorize Cargo Tanks under the DAA Approval.  </a:t>
            </a:r>
            <a:endParaRPr lang="en-US" sz="1600" dirty="0">
              <a:latin typeface="Calibri" panose="020F0502020204030204" pitchFamily="34" charset="0"/>
              <a:ea typeface="Calibri" panose="020F0502020204030204" pitchFamily="34" charset="0"/>
            </a:endParaRPr>
          </a:p>
          <a:p>
            <a:pPr marL="685800" marR="0" indent="0">
              <a:spcBef>
                <a:spcPts val="0"/>
              </a:spcBef>
              <a:spcAft>
                <a:spcPts val="500"/>
              </a:spcAft>
            </a:pPr>
            <a:r>
              <a:rPr lang="en-US" sz="1600" b="1" dirty="0">
                <a:highlight>
                  <a:srgbClr val="00FFFF"/>
                </a:highlight>
                <a:latin typeface="Calibri" panose="020F0502020204030204" pitchFamily="34" charset="0"/>
                <a:ea typeface="Calibri" panose="020F0502020204030204" pitchFamily="34" charset="0"/>
              </a:rPr>
              <a:t>Our approval authorizes Portable Tanks (PT) and Multi-Element Gas Container (MEGC) </a:t>
            </a:r>
            <a:endParaRPr lang="en-US" sz="1600" dirty="0">
              <a:latin typeface="Calibri" panose="020F0502020204030204" pitchFamily="34" charset="0"/>
              <a:ea typeface="Calibri" panose="020F0502020204030204" pitchFamily="34" charset="0"/>
            </a:endParaRPr>
          </a:p>
          <a:p>
            <a:pPr marL="685800" marR="0" indent="0">
              <a:spcBef>
                <a:spcPts val="0"/>
              </a:spcBef>
              <a:spcAft>
                <a:spcPts val="500"/>
              </a:spcAft>
            </a:pPr>
            <a:r>
              <a:rPr lang="en-US" sz="1600" b="1" dirty="0">
                <a:highlight>
                  <a:srgbClr val="00FFFF"/>
                </a:highlight>
                <a:latin typeface="Calibri" panose="020F0502020204030204" pitchFamily="34" charset="0"/>
                <a:ea typeface="Calibri" panose="020F0502020204030204" pitchFamily="34" charset="0"/>
              </a:rPr>
              <a:t>(49 CFR 107 Subpart E) </a:t>
            </a:r>
          </a:p>
          <a:p>
            <a:pPr marL="685800" marR="0" indent="0">
              <a:spcBef>
                <a:spcPts val="0"/>
              </a:spcBef>
              <a:spcAft>
                <a:spcPts val="500"/>
              </a:spcAft>
            </a:pPr>
            <a:endParaRPr lang="en-US" dirty="0">
              <a:latin typeface="Calibri" panose="020F0502020204030204" pitchFamily="34" charset="0"/>
              <a:ea typeface="Calibri" panose="020F0502020204030204" pitchFamily="34" charset="0"/>
            </a:endParaRPr>
          </a:p>
          <a:p>
            <a:pPr marL="342900" marR="0" lvl="0" indent="-342900">
              <a:spcBef>
                <a:spcPts val="0"/>
              </a:spcBef>
              <a:spcAft>
                <a:spcPts val="500"/>
              </a:spcAft>
              <a:buFont typeface="+mj-lt"/>
              <a:buAutoNum type="arabicParenR"/>
            </a:pP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6470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6206-4FBB-415C-802D-8B879A444EF9}"/>
              </a:ext>
            </a:extLst>
          </p:cNvPr>
          <p:cNvSpPr>
            <a:spLocks noGrp="1"/>
          </p:cNvSpPr>
          <p:nvPr>
            <p:ph type="title"/>
          </p:nvPr>
        </p:nvSpPr>
        <p:spPr/>
        <p:txBody>
          <a:bodyPr>
            <a:normAutofit fontScale="90000"/>
          </a:bodyPr>
          <a:lstStyle/>
          <a:p>
            <a:pPr marL="0" marR="0">
              <a:lnSpc>
                <a:spcPct val="115000"/>
              </a:lnSpc>
              <a:spcBef>
                <a:spcPts val="0"/>
              </a:spcBef>
              <a:spcAft>
                <a:spcPts val="1000"/>
              </a:spcAft>
            </a:pPr>
            <a:r>
              <a:rPr lang="en-US" sz="4000" b="1" u="sng" dirty="0">
                <a:latin typeface="Arial Rounded MT Bold" panose="020F0704030504030204" pitchFamily="34" charset="0"/>
                <a:ea typeface="Calibri" panose="020F0502020204030204" pitchFamily="34" charset="0"/>
                <a:cs typeface="Times New Roman" panose="02020603050405020304" pitchFamily="18" charset="0"/>
              </a:rPr>
              <a:t>DAA’s Questions/Answers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Rectangle 2">
            <a:extLst>
              <a:ext uri="{FF2B5EF4-FFF2-40B4-BE49-F238E27FC236}">
                <a16:creationId xmlns:a16="http://schemas.microsoft.com/office/drawing/2014/main" id="{DDE7A658-9813-4DCF-95C4-AD71C9520FF8}"/>
              </a:ext>
            </a:extLst>
          </p:cNvPr>
          <p:cNvSpPr/>
          <p:nvPr/>
        </p:nvSpPr>
        <p:spPr>
          <a:xfrm>
            <a:off x="228600" y="914400"/>
            <a:ext cx="8458200" cy="5660524"/>
          </a:xfrm>
          <a:prstGeom prst="rect">
            <a:avLst/>
          </a:prstGeom>
        </p:spPr>
        <p:txBody>
          <a:bodyPr wrap="square">
            <a:spAutoFit/>
          </a:bodyPr>
          <a:lstStyle/>
          <a:p>
            <a:pPr marR="0" lvl="0">
              <a:spcBef>
                <a:spcPts val="0"/>
              </a:spcBef>
              <a:spcAft>
                <a:spcPts val="500"/>
              </a:spcAft>
            </a:pPr>
            <a:r>
              <a:rPr lang="en-US" sz="1600" b="1" dirty="0">
                <a:latin typeface="Arial Rounded MT Bold" panose="020F0704030504030204" pitchFamily="34" charset="0"/>
                <a:ea typeface="Calibri" panose="020F0502020204030204" pitchFamily="34" charset="0"/>
              </a:rPr>
              <a:t>Question 2.</a:t>
            </a:r>
          </a:p>
          <a:p>
            <a:pPr marR="0" lvl="0">
              <a:spcBef>
                <a:spcPts val="0"/>
              </a:spcBef>
              <a:spcAft>
                <a:spcPts val="500"/>
              </a:spcAft>
            </a:pPr>
            <a:r>
              <a:rPr lang="en-US" sz="1600" dirty="0">
                <a:latin typeface="Arial Rounded MT Bold" panose="020F0704030504030204" pitchFamily="34" charset="0"/>
                <a:ea typeface="Calibri" panose="020F0502020204030204" pitchFamily="34" charset="0"/>
              </a:rPr>
              <a:t>IMDG code states that a competent authority must conduct a 2.5 year/30 month  inspection (visual and air leak of tank). The regulation put out by DOT circa sometime around 1992 stated that IM 101 tanks for the 2.5 year/30 month inspections may be done by the tank owners. This practice has been carried over by the tank owners into them conducting 2.5 year/30 month inspections on IMDG tanks which goes against what is stated in IMDG. Clarification by DOT on this topic needs to be discussed.  </a:t>
            </a:r>
          </a:p>
          <a:p>
            <a:pPr marR="0" lvl="0">
              <a:spcBef>
                <a:spcPts val="0"/>
              </a:spcBef>
              <a:spcAft>
                <a:spcPts val="500"/>
              </a:spcAft>
            </a:pPr>
            <a:endParaRPr lang="en-US" sz="1600" dirty="0">
              <a:latin typeface="Arial Rounded MT Bold" panose="020F0704030504030204" pitchFamily="34" charset="0"/>
              <a:ea typeface="Calibri" panose="020F0502020204030204" pitchFamily="34" charset="0"/>
            </a:endParaRPr>
          </a:p>
          <a:p>
            <a:pPr marL="342900" marR="0" lvl="0" indent="-342900">
              <a:spcBef>
                <a:spcPts val="0"/>
              </a:spcBef>
              <a:spcAft>
                <a:spcPts val="500"/>
              </a:spcAft>
              <a:buFont typeface="Wingdings" panose="05000000000000000000" pitchFamily="2" charset="2"/>
              <a:buChar char=""/>
            </a:pPr>
            <a:r>
              <a:rPr lang="en-US" sz="1600" b="1" dirty="0">
                <a:solidFill>
                  <a:prstClr val="black"/>
                </a:solidFill>
                <a:highlight>
                  <a:srgbClr val="00FFFF"/>
                </a:highlight>
                <a:latin typeface="Arial Rounded MT Bold" panose="020F0704030504030204" pitchFamily="34" charset="0"/>
              </a:rPr>
              <a:t>The IMDG -2014 edition- states that inspection and tests in 6.7.2.19.1, 6.7.2.19.3, *6.7.2.19.4, **6.7.2.19.5 and 6.7.2.19.7, shall be performed or witnessed by an expert approved by the competent authority or its authorized body…..6.7.2.19.9 (2014 edition).  </a:t>
            </a:r>
          </a:p>
          <a:p>
            <a:pPr marL="342900" marR="0" lvl="0" indent="-342900">
              <a:spcBef>
                <a:spcPts val="0"/>
              </a:spcBef>
              <a:spcAft>
                <a:spcPts val="500"/>
              </a:spcAft>
              <a:buFont typeface="Wingdings" panose="05000000000000000000" pitchFamily="2" charset="2"/>
              <a:buChar char=""/>
            </a:pPr>
            <a:endParaRPr lang="en-US" sz="1600" b="1" dirty="0">
              <a:solidFill>
                <a:prstClr val="black"/>
              </a:solidFill>
              <a:highlight>
                <a:srgbClr val="00FFFF"/>
              </a:highlight>
              <a:latin typeface="Arial Rounded MT Bold" panose="020F0704030504030204" pitchFamily="34" charset="0"/>
            </a:endParaRPr>
          </a:p>
          <a:p>
            <a:pPr marL="342900" marR="0" lvl="0" indent="-342900">
              <a:spcBef>
                <a:spcPts val="0"/>
              </a:spcBef>
              <a:spcAft>
                <a:spcPts val="500"/>
              </a:spcAft>
              <a:buFont typeface="Wingdings" panose="05000000000000000000" pitchFamily="2" charset="2"/>
              <a:buChar char=""/>
            </a:pPr>
            <a:endParaRPr lang="en-US" sz="1600" b="1" dirty="0">
              <a:solidFill>
                <a:prstClr val="black"/>
              </a:solidFill>
              <a:highlight>
                <a:srgbClr val="00FFFF"/>
              </a:highlight>
              <a:latin typeface="Arial Rounded MT Bold" panose="020F0704030504030204" pitchFamily="34" charset="0"/>
            </a:endParaRPr>
          </a:p>
          <a:p>
            <a:pPr marL="342900" marR="0" lvl="0" indent="-342900">
              <a:spcBef>
                <a:spcPts val="0"/>
              </a:spcBef>
              <a:spcAft>
                <a:spcPts val="500"/>
              </a:spcAft>
              <a:buFont typeface="Wingdings" panose="05000000000000000000" pitchFamily="2" charset="2"/>
              <a:buChar char=""/>
            </a:pPr>
            <a:r>
              <a:rPr lang="en-US" sz="1050" b="1" dirty="0">
                <a:solidFill>
                  <a:prstClr val="black"/>
                </a:solidFill>
                <a:highlight>
                  <a:srgbClr val="00FFFF"/>
                </a:highlight>
                <a:latin typeface="Arial Rounded MT Bold" panose="020F0704030504030204" pitchFamily="34" charset="0"/>
              </a:rPr>
              <a:t>*5-year periodic inspection and test</a:t>
            </a:r>
          </a:p>
          <a:p>
            <a:pPr marL="342900" marR="0" lvl="0" indent="-342900">
              <a:spcBef>
                <a:spcPts val="0"/>
              </a:spcBef>
              <a:spcAft>
                <a:spcPts val="500"/>
              </a:spcAft>
              <a:buFont typeface="Wingdings" panose="05000000000000000000" pitchFamily="2" charset="2"/>
              <a:buChar char=""/>
            </a:pPr>
            <a:r>
              <a:rPr lang="en-US" sz="1050" b="1" dirty="0">
                <a:solidFill>
                  <a:prstClr val="black"/>
                </a:solidFill>
                <a:highlight>
                  <a:srgbClr val="00FFFF"/>
                </a:highlight>
                <a:latin typeface="Arial Rounded MT Bold" panose="020F0704030504030204" pitchFamily="34" charset="0"/>
              </a:rPr>
              <a:t>**2.5 year inspection and test</a:t>
            </a:r>
          </a:p>
          <a:p>
            <a:pPr marL="342900" indent="-342900">
              <a:spcAft>
                <a:spcPts val="500"/>
              </a:spcAft>
              <a:buFont typeface="Wingdings" panose="05000000000000000000" pitchFamily="2" charset="2"/>
              <a:buChar char=""/>
            </a:pPr>
            <a:r>
              <a:rPr lang="en-US" sz="1050" b="1" dirty="0">
                <a:solidFill>
                  <a:prstClr val="black"/>
                </a:solidFill>
                <a:latin typeface="Arial Rounded MT Bold" panose="020F0704030504030204" pitchFamily="34" charset="0"/>
              </a:rPr>
              <a:t>Recommend reaching out to the folks at our standards division: </a:t>
            </a:r>
            <a:r>
              <a:rPr lang="en-US" sz="1050" b="1" dirty="0">
                <a:solidFill>
                  <a:prstClr val="black"/>
                </a:solidFill>
                <a:highlight>
                  <a:srgbClr val="00FFFF"/>
                </a:highlight>
                <a:latin typeface="Arial Rounded MT Bold" panose="020F0704030504030204" pitchFamily="34" charset="0"/>
              </a:rPr>
              <a:t>HMIC </a:t>
            </a:r>
            <a:r>
              <a:rPr lang="en-US" sz="900" u="sng" dirty="0">
                <a:solidFill>
                  <a:srgbClr val="0000FF"/>
                </a:solidFill>
                <a:effectLst/>
                <a:latin typeface="Verdana" panose="020B0604030504040204" pitchFamily="34" charset="0"/>
                <a:ea typeface="Calibri" panose="020F0502020204030204" pitchFamily="34" charset="0"/>
                <a:cs typeface="Calibri" panose="020F0502020204030204" pitchFamily="34" charset="0"/>
                <a:hlinkClick r:id="rId2"/>
              </a:rPr>
              <a:t>PHMSAHMInfoCenter@dot.gov</a:t>
            </a:r>
            <a:r>
              <a:rPr lang="en-US" sz="900" u="sng" dirty="0">
                <a:solidFill>
                  <a:srgbClr val="0000FF"/>
                </a:solidFill>
                <a:effectLst/>
                <a:latin typeface="Verdana" panose="020B0604030504040204" pitchFamily="34" charset="0"/>
                <a:ea typeface="Calibri" panose="020F0502020204030204" pitchFamily="34" charset="0"/>
                <a:cs typeface="Calibri" panose="020F0502020204030204" pitchFamily="34" charset="0"/>
              </a:rPr>
              <a:t>, </a:t>
            </a:r>
            <a:r>
              <a:rPr lang="en-US" sz="1050" dirty="0">
                <a:solidFill>
                  <a:srgbClr val="212529"/>
                </a:solidFill>
                <a:effectLst/>
                <a:latin typeface="Open Sans" panose="020B0606030504020204" pitchFamily="34" charset="0"/>
                <a:ea typeface="Calibri" panose="020F0502020204030204" pitchFamily="34" charset="0"/>
              </a:rPr>
              <a:t>1-800-HMR-4922, 1-800-467-4922, 202-366-4488</a:t>
            </a:r>
            <a:endParaRPr lang="en-US" sz="1050" dirty="0">
              <a:effectLst/>
              <a:latin typeface="Calibri" panose="020F0502020204030204" pitchFamily="34" charset="0"/>
              <a:ea typeface="Calibri" panose="020F0502020204030204" pitchFamily="34" charset="0"/>
            </a:endParaRPr>
          </a:p>
          <a:p>
            <a:pPr marL="342900" marR="0" lvl="0" indent="-342900">
              <a:spcBef>
                <a:spcPts val="0"/>
              </a:spcBef>
              <a:spcAft>
                <a:spcPts val="500"/>
              </a:spcAft>
              <a:buFont typeface="Wingdings" panose="05000000000000000000" pitchFamily="2" charset="2"/>
              <a:buChar char=""/>
            </a:pPr>
            <a:endParaRPr lang="en-US" sz="900" u="sng" dirty="0">
              <a:solidFill>
                <a:srgbClr val="0000FF"/>
              </a:solidFill>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500"/>
              </a:spcAft>
              <a:buFont typeface="Wingdings" panose="05000000000000000000" pitchFamily="2" charset="2"/>
              <a:buChar char=""/>
            </a:pPr>
            <a:endParaRPr lang="en-US" sz="900" dirty="0">
              <a:solidFill>
                <a:prstClr val="black"/>
              </a:solidFill>
              <a:latin typeface="Arial Rounded MT Bold" panose="020F0704030504030204" pitchFamily="34" charset="0"/>
            </a:endParaRPr>
          </a:p>
          <a:p>
            <a:pPr marL="342900" marR="0" lvl="0" indent="-342900">
              <a:spcBef>
                <a:spcPts val="0"/>
              </a:spcBef>
              <a:spcAft>
                <a:spcPts val="500"/>
              </a:spcAft>
              <a:buFont typeface="Wingdings" panose="05000000000000000000" pitchFamily="2" charset="2"/>
              <a:buChar char=""/>
            </a:pPr>
            <a:endParaRPr lang="en-US" sz="1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475695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D0B1-FFA2-4454-A238-FE124ADCE47E}"/>
              </a:ext>
            </a:extLst>
          </p:cNvPr>
          <p:cNvSpPr>
            <a:spLocks noGrp="1"/>
          </p:cNvSpPr>
          <p:nvPr>
            <p:ph type="title"/>
          </p:nvPr>
        </p:nvSpPr>
        <p:spPr/>
        <p:txBody>
          <a:bodyPr>
            <a:normAutofit/>
          </a:bodyPr>
          <a:lstStyle/>
          <a:p>
            <a:r>
              <a:rPr lang="en-US" sz="3600" b="1" u="sng"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DAA’s Questions/Answers</a:t>
            </a:r>
            <a:endParaRPr lang="en-US" sz="3600" dirty="0"/>
          </a:p>
        </p:txBody>
      </p:sp>
      <p:sp>
        <p:nvSpPr>
          <p:cNvPr id="3" name="Rectangle 2">
            <a:extLst>
              <a:ext uri="{FF2B5EF4-FFF2-40B4-BE49-F238E27FC236}">
                <a16:creationId xmlns:a16="http://schemas.microsoft.com/office/drawing/2014/main" id="{2CF10797-C6E2-487C-A6EA-5A78703DC06C}"/>
              </a:ext>
            </a:extLst>
          </p:cNvPr>
          <p:cNvSpPr/>
          <p:nvPr/>
        </p:nvSpPr>
        <p:spPr>
          <a:xfrm>
            <a:off x="685800" y="1295400"/>
            <a:ext cx="8001000" cy="3367589"/>
          </a:xfrm>
          <a:prstGeom prst="rect">
            <a:avLst/>
          </a:prstGeom>
        </p:spPr>
        <p:txBody>
          <a:bodyPr wrap="square">
            <a:spAutoFit/>
          </a:bodyPr>
          <a:lstStyle/>
          <a:p>
            <a:pPr marR="0" lvl="0">
              <a:spcBef>
                <a:spcPts val="0"/>
              </a:spcBef>
              <a:spcAft>
                <a:spcPts val="500"/>
              </a:spcAft>
            </a:pPr>
            <a:endParaRPr lang="en-US" sz="1600" b="1" dirty="0">
              <a:latin typeface="Arial Rounded MT Bold" panose="020F0704030504030204" pitchFamily="34" charset="0"/>
              <a:ea typeface="Calibri" panose="020F0502020204030204" pitchFamily="34" charset="0"/>
              <a:cs typeface="Calibri" panose="020F0502020204030204" pitchFamily="34" charset="0"/>
            </a:endParaRPr>
          </a:p>
          <a:p>
            <a:pPr marR="0" lvl="0">
              <a:spcBef>
                <a:spcPts val="0"/>
              </a:spcBef>
              <a:spcAft>
                <a:spcPts val="500"/>
              </a:spcAft>
            </a:pPr>
            <a:r>
              <a:rPr lang="en-US" sz="1600" b="1" dirty="0">
                <a:latin typeface="Arial Rounded MT Bold" panose="020F0704030504030204" pitchFamily="34" charset="0"/>
                <a:ea typeface="Calibri" panose="020F0502020204030204" pitchFamily="34" charset="0"/>
                <a:cs typeface="Calibri" panose="020F0502020204030204" pitchFamily="34" charset="0"/>
              </a:rPr>
              <a:t>Question 3.</a:t>
            </a:r>
          </a:p>
          <a:p>
            <a:pPr marR="0" lvl="0">
              <a:spcBef>
                <a:spcPts val="0"/>
              </a:spcBef>
              <a:spcAft>
                <a:spcPts val="500"/>
              </a:spcAft>
            </a:pPr>
            <a:endParaRPr lang="en-US" sz="1600" b="1" dirty="0">
              <a:latin typeface="Arial Rounded MT Bold" panose="020F0704030504030204" pitchFamily="34" charset="0"/>
              <a:ea typeface="Calibri" panose="020F0502020204030204" pitchFamily="34" charset="0"/>
              <a:cs typeface="Calibri" panose="020F0502020204030204" pitchFamily="34" charset="0"/>
            </a:endParaRPr>
          </a:p>
          <a:p>
            <a:pPr marR="0" lvl="0">
              <a:spcBef>
                <a:spcPts val="0"/>
              </a:spcBef>
              <a:spcAft>
                <a:spcPts val="500"/>
              </a:spcAft>
            </a:pPr>
            <a:r>
              <a:rPr lang="en-US" sz="1600" dirty="0">
                <a:latin typeface="Arial Rounded MT Bold" panose="020F0704030504030204" pitchFamily="34" charset="0"/>
                <a:ea typeface="Calibri" panose="020F0502020204030204" pitchFamily="34" charset="0"/>
                <a:cs typeface="Calibri" panose="020F0502020204030204" pitchFamily="34" charset="0"/>
              </a:rPr>
              <a:t>Considering 49 CFR section 178.274(</a:t>
            </a:r>
            <a:r>
              <a:rPr lang="en-US" sz="1600" dirty="0" err="1">
                <a:latin typeface="Arial Rounded MT Bold" panose="020F0704030504030204" pitchFamily="34" charset="0"/>
                <a:ea typeface="Calibri" panose="020F0502020204030204" pitchFamily="34" charset="0"/>
                <a:cs typeface="Calibri" panose="020F0502020204030204" pitchFamily="34" charset="0"/>
              </a:rPr>
              <a:t>i</a:t>
            </a:r>
            <a:r>
              <a:rPr lang="en-US" sz="1600" dirty="0">
                <a:latin typeface="Arial Rounded MT Bold" panose="020F0704030504030204" pitchFamily="34" charset="0"/>
                <a:ea typeface="Calibri" panose="020F0502020204030204" pitchFamily="34" charset="0"/>
                <a:cs typeface="Calibri" panose="020F0502020204030204" pitchFamily="34" charset="0"/>
              </a:rPr>
              <a:t>) for marking, why are you still using metric (not to be confused with SI, bar is not SI) units? Or would DOT PHMSA consider permitting dual marking of UN Portable Tanks? </a:t>
            </a:r>
          </a:p>
          <a:p>
            <a:pPr marR="0" lvl="0">
              <a:spcBef>
                <a:spcPts val="0"/>
              </a:spcBef>
              <a:spcAft>
                <a:spcPts val="500"/>
              </a:spcAft>
            </a:pPr>
            <a:endParaRPr lang="en-US" sz="1600" dirty="0">
              <a:latin typeface="Arial Rounded MT Bold" panose="020F0704030504030204" pitchFamily="34" charset="0"/>
              <a:ea typeface="Calibri" panose="020F0502020204030204" pitchFamily="34" charset="0"/>
            </a:endParaRPr>
          </a:p>
          <a:p>
            <a:pPr marL="742950" marR="0" lvl="1" indent="-285750">
              <a:spcBef>
                <a:spcPts val="0"/>
              </a:spcBef>
              <a:spcAft>
                <a:spcPts val="500"/>
              </a:spcAft>
              <a:buFont typeface="Wingdings" panose="05000000000000000000" pitchFamily="2" charset="2"/>
              <a:buChar char=""/>
            </a:pPr>
            <a:r>
              <a:rPr lang="en-US" sz="1600" b="1" dirty="0">
                <a:highlight>
                  <a:srgbClr val="00FFFF"/>
                </a:highlight>
                <a:latin typeface="Arial Rounded MT Bold" panose="020F0704030504030204" pitchFamily="34" charset="0"/>
                <a:ea typeface="Calibri" panose="020F0502020204030204" pitchFamily="34" charset="0"/>
                <a:cs typeface="Calibri" panose="020F0502020204030204" pitchFamily="34" charset="0"/>
              </a:rPr>
              <a:t>HMR authorizes the use of the metric units in 49 </a:t>
            </a:r>
            <a:r>
              <a:rPr lang="en-US" sz="1600" b="1" dirty="0">
                <a:highlight>
                  <a:srgbClr val="00FFFF"/>
                </a:highlight>
                <a:latin typeface="Arial Rounded MT Bold" panose="020F0704030504030204" pitchFamily="34" charset="0"/>
                <a:ea typeface="Calibri" panose="020F0502020204030204" pitchFamily="34" charset="0"/>
              </a:rPr>
              <a:t>§</a:t>
            </a:r>
            <a:r>
              <a:rPr lang="en-US" sz="1600" b="1" dirty="0">
                <a:highlight>
                  <a:srgbClr val="00FFFF"/>
                </a:highlight>
                <a:latin typeface="Arial Rounded MT Bold" panose="020F0704030504030204" pitchFamily="34" charset="0"/>
                <a:ea typeface="Calibri" panose="020F0502020204030204" pitchFamily="34" charset="0"/>
                <a:cs typeface="Calibri" panose="020F0502020204030204" pitchFamily="34" charset="0"/>
              </a:rPr>
              <a:t>171.10 to ensure compatibility with international transportation standards. PHMSA would require a petition for rulemaking to authorize SI pressure as alternative to the metric units. Dual marking is not permitted in the HMR or the </a:t>
            </a:r>
            <a:r>
              <a:rPr lang="en-US" sz="1600" b="1" i="1" dirty="0">
                <a:highlight>
                  <a:srgbClr val="00FFFF"/>
                </a:highlight>
                <a:latin typeface="Arial Rounded MT Bold" panose="020F0704030504030204" pitchFamily="34" charset="0"/>
                <a:ea typeface="Calibri" panose="020F0502020204030204" pitchFamily="34" charset="0"/>
                <a:cs typeface="Calibri" panose="020F0502020204030204" pitchFamily="34" charset="0"/>
              </a:rPr>
              <a:t>UN Recommendations on the Transport of Dangerous Goods</a:t>
            </a:r>
            <a:r>
              <a:rPr lang="en-US" sz="1600" b="1" dirty="0">
                <a:highlight>
                  <a:srgbClr val="00FFFF"/>
                </a:highlight>
                <a:latin typeface="Arial Rounded MT Bold" panose="020F0704030504030204" pitchFamily="34" charset="0"/>
                <a:ea typeface="Calibri" panose="020F0502020204030204" pitchFamily="34" charset="0"/>
                <a:cs typeface="Calibri" panose="020F0502020204030204" pitchFamily="34" charset="0"/>
              </a:rPr>
              <a:t>.</a:t>
            </a:r>
            <a:endParaRPr lang="en-US" sz="1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232171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r>
              <a:rPr lang="en-US" dirty="0"/>
              <a:t>- </a:t>
            </a:r>
            <a:fld id="{C05BDDAA-E60E-44DA-A6FF-F042FE5E47B9}" type="slidenum">
              <a:rPr lang="en-US" smtClean="0"/>
              <a:pPr>
                <a:defRPr/>
              </a:pPr>
              <a:t>2</a:t>
            </a:fld>
            <a:r>
              <a:rPr lang="en-US" dirty="0"/>
              <a:t> -</a:t>
            </a:r>
          </a:p>
        </p:txBody>
      </p:sp>
      <p:sp>
        <p:nvSpPr>
          <p:cNvPr id="6" name="Title 1"/>
          <p:cNvSpPr txBox="1">
            <a:spLocks/>
          </p:cNvSpPr>
          <p:nvPr/>
        </p:nvSpPr>
        <p:spPr bwMode="auto">
          <a:xfrm>
            <a:off x="-762000" y="575742"/>
            <a:ext cx="9144001" cy="792162"/>
          </a:xfrm>
          <a:prstGeom prst="rect">
            <a:avLst/>
          </a:prstGeom>
          <a:noFill/>
          <a:ln w="9525">
            <a:noFill/>
            <a:miter lim="800000"/>
            <a:headEnd/>
            <a:tailEnd/>
          </a:ln>
        </p:spPr>
        <p:txBody>
          <a:bodyPr anchor="ctr"/>
          <a:lstStyle/>
          <a:p>
            <a:pPr algn="ctr" eaLnBrk="0" hangingPunct="0">
              <a:defRPr/>
            </a:pPr>
            <a:r>
              <a:rPr lang="en-US" sz="3200" b="1" kern="0" dirty="0">
                <a:ln w="10541" cmpd="sng">
                  <a:solidFill>
                    <a:schemeClr val="accent1">
                      <a:shade val="88000"/>
                      <a:satMod val="110000"/>
                    </a:schemeClr>
                  </a:solidFill>
                  <a:prstDash val="solid"/>
                </a:ln>
                <a:latin typeface="Arial Rounded MT Bold" panose="020F0704030504030204" pitchFamily="34" charset="0"/>
                <a:ea typeface="ＭＳ Ｐゴシック" charset="-128"/>
                <a:cs typeface="Calibri Light" panose="020F0302020204030204" pitchFamily="34" charset="0"/>
              </a:rPr>
              <a:t>              PHMSA’s Mission</a:t>
            </a:r>
          </a:p>
        </p:txBody>
      </p:sp>
      <p:pic>
        <p:nvPicPr>
          <p:cNvPr id="7" name="Picture 14" descr="truck"/>
          <p:cNvPicPr>
            <a:picLocks noChangeAspect="1" noChangeArrowheads="1"/>
          </p:cNvPicPr>
          <p:nvPr/>
        </p:nvPicPr>
        <p:blipFill>
          <a:blip r:embed="rId3" cstate="print"/>
          <a:srcRect l="11111"/>
          <a:stretch>
            <a:fillRect/>
          </a:stretch>
        </p:blipFill>
        <p:spPr bwMode="auto">
          <a:xfrm>
            <a:off x="4571528" y="4191000"/>
            <a:ext cx="18288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5" descr="Landing"/>
          <p:cNvPicPr>
            <a:picLocks noChangeAspect="1" noChangeArrowheads="1"/>
          </p:cNvPicPr>
          <p:nvPr/>
        </p:nvPicPr>
        <p:blipFill>
          <a:blip r:embed="rId4" cstate="print"/>
          <a:srcRect/>
          <a:stretch>
            <a:fillRect/>
          </a:stretch>
        </p:blipFill>
        <p:spPr bwMode="auto">
          <a:xfrm>
            <a:off x="353888" y="4191000"/>
            <a:ext cx="20574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16" descr="LoadingShip"/>
          <p:cNvPicPr>
            <a:picLocks noChangeAspect="1" noChangeArrowheads="1"/>
          </p:cNvPicPr>
          <p:nvPr/>
        </p:nvPicPr>
        <p:blipFill>
          <a:blip r:embed="rId5" cstate="print"/>
          <a:srcRect/>
          <a:stretch>
            <a:fillRect/>
          </a:stretch>
        </p:blipFill>
        <p:spPr bwMode="auto">
          <a:xfrm>
            <a:off x="2627312" y="4191000"/>
            <a:ext cx="17526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17" descr="Two trains passing around bend in fall landscape."/>
          <p:cNvPicPr>
            <a:picLocks noChangeAspect="1" noChangeArrowheads="1"/>
          </p:cNvPicPr>
          <p:nvPr/>
        </p:nvPicPr>
        <p:blipFill>
          <a:blip r:embed="rId6" cstate="print"/>
          <a:srcRect l="41713" t="20197" r="14711"/>
          <a:stretch>
            <a:fillRect/>
          </a:stretch>
        </p:blipFill>
        <p:spPr bwMode="auto">
          <a:xfrm>
            <a:off x="6587752" y="4191000"/>
            <a:ext cx="1981200" cy="1223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1" name="Group 10"/>
          <p:cNvGrpSpPr/>
          <p:nvPr/>
        </p:nvGrpSpPr>
        <p:grpSpPr>
          <a:xfrm>
            <a:off x="702587" y="1600200"/>
            <a:ext cx="7924801" cy="1334046"/>
            <a:chOff x="-50785" y="-1545580"/>
            <a:chExt cx="8686800" cy="1334046"/>
          </a:xfrm>
          <a:scene3d>
            <a:camera prst="orthographicFront"/>
            <a:lightRig rig="flat" dir="t"/>
          </a:scene3d>
        </p:grpSpPr>
        <p:sp>
          <p:nvSpPr>
            <p:cNvPr id="12" name="Rounded Rectangle 11"/>
            <p:cNvSpPr/>
            <p:nvPr/>
          </p:nvSpPr>
          <p:spPr>
            <a:xfrm>
              <a:off x="-50785" y="-1545580"/>
              <a:ext cx="8686800" cy="1334046"/>
            </a:xfrm>
            <a:prstGeom prst="roundRect">
              <a:avLst/>
            </a:prstGeom>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sp>
        <p:sp>
          <p:nvSpPr>
            <p:cNvPr id="13" name="Rounded Rectangle 4"/>
            <p:cNvSpPr/>
            <p:nvPr/>
          </p:nvSpPr>
          <p:spPr>
            <a:xfrm>
              <a:off x="44459" y="-1461054"/>
              <a:ext cx="8556554" cy="12038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a:latin typeface="Arial Rounded MT Bold" panose="020F0704030504030204" pitchFamily="34" charset="0"/>
                </a:rPr>
                <a:t>To protect people and the environment by advancing the safe transportation of energy products and hazardous materials essential to our daily lives.</a:t>
              </a:r>
              <a:endParaRPr lang="en-US" sz="2400" kern="1200" dirty="0">
                <a:latin typeface="Arial Rounded MT Bold" panose="020F0704030504030204" pitchFamily="34" charset="0"/>
              </a:endParaRPr>
            </a:p>
          </p:txBody>
        </p:sp>
      </p:grpSp>
    </p:spTree>
    <p:extLst>
      <p:ext uri="{BB962C8B-B14F-4D97-AF65-F5344CB8AC3E}">
        <p14:creationId xmlns:p14="http://schemas.microsoft.com/office/powerpoint/2010/main" val="13011024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33C3-59B6-4615-A85A-EAFA7806BEA1}"/>
              </a:ext>
            </a:extLst>
          </p:cNvPr>
          <p:cNvSpPr>
            <a:spLocks noGrp="1"/>
          </p:cNvSpPr>
          <p:nvPr>
            <p:ph type="title"/>
          </p:nvPr>
        </p:nvSpPr>
        <p:spPr/>
        <p:txBody>
          <a:bodyPr>
            <a:normAutofit/>
          </a:bodyPr>
          <a:lstStyle/>
          <a:p>
            <a:r>
              <a:rPr lang="en-US" sz="3600" b="1" u="sng"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DAA’s Questions/Answers</a:t>
            </a:r>
            <a:endParaRPr lang="en-US" sz="3600" dirty="0"/>
          </a:p>
        </p:txBody>
      </p:sp>
      <p:sp>
        <p:nvSpPr>
          <p:cNvPr id="3" name="Rectangle 2">
            <a:extLst>
              <a:ext uri="{FF2B5EF4-FFF2-40B4-BE49-F238E27FC236}">
                <a16:creationId xmlns:a16="http://schemas.microsoft.com/office/drawing/2014/main" id="{916BC97B-8E37-449A-BEE0-6DF0714F6CF9}"/>
              </a:ext>
            </a:extLst>
          </p:cNvPr>
          <p:cNvSpPr/>
          <p:nvPr/>
        </p:nvSpPr>
        <p:spPr>
          <a:xfrm>
            <a:off x="533400" y="1295400"/>
            <a:ext cx="8001000" cy="4288353"/>
          </a:xfrm>
          <a:prstGeom prst="rect">
            <a:avLst/>
          </a:prstGeom>
        </p:spPr>
        <p:txBody>
          <a:bodyPr wrap="square">
            <a:spAutoFit/>
          </a:bodyPr>
          <a:lstStyle/>
          <a:p>
            <a:pPr marR="0" lvl="0">
              <a:spcBef>
                <a:spcPts val="0"/>
              </a:spcBef>
              <a:spcAft>
                <a:spcPts val="500"/>
              </a:spcAft>
            </a:pPr>
            <a:r>
              <a:rPr lang="en-US" sz="1600" b="1" dirty="0">
                <a:latin typeface="Arial Rounded MT Bold" panose="020F0704030504030204" pitchFamily="34" charset="0"/>
                <a:ea typeface="Calibri" panose="020F0502020204030204" pitchFamily="34" charset="0"/>
                <a:cs typeface="Calibri" panose="020F0502020204030204" pitchFamily="34" charset="0"/>
              </a:rPr>
              <a:t>Question 4.</a:t>
            </a:r>
          </a:p>
          <a:p>
            <a:pPr marR="0" lvl="0">
              <a:spcBef>
                <a:spcPts val="0"/>
              </a:spcBef>
              <a:spcAft>
                <a:spcPts val="500"/>
              </a:spcAft>
            </a:pPr>
            <a:endParaRPr lang="en-US" sz="1600" b="1" dirty="0">
              <a:latin typeface="Arial Rounded MT Bold" panose="020F0704030504030204" pitchFamily="34" charset="0"/>
              <a:ea typeface="Calibri" panose="020F0502020204030204" pitchFamily="34" charset="0"/>
              <a:cs typeface="Calibri" panose="020F0502020204030204" pitchFamily="34" charset="0"/>
            </a:endParaRPr>
          </a:p>
          <a:p>
            <a:pPr marR="0" lvl="0">
              <a:spcBef>
                <a:spcPts val="0"/>
              </a:spcBef>
              <a:spcAft>
                <a:spcPts val="500"/>
              </a:spcAft>
            </a:pPr>
            <a:r>
              <a:rPr lang="en-US" sz="1600" dirty="0">
                <a:latin typeface="Arial Rounded MT Bold" panose="020F0704030504030204" pitchFamily="34" charset="0"/>
                <a:ea typeface="Calibri" panose="020F0502020204030204" pitchFamily="34" charset="0"/>
                <a:cs typeface="Calibri" panose="020F0502020204030204" pitchFamily="34" charset="0"/>
              </a:rPr>
              <a:t>The requirements listed in 49 CFR section 180.605 (Requirements for periodic testing, inspection and repair of portable tanks), do not require a customer to be registered prior to the conducting of testing on their portable tank. However, there are some locations that maintain a FMCSA Registration with additional testing / inspection criteria of Part 180.605. How does this occur? </a:t>
            </a:r>
          </a:p>
          <a:p>
            <a:pPr marR="0" lvl="0">
              <a:spcBef>
                <a:spcPts val="0"/>
              </a:spcBef>
              <a:spcAft>
                <a:spcPts val="500"/>
              </a:spcAft>
            </a:pPr>
            <a:endParaRPr lang="en-US" sz="1600" dirty="0">
              <a:latin typeface="Arial Rounded MT Bold" panose="020F0704030504030204" pitchFamily="34" charset="0"/>
              <a:ea typeface="Calibri" panose="020F0502020204030204" pitchFamily="34" charset="0"/>
            </a:endParaRPr>
          </a:p>
          <a:p>
            <a:pPr marL="742950" marR="0" lvl="1" indent="-285750">
              <a:spcBef>
                <a:spcPts val="0"/>
              </a:spcBef>
              <a:spcAft>
                <a:spcPts val="500"/>
              </a:spcAft>
              <a:buFont typeface="Wingdings" panose="05000000000000000000" pitchFamily="2" charset="2"/>
              <a:buChar char=""/>
            </a:pPr>
            <a:r>
              <a:rPr lang="en-US" sz="1600" b="1" dirty="0">
                <a:highlight>
                  <a:srgbClr val="00FFFF"/>
                </a:highlight>
                <a:latin typeface="Arial Rounded MT Bold" panose="020F0704030504030204" pitchFamily="34" charset="0"/>
                <a:ea typeface="Calibri" panose="020F0502020204030204" pitchFamily="34" charset="0"/>
                <a:cs typeface="Calibri" panose="020F0502020204030204" pitchFamily="34" charset="0"/>
              </a:rPr>
              <a:t>Our department under the Pressure Vessels Branch does not require the customer(s) of the DAA’s to register prior to conducting testing, inspection or repairs to tanks.  We do require the DAA to submit Semi-Annual Reports that outlines their customers; as well as, the type of activity(s) that were conducted for the customer. FMCSA is a different agency that has their own requirements.  You may want to contact FMCSA for clarification of their process and to verify if this practice is for Cargo Tanks. </a:t>
            </a:r>
            <a:endParaRPr lang="en-US" sz="1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005908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51E04-4872-4116-A951-6CA22AEFDE53}"/>
              </a:ext>
            </a:extLst>
          </p:cNvPr>
          <p:cNvSpPr>
            <a:spLocks noGrp="1"/>
          </p:cNvSpPr>
          <p:nvPr>
            <p:ph type="title"/>
          </p:nvPr>
        </p:nvSpPr>
        <p:spPr/>
        <p:txBody>
          <a:bodyPr>
            <a:normAutofit/>
          </a:bodyPr>
          <a:lstStyle/>
          <a:p>
            <a:r>
              <a:rPr lang="en-US" sz="3600" b="1" u="sng"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DAA’s Questions/Answers</a:t>
            </a:r>
            <a:endParaRPr lang="en-US" sz="3600" dirty="0"/>
          </a:p>
        </p:txBody>
      </p:sp>
      <p:sp>
        <p:nvSpPr>
          <p:cNvPr id="3" name="Rectangle 2">
            <a:extLst>
              <a:ext uri="{FF2B5EF4-FFF2-40B4-BE49-F238E27FC236}">
                <a16:creationId xmlns:a16="http://schemas.microsoft.com/office/drawing/2014/main" id="{D8174071-584B-44FC-823E-F233C33C51AD}"/>
              </a:ext>
            </a:extLst>
          </p:cNvPr>
          <p:cNvSpPr/>
          <p:nvPr/>
        </p:nvSpPr>
        <p:spPr>
          <a:xfrm>
            <a:off x="304800" y="1417638"/>
            <a:ext cx="8382000" cy="4470455"/>
          </a:xfrm>
          <a:prstGeom prst="rect">
            <a:avLst/>
          </a:prstGeom>
        </p:spPr>
        <p:txBody>
          <a:bodyPr wrap="square">
            <a:spAutoFit/>
          </a:bodyPr>
          <a:lstStyle/>
          <a:p>
            <a:pPr marR="0" lvl="0">
              <a:spcBef>
                <a:spcPts val="0"/>
              </a:spcBef>
              <a:spcAft>
                <a:spcPts val="500"/>
              </a:spcAft>
            </a:pPr>
            <a:r>
              <a:rPr lang="en-US" sz="1600" b="1" dirty="0">
                <a:latin typeface="Arial Rounded MT Bold" panose="020F0704030504030204" pitchFamily="34" charset="0"/>
                <a:ea typeface="Calibri" panose="020F0502020204030204" pitchFamily="34" charset="0"/>
                <a:cs typeface="Calibri" panose="020F0502020204030204" pitchFamily="34" charset="0"/>
              </a:rPr>
              <a:t>Question 5.</a:t>
            </a:r>
          </a:p>
          <a:p>
            <a:pPr marR="0" lvl="0">
              <a:spcBef>
                <a:spcPts val="0"/>
              </a:spcBef>
              <a:spcAft>
                <a:spcPts val="500"/>
              </a:spcAft>
            </a:pPr>
            <a:r>
              <a:rPr lang="en-US" sz="1600" dirty="0">
                <a:latin typeface="Arial Rounded MT Bold" panose="020F0704030504030204" pitchFamily="34" charset="0"/>
                <a:ea typeface="Calibri" panose="020F0502020204030204" pitchFamily="34" charset="0"/>
                <a:cs typeface="Calibri" panose="020F0502020204030204" pitchFamily="34" charset="0"/>
              </a:rPr>
              <a:t>Considering 49 CFR part 180.605, where there appears to be no regulatory requirement except that of the DAA and Competent Body.  A customer / owner user, with a UN Portable tank for testing and or repair in accordance with 49 CFR Part 180.605 is not required to be registered with DOT.  Cargo Tanks however, as prescribed under § 107.405, establish registration requirements for individuals engaged in the manufacture, assembly, inspection and testing, certification or repair or a cargo tank motor vehicle</a:t>
            </a:r>
            <a:r>
              <a:rPr lang="en-US" sz="1600" u="sng" dirty="0">
                <a:latin typeface="Arial Rounded MT Bold" panose="020F0704030504030204" pitchFamily="34" charset="0"/>
                <a:ea typeface="Calibri" panose="020F0502020204030204" pitchFamily="34" charset="0"/>
                <a:cs typeface="Calibri" panose="020F0502020204030204" pitchFamily="34" charset="0"/>
              </a:rPr>
              <a:t> </a:t>
            </a:r>
            <a:r>
              <a:rPr lang="en-US" sz="1600" dirty="0">
                <a:latin typeface="Arial Rounded MT Bold" panose="020F0704030504030204" pitchFamily="34" charset="0"/>
                <a:ea typeface="Calibri" panose="020F0502020204030204" pitchFamily="34" charset="0"/>
                <a:cs typeface="Calibri" panose="020F0502020204030204" pitchFamily="34" charset="0"/>
              </a:rPr>
              <a:t>manufactured to a DOT specification.  Generally speaking, the majority of UN Portable tanks are constructed to ASME Section VIII Div.1 and marked both with an ASME Nameplate and DOT Marking. Considering this, why is there not some word made in regard to following the NBIC for the repair of UN Portable Tanks.</a:t>
            </a:r>
          </a:p>
          <a:p>
            <a:pPr marR="0" lvl="0">
              <a:spcBef>
                <a:spcPts val="0"/>
              </a:spcBef>
              <a:spcAft>
                <a:spcPts val="500"/>
              </a:spcAft>
            </a:pPr>
            <a:endParaRPr lang="en-US" sz="1600" dirty="0">
              <a:latin typeface="Arial Rounded MT Bold" panose="020F0704030504030204" pitchFamily="34" charset="0"/>
              <a:ea typeface="Calibri" panose="020F0502020204030204" pitchFamily="34" charset="0"/>
            </a:endParaRPr>
          </a:p>
          <a:p>
            <a:pPr marL="742950" marR="0" lvl="1" indent="-285750">
              <a:spcBef>
                <a:spcPts val="0"/>
              </a:spcBef>
              <a:spcAft>
                <a:spcPts val="500"/>
              </a:spcAft>
              <a:buFont typeface="Wingdings" panose="05000000000000000000" pitchFamily="2" charset="2"/>
              <a:buChar char=""/>
            </a:pPr>
            <a:r>
              <a:rPr lang="en-US" sz="1600" dirty="0">
                <a:highlight>
                  <a:srgbClr val="00FFFF"/>
                </a:highlight>
                <a:latin typeface="Arial Rounded MT Bold" panose="020F0704030504030204" pitchFamily="34" charset="0"/>
                <a:ea typeface="Calibri" panose="020F0502020204030204" pitchFamily="34" charset="0"/>
                <a:cs typeface="Calibri" panose="020F0502020204030204" pitchFamily="34" charset="0"/>
              </a:rPr>
              <a:t>The DAA has skills and knowledge in conjunction with the pressure vessel code used for the construction to evaluate a portable tank repair. The HMR has established the Designated Approval Agencies (DDA) as the qualified entity to determine if a repair is equivalent to the original design.</a:t>
            </a:r>
            <a:r>
              <a:rPr lang="en-US" sz="1600" dirty="0">
                <a:latin typeface="Arial Rounded MT Bold" panose="020F0704030504030204" pitchFamily="34" charset="0"/>
                <a:ea typeface="Calibri" panose="020F0502020204030204" pitchFamily="34" charset="0"/>
                <a:cs typeface="Calibri" panose="020F0502020204030204" pitchFamily="34" charset="0"/>
              </a:rPr>
              <a:t> </a:t>
            </a:r>
            <a:endParaRPr lang="en-US" sz="1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558244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256A-9B9F-4707-8177-7E5330B3CCD8}"/>
              </a:ext>
            </a:extLst>
          </p:cNvPr>
          <p:cNvSpPr>
            <a:spLocks noGrp="1"/>
          </p:cNvSpPr>
          <p:nvPr>
            <p:ph type="title"/>
          </p:nvPr>
        </p:nvSpPr>
        <p:spPr/>
        <p:txBody>
          <a:bodyPr>
            <a:normAutofit/>
          </a:bodyPr>
          <a:lstStyle/>
          <a:p>
            <a:r>
              <a:rPr lang="en-US" sz="3600" b="1" u="sng"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DAA’s Questions/Answers</a:t>
            </a:r>
            <a:endParaRPr lang="en-US" sz="3600" dirty="0"/>
          </a:p>
        </p:txBody>
      </p:sp>
      <p:sp>
        <p:nvSpPr>
          <p:cNvPr id="3" name="Rectangle 2">
            <a:extLst>
              <a:ext uri="{FF2B5EF4-FFF2-40B4-BE49-F238E27FC236}">
                <a16:creationId xmlns:a16="http://schemas.microsoft.com/office/drawing/2014/main" id="{8FAEBE85-EEC2-44C9-B2B9-2547CC69EF8E}"/>
              </a:ext>
            </a:extLst>
          </p:cNvPr>
          <p:cNvSpPr/>
          <p:nvPr/>
        </p:nvSpPr>
        <p:spPr>
          <a:xfrm>
            <a:off x="609600" y="1981200"/>
            <a:ext cx="7315200" cy="2564805"/>
          </a:xfrm>
          <a:prstGeom prst="rect">
            <a:avLst/>
          </a:prstGeom>
        </p:spPr>
        <p:txBody>
          <a:bodyPr wrap="square">
            <a:spAutoFit/>
          </a:bodyPr>
          <a:lstStyle/>
          <a:p>
            <a:pPr marR="0" lvl="0">
              <a:spcBef>
                <a:spcPts val="0"/>
              </a:spcBef>
              <a:spcAft>
                <a:spcPts val="500"/>
              </a:spcAft>
            </a:pPr>
            <a:r>
              <a:rPr lang="en-US" sz="1600" b="1" dirty="0">
                <a:latin typeface="Arial Rounded MT Bold" panose="020F0704030504030204" pitchFamily="34" charset="0"/>
                <a:ea typeface="Calibri" panose="020F0502020204030204" pitchFamily="34" charset="0"/>
                <a:cs typeface="Calibri" panose="020F0502020204030204" pitchFamily="34" charset="0"/>
              </a:rPr>
              <a:t>Question 6.</a:t>
            </a:r>
          </a:p>
          <a:p>
            <a:pPr marR="0" lvl="0">
              <a:spcBef>
                <a:spcPts val="0"/>
              </a:spcBef>
              <a:spcAft>
                <a:spcPts val="500"/>
              </a:spcAft>
            </a:pPr>
            <a:endParaRPr lang="en-US" sz="1600" b="1" dirty="0">
              <a:latin typeface="Arial Rounded MT Bold" panose="020F0704030504030204" pitchFamily="34" charset="0"/>
              <a:ea typeface="Calibri" panose="020F0502020204030204" pitchFamily="34" charset="0"/>
              <a:cs typeface="Calibri" panose="020F0502020204030204" pitchFamily="34" charset="0"/>
            </a:endParaRPr>
          </a:p>
          <a:p>
            <a:pPr marR="0" lvl="0">
              <a:spcBef>
                <a:spcPts val="0"/>
              </a:spcBef>
              <a:spcAft>
                <a:spcPts val="500"/>
              </a:spcAft>
            </a:pPr>
            <a:r>
              <a:rPr lang="en-US" sz="1600" dirty="0">
                <a:latin typeface="Arial Rounded MT Bold" panose="020F0704030504030204" pitchFamily="34" charset="0"/>
                <a:ea typeface="Calibri" panose="020F0502020204030204" pitchFamily="34" charset="0"/>
                <a:cs typeface="Calibri" panose="020F0502020204030204" pitchFamily="34" charset="0"/>
              </a:rPr>
              <a:t>Is there any progress being made to formal 49 CFR Recognition of The American Society of Mechanical Engineers “ASME” Section XII?</a:t>
            </a:r>
          </a:p>
          <a:p>
            <a:pPr marR="0" lvl="0">
              <a:spcBef>
                <a:spcPts val="0"/>
              </a:spcBef>
              <a:spcAft>
                <a:spcPts val="500"/>
              </a:spcAft>
            </a:pPr>
            <a:endParaRPr lang="en-US" sz="1600" dirty="0">
              <a:latin typeface="Arial Rounded MT Bold" panose="020F0704030504030204" pitchFamily="34" charset="0"/>
              <a:ea typeface="Calibri" panose="020F0502020204030204" pitchFamily="34" charset="0"/>
            </a:endParaRPr>
          </a:p>
          <a:p>
            <a:pPr marL="342900" marR="0" lvl="0" indent="-342900">
              <a:spcBef>
                <a:spcPts val="0"/>
              </a:spcBef>
              <a:spcAft>
                <a:spcPts val="500"/>
              </a:spcAft>
              <a:buFont typeface="Wingdings" panose="05000000000000000000" pitchFamily="2" charset="2"/>
              <a:buChar char=""/>
            </a:pPr>
            <a:r>
              <a:rPr lang="en-US" sz="1600" dirty="0">
                <a:highlight>
                  <a:srgbClr val="00FFFF"/>
                </a:highlight>
                <a:latin typeface="Arial Rounded MT Bold" panose="020F0704030504030204" pitchFamily="34" charset="0"/>
                <a:ea typeface="Calibri" panose="020F0502020204030204" pitchFamily="34" charset="0"/>
              </a:rPr>
              <a:t>“</a:t>
            </a:r>
            <a:r>
              <a:rPr lang="en-US" sz="1600" dirty="0">
                <a:solidFill>
                  <a:srgbClr val="000000"/>
                </a:solidFill>
                <a:highlight>
                  <a:srgbClr val="00FFFF"/>
                </a:highlight>
                <a:latin typeface="Arial Rounded MT Bold" panose="020F0704030504030204" pitchFamily="34" charset="0"/>
                <a:ea typeface="Calibri" panose="020F0502020204030204" pitchFamily="34" charset="0"/>
              </a:rPr>
              <a:t>This is an open rulemaking and as such, we cannot comment on the specifics contained within it.  However, we can note that we are actively working to complete and publish the final rule.</a:t>
            </a:r>
            <a:r>
              <a:rPr lang="en-US" sz="1600" dirty="0">
                <a:highlight>
                  <a:srgbClr val="00FFFF"/>
                </a:highlight>
                <a:latin typeface="Arial Rounded MT Bold" panose="020F0704030504030204" pitchFamily="34" charset="0"/>
                <a:ea typeface="Calibri" panose="020F0502020204030204" pitchFamily="34" charset="0"/>
              </a:rPr>
              <a:t>”  Therefore, we can not comment on this while it is an open rulemaking.</a:t>
            </a:r>
            <a:endParaRPr lang="en-US" sz="1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510896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u="sng" dirty="0">
                <a:latin typeface="Arial Rounded MT Bold" panose="020F0704030504030204" pitchFamily="34" charset="0"/>
              </a:rPr>
              <a:t>Thank You</a:t>
            </a:r>
            <a:br>
              <a:rPr lang="en-US" sz="3600" b="1" u="sng" dirty="0">
                <a:latin typeface="Arial Rounded MT Bold" panose="020F0704030504030204" pitchFamily="34" charset="0"/>
              </a:rPr>
            </a:br>
            <a:r>
              <a:rPr lang="en-US" sz="3600" b="1" u="sng" dirty="0">
                <a:latin typeface="Arial Rounded MT Bold" panose="020F0704030504030204" pitchFamily="34" charset="0"/>
              </a:rPr>
              <a:t>Questions /Comments</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371600" y="1524000"/>
            <a:ext cx="3276600" cy="3925888"/>
          </a:xfrm>
          <a:prstGeom prst="rect">
            <a:avLst/>
          </a:prstGeom>
        </p:spPr>
      </p:pic>
    </p:spTree>
    <p:extLst>
      <p:ext uri="{BB962C8B-B14F-4D97-AF65-F5344CB8AC3E}">
        <p14:creationId xmlns:p14="http://schemas.microsoft.com/office/powerpoint/2010/main" val="346974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69B4-3E91-4353-9CD5-718094E12472}"/>
              </a:ext>
            </a:extLst>
          </p:cNvPr>
          <p:cNvSpPr>
            <a:spLocks noGrp="1"/>
          </p:cNvSpPr>
          <p:nvPr>
            <p:ph type="title"/>
          </p:nvPr>
        </p:nvSpPr>
        <p:spPr/>
        <p:txBody>
          <a:bodyPr/>
          <a:lstStyle/>
          <a:p>
            <a:r>
              <a:rPr lang="en-US" sz="3200" b="1" u="sng" dirty="0">
                <a:solidFill>
                  <a:prstClr val="black"/>
                </a:solidFill>
                <a:latin typeface="Arial Rounded MT Bold" panose="020F0704030504030204" pitchFamily="34" charset="0"/>
              </a:rPr>
              <a:t>Agenda</a:t>
            </a:r>
            <a:endParaRPr lang="en-US" dirty="0">
              <a:latin typeface="Arial Rounded MT Bold" panose="020F0704030504030204" pitchFamily="34" charset="0"/>
            </a:endParaRPr>
          </a:p>
        </p:txBody>
      </p:sp>
      <p:sp>
        <p:nvSpPr>
          <p:cNvPr id="3" name="Rectangle 2">
            <a:extLst>
              <a:ext uri="{FF2B5EF4-FFF2-40B4-BE49-F238E27FC236}">
                <a16:creationId xmlns:a16="http://schemas.microsoft.com/office/drawing/2014/main" id="{53C4D06A-4067-4A9C-8FCB-E8E04060AA90}"/>
              </a:ext>
            </a:extLst>
          </p:cNvPr>
          <p:cNvSpPr/>
          <p:nvPr/>
        </p:nvSpPr>
        <p:spPr>
          <a:xfrm>
            <a:off x="457200" y="1219200"/>
            <a:ext cx="8610600" cy="4358116"/>
          </a:xfrm>
          <a:prstGeom prst="rect">
            <a:avLst/>
          </a:prstGeom>
        </p:spPr>
        <p:txBody>
          <a:bodyPr wrap="square">
            <a:spAutoFit/>
          </a:bodyPr>
          <a:lstStyle/>
          <a:p>
            <a:pPr marL="342900" lvl="0" indent="-342900">
              <a:lnSpc>
                <a:spcPct val="90000"/>
              </a:lnSpc>
              <a:buFont typeface="+mj-lt"/>
              <a:buAutoNum type="arabicPeriod"/>
            </a:pPr>
            <a:r>
              <a:rPr lang="en-US" sz="1400" b="1" dirty="0">
                <a:solidFill>
                  <a:prstClr val="black"/>
                </a:solidFill>
                <a:latin typeface="Arial Rounded MT Bold" panose="020F0704030504030204" pitchFamily="34" charset="0"/>
                <a:ea typeface="Times New Roman" panose="02020603050405020304" pitchFamily="18" charset="0"/>
              </a:rPr>
              <a:t>Welcome / Opening Remarks </a:t>
            </a:r>
            <a:endParaRPr lang="en-US" sz="1400" b="1"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endParaRPr>
          </a:p>
          <a:p>
            <a:pPr lvl="0">
              <a:lnSpc>
                <a:spcPct val="90000"/>
              </a:lnSpc>
            </a:pPr>
            <a:r>
              <a:rPr lang="en-US" sz="1400"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rPr>
              <a:t>       	Duane Cassidy, Chief Pressure Vessels Branch </a:t>
            </a:r>
          </a:p>
          <a:p>
            <a:pPr lvl="0">
              <a:lnSpc>
                <a:spcPct val="90000"/>
              </a:lnSpc>
            </a:pPr>
            <a:endParaRPr lang="en-US" sz="1400" b="1"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endParaRPr>
          </a:p>
          <a:p>
            <a:pPr lvl="0">
              <a:lnSpc>
                <a:spcPct val="90000"/>
              </a:lnSpc>
            </a:pPr>
            <a:r>
              <a:rPr lang="en-US" sz="1400" b="1" dirty="0">
                <a:solidFill>
                  <a:prstClr val="black"/>
                </a:solidFill>
                <a:latin typeface="Arial Rounded MT Bold" panose="020F0704030504030204" pitchFamily="34" charset="0"/>
                <a:ea typeface="Times New Roman" panose="02020603050405020304" pitchFamily="18" charset="0"/>
              </a:rPr>
              <a:t>2.   Open Discussion with Third Party DAA’s                                      </a:t>
            </a:r>
            <a:r>
              <a:rPr lang="en-US" sz="1400" dirty="0">
                <a:solidFill>
                  <a:prstClr val="black"/>
                </a:solidFill>
                <a:latin typeface="Arial Rounded MT Bold" panose="020F0704030504030204" pitchFamily="34" charset="0"/>
                <a:ea typeface="Times New Roman" panose="02020603050405020304" pitchFamily="18" charset="0"/>
              </a:rPr>
              <a:t>	</a:t>
            </a:r>
          </a:p>
          <a:p>
            <a:pPr lvl="0">
              <a:lnSpc>
                <a:spcPct val="90000"/>
              </a:lnSpc>
            </a:pPr>
            <a:r>
              <a:rPr lang="en-US" sz="1400"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rPr>
              <a:t>      	William Schoonover Associate Administrator</a:t>
            </a:r>
          </a:p>
          <a:p>
            <a:pPr lvl="1">
              <a:lnSpc>
                <a:spcPct val="90000"/>
              </a:lnSpc>
            </a:pPr>
            <a:endParaRPr lang="en-US" sz="1400" b="1" dirty="0">
              <a:solidFill>
                <a:prstClr val="black"/>
              </a:solidFill>
              <a:latin typeface="Arial Rounded MT Bold" panose="020F0704030504030204" pitchFamily="34" charset="0"/>
              <a:ea typeface="Calibri" panose="020F0502020204030204" pitchFamily="34" charset="0"/>
            </a:endParaRPr>
          </a:p>
          <a:p>
            <a:pPr lvl="0">
              <a:lnSpc>
                <a:spcPct val="90000"/>
              </a:lnSpc>
            </a:pPr>
            <a:r>
              <a:rPr lang="en-US" sz="1400" b="1" dirty="0">
                <a:solidFill>
                  <a:prstClr val="black"/>
                </a:solidFill>
                <a:latin typeface="Arial Rounded MT Bold" panose="020F0704030504030204" pitchFamily="34" charset="0"/>
                <a:ea typeface="Times New Roman" panose="02020603050405020304" pitchFamily="18" charset="0"/>
              </a:rPr>
              <a:t>3. Hartford Steam Boiler Inspection and Insurance Company (HSB)</a:t>
            </a:r>
          </a:p>
          <a:p>
            <a:pPr lvl="0">
              <a:lnSpc>
                <a:spcPct val="90000"/>
              </a:lnSpc>
            </a:pPr>
            <a:r>
              <a:rPr lang="en-US" sz="1400" b="1" dirty="0">
                <a:solidFill>
                  <a:prstClr val="black"/>
                </a:solidFill>
                <a:latin typeface="Arial Rounded MT Bold" panose="020F0704030504030204" pitchFamily="34" charset="0"/>
                <a:ea typeface="Times New Roman" panose="02020603050405020304" pitchFamily="18" charset="0"/>
              </a:rPr>
              <a:t>     Presentation on Virtual Inspections</a:t>
            </a:r>
          </a:p>
          <a:p>
            <a:pPr lvl="0">
              <a:lnSpc>
                <a:spcPct val="90000"/>
              </a:lnSpc>
            </a:pPr>
            <a:r>
              <a:rPr lang="en-US" sz="1400"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rPr>
              <a:t>     </a:t>
            </a:r>
            <a:r>
              <a:rPr lang="en-US" sz="1400" b="1"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rPr>
              <a:t> (New Developments / Lessons Learned) </a:t>
            </a:r>
          </a:p>
          <a:p>
            <a:pPr lvl="0">
              <a:lnSpc>
                <a:spcPct val="90000"/>
              </a:lnSpc>
            </a:pPr>
            <a:r>
              <a:rPr lang="en-US" sz="1400"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rPr>
              <a:t>     	 Paul Coco </a:t>
            </a:r>
          </a:p>
          <a:p>
            <a:pPr lvl="0">
              <a:lnSpc>
                <a:spcPct val="90000"/>
              </a:lnSpc>
            </a:pPr>
            <a:endParaRPr lang="en-US" sz="1400"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endParaRPr>
          </a:p>
          <a:p>
            <a:pPr lvl="0">
              <a:lnSpc>
                <a:spcPct val="90000"/>
              </a:lnSpc>
            </a:pPr>
            <a:r>
              <a:rPr lang="en-US" sz="1400" b="1"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rPr>
              <a:t>4.   </a:t>
            </a:r>
            <a:r>
              <a:rPr lang="en-US" sz="1400" b="1" dirty="0">
                <a:solidFill>
                  <a:prstClr val="black"/>
                </a:solidFill>
                <a:latin typeface="Arial Rounded MT Bold" panose="020F0704030504030204" pitchFamily="34" charset="0"/>
              </a:rPr>
              <a:t>PHMSA Field Unit General Observations during Onsite Inspections.</a:t>
            </a:r>
          </a:p>
          <a:p>
            <a:pPr lvl="1">
              <a:lnSpc>
                <a:spcPct val="90000"/>
              </a:lnSpc>
            </a:pPr>
            <a:r>
              <a:rPr lang="en-US" sz="1400" b="1" dirty="0">
                <a:solidFill>
                  <a:prstClr val="black"/>
                </a:solidFill>
                <a:latin typeface="Arial Rounded MT Bold" panose="020F0704030504030204" pitchFamily="34" charset="0"/>
              </a:rPr>
              <a:t>	</a:t>
            </a:r>
            <a:r>
              <a:rPr lang="en-US" sz="1400" dirty="0">
                <a:solidFill>
                  <a:prstClr val="black"/>
                </a:solidFill>
                <a:latin typeface="Arial Rounded MT Bold" panose="020F0704030504030204" pitchFamily="34" charset="0"/>
                <a:cs typeface="Arial" panose="020B0604020202020204" pitchFamily="34" charset="0"/>
              </a:rPr>
              <a:t>Joe Vega</a:t>
            </a:r>
          </a:p>
          <a:p>
            <a:pPr lvl="0">
              <a:lnSpc>
                <a:spcPct val="90000"/>
              </a:lnSpc>
            </a:pPr>
            <a:endParaRPr lang="en-US" sz="1400"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endParaRPr>
          </a:p>
          <a:p>
            <a:pPr marL="342900" lvl="0" indent="-342900">
              <a:lnSpc>
                <a:spcPct val="90000"/>
              </a:lnSpc>
              <a:buFont typeface="Arial" panose="020B0604020202020204" pitchFamily="34" charset="0"/>
              <a:buAutoNum type="arabicPeriod" startAt="5"/>
            </a:pPr>
            <a:r>
              <a:rPr lang="en-US" sz="1400" b="1"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rPr>
              <a:t> Application’s Awareness</a:t>
            </a:r>
          </a:p>
          <a:p>
            <a:pPr lvl="2">
              <a:lnSpc>
                <a:spcPct val="90000"/>
              </a:lnSpc>
            </a:pPr>
            <a:r>
              <a:rPr lang="en-US" sz="1400"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rPr>
              <a:t>Transportation Specialist</a:t>
            </a:r>
          </a:p>
          <a:p>
            <a:pPr lvl="0">
              <a:lnSpc>
                <a:spcPct val="90000"/>
              </a:lnSpc>
            </a:pPr>
            <a:endParaRPr lang="en-US" sz="1400" b="1"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endParaRPr>
          </a:p>
          <a:p>
            <a:pPr lvl="0">
              <a:lnSpc>
                <a:spcPct val="90000"/>
              </a:lnSpc>
            </a:pPr>
            <a:r>
              <a:rPr lang="en-US" sz="1400" b="1"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rPr>
              <a:t>6.    DAA’s Questions </a:t>
            </a:r>
          </a:p>
          <a:p>
            <a:pPr lvl="0">
              <a:lnSpc>
                <a:spcPct val="90000"/>
              </a:lnSpc>
            </a:pPr>
            <a:r>
              <a:rPr lang="en-US" sz="1400" b="1"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rPr>
              <a:t>       (Response to General Questions Submitted by DAA’s)</a:t>
            </a:r>
          </a:p>
          <a:p>
            <a:pPr lvl="0">
              <a:lnSpc>
                <a:spcPct val="90000"/>
              </a:lnSpc>
            </a:pPr>
            <a:r>
              <a:rPr lang="en-US" sz="1400"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rPr>
              <a:t>     	 Transportation Specialist</a:t>
            </a:r>
          </a:p>
          <a:p>
            <a:pPr lvl="0">
              <a:lnSpc>
                <a:spcPct val="90000"/>
              </a:lnSpc>
            </a:pPr>
            <a:endParaRPr lang="en-US" sz="1400" dirty="0">
              <a:solidFill>
                <a:prstClr val="black"/>
              </a:solidFill>
              <a:latin typeface="Arial Rounded MT Bold" panose="020F0704030504030204" pitchFamily="34" charset="0"/>
              <a:ea typeface="Times New Roman" panose="02020603050405020304" pitchFamily="18" charset="0"/>
              <a:cs typeface="Arial" panose="020B0604020202020204" pitchFamily="34" charset="0"/>
            </a:endParaRPr>
          </a:p>
          <a:p>
            <a:pPr lvl="0">
              <a:lnSpc>
                <a:spcPct val="90000"/>
              </a:lnSpc>
            </a:pPr>
            <a:r>
              <a:rPr lang="en-US" sz="1400" b="1" dirty="0">
                <a:solidFill>
                  <a:prstClr val="black"/>
                </a:solidFill>
                <a:latin typeface="Arial Rounded MT Bold" panose="020F0704030504030204" pitchFamily="34" charset="0"/>
              </a:rPr>
              <a:t>7. </a:t>
            </a:r>
            <a:r>
              <a:rPr lang="en-US" sz="1400" b="1" dirty="0">
                <a:solidFill>
                  <a:prstClr val="black"/>
                </a:solidFill>
                <a:latin typeface="Arial Rounded MT Bold" panose="020F0704030504030204" pitchFamily="34" charset="0"/>
                <a:ea typeface="Calibri" panose="020F0502020204030204" pitchFamily="34" charset="0"/>
              </a:rPr>
              <a:t>  Closing Remarks</a:t>
            </a:r>
          </a:p>
        </p:txBody>
      </p:sp>
    </p:spTree>
    <p:extLst>
      <p:ext uri="{BB962C8B-B14F-4D97-AF65-F5344CB8AC3E}">
        <p14:creationId xmlns:p14="http://schemas.microsoft.com/office/powerpoint/2010/main" val="343110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A42AC-0240-442C-A53E-06B835C330B2}"/>
              </a:ext>
            </a:extLst>
          </p:cNvPr>
          <p:cNvSpPr>
            <a:spLocks noGrp="1"/>
          </p:cNvSpPr>
          <p:nvPr>
            <p:ph type="title"/>
          </p:nvPr>
        </p:nvSpPr>
        <p:spPr>
          <a:xfrm>
            <a:off x="457200" y="274638"/>
            <a:ext cx="8229600" cy="5135562"/>
          </a:xfrm>
        </p:spPr>
        <p:txBody>
          <a:bodyPr>
            <a:normAutofit/>
          </a:bodyPr>
          <a:lstStyle/>
          <a:p>
            <a:r>
              <a:rPr lang="en-US" sz="3600" b="1" dirty="0">
                <a:latin typeface="Arial Rounded MT Bold" panose="020F0704030504030204" pitchFamily="34" charset="0"/>
              </a:rPr>
              <a:t>Open Discussion with DAA’s</a:t>
            </a:r>
            <a:br>
              <a:rPr lang="en-US" sz="3600" b="1" dirty="0">
                <a:latin typeface="Arial Rounded MT Bold" panose="020F0704030504030204" pitchFamily="34" charset="0"/>
              </a:rPr>
            </a:br>
            <a:r>
              <a:rPr lang="en-US" sz="3600" b="1" dirty="0">
                <a:latin typeface="Arial Rounded MT Bold" panose="020F0704030504030204" pitchFamily="34" charset="0"/>
              </a:rPr>
              <a:t>       	</a:t>
            </a:r>
            <a:r>
              <a:rPr lang="en-US" sz="3200" b="1" dirty="0">
                <a:latin typeface="Arial Rounded MT Bold" panose="020F0704030504030204" pitchFamily="34" charset="0"/>
              </a:rPr>
              <a:t>Associate Administrator </a:t>
            </a:r>
            <a:br>
              <a:rPr lang="en-US" sz="3200" b="1" dirty="0">
                <a:latin typeface="Arial Rounded MT Bold" panose="020F0704030504030204" pitchFamily="34" charset="0"/>
              </a:rPr>
            </a:br>
            <a:r>
              <a:rPr lang="en-US" sz="3200" b="1" dirty="0">
                <a:latin typeface="Arial Rounded MT Bold" panose="020F0704030504030204" pitchFamily="34" charset="0"/>
              </a:rPr>
              <a:t>William Schoonover </a:t>
            </a:r>
            <a:br>
              <a:rPr lang="en-US" sz="3600" dirty="0">
                <a:latin typeface="Arial Rounded MT Bold" panose="020F0704030504030204" pitchFamily="34" charset="0"/>
              </a:rPr>
            </a:br>
            <a:br>
              <a:rPr lang="en-US" dirty="0"/>
            </a:br>
            <a:endParaRPr lang="en-US" dirty="0"/>
          </a:p>
        </p:txBody>
      </p:sp>
    </p:spTree>
    <p:extLst>
      <p:ext uri="{BB962C8B-B14F-4D97-AF65-F5344CB8AC3E}">
        <p14:creationId xmlns:p14="http://schemas.microsoft.com/office/powerpoint/2010/main" val="414053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B818-95A1-41E2-8957-874626EC15AF}"/>
              </a:ext>
            </a:extLst>
          </p:cNvPr>
          <p:cNvSpPr>
            <a:spLocks noGrp="1"/>
          </p:cNvSpPr>
          <p:nvPr>
            <p:ph type="title"/>
          </p:nvPr>
        </p:nvSpPr>
        <p:spPr>
          <a:xfrm>
            <a:off x="457200" y="274638"/>
            <a:ext cx="8229600" cy="3687762"/>
          </a:xfrm>
        </p:spPr>
        <p:txBody>
          <a:bodyPr>
            <a:normAutofit/>
          </a:bodyPr>
          <a:lstStyle/>
          <a:p>
            <a:r>
              <a:rPr lang="en-US" sz="3200" b="1" dirty="0">
                <a:latin typeface="Arial Rounded MT Bold" panose="020F0704030504030204" pitchFamily="34" charset="0"/>
              </a:rPr>
              <a:t>Hartford Steam Boiler Inspection and Insurance Company (HSB)</a:t>
            </a:r>
            <a:br>
              <a:rPr lang="en-US" sz="3200" b="1" dirty="0">
                <a:latin typeface="Arial Rounded MT Bold" panose="020F0704030504030204" pitchFamily="34" charset="0"/>
              </a:rPr>
            </a:br>
            <a:br>
              <a:rPr lang="en-US" sz="3200" b="1" dirty="0">
                <a:latin typeface="Arial Rounded MT Bold" panose="020F0704030504030204" pitchFamily="34" charset="0"/>
              </a:rPr>
            </a:br>
            <a:r>
              <a:rPr lang="en-US" sz="3200" b="1" dirty="0">
                <a:latin typeface="Arial Rounded MT Bold" panose="020F0704030504030204" pitchFamily="34" charset="0"/>
              </a:rPr>
              <a:t>Presentation on Virtual Inspections:</a:t>
            </a:r>
            <a:br>
              <a:rPr lang="en-US" sz="3200" b="1" dirty="0">
                <a:latin typeface="Arial Rounded MT Bold" panose="020F0704030504030204" pitchFamily="34" charset="0"/>
              </a:rPr>
            </a:br>
            <a:r>
              <a:rPr lang="en-US" sz="3200" b="1" dirty="0">
                <a:latin typeface="Arial Rounded MT Bold" panose="020F0704030504030204" pitchFamily="34" charset="0"/>
              </a:rPr>
              <a:t>Lessons Learned</a:t>
            </a:r>
          </a:p>
        </p:txBody>
      </p:sp>
    </p:spTree>
    <p:extLst>
      <p:ext uri="{BB962C8B-B14F-4D97-AF65-F5344CB8AC3E}">
        <p14:creationId xmlns:p14="http://schemas.microsoft.com/office/powerpoint/2010/main" val="239308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74C4-B3FB-4C01-AC5F-24D2C68A1AC8}"/>
              </a:ext>
            </a:extLst>
          </p:cNvPr>
          <p:cNvSpPr>
            <a:spLocks noGrp="1"/>
          </p:cNvSpPr>
          <p:nvPr>
            <p:ph type="title"/>
          </p:nvPr>
        </p:nvSpPr>
        <p:spPr>
          <a:xfrm>
            <a:off x="457200" y="274638"/>
            <a:ext cx="8229600" cy="3687762"/>
          </a:xfrm>
        </p:spPr>
        <p:txBody>
          <a:bodyPr>
            <a:normAutofit/>
          </a:bodyPr>
          <a:lstStyle/>
          <a:p>
            <a:pPr lvl="0">
              <a:lnSpc>
                <a:spcPct val="90000"/>
              </a:lnSpc>
              <a:spcBef>
                <a:spcPts val="0"/>
              </a:spcBef>
            </a:pPr>
            <a:r>
              <a:rPr lang="en-US" sz="3200" b="1" dirty="0">
                <a:solidFill>
                  <a:prstClr val="black"/>
                </a:solidFill>
                <a:latin typeface="Arial Rounded MT Bold" panose="020F0704030504030204" pitchFamily="34" charset="0"/>
                <a:ea typeface="+mn-ea"/>
                <a:cs typeface="+mn-cs"/>
              </a:rPr>
              <a:t>PHMSA Field Unit General Observations during Onsite Inspections.</a:t>
            </a:r>
            <a:br>
              <a:rPr lang="en-US" sz="3200" b="1" dirty="0">
                <a:solidFill>
                  <a:prstClr val="black"/>
                </a:solidFill>
                <a:latin typeface="Arial Rounded MT Bold" panose="020F0704030504030204" pitchFamily="34" charset="0"/>
                <a:ea typeface="+mn-ea"/>
                <a:cs typeface="+mn-cs"/>
              </a:rPr>
            </a:br>
            <a:endParaRPr lang="en-US" sz="3200" dirty="0"/>
          </a:p>
        </p:txBody>
      </p:sp>
    </p:spTree>
    <p:extLst>
      <p:ext uri="{BB962C8B-B14F-4D97-AF65-F5344CB8AC3E}">
        <p14:creationId xmlns:p14="http://schemas.microsoft.com/office/powerpoint/2010/main" val="44296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FE174-A799-4017-8AB3-71E07AD3A4C3}"/>
              </a:ext>
            </a:extLst>
          </p:cNvPr>
          <p:cNvSpPr>
            <a:spLocks noGrp="1"/>
          </p:cNvSpPr>
          <p:nvPr>
            <p:ph type="title"/>
          </p:nvPr>
        </p:nvSpPr>
        <p:spPr/>
        <p:txBody>
          <a:bodyPr>
            <a:noAutofit/>
          </a:bodyPr>
          <a:lstStyle/>
          <a:p>
            <a:r>
              <a:rPr lang="en-US" sz="3600" b="1" dirty="0">
                <a:solidFill>
                  <a:prstClr val="black"/>
                </a:solidFill>
                <a:latin typeface="Arial Rounded MT Bold" panose="020F0704030504030204" pitchFamily="34" charset="0"/>
              </a:rPr>
              <a:t>Application’s Awareness            “Renewal”</a:t>
            </a:r>
            <a:endParaRPr lang="en-US" sz="3600" b="1" dirty="0">
              <a:latin typeface="Arial Rounded MT Bold" panose="020F0704030504030204" pitchFamily="34" charset="0"/>
            </a:endParaRPr>
          </a:p>
        </p:txBody>
      </p:sp>
      <p:sp>
        <p:nvSpPr>
          <p:cNvPr id="3" name="Rectangle 2">
            <a:extLst>
              <a:ext uri="{FF2B5EF4-FFF2-40B4-BE49-F238E27FC236}">
                <a16:creationId xmlns:a16="http://schemas.microsoft.com/office/drawing/2014/main" id="{00BF2B9D-7719-4576-B591-9EF9C80EEA4A}"/>
              </a:ext>
            </a:extLst>
          </p:cNvPr>
          <p:cNvSpPr/>
          <p:nvPr/>
        </p:nvSpPr>
        <p:spPr>
          <a:xfrm>
            <a:off x="609600" y="2438399"/>
            <a:ext cx="8077200" cy="1631216"/>
          </a:xfrm>
          <a:prstGeom prst="rect">
            <a:avLst/>
          </a:prstGeom>
        </p:spPr>
        <p:txBody>
          <a:bodyPr wrap="square">
            <a:spAutoFit/>
          </a:bodyPr>
          <a:lstStyle/>
          <a:p>
            <a:pPr marL="342900" lvl="0" indent="-342900">
              <a:buFont typeface="Wingdings" panose="05000000000000000000" pitchFamily="2" charset="2"/>
              <a:buChar char="Ø"/>
            </a:pPr>
            <a:r>
              <a:rPr lang="en-US" sz="2000" dirty="0">
                <a:solidFill>
                  <a:prstClr val="black"/>
                </a:solidFill>
                <a:latin typeface="Arial Rounded MT Bold" panose="020F0704030504030204" pitchFamily="34" charset="0"/>
              </a:rPr>
              <a:t>In accordance with </a:t>
            </a:r>
            <a:r>
              <a:rPr lang="en-US" sz="2000" b="1" u="sng" dirty="0">
                <a:solidFill>
                  <a:srgbClr val="0070C0"/>
                </a:solidFill>
                <a:latin typeface="Arial Rounded MT Bold" panose="020F0704030504030204" pitchFamily="34" charset="0"/>
              </a:rPr>
              <a:t>49 CFR section 107.705( c )</a:t>
            </a:r>
            <a:r>
              <a:rPr lang="en-US" sz="2000" dirty="0">
                <a:solidFill>
                  <a:prstClr val="black"/>
                </a:solidFill>
                <a:latin typeface="Arial Rounded MT Bold" panose="020F0704030504030204" pitchFamily="34" charset="0"/>
              </a:rPr>
              <a:t>, if the application is received at least 60 days prior to the expiration date, the approval will remain valid and will not expire until final administrative action on the application for renewal has been taken by PHMSA.</a:t>
            </a:r>
          </a:p>
        </p:txBody>
      </p:sp>
    </p:spTree>
    <p:extLst>
      <p:ext uri="{BB962C8B-B14F-4D97-AF65-F5344CB8AC3E}">
        <p14:creationId xmlns:p14="http://schemas.microsoft.com/office/powerpoint/2010/main" val="9725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CA8B-81A9-45EB-8246-36949FD6D790}"/>
              </a:ext>
            </a:extLst>
          </p:cNvPr>
          <p:cNvSpPr>
            <a:spLocks noGrp="1"/>
          </p:cNvSpPr>
          <p:nvPr>
            <p:ph type="title"/>
          </p:nvPr>
        </p:nvSpPr>
        <p:spPr/>
        <p:txBody>
          <a:bodyPr>
            <a:noAutofit/>
          </a:bodyPr>
          <a:lstStyle/>
          <a:p>
            <a:r>
              <a:rPr lang="en-US" sz="3600" b="1" dirty="0">
                <a:solidFill>
                  <a:prstClr val="black"/>
                </a:solidFill>
                <a:latin typeface="Arial Rounded MT Bold" panose="020F0704030504030204" pitchFamily="34" charset="0"/>
              </a:rPr>
              <a:t>Application’s Awareness            “Renewal</a:t>
            </a:r>
            <a:r>
              <a:rPr lang="en-US" sz="4000" b="1" dirty="0">
                <a:solidFill>
                  <a:prstClr val="black"/>
                </a:solidFill>
                <a:latin typeface="Arial Rounded MT Bold" panose="020F0704030504030204" pitchFamily="34" charset="0"/>
              </a:rPr>
              <a:t>”</a:t>
            </a:r>
            <a:endParaRPr lang="en-US" sz="4000" dirty="0"/>
          </a:p>
        </p:txBody>
      </p:sp>
      <p:sp>
        <p:nvSpPr>
          <p:cNvPr id="3" name="Rectangle 2">
            <a:extLst>
              <a:ext uri="{FF2B5EF4-FFF2-40B4-BE49-F238E27FC236}">
                <a16:creationId xmlns:a16="http://schemas.microsoft.com/office/drawing/2014/main" id="{8A051A3C-CD59-40FE-A9BE-10E58C584A9E}"/>
              </a:ext>
            </a:extLst>
          </p:cNvPr>
          <p:cNvSpPr/>
          <p:nvPr/>
        </p:nvSpPr>
        <p:spPr>
          <a:xfrm>
            <a:off x="457200" y="1600201"/>
            <a:ext cx="7391400" cy="2246769"/>
          </a:xfrm>
          <a:prstGeom prst="rect">
            <a:avLst/>
          </a:prstGeom>
        </p:spPr>
        <p:txBody>
          <a:bodyPr wrap="square">
            <a:spAutoFit/>
          </a:bodyPr>
          <a:lstStyle/>
          <a:p>
            <a:pPr marL="342900" lvl="0" indent="-342900">
              <a:buFont typeface="Wingdings" panose="05000000000000000000" pitchFamily="2" charset="2"/>
              <a:buChar char="Ø"/>
            </a:pPr>
            <a:r>
              <a:rPr lang="en-US" sz="2000" dirty="0">
                <a:solidFill>
                  <a:prstClr val="black"/>
                </a:solidFill>
                <a:latin typeface="Arial Rounded MT Bold" panose="020F0704030504030204" pitchFamily="34" charset="0"/>
              </a:rPr>
              <a:t>All applications for </a:t>
            </a:r>
            <a:r>
              <a:rPr lang="en-US" sz="2000" u="sng" dirty="0">
                <a:solidFill>
                  <a:prstClr val="black"/>
                </a:solidFill>
                <a:latin typeface="Arial Rounded MT Bold" panose="020F0704030504030204" pitchFamily="34" charset="0"/>
              </a:rPr>
              <a:t>renewal</a:t>
            </a:r>
            <a:r>
              <a:rPr lang="en-US" sz="2000" dirty="0">
                <a:solidFill>
                  <a:prstClr val="black"/>
                </a:solidFill>
                <a:latin typeface="Arial Rounded MT Bold" panose="020F0704030504030204" pitchFamily="34" charset="0"/>
              </a:rPr>
              <a:t> must include the following:</a:t>
            </a:r>
          </a:p>
          <a:p>
            <a:pPr lvl="0"/>
            <a:endParaRPr lang="en-US" sz="2000" dirty="0">
              <a:solidFill>
                <a:prstClr val="black"/>
              </a:solidFill>
              <a:latin typeface="Arial Rounded MT Bold" panose="020F0704030504030204" pitchFamily="34" charset="0"/>
            </a:endParaRPr>
          </a:p>
          <a:p>
            <a:pPr marL="800100" lvl="1" indent="-342900">
              <a:buFont typeface="Arial" panose="020B0604020202020204" pitchFamily="34" charset="0"/>
              <a:buChar char="•"/>
            </a:pPr>
            <a:r>
              <a:rPr lang="en-US" sz="2000" dirty="0">
                <a:solidFill>
                  <a:prstClr val="black"/>
                </a:solidFill>
                <a:latin typeface="Arial Rounded MT Bold" panose="020F0704030504030204" pitchFamily="34" charset="0"/>
              </a:rPr>
              <a:t>Request</a:t>
            </a:r>
          </a:p>
          <a:p>
            <a:pPr marL="800100" lvl="1" indent="-342900">
              <a:buFont typeface="Arial" panose="020B0604020202020204" pitchFamily="34" charset="0"/>
              <a:buChar char="•"/>
            </a:pPr>
            <a:r>
              <a:rPr lang="en-US" sz="2000" dirty="0">
                <a:solidFill>
                  <a:prstClr val="black"/>
                </a:solidFill>
                <a:latin typeface="Arial Rounded MT Bold" panose="020F0704030504030204" pitchFamily="34" charset="0"/>
              </a:rPr>
              <a:t>SOP’s  (Standard Operating Procedures)</a:t>
            </a:r>
          </a:p>
          <a:p>
            <a:pPr marL="800100" lvl="1" indent="-342900">
              <a:buFont typeface="Arial" panose="020B0604020202020204" pitchFamily="34" charset="0"/>
              <a:buChar char="•"/>
            </a:pPr>
            <a:r>
              <a:rPr lang="en-US" sz="2000" dirty="0">
                <a:solidFill>
                  <a:prstClr val="black"/>
                </a:solidFill>
                <a:latin typeface="Arial Rounded MT Bold" panose="020F0704030504030204" pitchFamily="34" charset="0"/>
              </a:rPr>
              <a:t>Checklist of tests and actions conducted</a:t>
            </a:r>
          </a:p>
          <a:p>
            <a:pPr marL="800100" lvl="1" indent="-342900">
              <a:buFont typeface="Arial" panose="020B0604020202020204" pitchFamily="34" charset="0"/>
              <a:buChar char="•"/>
            </a:pPr>
            <a:r>
              <a:rPr lang="en-US" sz="2000" dirty="0">
                <a:solidFill>
                  <a:prstClr val="black"/>
                </a:solidFill>
                <a:latin typeface="Arial Rounded MT Bold" panose="020F0704030504030204" pitchFamily="34" charset="0"/>
              </a:rPr>
              <a:t>Personnel Listings</a:t>
            </a:r>
          </a:p>
          <a:p>
            <a:pPr marL="800100" lvl="1" indent="-342900">
              <a:buFont typeface="Arial" panose="020B0604020202020204" pitchFamily="34" charset="0"/>
              <a:buChar char="•"/>
            </a:pPr>
            <a:r>
              <a:rPr lang="en-US" sz="2000" dirty="0">
                <a:solidFill>
                  <a:prstClr val="black"/>
                </a:solidFill>
                <a:latin typeface="Arial Rounded MT Bold" panose="020F0704030504030204" pitchFamily="34" charset="0"/>
              </a:rPr>
              <a:t>Training Certificate(s) of Hazmat Employees</a:t>
            </a:r>
          </a:p>
        </p:txBody>
      </p:sp>
    </p:spTree>
    <p:extLst>
      <p:ext uri="{BB962C8B-B14F-4D97-AF65-F5344CB8AC3E}">
        <p14:creationId xmlns:p14="http://schemas.microsoft.com/office/powerpoint/2010/main" val="364797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B979-5A46-4A50-ADDD-8FD2CDF8BE34}"/>
              </a:ext>
            </a:extLst>
          </p:cNvPr>
          <p:cNvSpPr>
            <a:spLocks noGrp="1"/>
          </p:cNvSpPr>
          <p:nvPr>
            <p:ph type="title"/>
          </p:nvPr>
        </p:nvSpPr>
        <p:spPr>
          <a:xfrm>
            <a:off x="457200" y="274638"/>
            <a:ext cx="8229600" cy="1477962"/>
          </a:xfrm>
        </p:spPr>
        <p:txBody>
          <a:bodyPr>
            <a:noAutofit/>
          </a:bodyPr>
          <a:lstStyle/>
          <a:p>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mj-cs"/>
              </a:rPr>
              <a:t>Application’s Awareness     Standard Operating Procedures</a:t>
            </a:r>
            <a:b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mj-cs"/>
              </a:rPr>
            </a:b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mj-ea"/>
                <a:cs typeface="+mj-cs"/>
              </a:rPr>
              <a:t>“SOP”</a:t>
            </a:r>
            <a:endParaRPr lang="en-US" sz="3600" dirty="0"/>
          </a:p>
        </p:txBody>
      </p:sp>
      <p:sp>
        <p:nvSpPr>
          <p:cNvPr id="4" name="TextBox 3">
            <a:extLst>
              <a:ext uri="{FF2B5EF4-FFF2-40B4-BE49-F238E27FC236}">
                <a16:creationId xmlns:a16="http://schemas.microsoft.com/office/drawing/2014/main" id="{2D5B24D7-AF13-40C7-9239-134CB32F12FC}"/>
              </a:ext>
            </a:extLst>
          </p:cNvPr>
          <p:cNvSpPr txBox="1"/>
          <p:nvPr/>
        </p:nvSpPr>
        <p:spPr>
          <a:xfrm>
            <a:off x="609600" y="2209800"/>
            <a:ext cx="8077200" cy="2342629"/>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10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What is included in the SOP?</a:t>
            </a:r>
          </a:p>
          <a:p>
            <a:pPr marL="800100" marR="0" lvl="1" indent="-34290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a:p>
            <a:pPr marL="800100" marR="0" lvl="1" indent="-34290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Type of Packaging</a:t>
            </a:r>
          </a:p>
          <a:p>
            <a:pPr marL="800100" marR="0" lvl="1" indent="-34290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Procedures for Examination and Testing of packaging(s) </a:t>
            </a:r>
          </a:p>
          <a:p>
            <a:pPr marL="800100" marR="0" lvl="1" indent="-34290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Recordkeeping Procedures</a:t>
            </a:r>
          </a:p>
        </p:txBody>
      </p:sp>
    </p:spTree>
    <p:extLst>
      <p:ext uri="{BB962C8B-B14F-4D97-AF65-F5344CB8AC3E}">
        <p14:creationId xmlns:p14="http://schemas.microsoft.com/office/powerpoint/2010/main" val="938595659"/>
      </p:ext>
    </p:extLst>
  </p:cSld>
  <p:clrMapOvr>
    <a:masterClrMapping/>
  </p:clrMapOvr>
</p:sld>
</file>

<file path=ppt/theme/theme1.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4692304FBA1345AD20882A8BA905EE" ma:contentTypeVersion="0" ma:contentTypeDescription="Create a new document." ma:contentTypeScope="" ma:versionID="c183c8bf4860b24b39b08d168e25d9e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534191-786C-47CD-B217-5048B7D08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6C6A2AC-9363-4976-99DC-4FBEC6458AE8}">
  <ds:schemaRefs>
    <ds:schemaRef ds:uri="http://schemas.microsoft.com/sharepoint/v3/contenttype/forms"/>
  </ds:schemaRefs>
</ds:datastoreItem>
</file>

<file path=customXml/itemProps3.xml><?xml version="1.0" encoding="utf-8"?>
<ds:datastoreItem xmlns:ds="http://schemas.openxmlformats.org/officeDocument/2006/customXml" ds:itemID="{36A5CEF2-8A8D-4459-8C77-0481BD36A74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PCHELPS PHMSA Presentation Template</Template>
  <TotalTime>23739</TotalTime>
  <Words>1530</Words>
  <Application>Microsoft Office PowerPoint</Application>
  <PresentationFormat>On-screen Show (4:3)</PresentationFormat>
  <Paragraphs>136</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Rounded MT Bold</vt:lpstr>
      <vt:lpstr>Calibri</vt:lpstr>
      <vt:lpstr>Open Sans</vt:lpstr>
      <vt:lpstr>Verdana</vt:lpstr>
      <vt:lpstr>Wingdings</vt:lpstr>
      <vt:lpstr>PCHELPS PHMSA Presentation Template</vt:lpstr>
      <vt:lpstr>  2022  PIPELINE AND HAZARDOUS MATERIALS SAFETY ADMINISTRATION (PHMSA)   Designation of Approval and Certification Agencies Meeting (Virtual)  Presented by Diane Jones and Irwin Pascal   </vt:lpstr>
      <vt:lpstr>PowerPoint Presentation</vt:lpstr>
      <vt:lpstr>Agenda</vt:lpstr>
      <vt:lpstr>Open Discussion with DAA’s         Associate Administrator  William Schoonover   </vt:lpstr>
      <vt:lpstr>Hartford Steam Boiler Inspection and Insurance Company (HSB)  Presentation on Virtual Inspections: Lessons Learned</vt:lpstr>
      <vt:lpstr>PHMSA Field Unit General Observations during Onsite Inspections. </vt:lpstr>
      <vt:lpstr>Application’s Awareness            “Renewal”</vt:lpstr>
      <vt:lpstr>Application’s Awareness            “Renewal”</vt:lpstr>
      <vt:lpstr>Application’s Awareness     Standard Operating Procedures “SOP”</vt:lpstr>
      <vt:lpstr>Application’s Awareness “Checklists”</vt:lpstr>
      <vt:lpstr>Application’s Awareness            “Modification Requests”</vt:lpstr>
      <vt:lpstr>Application’s Awareness “Personnel Updates”</vt:lpstr>
      <vt:lpstr>Application’s Awareness “Training”</vt:lpstr>
      <vt:lpstr>Application’s Awareness “Training”</vt:lpstr>
      <vt:lpstr>Semi Annual Reports</vt:lpstr>
      <vt:lpstr>DAA’s Questions         (Response to General Questions Submitted by DAA’s)</vt:lpstr>
      <vt:lpstr> DAA’s Questions/Answers </vt:lpstr>
      <vt:lpstr>DAA’s Questions/Answers  </vt:lpstr>
      <vt:lpstr>DAA’s Questions/Answers</vt:lpstr>
      <vt:lpstr>DAA’s Questions/Answers</vt:lpstr>
      <vt:lpstr>DAA’s Questions/Answers</vt:lpstr>
      <vt:lpstr>DAA’s Questions/Answers</vt:lpstr>
      <vt:lpstr>Thank You Questions /Comments</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Jones, Diane (PHMSA)</cp:lastModifiedBy>
  <cp:revision>528</cp:revision>
  <cp:lastPrinted>2022-04-15T12:50:14Z</cp:lastPrinted>
  <dcterms:created xsi:type="dcterms:W3CDTF">2014-09-23T12:58:53Z</dcterms:created>
  <dcterms:modified xsi:type="dcterms:W3CDTF">2022-06-09T15:37:23Z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0x0101004D4692304FBA1345AD20882A8BA905EE</vt:lpwstr>
  </property>
</Properties>
</file>

<file path=userCustomization/customUI.xml><?xml version="1.0" encoding="utf-8"?>
<mso:customUI xmlns:mso="http://schemas.microsoft.com/office/2006/01/customui">
  <mso:ribbon>
    <mso:qat>
      <mso:documentControls>
        <mso:control idQ="mso:SlidesFromOutline" visible="true"/>
        <mso:control idQ="mso:SlideThemesGallery" visible="true"/>
      </mso:documentControls>
    </mso:qat>
  </mso:ribbon>
</mso:customUI>
</file>