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6" r:id="rId4"/>
  </p:sldMasterIdLst>
  <p:notesMasterIdLst>
    <p:notesMasterId r:id="rId69"/>
  </p:notesMasterIdLst>
  <p:handoutMasterIdLst>
    <p:handoutMasterId r:id="rId70"/>
  </p:handoutMasterIdLst>
  <p:sldIdLst>
    <p:sldId id="282" r:id="rId5"/>
    <p:sldId id="356" r:id="rId6"/>
    <p:sldId id="425" r:id="rId7"/>
    <p:sldId id="431" r:id="rId8"/>
    <p:sldId id="446" r:id="rId9"/>
    <p:sldId id="445" r:id="rId10"/>
    <p:sldId id="447" r:id="rId11"/>
    <p:sldId id="442" r:id="rId12"/>
    <p:sldId id="413" r:id="rId13"/>
    <p:sldId id="414" r:id="rId14"/>
    <p:sldId id="294" r:id="rId15"/>
    <p:sldId id="433" r:id="rId16"/>
    <p:sldId id="312" r:id="rId17"/>
    <p:sldId id="400" r:id="rId18"/>
    <p:sldId id="401" r:id="rId19"/>
    <p:sldId id="402" r:id="rId20"/>
    <p:sldId id="411" r:id="rId21"/>
    <p:sldId id="333" r:id="rId22"/>
    <p:sldId id="297" r:id="rId23"/>
    <p:sldId id="432" r:id="rId24"/>
    <p:sldId id="315" r:id="rId25"/>
    <p:sldId id="308" r:id="rId26"/>
    <p:sldId id="306" r:id="rId27"/>
    <p:sldId id="438" r:id="rId28"/>
    <p:sldId id="422" r:id="rId29"/>
    <p:sldId id="443" r:id="rId30"/>
    <p:sldId id="418" r:id="rId31"/>
    <p:sldId id="350" r:id="rId32"/>
    <p:sldId id="354" r:id="rId33"/>
    <p:sldId id="317" r:id="rId34"/>
    <p:sldId id="322" r:id="rId35"/>
    <p:sldId id="398" r:id="rId36"/>
    <p:sldId id="427" r:id="rId37"/>
    <p:sldId id="428" r:id="rId38"/>
    <p:sldId id="429" r:id="rId39"/>
    <p:sldId id="434" r:id="rId40"/>
    <p:sldId id="430" r:id="rId41"/>
    <p:sldId id="352" r:id="rId42"/>
    <p:sldId id="360" r:id="rId43"/>
    <p:sldId id="342" r:id="rId44"/>
    <p:sldId id="344" r:id="rId45"/>
    <p:sldId id="346" r:id="rId46"/>
    <p:sldId id="338" r:id="rId47"/>
    <p:sldId id="339" r:id="rId48"/>
    <p:sldId id="349" r:id="rId49"/>
    <p:sldId id="358" r:id="rId50"/>
    <p:sldId id="361" r:id="rId51"/>
    <p:sldId id="340" r:id="rId52"/>
    <p:sldId id="382" r:id="rId53"/>
    <p:sldId id="377" r:id="rId54"/>
    <p:sldId id="419" r:id="rId55"/>
    <p:sldId id="423" r:id="rId56"/>
    <p:sldId id="440" r:id="rId57"/>
    <p:sldId id="439" r:id="rId58"/>
    <p:sldId id="441" r:id="rId59"/>
    <p:sldId id="421" r:id="rId60"/>
    <p:sldId id="424" r:id="rId61"/>
    <p:sldId id="281" r:id="rId62"/>
    <p:sldId id="420" r:id="rId63"/>
    <p:sldId id="410" r:id="rId64"/>
    <p:sldId id="279" r:id="rId65"/>
    <p:sldId id="426" r:id="rId66"/>
    <p:sldId id="280" r:id="rId67"/>
    <p:sldId id="444" r:id="rId68"/>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hite, Andre (PHMSA)" initials="Andre" lastIdx="7" clrIdx="0"/>
  <p:cmAuthor id="1" name="Lisa K. O'Donnell" initials="LKO" lastIdx="1" clrIdx="1"/>
  <p:cmAuthor id="2" name="Jones, Matthew (PHMSA)" initials="JM(" lastIdx="5" clrIdx="2"/>
  <p:cmAuthor id="3" name="White, Andre (PHMSA)" initials="WA(" lastIdx="10" clrIdx="3">
    <p:extLst>
      <p:ext uri="{19B8F6BF-5375-455C-9EA6-DF929625EA0E}">
        <p15:presenceInfo xmlns:p15="http://schemas.microsoft.com/office/powerpoint/2012/main" userId="S-1-5-21-982035342-1880134254-310265210-183881" providerId="AD"/>
      </p:ext>
    </p:extLst>
  </p:cmAuthor>
  <p:cmAuthor id="4" name="Brown, Bonita (PHMSA)" initials="BB(" lastIdx="7" clrIdx="4">
    <p:extLst>
      <p:ext uri="{19B8F6BF-5375-455C-9EA6-DF929625EA0E}">
        <p15:presenceInfo xmlns:p15="http://schemas.microsoft.com/office/powerpoint/2012/main" userId="S-1-5-21-982035342-1880134254-310265210-279091" providerId="AD"/>
      </p:ext>
    </p:extLst>
  </p:cmAuthor>
  <p:cmAuthor id="5" name="Sheppard, Carla (PHMSA)" initials="SC(" lastIdx="11" clrIdx="5">
    <p:extLst>
      <p:ext uri="{19B8F6BF-5375-455C-9EA6-DF929625EA0E}">
        <p15:presenceInfo xmlns:p15="http://schemas.microsoft.com/office/powerpoint/2012/main" userId="S-1-5-21-982035342-1880134254-310265210-149553" providerId="AD"/>
      </p:ext>
    </p:extLst>
  </p:cmAuthor>
  <p:cmAuthor id="6" name="Mack, Shakira (PHMSA)" initials="MS(" lastIdx="10" clrIdx="6">
    <p:extLst>
      <p:ext uri="{19B8F6BF-5375-455C-9EA6-DF929625EA0E}">
        <p15:presenceInfo xmlns:p15="http://schemas.microsoft.com/office/powerpoint/2012/main" userId="S-1-5-21-982035342-1880134254-310265210-2877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7" autoAdjust="0"/>
  </p:normalViewPr>
  <p:slideViewPr>
    <p:cSldViewPr>
      <p:cViewPr varScale="1">
        <p:scale>
          <a:sx n="86" d="100"/>
          <a:sy n="86" d="100"/>
        </p:scale>
        <p:origin x="516"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95"/>
    </p:cViewPr>
  </p:sorterViewPr>
  <p:notesViewPr>
    <p:cSldViewPr>
      <p:cViewPr varScale="1">
        <p:scale>
          <a:sx n="65" d="100"/>
          <a:sy n="65" d="100"/>
        </p:scale>
        <p:origin x="3125"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D2BBC-C9E5-4323-B8C3-72D08814C9BA}" type="doc">
      <dgm:prSet loTypeId="urn:microsoft.com/office/officeart/2005/8/layout/pyramid1" loCatId="pyramid" qsTypeId="urn:microsoft.com/office/officeart/2005/8/quickstyle/simple1" qsCatId="simple" csTypeId="urn:microsoft.com/office/officeart/2005/8/colors/accent2_2" csCatId="accent2" phldr="1"/>
      <dgm:spPr/>
      <dgm:t>
        <a:bodyPr/>
        <a:lstStyle/>
        <a:p>
          <a:endParaRPr lang="en-US"/>
        </a:p>
      </dgm:t>
    </dgm:pt>
    <dgm:pt modelId="{F5E27837-DC99-4C01-935D-586B9FDDC3B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dirty="0"/>
            <a:t>Director</a:t>
          </a:r>
        </a:p>
        <a:p>
          <a:pPr marL="0" marR="0" lvl="0" indent="0" defTabSz="914400" eaLnBrk="1" fontAlgn="auto" latinLnBrk="0" hangingPunct="1">
            <a:lnSpc>
              <a:spcPct val="100000"/>
            </a:lnSpc>
            <a:spcBef>
              <a:spcPts val="0"/>
            </a:spcBef>
            <a:spcAft>
              <a:spcPts val="0"/>
            </a:spcAft>
            <a:buClrTx/>
            <a:buSzTx/>
            <a:buFontTx/>
            <a:buNone/>
            <a:tabLst/>
            <a:defRPr/>
          </a:pPr>
          <a:r>
            <a:rPr lang="en-US" sz="1000" dirty="0"/>
            <a:t>Aaron Mitchell</a:t>
          </a:r>
        </a:p>
      </dgm:t>
    </dgm:pt>
    <dgm:pt modelId="{A48224F3-9F7E-4111-A2B4-E1C0C13D375C}" type="parTrans" cxnId="{4121A2D7-82FC-4C15-8518-62623441E8BF}">
      <dgm:prSet/>
      <dgm:spPr/>
      <dgm:t>
        <a:bodyPr/>
        <a:lstStyle/>
        <a:p>
          <a:endParaRPr lang="en-US"/>
        </a:p>
      </dgm:t>
    </dgm:pt>
    <dgm:pt modelId="{B97344C3-DDB9-45C8-9294-FC3F9479967F}" type="sibTrans" cxnId="{4121A2D7-82FC-4C15-8518-62623441E8BF}">
      <dgm:prSet/>
      <dgm:spPr/>
      <dgm:t>
        <a:bodyPr/>
        <a:lstStyle/>
        <a:p>
          <a:endParaRPr lang="en-US"/>
        </a:p>
      </dgm:t>
    </dgm:pt>
    <dgm:pt modelId="{8DDA553B-0E70-4707-98CB-2D27C329F8A7}">
      <dgm:prSet phldrT="[Text]"/>
      <dgm:spPr/>
      <dgm:t>
        <a:bodyPr/>
        <a:lstStyle/>
        <a:p>
          <a:r>
            <a:rPr lang="en-US" b="1" dirty="0"/>
            <a:t>Chief</a:t>
          </a:r>
        </a:p>
        <a:p>
          <a:r>
            <a:rPr lang="en-US" dirty="0"/>
            <a:t>Shakira Mack</a:t>
          </a:r>
        </a:p>
      </dgm:t>
    </dgm:pt>
    <dgm:pt modelId="{F968DBD5-E1A0-4168-838A-EBE1740EC9B2}" type="parTrans" cxnId="{B2971C80-87B3-4E47-B796-262106E8EAA0}">
      <dgm:prSet/>
      <dgm:spPr/>
      <dgm:t>
        <a:bodyPr/>
        <a:lstStyle/>
        <a:p>
          <a:endParaRPr lang="en-US"/>
        </a:p>
      </dgm:t>
    </dgm:pt>
    <dgm:pt modelId="{ADA1E86D-B6A4-40D9-BA3B-A1178AA13C2C}" type="sibTrans" cxnId="{B2971C80-87B3-4E47-B796-262106E8EAA0}">
      <dgm:prSet/>
      <dgm:spPr/>
      <dgm:t>
        <a:bodyPr/>
        <a:lstStyle/>
        <a:p>
          <a:endParaRPr lang="en-US"/>
        </a:p>
      </dgm:t>
    </dgm:pt>
    <dgm:pt modelId="{0F2D54DC-E15C-48B3-99F4-D82AC8F4AFAF}">
      <dgm:prSet phldrT="[Text]"/>
      <dgm:spPr/>
      <dgm:t>
        <a:bodyPr/>
        <a:lstStyle/>
        <a:p>
          <a:r>
            <a:rPr lang="en-US" b="1" dirty="0"/>
            <a:t>Senior Grants Management Specialist</a:t>
          </a:r>
        </a:p>
        <a:p>
          <a:r>
            <a:rPr lang="en-US" dirty="0"/>
            <a:t>Carla Sheppard	</a:t>
          </a:r>
        </a:p>
      </dgm:t>
    </dgm:pt>
    <dgm:pt modelId="{EA79D3E3-11C4-4D0E-83F7-C34E78FE38A1}" type="parTrans" cxnId="{51FBB36D-6CEF-4431-8883-752B58846EF6}">
      <dgm:prSet/>
      <dgm:spPr/>
      <dgm:t>
        <a:bodyPr/>
        <a:lstStyle/>
        <a:p>
          <a:endParaRPr lang="en-US"/>
        </a:p>
      </dgm:t>
    </dgm:pt>
    <dgm:pt modelId="{CA746F93-B070-43EA-89B4-B66B9BE521BA}" type="sibTrans" cxnId="{51FBB36D-6CEF-4431-8883-752B58846EF6}">
      <dgm:prSet/>
      <dgm:spPr/>
      <dgm:t>
        <a:bodyPr/>
        <a:lstStyle/>
        <a:p>
          <a:endParaRPr lang="en-US"/>
        </a:p>
      </dgm:t>
    </dgm:pt>
    <dgm:pt modelId="{DA0267D6-5994-4CA3-9503-E5581A0A446D}">
      <dgm:prSet/>
      <dgm:spPr/>
      <dgm:t>
        <a:bodyPr/>
        <a:lstStyle/>
        <a:p>
          <a:r>
            <a:rPr lang="en-US" b="1" dirty="0"/>
            <a:t>Grants Management Specialists</a:t>
          </a:r>
        </a:p>
        <a:p>
          <a:r>
            <a:rPr lang="en-US" dirty="0"/>
            <a:t>Andre White, Bonita Brown, Flor Valencia, Lisa Reichenbacher, Matthew Hufford, </a:t>
          </a:r>
          <a:r>
            <a:rPr lang="en-US" dirty="0" err="1"/>
            <a:t>Suezett</a:t>
          </a:r>
          <a:r>
            <a:rPr lang="en-US" dirty="0"/>
            <a:t> Edwards</a:t>
          </a:r>
        </a:p>
      </dgm:t>
    </dgm:pt>
    <dgm:pt modelId="{91226B3B-9D62-435C-8FBC-410A9AD96979}" type="parTrans" cxnId="{04C366FB-E708-4903-B1E0-69E963BF96C7}">
      <dgm:prSet/>
      <dgm:spPr/>
      <dgm:t>
        <a:bodyPr/>
        <a:lstStyle/>
        <a:p>
          <a:endParaRPr lang="en-US"/>
        </a:p>
      </dgm:t>
    </dgm:pt>
    <dgm:pt modelId="{78927F88-B6AF-481C-8E87-A3F61C331BDA}" type="sibTrans" cxnId="{04C366FB-E708-4903-B1E0-69E963BF96C7}">
      <dgm:prSet/>
      <dgm:spPr/>
      <dgm:t>
        <a:bodyPr/>
        <a:lstStyle/>
        <a:p>
          <a:endParaRPr lang="en-US"/>
        </a:p>
      </dgm:t>
    </dgm:pt>
    <dgm:pt modelId="{050BC8A1-451E-449F-AA79-CB87D9069736}">
      <dgm:prSet/>
      <dgm:spPr/>
      <dgm:t>
        <a:bodyPr/>
        <a:lstStyle/>
        <a:p>
          <a:r>
            <a:rPr lang="en-US" b="1" dirty="0"/>
            <a:t>Program Support</a:t>
          </a:r>
        </a:p>
        <a:p>
          <a:r>
            <a:rPr lang="en-US" b="0" dirty="0"/>
            <a:t>Mahelia Whittier– Business Analyst </a:t>
          </a:r>
        </a:p>
        <a:p>
          <a:r>
            <a:rPr lang="en-US" b="0" dirty="0"/>
            <a:t>Shannon Logan– Administrative Assistant</a:t>
          </a:r>
        </a:p>
      </dgm:t>
    </dgm:pt>
    <dgm:pt modelId="{7A87D695-9BF2-451B-A69A-2D344193BFC3}" type="parTrans" cxnId="{AFD8E264-3C83-41B3-A15B-45EABE9726BB}">
      <dgm:prSet/>
      <dgm:spPr/>
      <dgm:t>
        <a:bodyPr/>
        <a:lstStyle/>
        <a:p>
          <a:endParaRPr lang="en-US"/>
        </a:p>
      </dgm:t>
    </dgm:pt>
    <dgm:pt modelId="{C405A7A4-5DB9-4411-94A0-0B17E1CF52BE}" type="sibTrans" cxnId="{AFD8E264-3C83-41B3-A15B-45EABE9726BB}">
      <dgm:prSet/>
      <dgm:spPr/>
      <dgm:t>
        <a:bodyPr/>
        <a:lstStyle/>
        <a:p>
          <a:endParaRPr lang="en-US"/>
        </a:p>
      </dgm:t>
    </dgm:pt>
    <dgm:pt modelId="{2D3DE748-1990-4A62-A34D-88DA88AC1EEC}" type="pres">
      <dgm:prSet presAssocID="{7C0D2BBC-C9E5-4323-B8C3-72D08814C9BA}" presName="Name0" presStyleCnt="0">
        <dgm:presLayoutVars>
          <dgm:dir/>
          <dgm:animLvl val="lvl"/>
          <dgm:resizeHandles val="exact"/>
        </dgm:presLayoutVars>
      </dgm:prSet>
      <dgm:spPr/>
    </dgm:pt>
    <dgm:pt modelId="{FD8129F3-8C05-4602-BF58-90C7D9495083}" type="pres">
      <dgm:prSet presAssocID="{F5E27837-DC99-4C01-935D-586B9FDDC3B6}" presName="Name8" presStyleCnt="0"/>
      <dgm:spPr/>
    </dgm:pt>
    <dgm:pt modelId="{6B551887-6517-4E34-96B7-2E9A4979619E}" type="pres">
      <dgm:prSet presAssocID="{F5E27837-DC99-4C01-935D-586B9FDDC3B6}" presName="level" presStyleLbl="node1" presStyleIdx="0" presStyleCnt="5">
        <dgm:presLayoutVars>
          <dgm:chMax val="1"/>
          <dgm:bulletEnabled val="1"/>
        </dgm:presLayoutVars>
      </dgm:prSet>
      <dgm:spPr/>
    </dgm:pt>
    <dgm:pt modelId="{B24988C5-891B-4B77-B4A1-CD870978E755}" type="pres">
      <dgm:prSet presAssocID="{F5E27837-DC99-4C01-935D-586B9FDDC3B6}" presName="levelTx" presStyleLbl="revTx" presStyleIdx="0" presStyleCnt="0">
        <dgm:presLayoutVars>
          <dgm:chMax val="1"/>
          <dgm:bulletEnabled val="1"/>
        </dgm:presLayoutVars>
      </dgm:prSet>
      <dgm:spPr/>
    </dgm:pt>
    <dgm:pt modelId="{EE1912E6-59E8-42AF-ACF9-0060E9BC66C3}" type="pres">
      <dgm:prSet presAssocID="{8DDA553B-0E70-4707-98CB-2D27C329F8A7}" presName="Name8" presStyleCnt="0"/>
      <dgm:spPr/>
    </dgm:pt>
    <dgm:pt modelId="{AA411E4C-AB49-4C3A-8690-DC81619A4D16}" type="pres">
      <dgm:prSet presAssocID="{8DDA553B-0E70-4707-98CB-2D27C329F8A7}" presName="level" presStyleLbl="node1" presStyleIdx="1" presStyleCnt="5">
        <dgm:presLayoutVars>
          <dgm:chMax val="1"/>
          <dgm:bulletEnabled val="1"/>
        </dgm:presLayoutVars>
      </dgm:prSet>
      <dgm:spPr/>
    </dgm:pt>
    <dgm:pt modelId="{D0F7F635-1275-43AF-8574-BFB0EF958E62}" type="pres">
      <dgm:prSet presAssocID="{8DDA553B-0E70-4707-98CB-2D27C329F8A7}" presName="levelTx" presStyleLbl="revTx" presStyleIdx="0" presStyleCnt="0">
        <dgm:presLayoutVars>
          <dgm:chMax val="1"/>
          <dgm:bulletEnabled val="1"/>
        </dgm:presLayoutVars>
      </dgm:prSet>
      <dgm:spPr/>
    </dgm:pt>
    <dgm:pt modelId="{21087A11-9778-4750-8C8E-711408EEF88D}" type="pres">
      <dgm:prSet presAssocID="{0F2D54DC-E15C-48B3-99F4-D82AC8F4AFAF}" presName="Name8" presStyleCnt="0"/>
      <dgm:spPr/>
    </dgm:pt>
    <dgm:pt modelId="{EBF6C7AF-DE44-42AF-9348-2F9648C2F0A2}" type="pres">
      <dgm:prSet presAssocID="{0F2D54DC-E15C-48B3-99F4-D82AC8F4AFAF}" presName="level" presStyleLbl="node1" presStyleIdx="2" presStyleCnt="5">
        <dgm:presLayoutVars>
          <dgm:chMax val="1"/>
          <dgm:bulletEnabled val="1"/>
        </dgm:presLayoutVars>
      </dgm:prSet>
      <dgm:spPr/>
    </dgm:pt>
    <dgm:pt modelId="{F297AEC7-4F29-40B0-8432-07144A4A5CE0}" type="pres">
      <dgm:prSet presAssocID="{0F2D54DC-E15C-48B3-99F4-D82AC8F4AFAF}" presName="levelTx" presStyleLbl="revTx" presStyleIdx="0" presStyleCnt="0">
        <dgm:presLayoutVars>
          <dgm:chMax val="1"/>
          <dgm:bulletEnabled val="1"/>
        </dgm:presLayoutVars>
      </dgm:prSet>
      <dgm:spPr/>
    </dgm:pt>
    <dgm:pt modelId="{58DC7C48-B220-4B20-B598-8F67234130B3}" type="pres">
      <dgm:prSet presAssocID="{DA0267D6-5994-4CA3-9503-E5581A0A446D}" presName="Name8" presStyleCnt="0"/>
      <dgm:spPr/>
    </dgm:pt>
    <dgm:pt modelId="{ACD163D8-F720-4A6B-A022-4B77AEB0E1B8}" type="pres">
      <dgm:prSet presAssocID="{DA0267D6-5994-4CA3-9503-E5581A0A446D}" presName="level" presStyleLbl="node1" presStyleIdx="3" presStyleCnt="5" custLinFactNeighborX="-189" custLinFactNeighborY="1250">
        <dgm:presLayoutVars>
          <dgm:chMax val="1"/>
          <dgm:bulletEnabled val="1"/>
        </dgm:presLayoutVars>
      </dgm:prSet>
      <dgm:spPr/>
    </dgm:pt>
    <dgm:pt modelId="{CA2FA4B5-831F-492E-8803-89CC506798E3}" type="pres">
      <dgm:prSet presAssocID="{DA0267D6-5994-4CA3-9503-E5581A0A446D}" presName="levelTx" presStyleLbl="revTx" presStyleIdx="0" presStyleCnt="0">
        <dgm:presLayoutVars>
          <dgm:chMax val="1"/>
          <dgm:bulletEnabled val="1"/>
        </dgm:presLayoutVars>
      </dgm:prSet>
      <dgm:spPr/>
    </dgm:pt>
    <dgm:pt modelId="{946F98D1-7A78-47C5-AF4A-741AAD624FB9}" type="pres">
      <dgm:prSet presAssocID="{050BC8A1-451E-449F-AA79-CB87D9069736}" presName="Name8" presStyleCnt="0"/>
      <dgm:spPr/>
    </dgm:pt>
    <dgm:pt modelId="{81C70475-03BF-4B12-B23D-FF24B9B12A34}" type="pres">
      <dgm:prSet presAssocID="{050BC8A1-451E-449F-AA79-CB87D9069736}" presName="level" presStyleLbl="node1" presStyleIdx="4" presStyleCnt="5">
        <dgm:presLayoutVars>
          <dgm:chMax val="1"/>
          <dgm:bulletEnabled val="1"/>
        </dgm:presLayoutVars>
      </dgm:prSet>
      <dgm:spPr/>
    </dgm:pt>
    <dgm:pt modelId="{F98E1D13-955C-4417-B22A-4A234DE2B38A}" type="pres">
      <dgm:prSet presAssocID="{050BC8A1-451E-449F-AA79-CB87D9069736}" presName="levelTx" presStyleLbl="revTx" presStyleIdx="0" presStyleCnt="0">
        <dgm:presLayoutVars>
          <dgm:chMax val="1"/>
          <dgm:bulletEnabled val="1"/>
        </dgm:presLayoutVars>
      </dgm:prSet>
      <dgm:spPr/>
    </dgm:pt>
  </dgm:ptLst>
  <dgm:cxnLst>
    <dgm:cxn modelId="{3250E01A-E02D-431B-BF07-94A1173A14A6}" type="presOf" srcId="{F5E27837-DC99-4C01-935D-586B9FDDC3B6}" destId="{B24988C5-891B-4B77-B4A1-CD870978E755}" srcOrd="1" destOrd="0" presId="urn:microsoft.com/office/officeart/2005/8/layout/pyramid1"/>
    <dgm:cxn modelId="{2DA7B634-EB63-4677-B34D-7BDE01601791}" type="presOf" srcId="{8DDA553B-0E70-4707-98CB-2D27C329F8A7}" destId="{AA411E4C-AB49-4C3A-8690-DC81619A4D16}" srcOrd="0" destOrd="0" presId="urn:microsoft.com/office/officeart/2005/8/layout/pyramid1"/>
    <dgm:cxn modelId="{AFD8E264-3C83-41B3-A15B-45EABE9726BB}" srcId="{7C0D2BBC-C9E5-4323-B8C3-72D08814C9BA}" destId="{050BC8A1-451E-449F-AA79-CB87D9069736}" srcOrd="4" destOrd="0" parTransId="{7A87D695-9BF2-451B-A69A-2D344193BFC3}" sibTransId="{C405A7A4-5DB9-4411-94A0-0B17E1CF52BE}"/>
    <dgm:cxn modelId="{BE3E8569-C2FE-44D5-B799-94B1E42A3DA1}" type="presOf" srcId="{DA0267D6-5994-4CA3-9503-E5581A0A446D}" destId="{ACD163D8-F720-4A6B-A022-4B77AEB0E1B8}" srcOrd="0" destOrd="0" presId="urn:microsoft.com/office/officeart/2005/8/layout/pyramid1"/>
    <dgm:cxn modelId="{51FBB36D-6CEF-4431-8883-752B58846EF6}" srcId="{7C0D2BBC-C9E5-4323-B8C3-72D08814C9BA}" destId="{0F2D54DC-E15C-48B3-99F4-D82AC8F4AFAF}" srcOrd="2" destOrd="0" parTransId="{EA79D3E3-11C4-4D0E-83F7-C34E78FE38A1}" sibTransId="{CA746F93-B070-43EA-89B4-B66B9BE521BA}"/>
    <dgm:cxn modelId="{8A1D3C55-DB69-4A41-97F1-4D3E2990711E}" type="presOf" srcId="{050BC8A1-451E-449F-AA79-CB87D9069736}" destId="{F98E1D13-955C-4417-B22A-4A234DE2B38A}" srcOrd="1" destOrd="0" presId="urn:microsoft.com/office/officeart/2005/8/layout/pyramid1"/>
    <dgm:cxn modelId="{0A52E376-2CDC-406E-B9F3-D07CFF571128}" type="presOf" srcId="{0F2D54DC-E15C-48B3-99F4-D82AC8F4AFAF}" destId="{EBF6C7AF-DE44-42AF-9348-2F9648C2F0A2}" srcOrd="0" destOrd="0" presId="urn:microsoft.com/office/officeart/2005/8/layout/pyramid1"/>
    <dgm:cxn modelId="{B2971C80-87B3-4E47-B796-262106E8EAA0}" srcId="{7C0D2BBC-C9E5-4323-B8C3-72D08814C9BA}" destId="{8DDA553B-0E70-4707-98CB-2D27C329F8A7}" srcOrd="1" destOrd="0" parTransId="{F968DBD5-E1A0-4168-838A-EBE1740EC9B2}" sibTransId="{ADA1E86D-B6A4-40D9-BA3B-A1178AA13C2C}"/>
    <dgm:cxn modelId="{E436EC84-B2E4-4284-8327-5F5D4E06BD66}" type="presOf" srcId="{050BC8A1-451E-449F-AA79-CB87D9069736}" destId="{81C70475-03BF-4B12-B23D-FF24B9B12A34}" srcOrd="0" destOrd="0" presId="urn:microsoft.com/office/officeart/2005/8/layout/pyramid1"/>
    <dgm:cxn modelId="{513FFB93-5FCB-48DD-97F2-E1E6BA6EC530}" type="presOf" srcId="{DA0267D6-5994-4CA3-9503-E5581A0A446D}" destId="{CA2FA4B5-831F-492E-8803-89CC506798E3}" srcOrd="1" destOrd="0" presId="urn:microsoft.com/office/officeart/2005/8/layout/pyramid1"/>
    <dgm:cxn modelId="{70EB83A3-7AD7-4C52-8CC6-3A07AADE927A}" type="presOf" srcId="{F5E27837-DC99-4C01-935D-586B9FDDC3B6}" destId="{6B551887-6517-4E34-96B7-2E9A4979619E}" srcOrd="0" destOrd="0" presId="urn:microsoft.com/office/officeart/2005/8/layout/pyramid1"/>
    <dgm:cxn modelId="{5CEED6C1-B2E7-438E-BBF4-E94D6DE030AB}" type="presOf" srcId="{7C0D2BBC-C9E5-4323-B8C3-72D08814C9BA}" destId="{2D3DE748-1990-4A62-A34D-88DA88AC1EEC}" srcOrd="0" destOrd="0" presId="urn:microsoft.com/office/officeart/2005/8/layout/pyramid1"/>
    <dgm:cxn modelId="{4121A2D7-82FC-4C15-8518-62623441E8BF}" srcId="{7C0D2BBC-C9E5-4323-B8C3-72D08814C9BA}" destId="{F5E27837-DC99-4C01-935D-586B9FDDC3B6}" srcOrd="0" destOrd="0" parTransId="{A48224F3-9F7E-4111-A2B4-E1C0C13D375C}" sibTransId="{B97344C3-DDB9-45C8-9294-FC3F9479967F}"/>
    <dgm:cxn modelId="{55948CDC-FC6B-49A4-88BE-8F357E766735}" type="presOf" srcId="{0F2D54DC-E15C-48B3-99F4-D82AC8F4AFAF}" destId="{F297AEC7-4F29-40B0-8432-07144A4A5CE0}" srcOrd="1" destOrd="0" presId="urn:microsoft.com/office/officeart/2005/8/layout/pyramid1"/>
    <dgm:cxn modelId="{6FF77BEE-84B8-4A94-85BD-B3F2595AA878}" type="presOf" srcId="{8DDA553B-0E70-4707-98CB-2D27C329F8A7}" destId="{D0F7F635-1275-43AF-8574-BFB0EF958E62}" srcOrd="1" destOrd="0" presId="urn:microsoft.com/office/officeart/2005/8/layout/pyramid1"/>
    <dgm:cxn modelId="{04C366FB-E708-4903-B1E0-69E963BF96C7}" srcId="{7C0D2BBC-C9E5-4323-B8C3-72D08814C9BA}" destId="{DA0267D6-5994-4CA3-9503-E5581A0A446D}" srcOrd="3" destOrd="0" parTransId="{91226B3B-9D62-435C-8FBC-410A9AD96979}" sibTransId="{78927F88-B6AF-481C-8E87-A3F61C331BDA}"/>
    <dgm:cxn modelId="{AE03C0D7-DC31-49D7-A6FD-95B859346F49}" type="presParOf" srcId="{2D3DE748-1990-4A62-A34D-88DA88AC1EEC}" destId="{FD8129F3-8C05-4602-BF58-90C7D9495083}" srcOrd="0" destOrd="0" presId="urn:microsoft.com/office/officeart/2005/8/layout/pyramid1"/>
    <dgm:cxn modelId="{09FC9F81-DF1E-474D-8131-30A11F228D8A}" type="presParOf" srcId="{FD8129F3-8C05-4602-BF58-90C7D9495083}" destId="{6B551887-6517-4E34-96B7-2E9A4979619E}" srcOrd="0" destOrd="0" presId="urn:microsoft.com/office/officeart/2005/8/layout/pyramid1"/>
    <dgm:cxn modelId="{9C356B5F-1D44-48A3-A527-D69B04BEC95E}" type="presParOf" srcId="{FD8129F3-8C05-4602-BF58-90C7D9495083}" destId="{B24988C5-891B-4B77-B4A1-CD870978E755}" srcOrd="1" destOrd="0" presId="urn:microsoft.com/office/officeart/2005/8/layout/pyramid1"/>
    <dgm:cxn modelId="{9F100E55-F292-4F33-A61B-BFEECDECA0CB}" type="presParOf" srcId="{2D3DE748-1990-4A62-A34D-88DA88AC1EEC}" destId="{EE1912E6-59E8-42AF-ACF9-0060E9BC66C3}" srcOrd="1" destOrd="0" presId="urn:microsoft.com/office/officeart/2005/8/layout/pyramid1"/>
    <dgm:cxn modelId="{973A2AB4-9776-4DC0-935E-53DBA2D95973}" type="presParOf" srcId="{EE1912E6-59E8-42AF-ACF9-0060E9BC66C3}" destId="{AA411E4C-AB49-4C3A-8690-DC81619A4D16}" srcOrd="0" destOrd="0" presId="urn:microsoft.com/office/officeart/2005/8/layout/pyramid1"/>
    <dgm:cxn modelId="{D94879D2-E9D5-4D61-BFA8-DA2D823C00A1}" type="presParOf" srcId="{EE1912E6-59E8-42AF-ACF9-0060E9BC66C3}" destId="{D0F7F635-1275-43AF-8574-BFB0EF958E62}" srcOrd="1" destOrd="0" presId="urn:microsoft.com/office/officeart/2005/8/layout/pyramid1"/>
    <dgm:cxn modelId="{A469D2FB-DBF6-487F-B4E5-DA5B38323083}" type="presParOf" srcId="{2D3DE748-1990-4A62-A34D-88DA88AC1EEC}" destId="{21087A11-9778-4750-8C8E-711408EEF88D}" srcOrd="2" destOrd="0" presId="urn:microsoft.com/office/officeart/2005/8/layout/pyramid1"/>
    <dgm:cxn modelId="{B256161B-D009-4A39-9DE8-26EF2A0BED97}" type="presParOf" srcId="{21087A11-9778-4750-8C8E-711408EEF88D}" destId="{EBF6C7AF-DE44-42AF-9348-2F9648C2F0A2}" srcOrd="0" destOrd="0" presId="urn:microsoft.com/office/officeart/2005/8/layout/pyramid1"/>
    <dgm:cxn modelId="{47DC8297-2FC2-4DB5-825F-899141F1C819}" type="presParOf" srcId="{21087A11-9778-4750-8C8E-711408EEF88D}" destId="{F297AEC7-4F29-40B0-8432-07144A4A5CE0}" srcOrd="1" destOrd="0" presId="urn:microsoft.com/office/officeart/2005/8/layout/pyramid1"/>
    <dgm:cxn modelId="{9DF3FAA4-9EA2-4919-B057-CE02E316CF5E}" type="presParOf" srcId="{2D3DE748-1990-4A62-A34D-88DA88AC1EEC}" destId="{58DC7C48-B220-4B20-B598-8F67234130B3}" srcOrd="3" destOrd="0" presId="urn:microsoft.com/office/officeart/2005/8/layout/pyramid1"/>
    <dgm:cxn modelId="{FCCB6E9D-811D-41F6-B529-1084FEC2E033}" type="presParOf" srcId="{58DC7C48-B220-4B20-B598-8F67234130B3}" destId="{ACD163D8-F720-4A6B-A022-4B77AEB0E1B8}" srcOrd="0" destOrd="0" presId="urn:microsoft.com/office/officeart/2005/8/layout/pyramid1"/>
    <dgm:cxn modelId="{40292893-444F-4BAE-9287-9B3E3E15B687}" type="presParOf" srcId="{58DC7C48-B220-4B20-B598-8F67234130B3}" destId="{CA2FA4B5-831F-492E-8803-89CC506798E3}" srcOrd="1" destOrd="0" presId="urn:microsoft.com/office/officeart/2005/8/layout/pyramid1"/>
    <dgm:cxn modelId="{65E96C1F-EC55-47CC-AC9B-DB386CCC9D2D}" type="presParOf" srcId="{2D3DE748-1990-4A62-A34D-88DA88AC1EEC}" destId="{946F98D1-7A78-47C5-AF4A-741AAD624FB9}" srcOrd="4" destOrd="0" presId="urn:microsoft.com/office/officeart/2005/8/layout/pyramid1"/>
    <dgm:cxn modelId="{07E49210-F070-46FE-A2E9-8185A9685A9B}" type="presParOf" srcId="{946F98D1-7A78-47C5-AF4A-741AAD624FB9}" destId="{81C70475-03BF-4B12-B23D-FF24B9B12A34}" srcOrd="0" destOrd="0" presId="urn:microsoft.com/office/officeart/2005/8/layout/pyramid1"/>
    <dgm:cxn modelId="{858421EA-AF35-43B8-BB79-43C0D3172106}" type="presParOf" srcId="{946F98D1-7A78-47C5-AF4A-741AAD624FB9}" destId="{F98E1D13-955C-4417-B22A-4A234DE2B38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51887-6517-4E34-96B7-2E9A4979619E}">
      <dsp:nvSpPr>
        <dsp:cNvPr id="0" name=""/>
        <dsp:cNvSpPr/>
      </dsp:nvSpPr>
      <dsp:spPr>
        <a:xfrm>
          <a:off x="3047999" y="0"/>
          <a:ext cx="1523999" cy="740430"/>
        </a:xfrm>
        <a:prstGeom prst="trapezoid">
          <a:avLst>
            <a:gd name="adj" fmla="val 10291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000" b="1" kern="1200" dirty="0"/>
            <a:t>Director</a:t>
          </a:r>
        </a:p>
        <a:p>
          <a:pPr marL="0" marR="0" lvl="0" indent="0" algn="ctr" defTabSz="914400" eaLnBrk="1" fontAlgn="auto" latinLnBrk="0" hangingPunct="1">
            <a:lnSpc>
              <a:spcPct val="100000"/>
            </a:lnSpc>
            <a:spcBef>
              <a:spcPct val="0"/>
            </a:spcBef>
            <a:spcAft>
              <a:spcPts val="0"/>
            </a:spcAft>
            <a:buClrTx/>
            <a:buSzTx/>
            <a:buFontTx/>
            <a:buNone/>
            <a:tabLst/>
            <a:defRPr/>
          </a:pPr>
          <a:r>
            <a:rPr lang="en-US" sz="1000" kern="1200" dirty="0"/>
            <a:t>Aaron Mitchell</a:t>
          </a:r>
        </a:p>
      </dsp:txBody>
      <dsp:txXfrm>
        <a:off x="3047999" y="0"/>
        <a:ext cx="1523999" cy="740430"/>
      </dsp:txXfrm>
    </dsp:sp>
    <dsp:sp modelId="{AA411E4C-AB49-4C3A-8690-DC81619A4D16}">
      <dsp:nvSpPr>
        <dsp:cNvPr id="0" name=""/>
        <dsp:cNvSpPr/>
      </dsp:nvSpPr>
      <dsp:spPr>
        <a:xfrm>
          <a:off x="2286000" y="740430"/>
          <a:ext cx="3047999" cy="740430"/>
        </a:xfrm>
        <a:prstGeom prst="trapezoid">
          <a:avLst>
            <a:gd name="adj" fmla="val 10291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Chief</a:t>
          </a:r>
        </a:p>
        <a:p>
          <a:pPr marL="0" lvl="0" indent="0" algn="ctr" defTabSz="577850">
            <a:lnSpc>
              <a:spcPct val="90000"/>
            </a:lnSpc>
            <a:spcBef>
              <a:spcPct val="0"/>
            </a:spcBef>
            <a:spcAft>
              <a:spcPct val="35000"/>
            </a:spcAft>
            <a:buNone/>
          </a:pPr>
          <a:r>
            <a:rPr lang="en-US" sz="1300" kern="1200" dirty="0"/>
            <a:t>Shakira Mack</a:t>
          </a:r>
        </a:p>
      </dsp:txBody>
      <dsp:txXfrm>
        <a:off x="2819400" y="740430"/>
        <a:ext cx="1981200" cy="740430"/>
      </dsp:txXfrm>
    </dsp:sp>
    <dsp:sp modelId="{EBF6C7AF-DE44-42AF-9348-2F9648C2F0A2}">
      <dsp:nvSpPr>
        <dsp:cNvPr id="0" name=""/>
        <dsp:cNvSpPr/>
      </dsp:nvSpPr>
      <dsp:spPr>
        <a:xfrm>
          <a:off x="1523999" y="1480860"/>
          <a:ext cx="4572000" cy="740430"/>
        </a:xfrm>
        <a:prstGeom prst="trapezoid">
          <a:avLst>
            <a:gd name="adj" fmla="val 10291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Senior Grants Management Specialist</a:t>
          </a:r>
        </a:p>
        <a:p>
          <a:pPr marL="0" lvl="0" indent="0" algn="ctr" defTabSz="577850">
            <a:lnSpc>
              <a:spcPct val="90000"/>
            </a:lnSpc>
            <a:spcBef>
              <a:spcPct val="0"/>
            </a:spcBef>
            <a:spcAft>
              <a:spcPct val="35000"/>
            </a:spcAft>
            <a:buNone/>
          </a:pPr>
          <a:r>
            <a:rPr lang="en-US" sz="1300" kern="1200" dirty="0"/>
            <a:t>Carla Sheppard	</a:t>
          </a:r>
        </a:p>
      </dsp:txBody>
      <dsp:txXfrm>
        <a:off x="2324099" y="1480860"/>
        <a:ext cx="2971800" cy="740430"/>
      </dsp:txXfrm>
    </dsp:sp>
    <dsp:sp modelId="{ACD163D8-F720-4A6B-A022-4B77AEB0E1B8}">
      <dsp:nvSpPr>
        <dsp:cNvPr id="0" name=""/>
        <dsp:cNvSpPr/>
      </dsp:nvSpPr>
      <dsp:spPr>
        <a:xfrm>
          <a:off x="750478" y="2230546"/>
          <a:ext cx="6095999" cy="740430"/>
        </a:xfrm>
        <a:prstGeom prst="trapezoid">
          <a:avLst>
            <a:gd name="adj" fmla="val 10291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Grants Management Specialists</a:t>
          </a:r>
        </a:p>
        <a:p>
          <a:pPr marL="0" lvl="0" indent="0" algn="ctr" defTabSz="577850">
            <a:lnSpc>
              <a:spcPct val="90000"/>
            </a:lnSpc>
            <a:spcBef>
              <a:spcPct val="0"/>
            </a:spcBef>
            <a:spcAft>
              <a:spcPct val="35000"/>
            </a:spcAft>
            <a:buNone/>
          </a:pPr>
          <a:r>
            <a:rPr lang="en-US" sz="1300" kern="1200" dirty="0"/>
            <a:t>Andre White, Bonita Brown, Flor Valencia, Lisa Reichenbacher, Matthew Hufford, </a:t>
          </a:r>
          <a:r>
            <a:rPr lang="en-US" sz="1300" kern="1200" dirty="0" err="1"/>
            <a:t>Suezett</a:t>
          </a:r>
          <a:r>
            <a:rPr lang="en-US" sz="1300" kern="1200" dirty="0"/>
            <a:t> Edwards</a:t>
          </a:r>
        </a:p>
      </dsp:txBody>
      <dsp:txXfrm>
        <a:off x="1817278" y="2230546"/>
        <a:ext cx="3962400" cy="740430"/>
      </dsp:txXfrm>
    </dsp:sp>
    <dsp:sp modelId="{81C70475-03BF-4B12-B23D-FF24B9B12A34}">
      <dsp:nvSpPr>
        <dsp:cNvPr id="0" name=""/>
        <dsp:cNvSpPr/>
      </dsp:nvSpPr>
      <dsp:spPr>
        <a:xfrm>
          <a:off x="0" y="2961721"/>
          <a:ext cx="7620000" cy="740430"/>
        </a:xfrm>
        <a:prstGeom prst="trapezoid">
          <a:avLst>
            <a:gd name="adj" fmla="val 102913"/>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t>Program Support</a:t>
          </a:r>
        </a:p>
        <a:p>
          <a:pPr marL="0" lvl="0" indent="0" algn="ctr" defTabSz="577850">
            <a:lnSpc>
              <a:spcPct val="90000"/>
            </a:lnSpc>
            <a:spcBef>
              <a:spcPct val="0"/>
            </a:spcBef>
            <a:spcAft>
              <a:spcPct val="35000"/>
            </a:spcAft>
            <a:buNone/>
          </a:pPr>
          <a:r>
            <a:rPr lang="en-US" sz="1300" b="0" kern="1200" dirty="0"/>
            <a:t>Mahelia Whittier– Business Analyst </a:t>
          </a:r>
        </a:p>
        <a:p>
          <a:pPr marL="0" lvl="0" indent="0" algn="ctr" defTabSz="577850">
            <a:lnSpc>
              <a:spcPct val="90000"/>
            </a:lnSpc>
            <a:spcBef>
              <a:spcPct val="0"/>
            </a:spcBef>
            <a:spcAft>
              <a:spcPct val="35000"/>
            </a:spcAft>
            <a:buNone/>
          </a:pPr>
          <a:r>
            <a:rPr lang="en-US" sz="1300" b="0" kern="1200" dirty="0"/>
            <a:t>Shannon Logan– Administrative Assistant</a:t>
          </a:r>
        </a:p>
      </dsp:txBody>
      <dsp:txXfrm>
        <a:off x="1333499" y="2961721"/>
        <a:ext cx="4953000" cy="7404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523" cy="464662"/>
          </a:xfrm>
          <a:prstGeom prst="rect">
            <a:avLst/>
          </a:prstGeom>
        </p:spPr>
        <p:txBody>
          <a:bodyPr vert="horz" lIns="90992" tIns="45496" rIns="90992" bIns="45496"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0992" tIns="45496" rIns="90992" bIns="45496" rtlCol="0"/>
          <a:lstStyle>
            <a:lvl1pPr algn="r">
              <a:defRPr sz="1200"/>
            </a:lvl1pPr>
          </a:lstStyle>
          <a:p>
            <a:fld id="{A287493D-AE51-4418-9E71-36B23C2388DE}" type="datetimeFigureOut">
              <a:rPr lang="en-US" smtClean="0"/>
              <a:t>3/1/2022</a:t>
            </a:fld>
            <a:endParaRPr lang="en-US"/>
          </a:p>
        </p:txBody>
      </p:sp>
      <p:sp>
        <p:nvSpPr>
          <p:cNvPr id="4" name="Footer Placeholder 3"/>
          <p:cNvSpPr>
            <a:spLocks noGrp="1"/>
          </p:cNvSpPr>
          <p:nvPr>
            <p:ph type="ftr" sz="quarter" idx="2"/>
          </p:nvPr>
        </p:nvSpPr>
        <p:spPr>
          <a:xfrm>
            <a:off x="1" y="8830153"/>
            <a:ext cx="3037523" cy="464662"/>
          </a:xfrm>
          <a:prstGeom prst="rect">
            <a:avLst/>
          </a:prstGeom>
        </p:spPr>
        <p:txBody>
          <a:bodyPr vert="horz" lIns="90992" tIns="45496" rIns="90992" bIns="45496"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0992" tIns="45496" rIns="90992" bIns="45496" rtlCol="0" anchor="b"/>
          <a:lstStyle>
            <a:lvl1pPr algn="r">
              <a:defRPr sz="1200"/>
            </a:lvl1pPr>
          </a:lstStyle>
          <a:p>
            <a:fld id="{F9C5C174-283A-4008-8D91-ADEF446E0479}" type="slidenum">
              <a:rPr lang="en-US" smtClean="0"/>
              <a:t>‹#›</a:t>
            </a:fld>
            <a:endParaRPr lang="en-US"/>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523" cy="464662"/>
          </a:xfrm>
          <a:prstGeom prst="rect">
            <a:avLst/>
          </a:prstGeom>
        </p:spPr>
        <p:txBody>
          <a:bodyPr vert="horz" lIns="90982" tIns="45491" rIns="90982" bIns="45491" rtlCol="0"/>
          <a:lstStyle>
            <a:lvl1pPr algn="l">
              <a:defRPr sz="1200"/>
            </a:lvl1pPr>
          </a:lstStyle>
          <a:p>
            <a:endParaRPr lang="en-US"/>
          </a:p>
        </p:txBody>
      </p:sp>
      <p:sp>
        <p:nvSpPr>
          <p:cNvPr id="3" name="Date Placeholder 2"/>
          <p:cNvSpPr>
            <a:spLocks noGrp="1"/>
          </p:cNvSpPr>
          <p:nvPr>
            <p:ph type="dt" idx="1"/>
          </p:nvPr>
        </p:nvSpPr>
        <p:spPr>
          <a:xfrm>
            <a:off x="3971293" y="1"/>
            <a:ext cx="3037523" cy="464662"/>
          </a:xfrm>
          <a:prstGeom prst="rect">
            <a:avLst/>
          </a:prstGeom>
        </p:spPr>
        <p:txBody>
          <a:bodyPr vert="horz" lIns="90982" tIns="45491" rIns="90982" bIns="45491" rtlCol="0"/>
          <a:lstStyle>
            <a:lvl1pPr algn="r">
              <a:defRPr sz="1200"/>
            </a:lvl1pPr>
          </a:lstStyle>
          <a:p>
            <a:fld id="{6AA549CA-EEC1-486A-B810-B82C7E5C1304}" type="datetimeFigureOut">
              <a:rPr lang="en-US" smtClean="0"/>
              <a:t>3/1/2022</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0982" tIns="45491" rIns="90982" bIns="45491" rtlCol="0" anchor="ctr"/>
          <a:lstStyle/>
          <a:p>
            <a:endParaRPr lang="en-US"/>
          </a:p>
        </p:txBody>
      </p:sp>
      <p:sp>
        <p:nvSpPr>
          <p:cNvPr id="5" name="Notes Placeholder 4"/>
          <p:cNvSpPr>
            <a:spLocks noGrp="1"/>
          </p:cNvSpPr>
          <p:nvPr>
            <p:ph type="body" sz="quarter" idx="3"/>
          </p:nvPr>
        </p:nvSpPr>
        <p:spPr>
          <a:xfrm>
            <a:off x="700723" y="4415078"/>
            <a:ext cx="5608954" cy="4183538"/>
          </a:xfrm>
          <a:prstGeom prst="rect">
            <a:avLst/>
          </a:prstGeom>
        </p:spPr>
        <p:txBody>
          <a:bodyPr vert="horz" lIns="90982" tIns="45491" rIns="90982" bIns="454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153"/>
            <a:ext cx="3037523" cy="464662"/>
          </a:xfrm>
          <a:prstGeom prst="rect">
            <a:avLst/>
          </a:prstGeom>
        </p:spPr>
        <p:txBody>
          <a:bodyPr vert="horz" lIns="90982" tIns="45491" rIns="90982" bIns="45491" rtlCol="0" anchor="b"/>
          <a:lstStyle>
            <a:lvl1pPr algn="l">
              <a:defRPr sz="1200"/>
            </a:lvl1pPr>
          </a:lstStyle>
          <a:p>
            <a:endParaRPr lang="en-US"/>
          </a:p>
        </p:txBody>
      </p:sp>
      <p:sp>
        <p:nvSpPr>
          <p:cNvPr id="7" name="Slide Number Placeholder 6"/>
          <p:cNvSpPr>
            <a:spLocks noGrp="1"/>
          </p:cNvSpPr>
          <p:nvPr>
            <p:ph type="sldNum" sz="quarter" idx="5"/>
          </p:nvPr>
        </p:nvSpPr>
        <p:spPr>
          <a:xfrm>
            <a:off x="3971293" y="8830153"/>
            <a:ext cx="3037523" cy="464662"/>
          </a:xfrm>
          <a:prstGeom prst="rect">
            <a:avLst/>
          </a:prstGeom>
        </p:spPr>
        <p:txBody>
          <a:bodyPr vert="horz" lIns="90982" tIns="45491" rIns="90982" bIns="45491" rtlCol="0" anchor="b"/>
          <a:lstStyle>
            <a:lvl1pPr algn="r">
              <a:defRPr sz="1200"/>
            </a:lvl1pPr>
          </a:lstStyle>
          <a:p>
            <a:fld id="{3C64A064-BE8C-4AC9-8D5E-31C0B035CA7C}" type="slidenum">
              <a:rPr lang="en-US" smtClean="0"/>
              <a:t>‹#›</a:t>
            </a:fld>
            <a:endParaRPr lang="en-US"/>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If listening by phone and you need the webinar slides e-mailed, please email HMEP.Grants@dot.gov </a:t>
            </a:r>
          </a:p>
        </p:txBody>
      </p:sp>
      <p:sp>
        <p:nvSpPr>
          <p:cNvPr id="4" name="Slide Number Placeholder 3"/>
          <p:cNvSpPr>
            <a:spLocks noGrp="1"/>
          </p:cNvSpPr>
          <p:nvPr>
            <p:ph type="sldNum" sz="quarter" idx="10"/>
          </p:nvPr>
        </p:nvSpPr>
        <p:spPr/>
        <p:txBody>
          <a:bodyPr/>
          <a:lstStyle/>
          <a:p>
            <a:fld id="{3C64A064-BE8C-4AC9-8D5E-31C0B035CA7C}" type="slidenum">
              <a:rPr lang="en-US" smtClean="0"/>
              <a:t>1</a:t>
            </a:fld>
            <a:endParaRPr lang="en-US" dirty="0"/>
          </a:p>
        </p:txBody>
      </p:sp>
    </p:spTree>
    <p:extLst>
      <p:ext uri="{BB962C8B-B14F-4D97-AF65-F5344CB8AC3E}">
        <p14:creationId xmlns:p14="http://schemas.microsoft.com/office/powerpoint/2010/main" val="239916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 starts</a:t>
            </a:r>
          </a:p>
        </p:txBody>
      </p:sp>
      <p:sp>
        <p:nvSpPr>
          <p:cNvPr id="4" name="Slide Number Placeholder 3"/>
          <p:cNvSpPr>
            <a:spLocks noGrp="1"/>
          </p:cNvSpPr>
          <p:nvPr>
            <p:ph type="sldNum" sz="quarter" idx="5"/>
          </p:nvPr>
        </p:nvSpPr>
        <p:spPr/>
        <p:txBody>
          <a:bodyPr/>
          <a:lstStyle/>
          <a:p>
            <a:fld id="{3C64A064-BE8C-4AC9-8D5E-31C0B035CA7C}" type="slidenum">
              <a:rPr lang="en-US" smtClean="0"/>
              <a:t>27</a:t>
            </a:fld>
            <a:endParaRPr lang="en-US"/>
          </a:p>
        </p:txBody>
      </p:sp>
    </p:spTree>
    <p:extLst>
      <p:ext uri="{BB962C8B-B14F-4D97-AF65-F5344CB8AC3E}">
        <p14:creationId xmlns:p14="http://schemas.microsoft.com/office/powerpoint/2010/main" val="265695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28</a:t>
            </a:fld>
            <a:endParaRPr lang="en-US" dirty="0"/>
          </a:p>
        </p:txBody>
      </p:sp>
    </p:spTree>
    <p:extLst>
      <p:ext uri="{BB962C8B-B14F-4D97-AF65-F5344CB8AC3E}">
        <p14:creationId xmlns:p14="http://schemas.microsoft.com/office/powerpoint/2010/main" val="656325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AF24AB3-4C1F-46CC-99E3-5D4AB09C2F8E}" type="slidenum">
              <a:rPr lang="en-US" altLang="en-US" smtClean="0">
                <a:latin typeface="Calibri" pitchFamily="34" charset="0"/>
              </a:rPr>
              <a:pPr fontAlgn="base">
                <a:spcBef>
                  <a:spcPct val="0"/>
                </a:spcBef>
                <a:spcAft>
                  <a:spcPct val="0"/>
                </a:spcAft>
                <a:defRPr/>
              </a:pPr>
              <a:t>30</a:t>
            </a:fld>
            <a:endParaRPr lang="en-US" alt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47</a:t>
            </a:fld>
            <a:endParaRPr lang="en-US"/>
          </a:p>
        </p:txBody>
      </p:sp>
    </p:spTree>
    <p:extLst>
      <p:ext uri="{BB962C8B-B14F-4D97-AF65-F5344CB8AC3E}">
        <p14:creationId xmlns:p14="http://schemas.microsoft.com/office/powerpoint/2010/main" val="141895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49</a:t>
            </a:fld>
            <a:endParaRPr lang="en-US" dirty="0"/>
          </a:p>
        </p:txBody>
      </p:sp>
    </p:spTree>
    <p:extLst>
      <p:ext uri="{BB962C8B-B14F-4D97-AF65-F5344CB8AC3E}">
        <p14:creationId xmlns:p14="http://schemas.microsoft.com/office/powerpoint/2010/main" val="2898738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Shakira starts</a:t>
            </a:r>
          </a:p>
        </p:txBody>
      </p:sp>
      <p:sp>
        <p:nvSpPr>
          <p:cNvPr id="4" name="Slide Number Placeholder 3"/>
          <p:cNvSpPr>
            <a:spLocks noGrp="1"/>
          </p:cNvSpPr>
          <p:nvPr>
            <p:ph type="sldNum" sz="quarter" idx="5"/>
          </p:nvPr>
        </p:nvSpPr>
        <p:spPr/>
        <p:txBody>
          <a:bodyPr/>
          <a:lstStyle/>
          <a:p>
            <a:fld id="{3C64A064-BE8C-4AC9-8D5E-31C0B035CA7C}" type="slidenum">
              <a:rPr lang="en-US" smtClean="0"/>
              <a:t>59</a:t>
            </a:fld>
            <a:endParaRPr lang="en-US"/>
          </a:p>
        </p:txBody>
      </p:sp>
    </p:spTree>
    <p:extLst>
      <p:ext uri="{BB962C8B-B14F-4D97-AF65-F5344CB8AC3E}">
        <p14:creationId xmlns:p14="http://schemas.microsoft.com/office/powerpoint/2010/main" val="1960748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1BFC-179F-4F61-8058-9845EB01537A}" type="slidenum">
              <a:rPr lang="en-US" smtClean="0"/>
              <a:t>60</a:t>
            </a:fld>
            <a:endParaRPr lang="en-US" dirty="0"/>
          </a:p>
        </p:txBody>
      </p:sp>
    </p:spTree>
    <p:extLst>
      <p:ext uri="{BB962C8B-B14F-4D97-AF65-F5344CB8AC3E}">
        <p14:creationId xmlns:p14="http://schemas.microsoft.com/office/powerpoint/2010/main" val="319802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7988" y="698500"/>
            <a:ext cx="6194425" cy="3484563"/>
          </a:xfrm>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098" eaLnBrk="0" hangingPunct="0">
              <a:defRPr>
                <a:solidFill>
                  <a:schemeClr val="tx1"/>
                </a:solidFill>
                <a:latin typeface="Arial" charset="0"/>
              </a:defRPr>
            </a:lvl1pPr>
            <a:lvl2pPr marL="713434" indent="-274398" defTabSz="942098" eaLnBrk="0" hangingPunct="0">
              <a:defRPr>
                <a:solidFill>
                  <a:schemeClr val="tx1"/>
                </a:solidFill>
                <a:latin typeface="Arial" charset="0"/>
              </a:defRPr>
            </a:lvl2pPr>
            <a:lvl3pPr marL="1097590" indent="-219518" defTabSz="942098" eaLnBrk="0" hangingPunct="0">
              <a:defRPr>
                <a:solidFill>
                  <a:schemeClr val="tx1"/>
                </a:solidFill>
                <a:latin typeface="Arial" charset="0"/>
              </a:defRPr>
            </a:lvl3pPr>
            <a:lvl4pPr marL="1536626" indent="-219518" defTabSz="942098" eaLnBrk="0" hangingPunct="0">
              <a:defRPr>
                <a:solidFill>
                  <a:schemeClr val="tx1"/>
                </a:solidFill>
                <a:latin typeface="Arial" charset="0"/>
              </a:defRPr>
            </a:lvl4pPr>
            <a:lvl5pPr marL="1975663" indent="-219518" defTabSz="942098" eaLnBrk="0" hangingPunct="0">
              <a:defRPr>
                <a:solidFill>
                  <a:schemeClr val="tx1"/>
                </a:solidFill>
                <a:latin typeface="Arial" charset="0"/>
              </a:defRPr>
            </a:lvl5pPr>
            <a:lvl6pPr marL="2414699" indent="-219518" defTabSz="942098" eaLnBrk="0" fontAlgn="base" hangingPunct="0">
              <a:spcBef>
                <a:spcPct val="0"/>
              </a:spcBef>
              <a:spcAft>
                <a:spcPct val="0"/>
              </a:spcAft>
              <a:defRPr>
                <a:solidFill>
                  <a:schemeClr val="tx1"/>
                </a:solidFill>
                <a:latin typeface="Arial" charset="0"/>
              </a:defRPr>
            </a:lvl6pPr>
            <a:lvl7pPr marL="2853735" indent="-219518" defTabSz="942098" eaLnBrk="0" fontAlgn="base" hangingPunct="0">
              <a:spcBef>
                <a:spcPct val="0"/>
              </a:spcBef>
              <a:spcAft>
                <a:spcPct val="0"/>
              </a:spcAft>
              <a:defRPr>
                <a:solidFill>
                  <a:schemeClr val="tx1"/>
                </a:solidFill>
                <a:latin typeface="Arial" charset="0"/>
              </a:defRPr>
            </a:lvl7pPr>
            <a:lvl8pPr marL="3292771" indent="-219518" defTabSz="942098" eaLnBrk="0" fontAlgn="base" hangingPunct="0">
              <a:spcBef>
                <a:spcPct val="0"/>
              </a:spcBef>
              <a:spcAft>
                <a:spcPct val="0"/>
              </a:spcAft>
              <a:defRPr>
                <a:solidFill>
                  <a:schemeClr val="tx1"/>
                </a:solidFill>
                <a:latin typeface="Arial" charset="0"/>
              </a:defRPr>
            </a:lvl8pPr>
            <a:lvl9pPr marL="3731807" indent="-219518" defTabSz="942098" eaLnBrk="0" fontAlgn="base" hangingPunct="0">
              <a:spcBef>
                <a:spcPct val="0"/>
              </a:spcBef>
              <a:spcAft>
                <a:spcPct val="0"/>
              </a:spcAft>
              <a:defRPr>
                <a:solidFill>
                  <a:schemeClr val="tx1"/>
                </a:solidFill>
                <a:latin typeface="Arial" charset="0"/>
              </a:defRPr>
            </a:lvl9pPr>
          </a:lstStyle>
          <a:p>
            <a:pPr eaLnBrk="1" hangingPunct="1"/>
            <a:fld id="{BC6B0EC7-9E68-4A6F-8D3F-2E001DC4660F}" type="slidenum">
              <a:rPr lang="en-US" altLang="en-US" smtClean="0"/>
              <a:pPr eaLnBrk="1" hangingPunct="1"/>
              <a:t>61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r>
              <a:rPr lang="en-US" dirty="0"/>
              <a:t>During</a:t>
            </a:r>
            <a:r>
              <a:rPr lang="en-US" baseline="0" dirty="0"/>
              <a:t> the HMEP application webinar, we will discuss…</a:t>
            </a:r>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2</a:t>
            </a:fld>
            <a:endParaRPr lang="en-US" dirty="0"/>
          </a:p>
        </p:txBody>
      </p:sp>
    </p:spTree>
    <p:extLst>
      <p:ext uri="{BB962C8B-B14F-4D97-AF65-F5344CB8AC3E}">
        <p14:creationId xmlns:p14="http://schemas.microsoft.com/office/powerpoint/2010/main" val="239916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EA9F6049-84B9-488B-BB87-D9FE1912A9D2}" type="slidenum">
              <a:rPr lang="en-US" altLang="en-US" smtClean="0">
                <a:latin typeface="Calibri" pitchFamily="34" charset="0"/>
              </a:rPr>
              <a:pPr fontAlgn="base">
                <a:spcBef>
                  <a:spcPct val="0"/>
                </a:spcBef>
                <a:spcAft>
                  <a:spcPct val="0"/>
                </a:spcAft>
                <a:defRPr/>
              </a:pPr>
              <a:t>3</a:t>
            </a:fld>
            <a:endParaRPr lang="en-US" altLang="en-US" dirty="0">
              <a:latin typeface="Calibri" pitchFamily="34" charset="0"/>
            </a:endParaRPr>
          </a:p>
        </p:txBody>
      </p:sp>
    </p:spTree>
    <p:extLst>
      <p:ext uri="{BB962C8B-B14F-4D97-AF65-F5344CB8AC3E}">
        <p14:creationId xmlns:p14="http://schemas.microsoft.com/office/powerpoint/2010/main" val="1906232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4A064-BE8C-4AC9-8D5E-31C0B035CA7C}" type="slidenum">
              <a:rPr lang="en-US" smtClean="0"/>
              <a:t>11</a:t>
            </a:fld>
            <a:endParaRPr lang="en-US" dirty="0"/>
          </a:p>
        </p:txBody>
      </p:sp>
    </p:spTree>
    <p:extLst>
      <p:ext uri="{BB962C8B-B14F-4D97-AF65-F5344CB8AC3E}">
        <p14:creationId xmlns:p14="http://schemas.microsoft.com/office/powerpoint/2010/main" val="269284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7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BED1F236-6CDC-4C67-B50A-E88FB6D622B7}" type="slidenum">
              <a:rPr lang="en-US" altLang="en-US" smtClean="0">
                <a:latin typeface="Calibri" pitchFamily="34" charset="0"/>
              </a:rPr>
              <a:pPr fontAlgn="base">
                <a:spcBef>
                  <a:spcPct val="0"/>
                </a:spcBef>
                <a:spcAft>
                  <a:spcPct val="0"/>
                </a:spcAft>
                <a:defRPr/>
              </a:pPr>
              <a:t>13</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The</a:t>
            </a:r>
            <a:r>
              <a:rPr lang="en-US" altLang="en-US" baseline="0" dirty="0">
                <a:solidFill>
                  <a:srgbClr val="000000"/>
                </a:solidFill>
              </a:rPr>
              <a:t> components for the HMEP planning grant are…</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lvl="1" eaLnBrk="1" hangingPunct="1">
              <a:spcBef>
                <a:spcPct val="0"/>
              </a:spcBef>
            </a:pPr>
            <a:endParaRPr lang="en-US" altLang="en-US" dirty="0"/>
          </a:p>
          <a:p>
            <a:pPr eaLnBrk="1" hangingPunct="1">
              <a:spcBef>
                <a:spcPct val="0"/>
              </a:spcBef>
            </a:pPr>
            <a:endParaRPr lang="en-US" altLang="en-US" dirty="0"/>
          </a:p>
        </p:txBody>
      </p:sp>
      <p:sp>
        <p:nvSpPr>
          <p:cNvPr id="202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1B9AA05A-AF97-48F3-9643-0CE4D4F761C2}" type="slidenum">
              <a:rPr lang="en-US" altLang="en-US" smtClean="0">
                <a:latin typeface="Calibri" pitchFamily="34" charset="0"/>
              </a:rPr>
              <a:pPr fontAlgn="base">
                <a:spcBef>
                  <a:spcPct val="0"/>
                </a:spcBef>
                <a:spcAft>
                  <a:spcPct val="0"/>
                </a:spcAft>
                <a:defRPr/>
              </a:pPr>
              <a:t>18</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1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39310" indent="-284350">
              <a:defRPr>
                <a:solidFill>
                  <a:schemeClr val="tx1"/>
                </a:solidFill>
                <a:latin typeface="Verdana" pitchFamily="34" charset="0"/>
              </a:defRPr>
            </a:lvl2pPr>
            <a:lvl3pPr marL="1137399" indent="-227480">
              <a:defRPr>
                <a:solidFill>
                  <a:schemeClr val="tx1"/>
                </a:solidFill>
                <a:latin typeface="Verdana" pitchFamily="34" charset="0"/>
              </a:defRPr>
            </a:lvl3pPr>
            <a:lvl4pPr marL="1592359" indent="-227480">
              <a:defRPr>
                <a:solidFill>
                  <a:schemeClr val="tx1"/>
                </a:solidFill>
                <a:latin typeface="Verdana" pitchFamily="34" charset="0"/>
              </a:defRPr>
            </a:lvl4pPr>
            <a:lvl5pPr marL="2047319" indent="-227480">
              <a:defRPr>
                <a:solidFill>
                  <a:schemeClr val="tx1"/>
                </a:solidFill>
                <a:latin typeface="Verdana" pitchFamily="34" charset="0"/>
              </a:defRPr>
            </a:lvl5pPr>
            <a:lvl6pPr marL="2502278" indent="-227480" fontAlgn="base">
              <a:spcBef>
                <a:spcPct val="0"/>
              </a:spcBef>
              <a:spcAft>
                <a:spcPct val="0"/>
              </a:spcAft>
              <a:defRPr>
                <a:solidFill>
                  <a:schemeClr val="tx1"/>
                </a:solidFill>
                <a:latin typeface="Verdana" pitchFamily="34" charset="0"/>
              </a:defRPr>
            </a:lvl6pPr>
            <a:lvl7pPr marL="2957238" indent="-227480" fontAlgn="base">
              <a:spcBef>
                <a:spcPct val="0"/>
              </a:spcBef>
              <a:spcAft>
                <a:spcPct val="0"/>
              </a:spcAft>
              <a:defRPr>
                <a:solidFill>
                  <a:schemeClr val="tx1"/>
                </a:solidFill>
                <a:latin typeface="Verdana" pitchFamily="34" charset="0"/>
              </a:defRPr>
            </a:lvl7pPr>
            <a:lvl8pPr marL="3412198" indent="-227480" fontAlgn="base">
              <a:spcBef>
                <a:spcPct val="0"/>
              </a:spcBef>
              <a:spcAft>
                <a:spcPct val="0"/>
              </a:spcAft>
              <a:defRPr>
                <a:solidFill>
                  <a:schemeClr val="tx1"/>
                </a:solidFill>
                <a:latin typeface="Verdana" pitchFamily="34" charset="0"/>
              </a:defRPr>
            </a:lvl8pPr>
            <a:lvl9pPr marL="3867158" indent="-22748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D0A91AD4-1E3C-4529-9A71-1C925F6B7910}" type="slidenum">
              <a:rPr lang="en-US" altLang="en-US" smtClean="0">
                <a:latin typeface="Calibri" pitchFamily="34" charset="0"/>
              </a:rPr>
              <a:pPr fontAlgn="base">
                <a:spcBef>
                  <a:spcPct val="0"/>
                </a:spcBef>
                <a:spcAft>
                  <a:spcPct val="0"/>
                </a:spcAft>
                <a:defRPr/>
              </a:pPr>
              <a:t>19</a:t>
            </a:fld>
            <a:endParaRPr lang="en-US" alt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1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05A76259-BBC3-4D02-909F-74419DBDB656}" type="slidenum">
              <a:rPr lang="en-US" altLang="en-US" smtClean="0">
                <a:latin typeface="Calibri" pitchFamily="34" charset="0"/>
              </a:rPr>
              <a:pPr fontAlgn="base">
                <a:spcBef>
                  <a:spcPct val="0"/>
                </a:spcBef>
                <a:spcAft>
                  <a:spcPct val="0"/>
                </a:spcAft>
                <a:defRPr/>
              </a:pPr>
              <a:t>20</a:t>
            </a:fld>
            <a:endParaRPr lang="en-US" altLang="en-US" dirty="0">
              <a:latin typeface="Calibri" pitchFamily="34" charset="0"/>
            </a:endParaRPr>
          </a:p>
        </p:txBody>
      </p:sp>
    </p:spTree>
    <p:extLst>
      <p:ext uri="{BB962C8B-B14F-4D97-AF65-F5344CB8AC3E}">
        <p14:creationId xmlns:p14="http://schemas.microsoft.com/office/powerpoint/2010/main" val="331707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407988" y="698500"/>
            <a:ext cx="6194425"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2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4ED627A0-E931-4CC8-B2AD-324C9A1DAE07}" type="slidenum">
              <a:rPr lang="en-US" altLang="en-US" smtClean="0">
                <a:latin typeface="Calibri" pitchFamily="34" charset="0"/>
              </a:rPr>
              <a:pPr fontAlgn="base">
                <a:spcBef>
                  <a:spcPct val="0"/>
                </a:spcBef>
                <a:spcAft>
                  <a:spcPct val="0"/>
                </a:spcAft>
                <a:defRPr/>
              </a:pPr>
              <a:t>21</a:t>
            </a:fld>
            <a:endParaRPr lang="en-US"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0818" y="601724"/>
            <a:ext cx="6477805" cy="2190535"/>
          </a:xfrm>
        </p:spPr>
        <p:txBody>
          <a:bodyPr bIns="0" anchor="b">
            <a:normAutofit/>
          </a:bodyPr>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1330818" y="2793056"/>
            <a:ext cx="6477804" cy="733216"/>
          </a:xfrm>
        </p:spPr>
        <p:txBody>
          <a:bodyPr tIns="91440" bIns="91440">
            <a:normAutofit/>
          </a:bodyPr>
          <a:lstStyle>
            <a:lvl1pPr marL="0" indent="0" algn="ctr">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2F6EB8-3B81-4878-8888-EB54DA950B53}" type="datetime1">
              <a:rPr lang="en-US" smtClean="0"/>
              <a:t>3/1/2022</a:t>
            </a:fld>
            <a:endParaRPr lang="en-US"/>
          </a:p>
        </p:txBody>
      </p:sp>
      <p:sp>
        <p:nvSpPr>
          <p:cNvPr id="5" name="Footer Placeholder 4"/>
          <p:cNvSpPr>
            <a:spLocks noGrp="1"/>
          </p:cNvSpPr>
          <p:nvPr>
            <p:ph type="ftr" sz="quarter" idx="11"/>
          </p:nvPr>
        </p:nvSpPr>
        <p:spPr>
          <a:xfrm>
            <a:off x="1088684" y="246981"/>
            <a:ext cx="4220081" cy="231901"/>
          </a:xfrm>
        </p:spPr>
        <p:txBody>
          <a:bodyPr/>
          <a:lstStyle/>
          <a:p>
            <a:r>
              <a:rPr lang="en-US"/>
              <a:t>2</a:t>
            </a:r>
          </a:p>
        </p:txBody>
      </p:sp>
      <p:sp>
        <p:nvSpPr>
          <p:cNvPr id="6" name="Slide Number Placeholder 5"/>
          <p:cNvSpPr>
            <a:spLocks noGrp="1"/>
          </p:cNvSpPr>
          <p:nvPr>
            <p:ph type="sldNum" sz="quarter" idx="12"/>
          </p:nvPr>
        </p:nvSpPr>
        <p:spPr>
          <a:xfrm>
            <a:off x="357626" y="599230"/>
            <a:ext cx="608264" cy="377684"/>
          </a:xfrm>
        </p:spPr>
        <p:txBody>
          <a:bodyPr/>
          <a:lstStyle/>
          <a:p>
            <a:fld id="{BE4FB471-EBB4-4D81-9EA6-902E33AD37CE}" type="slidenum">
              <a:rPr lang="en-US" smtClean="0"/>
              <a:t>‹#›</a:t>
            </a:fld>
            <a:endParaRPr lang="en-US"/>
          </a:p>
        </p:txBody>
      </p:sp>
      <p:pic>
        <p:nvPicPr>
          <p:cNvPr id="7" name="Picture 6">
            <a:extLst>
              <a:ext uri="{FF2B5EF4-FFF2-40B4-BE49-F238E27FC236}">
                <a16:creationId xmlns:a16="http://schemas.microsoft.com/office/drawing/2014/main" id="{A906E6F4-0A8A-4D2D-8A15-048CED9BFA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4" y="-3062"/>
            <a:ext cx="9149443" cy="5146562"/>
          </a:xfrm>
          <a:prstGeom prst="rect">
            <a:avLst/>
          </a:prstGeom>
        </p:spPr>
      </p:pic>
      <p:cxnSp>
        <p:nvCxnSpPr>
          <p:cNvPr id="8" name="Straight Connector 7">
            <a:extLst>
              <a:ext uri="{FF2B5EF4-FFF2-40B4-BE49-F238E27FC236}">
                <a16:creationId xmlns:a16="http://schemas.microsoft.com/office/drawing/2014/main" id="{FF23A574-4FAD-4EE6-A3E2-0AD6F14BAC39}"/>
              </a:ext>
            </a:extLst>
          </p:cNvPr>
          <p:cNvCxnSpPr/>
          <p:nvPr userDrawn="1"/>
        </p:nvCxnSpPr>
        <p:spPr>
          <a:xfrm>
            <a:off x="76200" y="5715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DOT_PHMSA_LONG signature_bb_jpg.jpg">
            <a:extLst>
              <a:ext uri="{FF2B5EF4-FFF2-40B4-BE49-F238E27FC236}">
                <a16:creationId xmlns:a16="http://schemas.microsoft.com/office/drawing/2014/main" id="{D41F5687-CD86-4259-9168-AD23DBEC06E4}"/>
              </a:ext>
            </a:extLst>
          </p:cNvPr>
          <p:cNvPicPr/>
          <p:nvPr userDrawn="1"/>
        </p:nvPicPr>
        <p:blipFill>
          <a:blip r:embed="rId3" cstate="print"/>
          <a:srcRect/>
          <a:stretch>
            <a:fillRect/>
          </a:stretch>
        </p:blipFill>
        <p:spPr bwMode="auto">
          <a:xfrm>
            <a:off x="102718" y="57150"/>
            <a:ext cx="1421283" cy="457200"/>
          </a:xfrm>
          <a:prstGeom prst="rect">
            <a:avLst/>
          </a:prstGeom>
          <a:noFill/>
        </p:spPr>
      </p:pic>
    </p:spTree>
    <p:extLst>
      <p:ext uri="{BB962C8B-B14F-4D97-AF65-F5344CB8AC3E}">
        <p14:creationId xmlns:p14="http://schemas.microsoft.com/office/powerpoint/2010/main" val="51432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C66F1-CE48-42F4-BAB2-326717C0C332}" type="datetime1">
              <a:rPr lang="en-US" smtClean="0"/>
              <a:t>3/1/2022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40287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289"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638991"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EA014-D103-4FDA-B217-06C6E68E35BC}" type="datetime1">
              <a:rPr lang="en-US" smtClean="0"/>
              <a:t>3/1/2022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60390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6781800" y="4767264"/>
            <a:ext cx="2133600" cy="273844"/>
          </a:xfrm>
          <a:ln/>
        </p:spPr>
        <p:txBody>
          <a:bodyPr/>
          <a:lstStyle>
            <a:lvl1pPr>
              <a:defRPr/>
            </a:lvl1pPr>
          </a:lstStyle>
          <a:p>
            <a:pPr>
              <a:defRPr/>
            </a:pPr>
            <a:fld id="{A37B69A5-BA6F-4BB5-A40A-0EC1B5725BB6}" type="slidenum">
              <a:rPr lang="en-US"/>
              <a:pPr>
                <a:defRPr/>
              </a:pPr>
              <a:t>‹#›</a:t>
            </a:fld>
            <a:endParaRPr lang="en-US" dirty="0"/>
          </a:p>
        </p:txBody>
      </p:sp>
    </p:spTree>
    <p:extLst>
      <p:ext uri="{BB962C8B-B14F-4D97-AF65-F5344CB8AC3E}">
        <p14:creationId xmlns:p14="http://schemas.microsoft.com/office/powerpoint/2010/main" val="3631014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8"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9563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4A09A-7678-4D14-80AC-7AC0031679A6}" type="datetime1">
              <a:rPr lang="en-US" smtClean="0"/>
              <a:t>3/1/2022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38043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0817" y="1317098"/>
            <a:ext cx="6482366" cy="1476755"/>
          </a:xfrm>
        </p:spPr>
        <p:txBody>
          <a:bodyPr anchor="b">
            <a:normAutofit/>
          </a:bodyPr>
          <a:lstStyle>
            <a:lvl1pPr algn="ctr">
              <a:defRPr sz="2700"/>
            </a:lvl1pPr>
          </a:lstStyle>
          <a:p>
            <a:r>
              <a:rPr lang="en-US"/>
              <a:t>Click to edit Master title style</a:t>
            </a:r>
            <a:endParaRPr lang="en-US" dirty="0"/>
          </a:p>
        </p:txBody>
      </p:sp>
      <p:sp>
        <p:nvSpPr>
          <p:cNvPr id="3" name="Text Placeholder 2"/>
          <p:cNvSpPr>
            <a:spLocks noGrp="1"/>
          </p:cNvSpPr>
          <p:nvPr>
            <p:ph type="body" idx="1"/>
          </p:nvPr>
        </p:nvSpPr>
        <p:spPr>
          <a:xfrm>
            <a:off x="1330817" y="2793853"/>
            <a:ext cx="6482366" cy="820490"/>
          </a:xfrm>
        </p:spPr>
        <p:txBody>
          <a:bodyPr tIns="91440">
            <a:normAutofit/>
          </a:bodyPr>
          <a:lstStyle>
            <a:lvl1pPr marL="0" indent="0" algn="ctr">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D74542-5468-4473-84E5-68C465BE8236}" type="datetime1">
              <a:rPr lang="en-US" smtClean="0"/>
              <a:t>3/1/2022</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3146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6970183"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366491"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0605" y="1513007"/>
            <a:ext cx="3366491"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3F4B9E-5BC0-4B48-A38B-2C4F2ADB340C}" type="datetime1">
              <a:rPr lang="en-US" smtClean="0"/>
              <a:t>3/1/2022</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59728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6971702"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366596"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366596"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2019" y="1517253"/>
            <a:ext cx="3366596"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2019" y="2116119"/>
            <a:ext cx="3366596"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C421E7-BFD0-4332-AE06-321B044D5B64}" type="datetime1">
              <a:rPr lang="en-US" smtClean="0"/>
              <a:t>3/1/2022</a:t>
            </a:fld>
            <a:endParaRPr lang="en-US"/>
          </a:p>
        </p:txBody>
      </p:sp>
      <p:sp>
        <p:nvSpPr>
          <p:cNvPr id="8" name="Footer Placeholder 7"/>
          <p:cNvSpPr>
            <a:spLocks noGrp="1"/>
          </p:cNvSpPr>
          <p:nvPr>
            <p:ph type="ftr" sz="quarter" idx="11"/>
          </p:nvPr>
        </p:nvSpPr>
        <p:spPr/>
        <p:txBody>
          <a:bodyPr/>
          <a:lstStyle/>
          <a:p>
            <a:r>
              <a:rPr lang="en-US"/>
              <a:t>2</a:t>
            </a:r>
          </a:p>
        </p:txBody>
      </p:sp>
      <p:sp>
        <p:nvSpPr>
          <p:cNvPr id="9" name="Slide Number Placeholder 8"/>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9190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4CB2B5F-8EC3-4FDC-B536-B31994549068}" type="datetime1">
              <a:rPr lang="en-US" smtClean="0"/>
              <a:t>3/1/2022</a:t>
            </a:fld>
            <a:endParaRPr lang="en-US"/>
          </a:p>
        </p:txBody>
      </p:sp>
      <p:sp>
        <p:nvSpPr>
          <p:cNvPr id="4" name="Footer Placeholder 3"/>
          <p:cNvSpPr>
            <a:spLocks noGrp="1"/>
          </p:cNvSpPr>
          <p:nvPr>
            <p:ph type="ftr" sz="quarter" idx="11"/>
          </p:nvPr>
        </p:nvSpPr>
        <p:spPr/>
        <p:txBody>
          <a:bodyPr/>
          <a:lstStyle/>
          <a:p>
            <a:pPr>
              <a:defRPr/>
            </a:pPr>
            <a:r>
              <a:rPr lang="en-US"/>
              <a:t>2</a:t>
            </a:r>
          </a:p>
        </p:txBody>
      </p:sp>
      <p:sp>
        <p:nvSpPr>
          <p:cNvPr id="5" name="Slide Number Placeholder 4"/>
          <p:cNvSpPr>
            <a:spLocks noGrp="1"/>
          </p:cNvSpPr>
          <p:nvPr>
            <p:ph type="sldNum" sz="quarter" idx="12"/>
          </p:nvPr>
        </p:nvSpPr>
        <p:spPr/>
        <p:txBody>
          <a:bodyPr/>
          <a:lstStyle/>
          <a:p>
            <a:pPr>
              <a:defRPr/>
            </a:pPr>
            <a:r>
              <a:rPr lang="en-US"/>
              <a:t>- </a:t>
            </a:r>
            <a:fld id="{22BDEE13-FBAC-4989-AA33-9B189C2CA347}" type="slidenum">
              <a:rPr lang="en-US" smtClean="0"/>
              <a:pPr>
                <a:defRPr/>
              </a:pPr>
              <a:t>‹#›</a:t>
            </a:fld>
            <a:r>
              <a:rPr lang="en-US"/>
              <a:t> -</a:t>
            </a:r>
          </a:p>
        </p:txBody>
      </p:sp>
    </p:spTree>
    <p:extLst>
      <p:ext uri="{BB962C8B-B14F-4D97-AF65-F5344CB8AC3E}">
        <p14:creationId xmlns:p14="http://schemas.microsoft.com/office/powerpoint/2010/main" val="348744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A8CA4-DC2E-4D73-A490-A2363EED91DB}" type="datetime1">
              <a:rPr lang="en-US" smtClean="0"/>
              <a:t>3/1/2022</a:t>
            </a:fld>
            <a:endParaRPr lang="en-US"/>
          </a:p>
        </p:txBody>
      </p:sp>
      <p:sp>
        <p:nvSpPr>
          <p:cNvPr id="3" name="Footer Placeholder 2"/>
          <p:cNvSpPr>
            <a:spLocks noGrp="1"/>
          </p:cNvSpPr>
          <p:nvPr>
            <p:ph type="ftr" sz="quarter" idx="11"/>
          </p:nvPr>
        </p:nvSpPr>
        <p:spPr/>
        <p:txBody>
          <a:bodyPr/>
          <a:lstStyle/>
          <a:p>
            <a:r>
              <a:rPr lang="en-US"/>
              <a:t>2</a:t>
            </a:r>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52235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221475" cy="1804889"/>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547743"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221475"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0CF63D-02FD-4568-BA14-D0EBAC01A17B}" type="datetime1">
              <a:rPr lang="en-US" smtClean="0"/>
              <a:t>3/1/2022</a:t>
            </a:fld>
            <a:endParaRPr lang="en-US"/>
          </a:p>
        </p:txBody>
      </p:sp>
      <p:sp>
        <p:nvSpPr>
          <p:cNvPr id="6" name="Footer Placeholder 5"/>
          <p:cNvSpPr>
            <a:spLocks noGrp="1"/>
          </p:cNvSpPr>
          <p:nvPr>
            <p:ph type="ftr" sz="quarter" idx="11"/>
          </p:nvPr>
        </p:nvSpPr>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80892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5608041" y="361628"/>
            <a:ext cx="3055900" cy="3861826"/>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441724"/>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24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087747" y="2294700"/>
            <a:ext cx="4143303" cy="1567601"/>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39091CCF-5305-4E65-868F-19C7013EE164}" type="datetime1">
              <a:rPr lang="en-US" smtClean="0"/>
              <a:t>3/1/2022</a:t>
            </a:fld>
            <a:endParaRPr lang="en-US"/>
          </a:p>
        </p:txBody>
      </p:sp>
      <p:sp>
        <p:nvSpPr>
          <p:cNvPr id="6" name="Footer Placeholder 5"/>
          <p:cNvSpPr>
            <a:spLocks noGrp="1"/>
          </p:cNvSpPr>
          <p:nvPr>
            <p:ph type="ftr" sz="quarter" idx="11"/>
          </p:nvPr>
        </p:nvSpPr>
        <p:spPr>
          <a:xfrm>
            <a:off x="1085537" y="238981"/>
            <a:ext cx="4155753" cy="240698"/>
          </a:xfrm>
        </p:spPr>
        <p:txBody>
          <a:bodyPr/>
          <a:lstStyle/>
          <a:p>
            <a:r>
              <a:rPr lang="en-US"/>
              <a:t>2</a:t>
            </a:r>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8646347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685" y="603390"/>
            <a:ext cx="6968411" cy="7869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6968411"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31560"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39091CCF-5305-4E65-868F-19C7013EE164}" type="datetime1">
              <a:rPr lang="en-US" smtClean="0"/>
              <a:t>3/1/2022</a:t>
            </a:fld>
            <a:endParaRPr lang="en-US"/>
          </a:p>
        </p:txBody>
      </p:sp>
      <p:sp>
        <p:nvSpPr>
          <p:cNvPr id="5" name="Footer Placeholder 4"/>
          <p:cNvSpPr>
            <a:spLocks noGrp="1"/>
          </p:cNvSpPr>
          <p:nvPr>
            <p:ph type="ftr" sz="quarter" idx="3"/>
          </p:nvPr>
        </p:nvSpPr>
        <p:spPr>
          <a:xfrm>
            <a:off x="1088684" y="246981"/>
            <a:ext cx="4220081" cy="231901"/>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a:t>2</a:t>
            </a:r>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BE4FB471-EBB4-4D81-9EA6-902E33AD37CE}" type="slidenum">
              <a:rPr lang="en-US" smtClean="0"/>
              <a:t>‹#›</a:t>
            </a:fld>
            <a:endParaRPr lang="en-US"/>
          </a:p>
        </p:txBody>
      </p:sp>
      <p:sp>
        <p:nvSpPr>
          <p:cNvPr id="9" name="Rectangle 8"/>
          <p:cNvSpPr/>
          <p:nvPr/>
        </p:nvSpPr>
        <p:spPr>
          <a:xfrm>
            <a:off x="0" y="2716718"/>
            <a:ext cx="9144000" cy="1879488"/>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t="1538" b="-1538"/>
          <a:stretch/>
        </p:blipFill>
        <p:spPr>
          <a:xfrm>
            <a:off x="0" y="4597003"/>
            <a:ext cx="9144000" cy="557213"/>
          </a:xfrm>
          <a:prstGeom prst="rect">
            <a:avLst/>
          </a:prstGeom>
        </p:spPr>
      </p:pic>
      <p:cxnSp>
        <p:nvCxnSpPr>
          <p:cNvPr id="12" name="Straight Connector 11"/>
          <p:cNvCxnSpPr/>
          <p:nvPr/>
        </p:nvCxnSpPr>
        <p:spPr>
          <a:xfrm>
            <a:off x="0" y="460360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52943"/>
      </p:ext>
    </p:extLst>
  </p:cSld>
  <p:clrMap bg1="dk1" tx1="lt1" bg2="dk2" tx2="lt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 id="2147484219" r:id="rId13"/>
  </p:sldLayoutIdLst>
  <p:hf hdr="0" ftr="0" dt="0"/>
  <p:txStyles>
    <p:titleStyle>
      <a:lvl1pPr algn="ctr" defTabSz="685800" rtl="0" eaLnBrk="1" latinLnBrk="0" hangingPunct="1">
        <a:lnSpc>
          <a:spcPct val="90000"/>
        </a:lnSpc>
        <a:spcBef>
          <a:spcPct val="0"/>
        </a:spcBef>
        <a:buNone/>
        <a:defRPr sz="2400" b="0" i="0" kern="1200" cap="all">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principalspov.blogspot.com/2014/12/the-three-question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principalspov.blogspot.com/2014/12/the-three-question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62.xml.rels><?xml version="1.0" encoding="UTF-8" standalone="yes"?>
<Relationships xmlns="http://schemas.openxmlformats.org/package/2006/relationships"><Relationship Id="rId3" Type="http://schemas.openxmlformats.org/officeDocument/2006/relationships/hyperlink" Target="https://www.fedconnect.net/FedConnect/Marketing/Documents/FedConnect_Ready_Set_Go.pdf" TargetMode="External"/><Relationship Id="rId2" Type="http://schemas.openxmlformats.org/officeDocument/2006/relationships/hyperlink" Target="https://www.sam.gov/SAM/" TargetMode="External"/><Relationship Id="rId1" Type="http://schemas.openxmlformats.org/officeDocument/2006/relationships/slideLayout" Target="../slideLayouts/slideLayout2.xml"/><Relationship Id="rId6" Type="http://schemas.openxmlformats.org/officeDocument/2006/relationships/hyperlink" Target="https://freesvg.org/remember-post-it" TargetMode="External"/><Relationship Id="rId5" Type="http://schemas.openxmlformats.org/officeDocument/2006/relationships/image" Target="../media/image25.png"/><Relationship Id="rId4" Type="http://schemas.openxmlformats.org/officeDocument/2006/relationships/hyperlink" Target="https://www.fedconnect.net/"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phmsa.dot.gov/hazmat/grants" TargetMode="External"/><Relationship Id="rId2" Type="http://schemas.openxmlformats.org/officeDocument/2006/relationships/hyperlink" Target="mailto:HMEP.Grants@dot.gov"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principalspov.blogspot.com/2014/12/the-three-question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jscreen.epa.gov/mapper/"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phmsa.dot.gov/hazmat-program-management-data-and-statistics/data-operations/incident-statistic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7151"/>
            <a:ext cx="8991600" cy="1676400"/>
          </a:xfrm>
        </p:spPr>
        <p:txBody>
          <a:bodyPr>
            <a:noAutofit/>
          </a:bodyPr>
          <a:lstStyle/>
          <a:p>
            <a:br>
              <a:rPr lang="en-US" altLang="en-US" sz="2800" b="1" dirty="0">
                <a:latin typeface="Bell MT" panose="02020503060305020303" pitchFamily="18" charset="0"/>
                <a:cs typeface="Arial" charset="0"/>
              </a:rPr>
            </a:br>
            <a:r>
              <a:rPr lang="en-US" altLang="en-US" sz="2800" b="1" dirty="0">
                <a:solidFill>
                  <a:schemeClr val="tx1"/>
                </a:solidFill>
                <a:latin typeface="Bell MT" panose="02020503060305020303" pitchFamily="18" charset="0"/>
                <a:cs typeface="Arial" charset="0"/>
              </a:rPr>
              <a:t>Hazardous Materials Emergency Preparedness </a:t>
            </a:r>
            <a:br>
              <a:rPr lang="en-US" altLang="en-US" sz="2800" b="1" dirty="0">
                <a:solidFill>
                  <a:schemeClr val="tx1"/>
                </a:solidFill>
                <a:latin typeface="Bell MT" panose="02020503060305020303" pitchFamily="18" charset="0"/>
                <a:cs typeface="Arial" charset="0"/>
              </a:rPr>
            </a:br>
            <a:r>
              <a:rPr lang="en-US" altLang="en-US" sz="2800" b="1" dirty="0">
                <a:solidFill>
                  <a:schemeClr val="tx1"/>
                </a:solidFill>
                <a:latin typeface="Bell MT" panose="02020503060305020303" pitchFamily="18" charset="0"/>
                <a:cs typeface="Arial" charset="0"/>
              </a:rPr>
              <a:t>Grant Program</a:t>
            </a:r>
            <a:br>
              <a:rPr lang="en-US" altLang="en-US" sz="2800" b="1" dirty="0">
                <a:solidFill>
                  <a:schemeClr val="tx1"/>
                </a:solidFill>
                <a:latin typeface="Bell MT" panose="02020503060305020303" pitchFamily="18" charset="0"/>
                <a:cs typeface="Arial" charset="0"/>
              </a:rPr>
            </a:br>
            <a:r>
              <a:rPr lang="en-US" altLang="en-US" sz="2800" b="1" dirty="0">
                <a:solidFill>
                  <a:schemeClr val="tx1"/>
                </a:solidFill>
                <a:effectLst>
                  <a:outerShdw blurRad="38100" dist="38100" dir="2700000" algn="tl">
                    <a:srgbClr val="000000">
                      <a:alpha val="43137"/>
                    </a:srgbClr>
                  </a:outerShdw>
                </a:effectLst>
                <a:latin typeface="Bell MT" panose="02020503060305020303" pitchFamily="18" charset="0"/>
                <a:cs typeface="Kartika" panose="02020503030404060203" pitchFamily="18" charset="0"/>
              </a:rPr>
              <a:t>States &amp; Territories  </a:t>
            </a: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85682" y="1508531"/>
            <a:ext cx="4820235"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4597265" y="2263710"/>
            <a:ext cx="3565967" cy="2470983"/>
          </a:xfrm>
          <a:prstGeom prst="rect">
            <a:avLst/>
          </a:prstGeom>
          <a:ln>
            <a:noFill/>
          </a:ln>
          <a:effectLst>
            <a:outerShdw blurRad="292100" dist="139700" dir="2700000" algn="tl" rotWithShape="0">
              <a:srgbClr val="333333">
                <a:alpha val="65000"/>
              </a:srgbClr>
            </a:outerShdw>
            <a:softEdge rad="635000"/>
          </a:effectLst>
        </p:spPr>
      </p:pic>
      <p:sp>
        <p:nvSpPr>
          <p:cNvPr id="8" name="Subtitle 2"/>
          <p:cNvSpPr txBox="1">
            <a:spLocks/>
          </p:cNvSpPr>
          <p:nvPr/>
        </p:nvSpPr>
        <p:spPr>
          <a:xfrm>
            <a:off x="990600" y="3832165"/>
            <a:ext cx="6400800" cy="821492"/>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en-US" dirty="0"/>
          </a:p>
          <a:p>
            <a:pPr marL="0" indent="0" algn="ctr">
              <a:buNone/>
            </a:pPr>
            <a:r>
              <a:rPr lang="en-US" altLang="en-US" sz="5500" b="1" dirty="0">
                <a:latin typeface="Bell MT" panose="02020503060305020303" pitchFamily="18" charset="0"/>
              </a:rPr>
              <a:t>Grant Application Development Webinar for FY 2022-2024 </a:t>
            </a:r>
          </a:p>
          <a:p>
            <a:pPr marL="0" indent="0" algn="ctr">
              <a:buNone/>
            </a:pPr>
            <a:r>
              <a:rPr lang="en-US" altLang="en-US" sz="5500" b="1" dirty="0">
                <a:latin typeface="Bell MT" panose="02020503060305020303" pitchFamily="18" charset="0"/>
              </a:rPr>
              <a:t>Performance Period: October 1, 2022 – September 30, 2025</a:t>
            </a:r>
          </a:p>
        </p:txBody>
      </p:sp>
    </p:spTree>
    <p:extLst>
      <p:ext uri="{BB962C8B-B14F-4D97-AF65-F5344CB8AC3E}">
        <p14:creationId xmlns:p14="http://schemas.microsoft.com/office/powerpoint/2010/main" val="107135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149"/>
            <a:ext cx="8686800" cy="762001"/>
          </a:xfrm>
        </p:spPr>
        <p:txBody>
          <a:bodyPr>
            <a:normAutofit fontScale="90000"/>
          </a:bodyPr>
          <a:lstStyle/>
          <a:p>
            <a:r>
              <a:rPr lang="en-US" sz="2700" b="1" dirty="0">
                <a:latin typeface="Times New Roman" panose="02020603050405020304" pitchFamily="18" charset="0"/>
                <a:cs typeface="Times New Roman" panose="02020603050405020304" pitchFamily="18" charset="0"/>
              </a:rPr>
              <a:t>Components of the HMEP Grant Application  </a:t>
            </a:r>
            <a: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Initial (</a:t>
            </a:r>
            <a:r>
              <a:rPr lang="en-US" sz="2700" b="1" cap="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Year One</a:t>
            </a:r>
            <a:r>
              <a:rPr lang="en-US"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Application </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457200" y="971550"/>
            <a:ext cx="8229600" cy="3581400"/>
          </a:xfrm>
        </p:spPr>
        <p:txBody>
          <a:bodyPr>
            <a:normAutofit fontScale="92500" lnSpcReduction="20000"/>
          </a:bodyPr>
          <a:lstStyle/>
          <a:p>
            <a:pPr marL="0" indent="0">
              <a:buNone/>
            </a:pPr>
            <a:r>
              <a:rPr lang="en-US" sz="1800" dirty="0">
                <a:latin typeface="Times New Roman" panose="02020603050405020304" pitchFamily="18" charset="0"/>
                <a:cs typeface="Times New Roman" panose="02020603050405020304" pitchFamily="18" charset="0"/>
              </a:rPr>
              <a:t>Your grant proposal must include the following: </a:t>
            </a:r>
          </a:p>
          <a:p>
            <a:r>
              <a:rPr lang="en-US" sz="1800" dirty="0">
                <a:latin typeface="Times New Roman" panose="02020603050405020304" pitchFamily="18" charset="0"/>
                <a:cs typeface="Times New Roman" panose="02020603050405020304" pitchFamily="18" charset="0"/>
              </a:rPr>
              <a:t>Initial</a:t>
            </a:r>
            <a:r>
              <a:rPr lang="en-US" sz="1800" strike="sngStrike"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Application </a:t>
            </a:r>
          </a:p>
          <a:p>
            <a:pPr lvl="1"/>
            <a:r>
              <a:rPr lang="en-US" sz="1800" dirty="0">
                <a:latin typeface="Times New Roman" panose="02020603050405020304" pitchFamily="18" charset="0"/>
                <a:cs typeface="Times New Roman" panose="02020603050405020304" pitchFamily="18" charset="0"/>
              </a:rPr>
              <a:t>Standard Forms</a:t>
            </a:r>
          </a:p>
          <a:p>
            <a:pPr lvl="2"/>
            <a:r>
              <a:rPr lang="en-US" sz="1400" dirty="0">
                <a:latin typeface="Times New Roman" panose="02020603050405020304" pitchFamily="18" charset="0"/>
                <a:cs typeface="Times New Roman" panose="02020603050405020304" pitchFamily="18" charset="0"/>
              </a:rPr>
              <a:t>SF 424</a:t>
            </a:r>
          </a:p>
          <a:p>
            <a:pPr lvl="2"/>
            <a:r>
              <a:rPr lang="en-US" sz="1400" dirty="0">
                <a:latin typeface="Times New Roman" panose="02020603050405020304" pitchFamily="18" charset="0"/>
                <a:cs typeface="Times New Roman" panose="02020603050405020304" pitchFamily="18" charset="0"/>
              </a:rPr>
              <a:t>SF 424A  </a:t>
            </a:r>
          </a:p>
          <a:p>
            <a:pPr lvl="2"/>
            <a:r>
              <a:rPr lang="en-US" sz="1400" dirty="0">
                <a:latin typeface="Times New Roman" panose="02020603050405020304" pitchFamily="18" charset="0"/>
                <a:cs typeface="Times New Roman" panose="02020603050405020304" pitchFamily="18" charset="0"/>
              </a:rPr>
              <a:t>Title VI </a:t>
            </a:r>
          </a:p>
          <a:p>
            <a:pPr lvl="2"/>
            <a:r>
              <a:rPr lang="en-US" sz="1400" dirty="0">
                <a:latin typeface="Times New Roman" panose="02020603050405020304" pitchFamily="18" charset="0"/>
                <a:cs typeface="Times New Roman" panose="02020603050405020304" pitchFamily="18" charset="0"/>
              </a:rPr>
              <a:t>SF-LLL: Disclosure of Lobbying Activities</a:t>
            </a:r>
          </a:p>
          <a:p>
            <a:pPr lvl="1"/>
            <a:r>
              <a:rPr lang="en-US" sz="1800" dirty="0">
                <a:latin typeface="Times New Roman" panose="02020603050405020304" pitchFamily="18" charset="0"/>
                <a:cs typeface="Times New Roman" panose="02020603050405020304" pitchFamily="18" charset="0"/>
              </a:rPr>
              <a:t>HMEP Application Form</a:t>
            </a:r>
          </a:p>
          <a:p>
            <a:pPr lvl="2"/>
            <a:r>
              <a:rPr lang="en-US" sz="1400" dirty="0">
                <a:latin typeface="Times New Roman" panose="02020603050405020304" pitchFamily="18" charset="0"/>
                <a:cs typeface="Times New Roman" panose="02020603050405020304" pitchFamily="18" charset="0"/>
              </a:rPr>
              <a:t>Part A: Grantee Information	</a:t>
            </a:r>
          </a:p>
          <a:p>
            <a:pPr lvl="2"/>
            <a:r>
              <a:rPr lang="en-US" sz="1400" dirty="0">
                <a:latin typeface="Times New Roman" panose="02020603050405020304" pitchFamily="18" charset="0"/>
                <a:cs typeface="Times New Roman" panose="02020603050405020304" pitchFamily="18" charset="0"/>
              </a:rPr>
              <a:t>Part B: Transportation Fees </a:t>
            </a:r>
          </a:p>
          <a:p>
            <a:pPr lvl="2"/>
            <a:r>
              <a:rPr lang="en-US" sz="1400" dirty="0">
                <a:latin typeface="Times New Roman" panose="02020603050405020304" pitchFamily="18" charset="0"/>
                <a:cs typeface="Times New Roman" panose="02020603050405020304" pitchFamily="18" charset="0"/>
              </a:rPr>
              <a:t>Part C: Statement of Work </a:t>
            </a:r>
          </a:p>
          <a:p>
            <a:pPr lvl="2"/>
            <a:r>
              <a:rPr lang="en-US" sz="1400" dirty="0">
                <a:latin typeface="Times New Roman" panose="02020603050405020304" pitchFamily="18" charset="0"/>
                <a:cs typeface="Times New Roman" panose="02020603050405020304" pitchFamily="18" charset="0"/>
              </a:rPr>
              <a:t>Part D: Budget Narrative </a:t>
            </a:r>
          </a:p>
          <a:p>
            <a:pPr lvl="2"/>
            <a:r>
              <a:rPr lang="en-US" sz="1400" dirty="0">
                <a:latin typeface="Times New Roman" panose="02020603050405020304" pitchFamily="18" charset="0"/>
                <a:cs typeface="Times New Roman" panose="02020603050405020304" pitchFamily="18" charset="0"/>
              </a:rPr>
              <a:t>Part E: Certifications</a:t>
            </a:r>
          </a:p>
          <a:p>
            <a:pPr lvl="2"/>
            <a:endParaRPr lang="en-US" sz="14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03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857250"/>
          </a:xfrm>
        </p:spPr>
        <p:txBody>
          <a:bodyPr>
            <a:normAutofit fontScale="90000"/>
          </a:bodyPr>
          <a:lstStyle/>
          <a:p>
            <a:br>
              <a:rPr lang="en-US" altLang="en-US" b="1" dirty="0">
                <a:solidFill>
                  <a:schemeClr val="accent3">
                    <a:lumMod val="50000"/>
                  </a:schemeClr>
                </a:solidFill>
                <a:latin typeface="Bell MT" panose="02020503060305020303" pitchFamily="18" charset="0"/>
              </a:rPr>
            </a:br>
            <a:br>
              <a:rPr lang="en-US" altLang="en-US" b="1" dirty="0">
                <a:solidFill>
                  <a:schemeClr val="accent3">
                    <a:lumMod val="50000"/>
                  </a:schemeClr>
                </a:solidFill>
                <a:latin typeface="Bell MT" panose="02020503060305020303" pitchFamily="18" charset="0"/>
              </a:rPr>
            </a:br>
            <a:br>
              <a:rPr lang="en-US" altLang="en-US" sz="3600" b="1" dirty="0">
                <a:solidFill>
                  <a:schemeClr val="accent3">
                    <a:lumMod val="50000"/>
                  </a:schemeClr>
                </a:solidFill>
                <a:latin typeface="Bell MT" panose="02020503060305020303" pitchFamily="18" charset="0"/>
              </a:rPr>
            </a:br>
            <a:r>
              <a:rPr lang="en-US" sz="3600" b="1" dirty="0">
                <a:latin typeface="Times New Roman" panose="02020603050405020304" pitchFamily="18" charset="0"/>
                <a:cs typeface="Times New Roman" panose="02020603050405020304" pitchFamily="18" charset="0"/>
              </a:rPr>
              <a:t>Planning &amp; Preparation </a:t>
            </a:r>
            <a:br>
              <a:rPr lang="en-US" altLang="en-US" sz="3600"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Needs Assessment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660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267058"/>
            <a:ext cx="8229600" cy="857250"/>
          </a:xfrm>
        </p:spPr>
        <p:txBody>
          <a:bodyPr>
            <a:noAutofit/>
          </a:bodyPr>
          <a:lstStyle/>
          <a:p>
            <a:r>
              <a:rPr lang="en-US" b="1" dirty="0">
                <a:latin typeface="Times New Roman" panose="02020603050405020304" pitchFamily="18" charset="0"/>
                <a:cs typeface="Times New Roman" panose="02020603050405020304" pitchFamily="18" charset="0"/>
              </a:rPr>
              <a:t>Planning &amp; Preparation</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Needs Assessment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304800" y="1340643"/>
            <a:ext cx="8534400" cy="2462213"/>
          </a:xfrm>
          <a:prstGeom prst="rect">
            <a:avLst/>
          </a:prstGeom>
        </p:spPr>
        <p:txBody>
          <a:bodyPr wrap="square">
            <a:spAutoFit/>
          </a:bodyPr>
          <a:lstStyle/>
          <a:p>
            <a:r>
              <a:rPr lang="en-US" b="1" dirty="0">
                <a:solidFill>
                  <a:schemeClr val="accent1"/>
                </a:solidFill>
                <a:latin typeface="Times New Roman" panose="02020603050405020304" pitchFamily="18" charset="0"/>
                <a:cs typeface="Times New Roman" panose="02020603050405020304" pitchFamily="18" charset="0"/>
              </a:rPr>
              <a:t>Why do we need a Needs Assessment? </a:t>
            </a:r>
          </a:p>
          <a:p>
            <a:endParaRPr lang="en-US"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Needs Assessments play an active role in the accomplishment of organizational goals. They are used to identify strategic priorities, define results to be accomplished, guide decisions related to appropriate actions to be taken, establish evaluation criteria for making judgments of success, and inform the continual improvement of activities within organizations.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50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251171"/>
            <a:ext cx="8229600" cy="857250"/>
          </a:xfrm>
        </p:spPr>
        <p:txBody>
          <a:bodyPr>
            <a:noAutofit/>
          </a:bodyPr>
          <a:lstStyle/>
          <a:p>
            <a:r>
              <a:rPr lang="en-US" b="1" dirty="0">
                <a:latin typeface="Times New Roman" panose="02020603050405020304" pitchFamily="18" charset="0"/>
                <a:cs typeface="Times New Roman" panose="02020603050405020304" pitchFamily="18" charset="0"/>
              </a:rPr>
              <a:t>Planning &amp; Preparation</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Hazmat Transport Needs Assessment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60044"/>
            <a:ext cx="7772400" cy="3165872"/>
          </a:xfrm>
        </p:spPr>
        <p:txBody>
          <a:bodyPr>
            <a:normAutofit/>
          </a:bodyPr>
          <a:lstStyle/>
          <a:p>
            <a:pPr marL="0" indent="0" algn="l">
              <a:spcBef>
                <a:spcPts val="0"/>
              </a:spcBef>
              <a:spcAft>
                <a:spcPts val="1200"/>
              </a:spcAft>
              <a:buFontTx/>
              <a:buNone/>
              <a:defRPr/>
            </a:pPr>
            <a:r>
              <a:rPr lang="en-US" sz="1800" b="1" dirty="0">
                <a:solidFill>
                  <a:schemeClr val="accent1"/>
                </a:solidFill>
                <a:latin typeface="Times New Roman" panose="02020603050405020304" pitchFamily="18" charset="0"/>
                <a:cs typeface="Times New Roman" panose="02020603050405020304" pitchFamily="18" charset="0"/>
              </a:rPr>
              <a:t>Things to consider</a:t>
            </a:r>
          </a:p>
          <a:p>
            <a:pPr>
              <a:spcBef>
                <a:spcPts val="0"/>
              </a:spcBef>
              <a:spcAft>
                <a:spcPts val="12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Allow sufficient time to perform the needs assessment</a:t>
            </a:r>
          </a:p>
          <a:p>
            <a:pPr algn="l">
              <a:spcBef>
                <a:spcPts val="0"/>
              </a:spcBef>
              <a:spcAft>
                <a:spcPts val="12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Involve all parties needed</a:t>
            </a:r>
          </a:p>
          <a:p>
            <a:pPr algn="l">
              <a:spcBef>
                <a:spcPts val="0"/>
              </a:spcBef>
              <a:spcAft>
                <a:spcPts val="12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Determine if needs are feasible</a:t>
            </a:r>
          </a:p>
          <a:p>
            <a:pPr algn="l">
              <a:spcBef>
                <a:spcPts val="0"/>
              </a:spcBef>
              <a:spcAft>
                <a:spcPts val="12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Determine if needs coincide with the goals for your agency </a:t>
            </a:r>
          </a:p>
          <a:p>
            <a:pPr algn="l">
              <a:spcBef>
                <a:spcPts val="0"/>
              </a:spcBef>
              <a:spcAft>
                <a:spcPts val="1200"/>
              </a:spcAft>
              <a:buFont typeface="Wingdings" panose="05000000000000000000" pitchFamily="2" charset="2"/>
              <a:buChar char="§"/>
              <a:defRPr/>
            </a:pPr>
            <a:r>
              <a:rPr lang="en-US" sz="1800" dirty="0">
                <a:latin typeface="Times New Roman" panose="02020603050405020304" pitchFamily="18" charset="0"/>
                <a:cs typeface="Times New Roman" panose="02020603050405020304" pitchFamily="18" charset="0"/>
              </a:rPr>
              <a:t>Prioritize needs according to level of importance</a:t>
            </a:r>
          </a:p>
          <a:p>
            <a:pPr marL="0" indent="0" algn="l">
              <a:buFontTx/>
              <a:buNone/>
              <a:defRPr/>
            </a:pPr>
            <a:endParaRPr lang="en-US" altLang="en-US" sz="2200" dirty="0"/>
          </a:p>
          <a:p>
            <a:pPr marL="0" indent="0" algn="l">
              <a:buFontTx/>
              <a:buNone/>
              <a:defRPr/>
            </a:pPr>
            <a:endParaRPr lang="en-US" sz="2200" dirty="0"/>
          </a:p>
        </p:txBody>
      </p:sp>
    </p:spTree>
    <p:extLst>
      <p:ext uri="{BB962C8B-B14F-4D97-AF65-F5344CB8AC3E}">
        <p14:creationId xmlns:p14="http://schemas.microsoft.com/office/powerpoint/2010/main" val="484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9911"/>
            <a:ext cx="8229600" cy="857250"/>
          </a:xfrm>
        </p:spPr>
        <p:txBody>
          <a:bodyPr>
            <a:noAutofit/>
          </a:bodyPr>
          <a:lstStyle/>
          <a:p>
            <a:r>
              <a:rPr lang="en-US" b="1" dirty="0">
                <a:latin typeface="Times New Roman" panose="02020603050405020304" pitchFamily="18" charset="0"/>
                <a:cs typeface="Times New Roman" panose="02020603050405020304" pitchFamily="18" charset="0"/>
              </a:rPr>
              <a:t>Planning &amp; Preparation</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Hazmat Transport Needs Assessment</a:t>
            </a:r>
            <a:endParaRPr lang="en-US"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00150"/>
            <a:ext cx="87153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85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777"/>
            <a:ext cx="8686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381000" y="57527"/>
            <a:ext cx="8229600" cy="857250"/>
          </a:xfrm>
        </p:spPr>
        <p:txBody>
          <a:bodyPr>
            <a:noAutofit/>
          </a:bodyPr>
          <a:lstStyle/>
          <a:p>
            <a:r>
              <a:rPr lang="en-US" b="1" dirty="0">
                <a:latin typeface="Times New Roman" panose="02020603050405020304" pitchFamily="18" charset="0"/>
                <a:cs typeface="Times New Roman" panose="02020603050405020304" pitchFamily="18" charset="0"/>
              </a:rPr>
              <a:t>Planning &amp; Preparation</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Hazmat Transport Needs Assessment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43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6195" y="1511300"/>
            <a:ext cx="4833197"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57200" y="285750"/>
            <a:ext cx="8229600" cy="8405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accent1"/>
                </a:solidFill>
                <a:latin typeface="Times New Roman" panose="02020603050405020304" pitchFamily="18" charset="0"/>
                <a:cs typeface="Times New Roman" panose="02020603050405020304" pitchFamily="18" charset="0"/>
              </a:rPr>
              <a:t>Planning &amp; Preparation</a:t>
            </a:r>
            <a:br>
              <a:rPr lang="en-US" altLang="en-US" sz="2400" b="1" dirty="0">
                <a:solidFill>
                  <a:schemeClr val="accent1"/>
                </a:solidFill>
                <a:latin typeface="Times New Roman" panose="02020603050405020304" pitchFamily="18" charset="0"/>
                <a:cs typeface="Times New Roman" panose="02020603050405020304" pitchFamily="18" charset="0"/>
              </a:rPr>
            </a:br>
            <a:r>
              <a:rPr lang="en-US" altLang="en-US" sz="2400" b="1" dirty="0">
                <a:solidFill>
                  <a:schemeClr val="accent1"/>
                </a:solidFill>
                <a:latin typeface="Times New Roman" panose="02020603050405020304" pitchFamily="18" charset="0"/>
                <a:cs typeface="Times New Roman" panose="02020603050405020304" pitchFamily="18" charset="0"/>
              </a:rPr>
              <a:t>Hazmat Transport Needs Assessment</a:t>
            </a:r>
            <a:endParaRPr lang="en-US" sz="24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434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394472"/>
          </a:xfrm>
        </p:spPr>
        <p:txBody>
          <a:bodyPr/>
          <a:lstStyle/>
          <a:p>
            <a:pPr marL="0" indent="0" algn="ctr">
              <a:buNone/>
            </a:pPr>
            <a:br>
              <a:rPr lang="en-US" altLang="en-US" b="1" dirty="0">
                <a:latin typeface="Times New Roman" panose="02020603050405020304" pitchFamily="18" charset="0"/>
                <a:cs typeface="Times New Roman" panose="02020603050405020304" pitchFamily="18" charset="0"/>
              </a:rPr>
            </a:br>
            <a:br>
              <a:rPr lang="en-US" altLang="en-US" b="1" dirty="0">
                <a:latin typeface="Times New Roman" panose="02020603050405020304" pitchFamily="18" charset="0"/>
                <a:cs typeface="Times New Roman" panose="02020603050405020304" pitchFamily="18" charset="0"/>
              </a:rPr>
            </a:br>
            <a:r>
              <a:rPr lang="en-US" altLang="en-US" sz="3200" b="1" dirty="0">
                <a:solidFill>
                  <a:schemeClr val="accent1"/>
                </a:solidFill>
                <a:latin typeface="Times New Roman" panose="02020603050405020304" pitchFamily="18" charset="0"/>
                <a:cs typeface="Times New Roman" panose="02020603050405020304" pitchFamily="18" charset="0"/>
              </a:rPr>
              <a:t>Components of the HMEP Grant Application</a:t>
            </a:r>
          </a:p>
          <a:p>
            <a:pPr marL="0" indent="0" algn="ctr">
              <a:buNone/>
            </a:pPr>
            <a:r>
              <a:rPr lang="en-US" sz="3200" b="1" dirty="0">
                <a:solidFill>
                  <a:schemeClr val="accent1"/>
                </a:solidFill>
                <a:latin typeface="Times New Roman" panose="02020603050405020304" pitchFamily="18" charset="0"/>
                <a:cs typeface="Times New Roman" panose="02020603050405020304" pitchFamily="18" charset="0"/>
              </a:rPr>
              <a:t>Project Plan</a:t>
            </a:r>
            <a:endParaRPr lang="en-US" sz="3200" dirty="0">
              <a:solidFill>
                <a:schemeClr val="accent1"/>
              </a:solidFill>
            </a:endParaRPr>
          </a:p>
        </p:txBody>
      </p:sp>
    </p:spTree>
    <p:extLst>
      <p:ext uri="{BB962C8B-B14F-4D97-AF65-F5344CB8AC3E}">
        <p14:creationId xmlns:p14="http://schemas.microsoft.com/office/powerpoint/2010/main" val="1264903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66750"/>
            <a:ext cx="8229600" cy="3352800"/>
          </a:xfrm>
        </p:spPr>
        <p:txBody>
          <a:bodyPr>
            <a:noAutofit/>
          </a:bodyPr>
          <a:lstStyle/>
          <a:p>
            <a:pPr marL="0" indent="0">
              <a:spcBef>
                <a:spcPts val="0"/>
              </a:spcBef>
              <a:spcAft>
                <a:spcPts val="600"/>
              </a:spcAft>
              <a:buNone/>
              <a:defRPr/>
            </a:pPr>
            <a:r>
              <a:rPr lang="en-US" sz="2000" b="1" dirty="0">
                <a:solidFill>
                  <a:schemeClr val="accent1"/>
                </a:solidFill>
                <a:latin typeface="Times New Roman" panose="02020603050405020304" pitchFamily="18" charset="0"/>
                <a:cs typeface="Times New Roman" panose="02020603050405020304" pitchFamily="18" charset="0"/>
              </a:rPr>
              <a:t>There are 3 components to the HMEP Application</a:t>
            </a:r>
            <a:r>
              <a:rPr lang="en-US" sz="2000" dirty="0">
                <a:solidFill>
                  <a:schemeClr val="accent1"/>
                </a:solidFill>
                <a:latin typeface="Times New Roman" panose="02020603050405020304" pitchFamily="18" charset="0"/>
                <a:cs typeface="Times New Roman" panose="02020603050405020304" pitchFamily="18" charset="0"/>
              </a:rPr>
              <a:t>:</a:t>
            </a:r>
          </a:p>
          <a:p>
            <a:pPr>
              <a:spcBef>
                <a:spcPts val="0"/>
              </a:spcBef>
              <a:spcAft>
                <a:spcPts val="600"/>
              </a:spcAft>
              <a:buFont typeface="Wingdings" panose="05000000000000000000" pitchFamily="2" charset="2"/>
              <a:buChar char="§"/>
              <a:defRPr/>
            </a:pPr>
            <a:r>
              <a:rPr lang="en-US" sz="1800" b="1" dirty="0">
                <a:solidFill>
                  <a:schemeClr val="accent1"/>
                </a:solidFill>
                <a:latin typeface="Times New Roman" panose="02020603050405020304" pitchFamily="18" charset="0"/>
                <a:cs typeface="Times New Roman" panose="02020603050405020304" pitchFamily="18" charset="0"/>
              </a:rPr>
              <a:t>Standard Forms </a:t>
            </a:r>
          </a:p>
          <a:p>
            <a:pPr lvl="1">
              <a:spcBef>
                <a:spcPts val="0"/>
              </a:spcBef>
              <a:spcAft>
                <a:spcPts val="600"/>
              </a:spcAft>
              <a:buFont typeface="Arial" panose="020B0604020202020204" pitchFamily="34" charset="0"/>
              <a:buChar char="•"/>
              <a:defRPr/>
            </a:pPr>
            <a:r>
              <a:rPr lang="en-US" altLang="en-US" sz="1800" dirty="0">
                <a:latin typeface="Times New Roman" panose="02020603050405020304" pitchFamily="18" charset="0"/>
                <a:cs typeface="Times New Roman" panose="02020603050405020304" pitchFamily="18" charset="0"/>
              </a:rPr>
              <a:t>Application forms (</a:t>
            </a:r>
            <a:r>
              <a:rPr lang="en-US" sz="1800" dirty="0">
                <a:latin typeface="Times New Roman" panose="02020603050405020304" pitchFamily="18" charset="0"/>
                <a:cs typeface="Times New Roman" panose="02020603050405020304" pitchFamily="18" charset="0"/>
              </a:rPr>
              <a:t>SF-424</a:t>
            </a:r>
            <a:r>
              <a:rPr lang="en-US" alt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SF-424A </a:t>
            </a:r>
            <a:r>
              <a:rPr lang="en-US" altLang="en-US" sz="1800" dirty="0">
                <a:latin typeface="Times New Roman" panose="02020603050405020304" pitchFamily="18" charset="0"/>
                <a:cs typeface="Times New Roman" panose="02020603050405020304" pitchFamily="18" charset="0"/>
              </a:rPr>
              <a:t>and Assurances)</a:t>
            </a:r>
            <a:endParaRPr lang="en-US" altLang="en-US" sz="1800" b="1" dirty="0">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
              <a:defRPr/>
            </a:pPr>
            <a:r>
              <a:rPr lang="en-US" altLang="en-US" sz="1800" b="1"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Project Narrative (Project Plan) </a:t>
            </a:r>
          </a:p>
          <a:p>
            <a:pPr lvl="1">
              <a:spcBef>
                <a:spcPts val="0"/>
              </a:spcBef>
              <a:spcAft>
                <a:spcPts val="600"/>
              </a:spcAft>
              <a:buFont typeface="Arial" panose="020B0604020202020204" pitchFamily="34" charset="0"/>
              <a:buChar char="•"/>
              <a:defRPr/>
            </a:pPr>
            <a:r>
              <a:rPr lang="en-US" altLang="en-US" sz="1800" dirty="0">
                <a:latin typeface="Times New Roman" panose="02020603050405020304" pitchFamily="18" charset="0"/>
                <a:cs typeface="Times New Roman" panose="02020603050405020304" pitchFamily="18" charset="0"/>
              </a:rPr>
              <a:t>Organization information (key contacts), needs assessment, goals and objectives, proposed activities to include the projected output and outcome of each, performance period timeline and a monitoring plan.</a:t>
            </a:r>
          </a:p>
          <a:p>
            <a:pPr>
              <a:spcBef>
                <a:spcPts val="0"/>
              </a:spcBef>
              <a:spcAft>
                <a:spcPts val="600"/>
              </a:spcAft>
              <a:buFont typeface="Wingdings" panose="05000000000000000000" pitchFamily="2" charset="2"/>
              <a:buChar char="§"/>
              <a:defRPr/>
            </a:pPr>
            <a:r>
              <a:rPr lang="en-US" altLang="en-US" sz="1800" b="1" dirty="0">
                <a:solidFill>
                  <a:schemeClr val="accent1"/>
                </a:solidFill>
                <a:latin typeface="Times New Roman" panose="02020603050405020304" pitchFamily="18" charset="0"/>
                <a:cs typeface="Times New Roman" panose="02020603050405020304" pitchFamily="18" charset="0"/>
              </a:rPr>
              <a:t>Budget Narrative</a:t>
            </a:r>
            <a:endParaRPr lang="en-US" altLang="en-US" sz="1800" b="1" strike="sngStrike" dirty="0">
              <a:solidFill>
                <a:schemeClr val="accent1"/>
              </a:solidFill>
              <a:latin typeface="Times New Roman" panose="02020603050405020304" pitchFamily="18" charset="0"/>
              <a:cs typeface="Times New Roman" panose="02020603050405020304" pitchFamily="18" charset="0"/>
            </a:endParaRPr>
          </a:p>
          <a:p>
            <a:pPr lvl="1">
              <a:spcBef>
                <a:spcPts val="0"/>
              </a:spcBef>
              <a:spcAft>
                <a:spcPts val="600"/>
              </a:spcAft>
              <a:buFont typeface="Arial" panose="020B0604020202020204" pitchFamily="34" charset="0"/>
              <a:buChar char="•"/>
              <a:defRPr/>
            </a:pPr>
            <a:r>
              <a:rPr lang="en-US" altLang="en-US" sz="1800" dirty="0">
                <a:latin typeface="Times New Roman" panose="02020603050405020304" pitchFamily="18" charset="0"/>
                <a:cs typeface="Times New Roman" panose="02020603050405020304" pitchFamily="18" charset="0"/>
              </a:rPr>
              <a:t>Describes and explains the costs listed in the SF-424A and demonstrates how match will be met.</a:t>
            </a:r>
          </a:p>
        </p:txBody>
      </p:sp>
      <p:sp>
        <p:nvSpPr>
          <p:cNvPr id="7" name="Title 1"/>
          <p:cNvSpPr txBox="1">
            <a:spLocks/>
          </p:cNvSpPr>
          <p:nvPr/>
        </p:nvSpPr>
        <p:spPr>
          <a:xfrm>
            <a:off x="167463" y="-65694"/>
            <a:ext cx="8809074" cy="8120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 Overview</a:t>
            </a:r>
          </a:p>
        </p:txBody>
      </p:sp>
    </p:spTree>
    <p:extLst>
      <p:ext uri="{BB962C8B-B14F-4D97-AF65-F5344CB8AC3E}">
        <p14:creationId xmlns:p14="http://schemas.microsoft.com/office/powerpoint/2010/main" val="2417702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228600" y="47532"/>
            <a:ext cx="8763000" cy="514350"/>
          </a:xfrm>
        </p:spPr>
        <p:txBody>
          <a:bodyPr>
            <a:noAutofit/>
          </a:bodyPr>
          <a:lstStyle/>
          <a:p>
            <a:r>
              <a:rPr lang="en-US" altLang="en-US" b="1" dirty="0">
                <a:latin typeface="Times New Roman" panose="02020603050405020304" pitchFamily="18" charset="0"/>
                <a:cs typeface="Times New Roman" panose="02020603050405020304" pitchFamily="18" charset="0"/>
              </a:rPr>
              <a:t>Components of the Grant Application</a:t>
            </a:r>
          </a:p>
        </p:txBody>
      </p:sp>
      <p:sp>
        <p:nvSpPr>
          <p:cNvPr id="3" name="Content Placeholder 2"/>
          <p:cNvSpPr>
            <a:spLocks noGrp="1"/>
          </p:cNvSpPr>
          <p:nvPr>
            <p:ph idx="1"/>
          </p:nvPr>
        </p:nvSpPr>
        <p:spPr>
          <a:xfrm>
            <a:off x="145143" y="561882"/>
            <a:ext cx="8763000" cy="3378993"/>
          </a:xfrm>
        </p:spPr>
        <p:txBody>
          <a:bodyPr>
            <a:noAutofit/>
          </a:bodyPr>
          <a:lstStyle/>
          <a:p>
            <a:pPr marL="0" indent="0" algn="l">
              <a:lnSpc>
                <a:spcPct val="100000"/>
              </a:lnSpc>
              <a:spcBef>
                <a:spcPts val="0"/>
              </a:spcBef>
              <a:spcAft>
                <a:spcPts val="600"/>
              </a:spcAft>
              <a:buNone/>
            </a:pPr>
            <a:r>
              <a:rPr lang="en-US" sz="1700" b="1" dirty="0">
                <a:solidFill>
                  <a:schemeClr val="accent1"/>
                </a:solidFill>
                <a:latin typeface="Times New Roman" panose="02020603050405020304" pitchFamily="18" charset="0"/>
                <a:cs typeface="Times New Roman" panose="02020603050405020304" pitchFamily="18" charset="0"/>
              </a:rPr>
              <a:t>Projecting Goals, Outputs &amp; Outcomes</a:t>
            </a:r>
          </a:p>
          <a:p>
            <a:pPr>
              <a:spcBef>
                <a:spcPts val="0"/>
              </a:spcBef>
              <a:spcAft>
                <a:spcPts val="1200"/>
              </a:spcAft>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An objective goal is an overarching principle that guides decision making for the organization. </a:t>
            </a:r>
          </a:p>
          <a:p>
            <a:pPr marL="740664" indent="-283464" algn="l">
              <a:spcBef>
                <a:spcPts val="0"/>
              </a:spcBef>
              <a:spcAft>
                <a:spcPts val="600"/>
              </a:spcAft>
              <a:defRPr/>
            </a:pPr>
            <a:r>
              <a:rPr lang="en-US" sz="1100" dirty="0">
                <a:solidFill>
                  <a:schemeClr val="tx1"/>
                </a:solidFill>
                <a:latin typeface="Times New Roman" panose="02020603050405020304" pitchFamily="18" charset="0"/>
                <a:cs typeface="Times New Roman" panose="02020603050405020304" pitchFamily="18" charset="0"/>
              </a:rPr>
              <a:t>Specific </a:t>
            </a:r>
          </a:p>
          <a:p>
            <a:pPr marL="740664" indent="-283464" algn="l">
              <a:spcBef>
                <a:spcPts val="0"/>
              </a:spcBef>
              <a:spcAft>
                <a:spcPts val="600"/>
              </a:spcAft>
              <a:defRPr/>
            </a:pPr>
            <a:r>
              <a:rPr lang="en-US" sz="1100" dirty="0">
                <a:solidFill>
                  <a:schemeClr val="tx1"/>
                </a:solidFill>
                <a:latin typeface="Times New Roman" panose="02020603050405020304" pitchFamily="18" charset="0"/>
                <a:cs typeface="Times New Roman" panose="02020603050405020304" pitchFamily="18" charset="0"/>
              </a:rPr>
              <a:t>Measurable </a:t>
            </a:r>
          </a:p>
          <a:p>
            <a:pPr marL="740664" indent="-283464" algn="l">
              <a:spcBef>
                <a:spcPts val="0"/>
              </a:spcBef>
              <a:spcAft>
                <a:spcPts val="600"/>
              </a:spcAft>
              <a:defRPr/>
            </a:pPr>
            <a:r>
              <a:rPr lang="en-US" sz="1100" dirty="0">
                <a:solidFill>
                  <a:schemeClr val="tx1"/>
                </a:solidFill>
                <a:latin typeface="Times New Roman" panose="02020603050405020304" pitchFamily="18" charset="0"/>
                <a:cs typeface="Times New Roman" panose="02020603050405020304" pitchFamily="18" charset="0"/>
              </a:rPr>
              <a:t>Achievable </a:t>
            </a:r>
          </a:p>
          <a:p>
            <a:pPr marL="740664" indent="-283464" algn="l">
              <a:spcBef>
                <a:spcPts val="0"/>
              </a:spcBef>
              <a:spcAft>
                <a:spcPts val="600"/>
              </a:spcAft>
              <a:defRPr/>
            </a:pPr>
            <a:r>
              <a:rPr lang="en-US" sz="1100" dirty="0">
                <a:solidFill>
                  <a:schemeClr val="tx1"/>
                </a:solidFill>
                <a:latin typeface="Times New Roman" panose="02020603050405020304" pitchFamily="18" charset="0"/>
                <a:cs typeface="Times New Roman" panose="02020603050405020304" pitchFamily="18" charset="0"/>
              </a:rPr>
              <a:t>Realistic </a:t>
            </a:r>
          </a:p>
          <a:p>
            <a:pPr marL="740664" indent="-283464" algn="l">
              <a:spcBef>
                <a:spcPts val="0"/>
              </a:spcBef>
              <a:spcAft>
                <a:spcPts val="600"/>
              </a:spcAft>
              <a:defRPr/>
            </a:pPr>
            <a:r>
              <a:rPr lang="en-US" sz="1100" dirty="0">
                <a:solidFill>
                  <a:schemeClr val="tx1"/>
                </a:solidFill>
                <a:latin typeface="Times New Roman" panose="02020603050405020304" pitchFamily="18" charset="0"/>
                <a:cs typeface="Times New Roman" panose="02020603050405020304" pitchFamily="18" charset="0"/>
              </a:rPr>
              <a:t>Timely</a:t>
            </a:r>
          </a:p>
          <a:p>
            <a:pPr>
              <a:defRPr/>
            </a:pPr>
            <a:r>
              <a:rPr lang="en-US" sz="1400" dirty="0">
                <a:latin typeface="Times New Roman" panose="02020603050405020304" pitchFamily="18" charset="0"/>
                <a:cs typeface="Times New Roman" panose="02020603050405020304" pitchFamily="18" charset="0"/>
              </a:rPr>
              <a:t>An output is the specific, measurable activity that will take place in the grant project. For example – completed 2 commodity flow studies. </a:t>
            </a:r>
          </a:p>
          <a:p>
            <a:pPr>
              <a:defRPr/>
            </a:pPr>
            <a:r>
              <a:rPr lang="en-US" sz="1400" dirty="0">
                <a:latin typeface="Times New Roman" panose="02020603050405020304" pitchFamily="18" charset="0"/>
                <a:cs typeface="Times New Roman" panose="02020603050405020304" pitchFamily="18" charset="0"/>
              </a:rPr>
              <a:t>An outcome is a measurement and evaluation of an activity’s result against its intended or projected result. An example would be the completion of 2 commodity flow studies identified several vulnerabilities in transport routes near a local college. The commodity flow studies will enhance the county’s ability to respond to a hazmat accident or incident. </a:t>
            </a:r>
          </a:p>
          <a:p>
            <a:pPr algn="l">
              <a:defRPr/>
            </a:pPr>
            <a:endParaRPr lang="en-US" sz="1700" dirty="0"/>
          </a:p>
          <a:p>
            <a:pPr>
              <a:defRPr/>
            </a:pPr>
            <a:endParaRPr lang="en-US" altLang="en-US" sz="17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504950"/>
            <a:ext cx="1299103" cy="1307976"/>
          </a:xfrm>
          <a:prstGeom prst="rect">
            <a:avLst/>
          </a:prstGeom>
        </p:spPr>
      </p:pic>
    </p:spTree>
    <p:extLst>
      <p:ext uri="{BB962C8B-B14F-4D97-AF65-F5344CB8AC3E}">
        <p14:creationId xmlns:p14="http://schemas.microsoft.com/office/powerpoint/2010/main" val="357931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7555" y="81161"/>
            <a:ext cx="8229600" cy="548879"/>
          </a:xfrm>
        </p:spPr>
        <p:txBody>
          <a:bodyPr>
            <a:noAutofit/>
          </a:bodyPr>
          <a:lstStyle/>
          <a:p>
            <a:r>
              <a:rPr lang="en-US" altLang="en-US" sz="3200" b="1" dirty="0">
                <a:latin typeface="Times New Roman" panose="02020603050405020304" pitchFamily="18" charset="0"/>
                <a:ea typeface="Tahoma" pitchFamily="34" charset="0"/>
                <a:cs typeface="Times New Roman" panose="02020603050405020304" pitchFamily="18" charset="0"/>
              </a:rPr>
              <a:t>Agenda</a:t>
            </a:r>
          </a:p>
        </p:txBody>
      </p:sp>
      <p:sp>
        <p:nvSpPr>
          <p:cNvPr id="3" name="Content Placeholder 2"/>
          <p:cNvSpPr>
            <a:spLocks noGrp="1"/>
          </p:cNvSpPr>
          <p:nvPr>
            <p:ph idx="1"/>
          </p:nvPr>
        </p:nvSpPr>
        <p:spPr>
          <a:xfrm>
            <a:off x="304800" y="740836"/>
            <a:ext cx="5410200" cy="3812114"/>
          </a:xfrm>
        </p:spPr>
        <p:txBody>
          <a:bodyPr>
            <a:noAutofit/>
          </a:bodyPr>
          <a:lstStyle/>
          <a:p>
            <a:pPr algn="l">
              <a:spcBef>
                <a:spcPts val="0"/>
              </a:spcBef>
              <a:spcAft>
                <a:spcPts val="600"/>
              </a:spcAft>
              <a:buFont typeface="Wingdings" panose="05000000000000000000" pitchFamily="2" charset="2"/>
              <a:buChar char="§"/>
              <a:defRPr/>
            </a:pPr>
            <a:r>
              <a:rPr lang="en-US" altLang="en-US" sz="2000" dirty="0">
                <a:solidFill>
                  <a:schemeClr val="tx1"/>
                </a:solidFill>
                <a:latin typeface="Times New Roman" panose="02020603050405020304" pitchFamily="18" charset="0"/>
                <a:cs typeface="Times New Roman" panose="02020603050405020304" pitchFamily="18" charset="0"/>
              </a:rPr>
              <a:t>Grants Chief Welcome </a:t>
            </a:r>
          </a:p>
          <a:p>
            <a:pPr algn="l">
              <a:spcBef>
                <a:spcPts val="0"/>
              </a:spcBef>
              <a:spcAft>
                <a:spcPts val="600"/>
              </a:spcAft>
              <a:buFont typeface="Wingdings" panose="05000000000000000000" pitchFamily="2" charset="2"/>
              <a:buChar char="§"/>
              <a:defRPr/>
            </a:pPr>
            <a:r>
              <a:rPr lang="en-US" altLang="en-US" sz="2000" dirty="0">
                <a:solidFill>
                  <a:schemeClr val="tx1"/>
                </a:solidFill>
                <a:latin typeface="Times New Roman" panose="02020603050405020304" pitchFamily="18" charset="0"/>
                <a:cs typeface="Times New Roman" panose="02020603050405020304" pitchFamily="18" charset="0"/>
              </a:rPr>
              <a:t>U.S. DOT/PHMSA Priorities</a:t>
            </a:r>
          </a:p>
          <a:p>
            <a:pPr algn="l">
              <a:spcBef>
                <a:spcPts val="0"/>
              </a:spcBef>
              <a:spcAft>
                <a:spcPts val="600"/>
              </a:spcAft>
              <a:buFont typeface="Wingdings" panose="05000000000000000000" pitchFamily="2" charset="2"/>
              <a:buChar char="§"/>
              <a:defRPr/>
            </a:pPr>
            <a:r>
              <a:rPr lang="en-US" altLang="en-US" sz="2000" dirty="0">
                <a:solidFill>
                  <a:schemeClr val="tx1"/>
                </a:solidFill>
                <a:latin typeface="Times New Roman" panose="02020603050405020304" pitchFamily="18" charset="0"/>
                <a:cs typeface="Times New Roman" panose="02020603050405020304" pitchFamily="18" charset="0"/>
              </a:rPr>
              <a:t>Allocation Form</a:t>
            </a:r>
            <a:r>
              <a:rPr lang="en-US" altLang="en-US" sz="2000" dirty="0">
                <a:latin typeface="Times New Roman" panose="02020603050405020304" pitchFamily="18" charset="0"/>
                <a:cs typeface="Times New Roman" panose="02020603050405020304" pitchFamily="18" charset="0"/>
              </a:rPr>
              <a:t>ula Updates</a:t>
            </a:r>
            <a:endParaRPr lang="en-US" altLang="en-US" sz="2000" dirty="0">
              <a:solidFill>
                <a:schemeClr val="tx1"/>
              </a:solidFill>
              <a:latin typeface="Times New Roman" panose="02020603050405020304" pitchFamily="18" charset="0"/>
              <a:cs typeface="Times New Roman" panose="02020603050405020304" pitchFamily="18" charset="0"/>
            </a:endParaRPr>
          </a:p>
          <a:p>
            <a:pPr algn="l">
              <a:spcBef>
                <a:spcPts val="0"/>
              </a:spcBef>
              <a:spcAft>
                <a:spcPts val="600"/>
              </a:spcAft>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HMEP Application Components </a:t>
            </a:r>
          </a:p>
          <a:p>
            <a:pPr>
              <a:spcBef>
                <a:spcPts val="0"/>
              </a:spcBef>
              <a:spcAft>
                <a:spcPts val="600"/>
              </a:spcAf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Cost Share (Matching)</a:t>
            </a:r>
          </a:p>
          <a:p>
            <a:pPr>
              <a:spcBef>
                <a:spcPts val="0"/>
              </a:spcBef>
              <a:spcAft>
                <a:spcPts val="600"/>
              </a:spcAft>
              <a:buFont typeface="Wingdings" panose="05000000000000000000" pitchFamily="2" charset="2"/>
              <a:buChar char="§"/>
              <a:defRPr/>
            </a:pPr>
            <a:r>
              <a:rPr lang="en-US" sz="2000" dirty="0">
                <a:latin typeface="Times New Roman" panose="02020603050405020304" pitchFamily="18" charset="0"/>
                <a:cs typeface="Times New Roman" panose="02020603050405020304" pitchFamily="18" charset="0"/>
              </a:rPr>
              <a:t>Common Application Errors </a:t>
            </a:r>
          </a:p>
          <a:p>
            <a:pPr>
              <a:spcBef>
                <a:spcPts val="0"/>
              </a:spcBef>
              <a:spcAft>
                <a:spcPts val="600"/>
              </a:spcAft>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HMEP Grant Milestones </a:t>
            </a:r>
            <a:endParaRPr lang="en-US" altLang="en-US" sz="2000" dirty="0">
              <a:solidFill>
                <a:schemeClr val="tx1"/>
              </a:solidFill>
              <a:latin typeface="Times New Roman" panose="02020603050405020304" pitchFamily="18" charset="0"/>
              <a:cs typeface="Times New Roman" panose="02020603050405020304" pitchFamily="18" charset="0"/>
            </a:endParaRPr>
          </a:p>
          <a:p>
            <a:pPr algn="l">
              <a:spcBef>
                <a:spcPts val="0"/>
              </a:spcBef>
              <a:spcAft>
                <a:spcPts val="600"/>
              </a:spcAft>
              <a:buFont typeface="Wingdings" panose="05000000000000000000" pitchFamily="2" charset="2"/>
              <a:buChar char="§"/>
              <a:defRPr/>
            </a:pPr>
            <a:r>
              <a:rPr lang="en-US" sz="2000" dirty="0">
                <a:solidFill>
                  <a:schemeClr val="tx1"/>
                </a:solidFill>
                <a:latin typeface="Times New Roman" panose="02020603050405020304" pitchFamily="18" charset="0"/>
                <a:cs typeface="Times New Roman" panose="02020603050405020304" pitchFamily="18" charset="0"/>
              </a:rPr>
              <a:t>Questions/Comments</a:t>
            </a:r>
            <a:endParaRPr lang="en-US" sz="2000" strike="sngStrike"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171955" y="1352550"/>
            <a:ext cx="3505200" cy="2428875"/>
          </a:xfrm>
          <a:prstGeom prst="rect">
            <a:avLst/>
          </a:prstGeom>
          <a:ln>
            <a:noFill/>
          </a:ln>
          <a:effectLst>
            <a:outerShdw blurRad="292100" dist="139700" dir="2700000" algn="tl" rotWithShape="0">
              <a:srgbClr val="333333">
                <a:alpha val="65000"/>
              </a:srgbClr>
            </a:outerShdw>
            <a:softEdge rad="635000"/>
          </a:effectLst>
        </p:spPr>
      </p:pic>
    </p:spTree>
    <p:extLst>
      <p:ext uri="{BB962C8B-B14F-4D97-AF65-F5344CB8AC3E}">
        <p14:creationId xmlns:p14="http://schemas.microsoft.com/office/powerpoint/2010/main" val="2429167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6" y="742950"/>
            <a:ext cx="7086600" cy="3263304"/>
          </a:xfrm>
        </p:spPr>
        <p:txBody>
          <a:bodyPr>
            <a:normAutofit fontScale="62500" lnSpcReduction="20000"/>
          </a:bodyPr>
          <a:lstStyle/>
          <a:p>
            <a:pPr marL="114300" indent="0" algn="l">
              <a:buFontTx/>
              <a:buNone/>
              <a:defRPr/>
            </a:pPr>
            <a:r>
              <a:rPr lang="en-US" altLang="en-US" sz="2900" b="1" dirty="0">
                <a:solidFill>
                  <a:schemeClr val="accent1"/>
                </a:solidFill>
                <a:latin typeface="Times New Roman" panose="02020603050405020304" pitchFamily="18" charset="0"/>
                <a:cs typeface="Times New Roman" panose="02020603050405020304" pitchFamily="18" charset="0"/>
              </a:rPr>
              <a:t>Listing Activities</a:t>
            </a:r>
          </a:p>
          <a:p>
            <a:pPr marL="114300" indent="0" algn="l">
              <a:buFontTx/>
              <a:buNone/>
              <a:defRPr/>
            </a:pPr>
            <a:r>
              <a:rPr lang="en-US" altLang="en-US" sz="2300" dirty="0">
                <a:solidFill>
                  <a:schemeClr val="tx1"/>
                </a:solidFill>
                <a:latin typeface="Times New Roman" panose="02020603050405020304" pitchFamily="18" charset="0"/>
                <a:cs typeface="Times New Roman" panose="02020603050405020304" pitchFamily="18" charset="0"/>
              </a:rPr>
              <a:t>When listing activities in your project narrative, it is very important to remember the:</a:t>
            </a:r>
          </a:p>
          <a:p>
            <a:pPr marL="114300" indent="0" algn="l">
              <a:buFontTx/>
              <a:buNone/>
              <a:defRPr/>
            </a:pPr>
            <a:r>
              <a:rPr lang="en-US" altLang="en-US" sz="2300" dirty="0">
                <a:latin typeface="Times New Roman" panose="02020603050405020304" pitchFamily="18" charset="0"/>
                <a:cs typeface="Times New Roman" panose="02020603050405020304" pitchFamily="18" charset="0"/>
              </a:rPr>
              <a:t> </a:t>
            </a:r>
            <a:r>
              <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a:t>
            </a:r>
            <a:r>
              <a:rPr lang="en-US" altLang="en-US" sz="2300" dirty="0">
                <a:latin typeface="Times New Roman" panose="02020603050405020304" pitchFamily="18" charset="0"/>
                <a:cs typeface="Times New Roman" panose="02020603050405020304" pitchFamily="18" charset="0"/>
              </a:rPr>
              <a:t>–Who will be performing the task or activity? </a:t>
            </a:r>
          </a:p>
          <a:p>
            <a:pPr marL="114300" indent="0" algn="l">
              <a:buFontTx/>
              <a:buNone/>
              <a:defRPr/>
            </a:pPr>
            <a:r>
              <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t>
            </a:r>
            <a:r>
              <a:rPr lang="en-US" altLang="en-US" sz="2300" dirty="0">
                <a:latin typeface="Times New Roman" panose="02020603050405020304" pitchFamily="18" charset="0"/>
                <a:cs typeface="Times New Roman" panose="02020603050405020304" pitchFamily="18" charset="0"/>
              </a:rPr>
              <a:t>–What task or activity is being performed? </a:t>
            </a:r>
          </a:p>
          <a:p>
            <a:pPr marL="114300" indent="0" algn="l">
              <a:buFontTx/>
              <a:buNone/>
              <a:defRPr/>
            </a:pPr>
            <a:r>
              <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a:t>
            </a:r>
            <a:r>
              <a:rPr lang="en-US" altLang="en-US" sz="2300" dirty="0">
                <a:latin typeface="Times New Roman" panose="02020603050405020304" pitchFamily="18" charset="0"/>
                <a:cs typeface="Times New Roman" panose="02020603050405020304" pitchFamily="18" charset="0"/>
              </a:rPr>
              <a:t>–Why is the task or activity being performed?</a:t>
            </a:r>
            <a:endPar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14300" indent="0" algn="l">
              <a:buFontTx/>
              <a:buNone/>
              <a:defRPr/>
            </a:pPr>
            <a:r>
              <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a:t>
            </a:r>
            <a:r>
              <a:rPr lang="en-US" altLang="en-US" sz="2300" dirty="0">
                <a:latin typeface="Times New Roman" panose="02020603050405020304" pitchFamily="18" charset="0"/>
                <a:cs typeface="Times New Roman" panose="02020603050405020304" pitchFamily="18" charset="0"/>
              </a:rPr>
              <a:t> –Where will the task or activity take place? </a:t>
            </a:r>
          </a:p>
          <a:p>
            <a:pPr marL="114300" indent="0" algn="l">
              <a:buFontTx/>
              <a:buNone/>
              <a:defRPr/>
            </a:pPr>
            <a:r>
              <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t>
            </a:r>
            <a:r>
              <a:rPr lang="en-US" altLang="en-US" sz="2300" dirty="0">
                <a:latin typeface="Times New Roman" panose="02020603050405020304" pitchFamily="18" charset="0"/>
                <a:cs typeface="Times New Roman" panose="02020603050405020304" pitchFamily="18" charset="0"/>
              </a:rPr>
              <a:t>–When is the task or activity projected to be performed?</a:t>
            </a:r>
            <a:endParaRPr lang="en-US" alt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14300" indent="0" algn="l">
              <a:buFontTx/>
              <a:buNone/>
              <a:defRPr/>
            </a:pPr>
            <a:r>
              <a:rPr 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Many </a:t>
            </a:r>
            <a:r>
              <a:rPr lang="en-US" sz="2300" dirty="0">
                <a:latin typeface="Times New Roman" panose="02020603050405020304" pitchFamily="18" charset="0"/>
                <a:cs typeface="Times New Roman" panose="02020603050405020304" pitchFamily="18" charset="0"/>
              </a:rPr>
              <a:t>– What is the projected number participants involved in the task or activity?</a:t>
            </a:r>
          </a:p>
          <a:p>
            <a:pPr marL="114300" indent="0" algn="l">
              <a:buFontTx/>
              <a:buNone/>
              <a:defRPr/>
            </a:pPr>
            <a:r>
              <a:rPr 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Much </a:t>
            </a:r>
            <a:r>
              <a:rPr lang="en-US" sz="2300" dirty="0">
                <a:latin typeface="Times New Roman" panose="02020603050405020304" pitchFamily="18" charset="0"/>
                <a:cs typeface="Times New Roman" panose="02020603050405020304" pitchFamily="18" charset="0"/>
              </a:rPr>
              <a:t>– What is the projected cost of the task or activity? </a:t>
            </a:r>
            <a:endParaRPr lang="en-US" sz="23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52400" y="43854"/>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523" t="2347" b="1"/>
          <a:stretch/>
        </p:blipFill>
        <p:spPr>
          <a:xfrm>
            <a:off x="6899495" y="1733550"/>
            <a:ext cx="2209800" cy="1817166"/>
          </a:xfrm>
          <a:prstGeom prst="rect">
            <a:avLst/>
          </a:prstGeom>
        </p:spPr>
      </p:pic>
    </p:spTree>
    <p:extLst>
      <p:ext uri="{BB962C8B-B14F-4D97-AF65-F5344CB8AC3E}">
        <p14:creationId xmlns:p14="http://schemas.microsoft.com/office/powerpoint/2010/main" val="3855827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160"/>
            <a:ext cx="8646814" cy="3581400"/>
          </a:xfrm>
        </p:spPr>
        <p:txBody>
          <a:bodyPr>
            <a:normAutofit fontScale="85000" lnSpcReduction="20000"/>
          </a:bodyPr>
          <a:lstStyle/>
          <a:p>
            <a:pPr marL="114300" indent="0">
              <a:buNone/>
              <a:defRPr/>
            </a:pPr>
            <a:r>
              <a:rPr lang="en-US" altLang="en-US" sz="2100" b="1" dirty="0">
                <a:solidFill>
                  <a:schemeClr val="accent1"/>
                </a:solidFill>
                <a:latin typeface="Times New Roman" panose="02020603050405020304" pitchFamily="18" charset="0"/>
                <a:cs typeface="Times New Roman" panose="02020603050405020304" pitchFamily="18" charset="0"/>
              </a:rPr>
              <a:t>Project Plan Activities</a:t>
            </a:r>
          </a:p>
          <a:p>
            <a:pPr marL="114300" indent="0">
              <a:buNone/>
              <a:defRPr/>
            </a:pPr>
            <a:r>
              <a:rPr lang="en-US" altLang="en-US" sz="2000" dirty="0">
                <a:latin typeface="Times New Roman" panose="02020603050405020304" pitchFamily="18" charset="0"/>
                <a:cs typeface="Times New Roman" panose="02020603050405020304" pitchFamily="18" charset="0"/>
              </a:rPr>
              <a:t>The activities listed in the project plan speaks to the goals for the performance period and how you plan to implement and achieve them. </a:t>
            </a:r>
          </a:p>
          <a:p>
            <a:pPr marL="114300" indent="0">
              <a:buNone/>
              <a:defRPr/>
            </a:pPr>
            <a:r>
              <a:rPr lang="en-US" altLang="en-US" sz="2000" b="1" dirty="0">
                <a:solidFill>
                  <a:schemeClr val="accent2"/>
                </a:solidFill>
                <a:latin typeface="Times New Roman" panose="02020603050405020304" pitchFamily="18" charset="0"/>
                <a:cs typeface="Times New Roman" panose="02020603050405020304" pitchFamily="18" charset="0"/>
              </a:rPr>
              <a:t>Example: </a:t>
            </a:r>
          </a:p>
          <a:p>
            <a:pPr algn="l">
              <a:lnSpc>
                <a:spcPct val="110000"/>
              </a:lnSpc>
              <a:spcBef>
                <a:spcPts val="0"/>
              </a:spcBef>
              <a:spcAft>
                <a:spcPts val="1200"/>
              </a:spcAft>
              <a:buClr>
                <a:schemeClr val="tx1"/>
              </a:buClr>
              <a:buFont typeface="Wingdings" panose="05000000000000000000" pitchFamily="2" charset="2"/>
              <a:buChar char="§"/>
              <a:defRPr/>
            </a:pPr>
            <a:r>
              <a:rPr lang="en-US" sz="2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Tula County</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Sub-applicant of the State of Calisota is proposing to conduct a </a:t>
            </a:r>
            <a:r>
              <a:rPr lang="en-US" sz="2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Hazmat Refresher </a:t>
            </a:r>
            <a:r>
              <a:rPr lang="en-US" sz="2000" dirty="0">
                <a:latin typeface="Times New Roman" panose="02020603050405020304" pitchFamily="18" charset="0"/>
                <a:cs typeface="Times New Roman" panose="02020603050405020304" pitchFamily="18" charset="0"/>
              </a:rPr>
              <a:t>course as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number of responders are now due for training</a:t>
            </a:r>
            <a:r>
              <a:rPr lang="en-US" sz="2000" dirty="0">
                <a:latin typeface="Times New Roman" panose="02020603050405020304" pitchFamily="18" charset="0"/>
                <a:cs typeface="Times New Roman" panose="02020603050405020304" pitchFamily="18" charset="0"/>
              </a:rPr>
              <a:t>.  </a:t>
            </a:r>
          </a:p>
          <a:p>
            <a:pPr algn="l">
              <a:lnSpc>
                <a:spcPct val="110000"/>
              </a:lnSpc>
              <a:spcBef>
                <a:spcPts val="0"/>
              </a:spcBef>
              <a:spcAft>
                <a:spcPts val="1200"/>
              </a:spcAft>
              <a:buFont typeface="Wingdings" panose="05000000000000000000" pitchFamily="2" charset="2"/>
              <a:buChar char="§"/>
              <a:defRPr/>
            </a:pPr>
            <a:r>
              <a:rPr lang="en-US" sz="2000" dirty="0">
                <a:solidFill>
                  <a:schemeClr val="tx1"/>
                </a:solidFill>
                <a:latin typeface="Times New Roman" panose="02020603050405020304" pitchFamily="18" charset="0"/>
                <a:cs typeface="Times New Roman" panose="02020603050405020304" pitchFamily="18" charset="0"/>
              </a:rPr>
              <a:t>Training will be conducted at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Tula Hazardous Materials College in Tula County</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l">
              <a:lnSpc>
                <a:spcPct val="110000"/>
              </a:lnSpc>
              <a:spcBef>
                <a:spcPts val="0"/>
              </a:spcBef>
              <a:spcAft>
                <a:spcPts val="1200"/>
              </a:spcAft>
              <a:buFont typeface="Wingdings" panose="05000000000000000000" pitchFamily="2" charset="2"/>
              <a:buChar char="§"/>
              <a:defRPr/>
            </a:pPr>
            <a:r>
              <a:rPr lang="en-US" sz="2000" dirty="0">
                <a:solidFill>
                  <a:schemeClr val="tx1"/>
                </a:solidFill>
                <a:latin typeface="Times New Roman" panose="02020603050405020304" pitchFamily="18" charset="0"/>
                <a:cs typeface="Times New Roman" panose="02020603050405020304" pitchFamily="18" charset="0"/>
              </a:rPr>
              <a:t>Tula County is projecting to conduct a Hazmat Refresher course during the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 quarter of the first year </a:t>
            </a:r>
            <a:r>
              <a:rPr lang="en-US" sz="2000" dirty="0">
                <a:latin typeface="Times New Roman" panose="02020603050405020304" pitchFamily="18" charset="0"/>
                <a:cs typeface="Times New Roman" panose="02020603050405020304" pitchFamily="18" charset="0"/>
              </a:rPr>
              <a:t>for maximum participation. </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l">
              <a:lnSpc>
                <a:spcPct val="110000"/>
              </a:lnSpc>
              <a:spcBef>
                <a:spcPts val="0"/>
              </a:spcBef>
              <a:spcAft>
                <a:spcPts val="1200"/>
              </a:spcAft>
              <a:buClr>
                <a:schemeClr val="tx1"/>
              </a:buClr>
              <a:buFont typeface="Wingdings" panose="05000000000000000000" pitchFamily="2" charset="2"/>
              <a:buChar char="§"/>
              <a:defRPr/>
            </a:pPr>
            <a:r>
              <a:rPr lang="en-US" sz="20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57</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participants are projected to attend this training course.  The projected cost for this training course, to include travel, supplies, facility rental, and registration costs is </a:t>
            </a:r>
            <a:r>
              <a:rPr lang="en-US" sz="2000"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$27,571.00</a:t>
            </a:r>
            <a:r>
              <a:rPr lang="en-US" sz="20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Title 1"/>
          <p:cNvSpPr txBox="1">
            <a:spLocks/>
          </p:cNvSpPr>
          <p:nvPr/>
        </p:nvSpPr>
        <p:spPr>
          <a:xfrm>
            <a:off x="112414" y="1333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2220305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5944" y="819150"/>
            <a:ext cx="8839200" cy="2514600"/>
          </a:xfrm>
        </p:spPr>
        <p:txBody>
          <a:bodyPr>
            <a:normAutofit/>
          </a:bodyPr>
          <a:lstStyle/>
          <a:p>
            <a:pPr marL="0" indent="0" algn="l">
              <a:spcBef>
                <a:spcPts val="0"/>
              </a:spcBef>
              <a:spcAft>
                <a:spcPts val="1200"/>
              </a:spcAft>
              <a:buNone/>
            </a:pPr>
            <a:r>
              <a:rPr lang="en-US" sz="1800" b="1" dirty="0">
                <a:solidFill>
                  <a:schemeClr val="accent1"/>
                </a:solidFill>
                <a:latin typeface="Times New Roman" panose="02020603050405020304" pitchFamily="18" charset="0"/>
                <a:cs typeface="Times New Roman" panose="02020603050405020304" pitchFamily="18" charset="0"/>
              </a:rPr>
              <a:t>Project Narrative – Timeline </a:t>
            </a:r>
          </a:p>
          <a:p>
            <a:pPr marL="347472" lvl="1" indent="-342900">
              <a:spcBef>
                <a:spcPts val="0"/>
              </a:spcBef>
              <a:spcAft>
                <a:spcPts val="12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A timeline is a metric which uses milestones upon which the grantee can monitor themselves for progress, as well as monitoring from PHMSA. </a:t>
            </a:r>
          </a:p>
          <a:p>
            <a:pPr marL="347472" lvl="1" indent="-342900">
              <a:spcBef>
                <a:spcPts val="0"/>
              </a:spcBef>
              <a:spcAft>
                <a:spcPts val="12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Project narratives must have timelines that indicate when activities will take place. </a:t>
            </a:r>
            <a:endParaRPr lang="en-US" sz="1800" dirty="0">
              <a:solidFill>
                <a:schemeClr val="tx1"/>
              </a:solidFill>
              <a:latin typeface="Times New Roman" panose="02020603050405020304" pitchFamily="18" charset="0"/>
              <a:cs typeface="Times New Roman" panose="02020603050405020304" pitchFamily="18" charset="0"/>
            </a:endParaRPr>
          </a:p>
          <a:p>
            <a:pPr algn="l">
              <a:spcBef>
                <a:spcPts val="0"/>
              </a:spcBef>
              <a:spcAft>
                <a:spcPts val="1200"/>
              </a:spcAft>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55944" y="3619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a:p>
            <a:r>
              <a:rPr lang="en-US" sz="3200" dirty="0">
                <a:latin typeface="Times New Roman" panose="02020603050405020304" pitchFamily="18" charset="0"/>
                <a:cs typeface="Times New Roman" panose="02020603050405020304" pitchFamily="18" charset="0"/>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893218"/>
            <a:ext cx="2133600" cy="1157288"/>
          </a:xfrm>
          <a:prstGeom prst="rect">
            <a:avLst/>
          </a:prstGeom>
          <a:effectLst>
            <a:softEdge rad="317500"/>
          </a:effectLst>
        </p:spPr>
      </p:pic>
    </p:spTree>
    <p:extLst>
      <p:ext uri="{BB962C8B-B14F-4D97-AF65-F5344CB8AC3E}">
        <p14:creationId xmlns:p14="http://schemas.microsoft.com/office/powerpoint/2010/main" val="377979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08984" y="614563"/>
            <a:ext cx="8844516" cy="3505200"/>
          </a:xfrm>
        </p:spPr>
        <p:txBody>
          <a:bodyPr>
            <a:normAutofit/>
          </a:bodyPr>
          <a:lstStyle/>
          <a:p>
            <a:pPr marL="0" indent="0" algn="l">
              <a:lnSpc>
                <a:spcPct val="100000"/>
              </a:lnSpc>
              <a:spcBef>
                <a:spcPts val="0"/>
              </a:spcBef>
              <a:spcAft>
                <a:spcPts val="600"/>
              </a:spcAft>
              <a:buNone/>
            </a:pPr>
            <a:r>
              <a:rPr lang="en-US" sz="2000" b="1" dirty="0">
                <a:solidFill>
                  <a:schemeClr val="accent1"/>
                </a:solidFill>
                <a:latin typeface="Times New Roman" panose="02020603050405020304" pitchFamily="18" charset="0"/>
                <a:cs typeface="Times New Roman" panose="02020603050405020304" pitchFamily="18" charset="0"/>
              </a:rPr>
              <a:t>Project Narrative: Guidance and Reminders</a:t>
            </a:r>
          </a:p>
          <a:p>
            <a:pPr>
              <a:lnSpc>
                <a:spcPct val="100000"/>
              </a:lnSpc>
              <a:spcBef>
                <a:spcPts val="0"/>
              </a:spcBef>
              <a:spcAft>
                <a:spcPts val="18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Review the HMEP funding announcement. </a:t>
            </a:r>
          </a:p>
          <a:p>
            <a:pPr>
              <a:lnSpc>
                <a:spcPct val="100000"/>
              </a:lnSpc>
              <a:spcBef>
                <a:spcPts val="0"/>
              </a:spcBef>
              <a:spcAft>
                <a:spcPts val="18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Do not copy and paste your project narrative from previous grant applications.</a:t>
            </a:r>
          </a:p>
          <a:p>
            <a:pPr>
              <a:lnSpc>
                <a:spcPct val="100000"/>
              </a:lnSpc>
              <a:spcBef>
                <a:spcPts val="0"/>
              </a:spcBef>
              <a:spcAft>
                <a:spcPts val="1800"/>
              </a:spcAf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Use the HMEP Application form. (</a:t>
            </a:r>
            <a:r>
              <a:rPr lang="en-US" sz="1800" dirty="0">
                <a:solidFill>
                  <a:schemeClr val="accent1"/>
                </a:solidFill>
                <a:latin typeface="Times New Roman" panose="02020603050405020304" pitchFamily="18" charset="0"/>
                <a:cs typeface="Times New Roman" panose="02020603050405020304" pitchFamily="18" charset="0"/>
              </a:rPr>
              <a:t>Any applications submitted not using the form will be returned to applicant for revision</a:t>
            </a:r>
            <a:r>
              <a:rPr lang="en-US" sz="1800" dirty="0">
                <a:latin typeface="Times New Roman" panose="02020603050405020304" pitchFamily="18" charset="0"/>
                <a:cs typeface="Times New Roman" panose="02020603050405020304" pitchFamily="18" charset="0"/>
              </a:rPr>
              <a:t>)</a:t>
            </a:r>
          </a:p>
          <a:p>
            <a:pPr>
              <a:lnSpc>
                <a:spcPct val="120000"/>
              </a:lnSpc>
              <a:spcBef>
                <a:spcPts val="0"/>
              </a:spcBef>
              <a:spcAft>
                <a:spcPts val="1200"/>
              </a:spcAf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buFont typeface="Wingdings" panose="05000000000000000000" pitchFamily="2" charset="2"/>
              <a:buChar char="§"/>
            </a:pPr>
            <a:endParaRPr lang="en-US" sz="2900" dirty="0">
              <a:latin typeface="Times New Roman" panose="02020603050405020304" pitchFamily="18" charset="0"/>
              <a:cs typeface="Times New Roman" panose="02020603050405020304" pitchFamily="18" charset="0"/>
            </a:endParaRPr>
          </a:p>
          <a:p>
            <a:pPr marL="0" indent="0" algn="l">
              <a:lnSpc>
                <a:spcPct val="120000"/>
              </a:lnSpc>
              <a:spcAft>
                <a:spcPts val="600"/>
              </a:spcAft>
              <a:buNone/>
            </a:pPr>
            <a:endParaRPr lang="en-US" sz="2900" dirty="0">
              <a:latin typeface="Times New Roman" panose="02020603050405020304" pitchFamily="18" charset="0"/>
              <a:cs typeface="Times New Roman" panose="02020603050405020304" pitchFamily="18" charset="0"/>
            </a:endParaRPr>
          </a:p>
          <a:p>
            <a:pPr marL="0" indent="0" algn="l">
              <a:lnSpc>
                <a:spcPct val="120000"/>
              </a:lnSpc>
              <a:spcAft>
                <a:spcPts val="600"/>
              </a:spcAft>
              <a:buNone/>
            </a:pPr>
            <a:endParaRPr lang="en-US" sz="2900" dirty="0">
              <a:latin typeface="Times New Roman" panose="02020603050405020304" pitchFamily="18" charset="0"/>
              <a:cs typeface="Times New Roman" panose="02020603050405020304" pitchFamily="18" charset="0"/>
            </a:endParaRPr>
          </a:p>
          <a:p>
            <a:pPr marL="0" indent="0" algn="l">
              <a:buNone/>
            </a:pPr>
            <a:endParaRPr lang="en-US" sz="1700" dirty="0">
              <a:latin typeface="Times New Roman" panose="02020603050405020304" pitchFamily="18" charset="0"/>
              <a:cs typeface="Times New Roman" panose="02020603050405020304" pitchFamily="18" charset="0"/>
            </a:endParaRPr>
          </a:p>
          <a:p>
            <a:pPr marL="0" indent="0" algn="l">
              <a:buNone/>
            </a:pPr>
            <a:endParaRPr lang="en-US" sz="1700" dirty="0">
              <a:latin typeface="Times New Roman" panose="02020603050405020304" pitchFamily="18" charset="0"/>
              <a:cs typeface="Times New Roman" panose="02020603050405020304" pitchFamily="18" charset="0"/>
            </a:endParaRPr>
          </a:p>
          <a:p>
            <a:pPr marL="0" indent="0" algn="l">
              <a:buNone/>
            </a:pPr>
            <a:endParaRPr lang="en-US" sz="2100" dirty="0">
              <a:latin typeface="Times New Roman" panose="02020603050405020304" pitchFamily="18" charset="0"/>
              <a:cs typeface="Times New Roman" panose="02020603050405020304" pitchFamily="18" charset="0"/>
            </a:endParaRPr>
          </a:p>
          <a:p>
            <a:pPr marL="0" indent="0" algn="l">
              <a:buNone/>
            </a:pPr>
            <a:endParaRPr lang="en-US" sz="21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28600" y="2721"/>
            <a:ext cx="8763000" cy="5143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155735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08984" y="614563"/>
            <a:ext cx="8844516" cy="3505200"/>
          </a:xfrm>
        </p:spPr>
        <p:txBody>
          <a:bodyPr>
            <a:normAutofit fontScale="25000" lnSpcReduction="20000"/>
          </a:bodyPr>
          <a:lstStyle/>
          <a:p>
            <a:pPr marL="0" indent="0" algn="l">
              <a:lnSpc>
                <a:spcPct val="120000"/>
              </a:lnSpc>
              <a:spcBef>
                <a:spcPts val="0"/>
              </a:spcBef>
              <a:buNone/>
            </a:pPr>
            <a:r>
              <a:rPr lang="en-US" sz="8000" b="1" dirty="0">
                <a:solidFill>
                  <a:schemeClr val="accent1"/>
                </a:solidFill>
                <a:latin typeface="Times New Roman" panose="02020603050405020304" pitchFamily="18" charset="0"/>
                <a:cs typeface="Times New Roman" panose="02020603050405020304" pitchFamily="18" charset="0"/>
              </a:rPr>
              <a:t>Project Narrative: Guidance and Reminders Continued</a:t>
            </a:r>
          </a:p>
          <a:p>
            <a:pPr marL="0" indent="0" algn="l">
              <a:lnSpc>
                <a:spcPct val="120000"/>
              </a:lnSpc>
              <a:spcBef>
                <a:spcPts val="0"/>
              </a:spcBef>
              <a:spcAft>
                <a:spcPts val="600"/>
              </a:spcAft>
              <a:buNone/>
            </a:pPr>
            <a:endParaRPr lang="en-US" sz="2900" b="1" dirty="0">
              <a:latin typeface="Times New Roman" panose="02020603050405020304" pitchFamily="18" charset="0"/>
              <a:cs typeface="Times New Roman" panose="02020603050405020304" pitchFamily="18" charset="0"/>
            </a:endParaRPr>
          </a:p>
          <a:p>
            <a:pPr>
              <a:lnSpc>
                <a:spcPct val="120000"/>
              </a:lnSpc>
              <a:spcBef>
                <a:spcPts val="0"/>
              </a:spcBef>
              <a:spcAft>
                <a:spcPts val="1800"/>
              </a:spcAft>
              <a:buFont typeface="Wingdings" panose="05000000000000000000" pitchFamily="2" charset="2"/>
              <a:buChar char="§"/>
            </a:pPr>
            <a:r>
              <a:rPr lang="en-US" sz="7200" dirty="0">
                <a:latin typeface="Times New Roman" panose="02020603050405020304" pitchFamily="18" charset="0"/>
                <a:cs typeface="Times New Roman" panose="02020603050405020304" pitchFamily="18" charset="0"/>
              </a:rPr>
              <a:t>The project narrative must fully describe the proposed activities.  “Subgrant process, TBD” is not an acceptable. Applications that cannot describe how funds will be spent will be subject to </a:t>
            </a:r>
            <a:r>
              <a:rPr lang="en-US" sz="7200" b="1" dirty="0">
                <a:solidFill>
                  <a:schemeClr val="accent1"/>
                </a:solidFill>
                <a:latin typeface="Times New Roman" panose="02020603050405020304" pitchFamily="18" charset="0"/>
                <a:cs typeface="Times New Roman" panose="02020603050405020304" pitchFamily="18" charset="0"/>
              </a:rPr>
              <a:t>Special Terms and Conditions</a:t>
            </a:r>
            <a:r>
              <a:rPr lang="en-US" sz="7200" b="1" dirty="0">
                <a:latin typeface="Times New Roman" panose="02020603050405020304" pitchFamily="18" charset="0"/>
                <a:cs typeface="Times New Roman" panose="02020603050405020304" pitchFamily="18" charset="0"/>
              </a:rPr>
              <a:t>.</a:t>
            </a:r>
            <a:r>
              <a:rPr lang="en-US" sz="7200" b="1" dirty="0">
                <a:solidFill>
                  <a:srgbClr val="FF0000"/>
                </a:solidFill>
                <a:latin typeface="Times New Roman" panose="02020603050405020304" pitchFamily="18" charset="0"/>
                <a:cs typeface="Times New Roman" panose="02020603050405020304" pitchFamily="18" charset="0"/>
              </a:rPr>
              <a:t> </a:t>
            </a:r>
          </a:p>
          <a:p>
            <a:pPr>
              <a:lnSpc>
                <a:spcPct val="120000"/>
              </a:lnSpc>
              <a:spcBef>
                <a:spcPts val="0"/>
              </a:spcBef>
              <a:spcAft>
                <a:spcPts val="1800"/>
              </a:spcAft>
              <a:buFont typeface="Wingdings" panose="05000000000000000000" pitchFamily="2" charset="2"/>
              <a:buChar char="§"/>
            </a:pPr>
            <a:r>
              <a:rPr lang="en-US" sz="7200" dirty="0">
                <a:latin typeface="Times New Roman" panose="02020603050405020304" pitchFamily="18" charset="0"/>
                <a:cs typeface="Times New Roman" panose="02020603050405020304" pitchFamily="18" charset="0"/>
              </a:rPr>
              <a:t>Initial application should contain projections covering the 3-year performance period.  </a:t>
            </a:r>
          </a:p>
          <a:p>
            <a:pPr>
              <a:lnSpc>
                <a:spcPct val="120000"/>
              </a:lnSpc>
              <a:spcBef>
                <a:spcPts val="0"/>
              </a:spcBef>
              <a:spcAft>
                <a:spcPts val="1800"/>
              </a:spcAft>
              <a:buFont typeface="Wingdings" panose="05000000000000000000" pitchFamily="2" charset="2"/>
              <a:buChar char="§"/>
            </a:pPr>
            <a:r>
              <a:rPr lang="en-US" sz="7200" dirty="0">
                <a:latin typeface="Times New Roman" panose="02020603050405020304" pitchFamily="18" charset="0"/>
                <a:cs typeface="Times New Roman" panose="02020603050405020304" pitchFamily="18" charset="0"/>
              </a:rPr>
              <a:t>Any revisions to the initial application can be made via a post award modification (activity request) or during the continuing application period. </a:t>
            </a:r>
          </a:p>
          <a:p>
            <a:pPr>
              <a:lnSpc>
                <a:spcPct val="120000"/>
              </a:lnSpc>
              <a:spcBef>
                <a:spcPts val="0"/>
              </a:spcBef>
              <a:spcAft>
                <a:spcPts val="1200"/>
              </a:spcAf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buFont typeface="Wingdings" panose="05000000000000000000" pitchFamily="2" charset="2"/>
              <a:buChar char="§"/>
            </a:pPr>
            <a:endParaRPr lang="en-US" sz="2900" dirty="0">
              <a:latin typeface="Times New Roman" panose="02020603050405020304" pitchFamily="18" charset="0"/>
              <a:cs typeface="Times New Roman" panose="02020603050405020304" pitchFamily="18" charset="0"/>
            </a:endParaRPr>
          </a:p>
          <a:p>
            <a:pPr marL="0" indent="0" algn="l">
              <a:lnSpc>
                <a:spcPct val="120000"/>
              </a:lnSpc>
              <a:spcAft>
                <a:spcPts val="600"/>
              </a:spcAft>
              <a:buNone/>
            </a:pPr>
            <a:endParaRPr lang="en-US" sz="2900" dirty="0">
              <a:latin typeface="Times New Roman" panose="02020603050405020304" pitchFamily="18" charset="0"/>
              <a:cs typeface="Times New Roman" panose="02020603050405020304" pitchFamily="18" charset="0"/>
            </a:endParaRPr>
          </a:p>
          <a:p>
            <a:pPr marL="0" indent="0" algn="l">
              <a:lnSpc>
                <a:spcPct val="120000"/>
              </a:lnSpc>
              <a:spcAft>
                <a:spcPts val="600"/>
              </a:spcAft>
              <a:buNone/>
            </a:pPr>
            <a:endParaRPr lang="en-US" sz="2900" dirty="0">
              <a:latin typeface="Times New Roman" panose="02020603050405020304" pitchFamily="18" charset="0"/>
              <a:cs typeface="Times New Roman" panose="02020603050405020304" pitchFamily="18" charset="0"/>
            </a:endParaRPr>
          </a:p>
          <a:p>
            <a:pPr marL="0" indent="0" algn="l">
              <a:buNone/>
            </a:pPr>
            <a:endParaRPr lang="en-US" sz="1700" dirty="0">
              <a:latin typeface="Times New Roman" panose="02020603050405020304" pitchFamily="18" charset="0"/>
              <a:cs typeface="Times New Roman" panose="02020603050405020304" pitchFamily="18" charset="0"/>
            </a:endParaRPr>
          </a:p>
          <a:p>
            <a:pPr marL="0" indent="0" algn="l">
              <a:buNone/>
            </a:pPr>
            <a:endParaRPr lang="en-US" sz="1700" dirty="0">
              <a:latin typeface="Times New Roman" panose="02020603050405020304" pitchFamily="18" charset="0"/>
              <a:cs typeface="Times New Roman" panose="02020603050405020304" pitchFamily="18" charset="0"/>
            </a:endParaRPr>
          </a:p>
          <a:p>
            <a:pPr marL="0" indent="0" algn="l">
              <a:buNone/>
            </a:pPr>
            <a:endParaRPr lang="en-US" sz="2100" dirty="0">
              <a:latin typeface="Times New Roman" panose="02020603050405020304" pitchFamily="18" charset="0"/>
              <a:cs typeface="Times New Roman" panose="02020603050405020304" pitchFamily="18" charset="0"/>
            </a:endParaRPr>
          </a:p>
          <a:p>
            <a:pPr marL="0" indent="0" algn="l">
              <a:buNone/>
            </a:pPr>
            <a:endParaRPr lang="en-US" sz="21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28600" y="2721"/>
            <a:ext cx="8763000" cy="5143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2056728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C63-21E6-4793-8DD2-244364F9D17D}"/>
              </a:ext>
            </a:extLst>
          </p:cNvPr>
          <p:cNvSpPr>
            <a:spLocks noGrp="1"/>
          </p:cNvSpPr>
          <p:nvPr>
            <p:ph type="ctrTitle"/>
          </p:nvPr>
        </p:nvSpPr>
        <p:spPr>
          <a:xfrm>
            <a:off x="685800" y="209549"/>
            <a:ext cx="7772400" cy="457201"/>
          </a:xfrm>
        </p:spPr>
        <p:txBody>
          <a:bodyPr>
            <a:noAutofit/>
          </a:bodyPr>
          <a:lstStyle/>
          <a:p>
            <a:r>
              <a:rPr lang="en-US" b="1" dirty="0">
                <a:latin typeface="Times New Roman" panose="02020603050405020304" pitchFamily="18" charset="0"/>
                <a:cs typeface="Times New Roman" panose="02020603050405020304" pitchFamily="18" charset="0"/>
              </a:rPr>
              <a:t>Most Common Application Errors </a:t>
            </a: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E06E33-23AA-4FB9-91AF-68010C37BEE3}"/>
              </a:ext>
            </a:extLst>
          </p:cNvPr>
          <p:cNvSpPr>
            <a:spLocks noGrp="1"/>
          </p:cNvSpPr>
          <p:nvPr>
            <p:ph type="subTitle" idx="1"/>
          </p:nvPr>
        </p:nvSpPr>
        <p:spPr>
          <a:xfrm>
            <a:off x="228600" y="895350"/>
            <a:ext cx="7543800" cy="3126581"/>
          </a:xfrm>
        </p:spPr>
        <p:txBody>
          <a:bodyPr>
            <a:normAutofit/>
          </a:bodyPr>
          <a:lstStyle/>
          <a:p>
            <a:pPr algn="l">
              <a:spcBef>
                <a:spcPts val="600"/>
              </a:spcBef>
              <a:spcAft>
                <a:spcPts val="600"/>
              </a:spcAft>
            </a:pPr>
            <a:r>
              <a:rPr lang="en-US" sz="2000" b="1" dirty="0">
                <a:solidFill>
                  <a:schemeClr val="accent1"/>
                </a:solidFill>
                <a:latin typeface="Times New Roman" panose="02020603050405020304" pitchFamily="18" charset="0"/>
                <a:cs typeface="Times New Roman" panose="02020603050405020304" pitchFamily="18" charset="0"/>
              </a:rPr>
              <a:t>Project Narrative</a:t>
            </a:r>
          </a:p>
          <a:p>
            <a:pPr marL="514350" indent="-514350" algn="l">
              <a:spcBef>
                <a:spcPts val="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Failure to identify Goals, Objectives, Outputs and Outcomes	</a:t>
            </a:r>
          </a:p>
          <a:p>
            <a:pPr marL="514350" indent="-514350" algn="l">
              <a:spcBef>
                <a:spcPts val="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Planning and Training Needs Assessment </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Lack of identifying numerical data and substantiation for needed resource	</a:t>
            </a:r>
          </a:p>
          <a:p>
            <a:pPr marL="514350" indent="-514350" algn="l">
              <a:spcBef>
                <a:spcPts val="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Lack of clear outputs and outcomes</a:t>
            </a:r>
          </a:p>
          <a:p>
            <a:pPr marL="514350" indent="-514350" algn="l">
              <a:spcBef>
                <a:spcPts val="0"/>
              </a:spcBef>
              <a:spcAft>
                <a:spcPts val="600"/>
              </a:spcAft>
              <a:buFont typeface="+mj-lt"/>
              <a:buAutoNum type="arabicPeriod"/>
            </a:pPr>
            <a:r>
              <a:rPr lang="en-US" sz="1800" dirty="0">
                <a:solidFill>
                  <a:schemeClr val="tx1"/>
                </a:solidFill>
                <a:latin typeface="Times New Roman" panose="02020603050405020304" pitchFamily="18" charset="0"/>
                <a:cs typeface="Times New Roman" panose="02020603050405020304" pitchFamily="18" charset="0"/>
              </a:rPr>
              <a:t>Exceeding 25% M&amp;A threshold </a:t>
            </a:r>
          </a:p>
          <a:p>
            <a:pPr lvl="1" algn="l"/>
            <a:endParaRPr lang="en-US" sz="2000" dirty="0">
              <a:solidFill>
                <a:schemeClr val="tx1"/>
              </a:solidFill>
              <a:latin typeface="Times New Roman" panose="02020603050405020304" pitchFamily="18" charset="0"/>
              <a:cs typeface="Times New Roman" panose="02020603050405020304" pitchFamily="18" charset="0"/>
            </a:endParaRPr>
          </a:p>
          <a:p>
            <a:pPr algn="l"/>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169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685800" y="209550"/>
            <a:ext cx="7772400" cy="1102519"/>
          </a:xfrm>
        </p:spPr>
        <p:txBody>
          <a:bodyPr>
            <a:normAutofit fontScale="90000"/>
          </a:bodyPr>
          <a:lstStyle/>
          <a:p>
            <a:r>
              <a:rPr lang="en-US" altLang="en-US" sz="4000" b="1" dirty="0">
                <a:solidFill>
                  <a:schemeClr val="tx1"/>
                </a:solidFill>
                <a:latin typeface="Times New Roman" panose="02020603050405020304" pitchFamily="18" charset="0"/>
                <a:cs typeface="Times New Roman" panose="02020603050405020304" pitchFamily="18" charset="0"/>
              </a:rPr>
              <a:t>Programmatic Questions? </a:t>
            </a:r>
          </a:p>
        </p:txBody>
      </p:sp>
      <p:pic>
        <p:nvPicPr>
          <p:cNvPr id="5" name="Picture 4">
            <a:extLst>
              <a:ext uri="{FF2B5EF4-FFF2-40B4-BE49-F238E27FC236}">
                <a16:creationId xmlns:a16="http://schemas.microsoft.com/office/drawing/2014/main" id="{73E867EA-24C1-43CE-9119-82DC7CD57A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19425" y="1504950"/>
            <a:ext cx="3105150" cy="2639378"/>
          </a:xfrm>
          <a:prstGeom prst="rect">
            <a:avLst/>
          </a:prstGeom>
        </p:spPr>
      </p:pic>
    </p:spTree>
    <p:extLst>
      <p:ext uri="{BB962C8B-B14F-4D97-AF65-F5344CB8AC3E}">
        <p14:creationId xmlns:p14="http://schemas.microsoft.com/office/powerpoint/2010/main" val="73681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9150"/>
            <a:ext cx="8229600" cy="3394472"/>
          </a:xfrm>
        </p:spPr>
        <p:txBody>
          <a:bodyPr/>
          <a:lstStyle/>
          <a:p>
            <a:pPr marL="0" indent="0" algn="ctr">
              <a:buNone/>
            </a:pPr>
            <a:br>
              <a:rPr lang="en-US" altLang="en-US" b="1" dirty="0">
                <a:latin typeface="Times New Roman" panose="02020603050405020304" pitchFamily="18" charset="0"/>
                <a:cs typeface="Times New Roman" panose="02020603050405020304" pitchFamily="18" charset="0"/>
              </a:rPr>
            </a:br>
            <a:br>
              <a:rPr lang="en-US" altLang="en-US" b="1" dirty="0">
                <a:latin typeface="Times New Roman" panose="02020603050405020304" pitchFamily="18" charset="0"/>
                <a:cs typeface="Times New Roman" panose="02020603050405020304" pitchFamily="18" charset="0"/>
              </a:rPr>
            </a:br>
            <a:r>
              <a:rPr lang="en-US" altLang="en-US" sz="3200" b="1" dirty="0">
                <a:solidFill>
                  <a:schemeClr val="accent1"/>
                </a:solidFill>
                <a:latin typeface="Times New Roman" panose="02020603050405020304" pitchFamily="18" charset="0"/>
                <a:cs typeface="Times New Roman" panose="02020603050405020304" pitchFamily="18" charset="0"/>
              </a:rPr>
              <a:t>Components of the HMEP Grant Application</a:t>
            </a:r>
          </a:p>
          <a:p>
            <a:pPr marL="0" indent="0" algn="ctr">
              <a:buNone/>
            </a:pPr>
            <a:r>
              <a:rPr lang="en-US" sz="3200" b="1" dirty="0">
                <a:solidFill>
                  <a:schemeClr val="accent1"/>
                </a:solidFill>
                <a:latin typeface="Times New Roman" panose="02020603050405020304" pitchFamily="18" charset="0"/>
                <a:cs typeface="Times New Roman" panose="02020603050405020304" pitchFamily="18" charset="0"/>
              </a:rPr>
              <a:t>Budget &amp; Budget Narrative</a:t>
            </a:r>
            <a:endParaRPr lang="en-US" sz="3200" dirty="0">
              <a:solidFill>
                <a:schemeClr val="accent1"/>
              </a:solidFill>
            </a:endParaRPr>
          </a:p>
        </p:txBody>
      </p:sp>
    </p:spTree>
    <p:extLst>
      <p:ext uri="{BB962C8B-B14F-4D97-AF65-F5344CB8AC3E}">
        <p14:creationId xmlns:p14="http://schemas.microsoft.com/office/powerpoint/2010/main" val="814334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576" y="2095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5" name="Content Placeholder 2"/>
          <p:cNvSpPr txBox="1">
            <a:spLocks/>
          </p:cNvSpPr>
          <p:nvPr/>
        </p:nvSpPr>
        <p:spPr>
          <a:xfrm>
            <a:off x="166576" y="1047750"/>
            <a:ext cx="8810847" cy="34099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spcAft>
                <a:spcPts val="600"/>
              </a:spcAft>
              <a:buFontTx/>
              <a:buNone/>
              <a:defRPr/>
            </a:pPr>
            <a:r>
              <a:rPr lang="en-US" sz="2000" b="1" dirty="0">
                <a:solidFill>
                  <a:schemeClr val="accent1"/>
                </a:solidFill>
                <a:latin typeface="Times New Roman" panose="02020603050405020304" pitchFamily="18" charset="0"/>
                <a:cs typeface="Times New Roman" panose="02020603050405020304" pitchFamily="18" charset="0"/>
              </a:rPr>
              <a:t>Application Budget (SF-424A)</a:t>
            </a:r>
          </a:p>
          <a:p>
            <a:pPr marL="342900" indent="-342900" algn="l" fontAlgn="base">
              <a:spcBef>
                <a:spcPts val="0"/>
              </a:spcBef>
              <a:spcAft>
                <a:spcPts val="18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A grant application must include a budget that details the costs required during the performance of the project.  </a:t>
            </a:r>
          </a:p>
          <a:p>
            <a:pPr marL="342900" indent="-342900" algn="l">
              <a:spcBef>
                <a:spcPts val="0"/>
              </a:spcBef>
              <a:spcAft>
                <a:spcPts val="18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The purpose of the line-item budget and budget narrative is to provide a forecast of expenditures and enable the actual financial operation of the organization to be measured against the forecast.</a:t>
            </a:r>
          </a:p>
          <a:p>
            <a:pPr marL="457200" indent="-457200" algn="l">
              <a:buFont typeface="+mj-lt"/>
              <a:buAutoNum type="arabicPeriod"/>
              <a:defRPr/>
            </a:pPr>
            <a:endParaRPr lang="en-US" sz="2300" dirty="0">
              <a:solidFill>
                <a:schemeClr val="tx1"/>
              </a:solidFill>
              <a:latin typeface="Times New Roman" panose="02020603050405020304" pitchFamily="18" charset="0"/>
              <a:cs typeface="Times New Roman" panose="02020603050405020304" pitchFamily="18" charset="0"/>
            </a:endParaRPr>
          </a:p>
          <a:p>
            <a:pPr algn="l" fontAlgn="base"/>
            <a:endParaRPr lang="en-US" sz="2000" dirty="0">
              <a:solidFill>
                <a:schemeClr val="tx1"/>
              </a:solidFill>
            </a:endParaRPr>
          </a:p>
        </p:txBody>
      </p:sp>
    </p:spTree>
    <p:extLst>
      <p:ext uri="{BB962C8B-B14F-4D97-AF65-F5344CB8AC3E}">
        <p14:creationId xmlns:p14="http://schemas.microsoft.com/office/powerpoint/2010/main" val="2947514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2400" y="819150"/>
            <a:ext cx="8839200" cy="3333750"/>
          </a:xfrm>
        </p:spPr>
        <p:txBody>
          <a:bodyPr>
            <a:noAutofit/>
          </a:bodyPr>
          <a:lstStyle/>
          <a:p>
            <a:pPr marL="0" indent="0" algn="l">
              <a:lnSpc>
                <a:spcPct val="100000"/>
              </a:lnSpc>
              <a:spcBef>
                <a:spcPts val="0"/>
              </a:spcBef>
              <a:spcAft>
                <a:spcPts val="600"/>
              </a:spcAft>
              <a:buNone/>
            </a:pPr>
            <a:r>
              <a:rPr lang="en-US" altLang="en-US" sz="1800" b="1" dirty="0">
                <a:solidFill>
                  <a:schemeClr val="accent1"/>
                </a:solidFill>
                <a:latin typeface="Times New Roman" panose="02020603050405020304" pitchFamily="18" charset="0"/>
                <a:cs typeface="Times New Roman" panose="02020603050405020304" pitchFamily="18" charset="0"/>
              </a:rPr>
              <a:t>Testing Your Budget</a:t>
            </a:r>
          </a:p>
          <a:p>
            <a:pPr marL="0" indent="0" algn="l">
              <a:spcBef>
                <a:spcPts val="0"/>
              </a:spcBef>
              <a:spcAft>
                <a:spcPts val="1200"/>
              </a:spcAft>
              <a:buNone/>
            </a:pPr>
            <a:r>
              <a:rPr lang="en-US" altLang="en-US" sz="1800" dirty="0">
                <a:solidFill>
                  <a:schemeClr val="tx1"/>
                </a:solidFill>
                <a:latin typeface="Times New Roman" panose="02020603050405020304" pitchFamily="18" charset="0"/>
                <a:cs typeface="Times New Roman" panose="02020603050405020304" pitchFamily="18" charset="0"/>
              </a:rPr>
              <a:t>An applicant’s budget request is reviewed for compliance with the governing cost principles</a:t>
            </a:r>
            <a:r>
              <a:rPr lang="en-US" altLang="en-US" sz="1800" dirty="0">
                <a:latin typeface="Times New Roman" panose="02020603050405020304" pitchFamily="18" charset="0"/>
                <a:cs typeface="Times New Roman" panose="02020603050405020304" pitchFamily="18" charset="0"/>
              </a:rPr>
              <a:t>,</a:t>
            </a:r>
            <a:r>
              <a:rPr lang="en-US" altLang="en-US" sz="1800" dirty="0">
                <a:solidFill>
                  <a:schemeClr val="tx1"/>
                </a:solidFill>
                <a:latin typeface="Times New Roman" panose="02020603050405020304" pitchFamily="18" charset="0"/>
                <a:cs typeface="Times New Roman" panose="02020603050405020304" pitchFamily="18" charset="0"/>
              </a:rPr>
              <a:t> other requirements and policies applicable to the type of recipient and the type of award. </a:t>
            </a:r>
          </a:p>
          <a:p>
            <a:pPr marL="0" indent="0" algn="l">
              <a:spcBef>
                <a:spcPts val="0"/>
              </a:spcBef>
              <a:spcAft>
                <a:spcPts val="1200"/>
              </a:spcAft>
              <a:buNone/>
            </a:pPr>
            <a:r>
              <a:rPr lang="en-US" altLang="en-US" sz="1800" dirty="0">
                <a:solidFill>
                  <a:schemeClr val="tx1"/>
                </a:solidFill>
                <a:latin typeface="Times New Roman" panose="02020603050405020304" pitchFamily="18" charset="0"/>
                <a:cs typeface="Times New Roman" panose="02020603050405020304" pitchFamily="18" charset="0"/>
              </a:rPr>
              <a:t>The cost principles address </a:t>
            </a:r>
            <a:r>
              <a:rPr lang="en-US" altLang="en-US" sz="1800" b="1" dirty="0">
                <a:solidFill>
                  <a:schemeClr val="tx1"/>
                </a:solidFill>
                <a:latin typeface="Times New Roman" panose="02020603050405020304" pitchFamily="18" charset="0"/>
                <a:cs typeface="Times New Roman" panose="02020603050405020304" pitchFamily="18" charset="0"/>
              </a:rPr>
              <a:t>four tests </a:t>
            </a:r>
            <a:r>
              <a:rPr lang="en-US" altLang="en-US" sz="1800" dirty="0">
                <a:solidFill>
                  <a:schemeClr val="tx1"/>
                </a:solidFill>
                <a:latin typeface="Times New Roman" panose="02020603050405020304" pitchFamily="18" charset="0"/>
                <a:cs typeface="Times New Roman" panose="02020603050405020304" pitchFamily="18" charset="0"/>
              </a:rPr>
              <a:t>that PHMSA follows in determining cost eligibility. Costs charged to awards must be:</a:t>
            </a:r>
          </a:p>
          <a:p>
            <a:pPr>
              <a:lnSpc>
                <a:spcPct val="100000"/>
              </a:lnSpc>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Allowable </a:t>
            </a:r>
            <a:r>
              <a:rPr lang="en-US" altLang="en-US" sz="1800" i="1" dirty="0">
                <a:solidFill>
                  <a:schemeClr val="tx1"/>
                </a:solidFill>
                <a:latin typeface="Times New Roman" panose="02020603050405020304" pitchFamily="18" charset="0"/>
                <a:cs typeface="Times New Roman" panose="02020603050405020304" pitchFamily="18" charset="0"/>
              </a:rPr>
              <a:t>(2 CFR part 200, FOA, federal statute)</a:t>
            </a:r>
          </a:p>
          <a:p>
            <a:pPr>
              <a:lnSpc>
                <a:spcPct val="100000"/>
              </a:lnSpc>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Allocable </a:t>
            </a:r>
            <a:r>
              <a:rPr lang="en-US" altLang="en-US" sz="1800" i="1" dirty="0">
                <a:solidFill>
                  <a:schemeClr val="tx1"/>
                </a:solidFill>
                <a:latin typeface="Times New Roman" panose="02020603050405020304" pitchFamily="18" charset="0"/>
                <a:cs typeface="Times New Roman" panose="02020603050405020304" pitchFamily="18" charset="0"/>
              </a:rPr>
              <a:t>(2 CFR </a:t>
            </a:r>
            <a:r>
              <a:rPr lang="en-US" sz="1800" i="1" dirty="0">
                <a:latin typeface="Times New Roman" panose="02020603050405020304" pitchFamily="18" charset="0"/>
                <a:cs typeface="Times New Roman" panose="02020603050405020304" pitchFamily="18" charset="0"/>
              </a:rPr>
              <a:t>§ </a:t>
            </a:r>
            <a:r>
              <a:rPr lang="en-US" altLang="en-US" sz="1800" i="1" dirty="0">
                <a:solidFill>
                  <a:schemeClr val="tx1"/>
                </a:solidFill>
                <a:latin typeface="Times New Roman" panose="02020603050405020304" pitchFamily="18" charset="0"/>
                <a:cs typeface="Times New Roman" panose="02020603050405020304" pitchFamily="18" charset="0"/>
              </a:rPr>
              <a:t>200.405)</a:t>
            </a:r>
          </a:p>
          <a:p>
            <a:pPr>
              <a:lnSpc>
                <a:spcPct val="100000"/>
              </a:lnSpc>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Necessary</a:t>
            </a:r>
            <a:r>
              <a:rPr lang="en-US" altLang="en-US" sz="1800" i="1" dirty="0">
                <a:solidFill>
                  <a:schemeClr val="tx1"/>
                </a:solidFill>
                <a:latin typeface="Times New Roman" panose="02020603050405020304" pitchFamily="18" charset="0"/>
                <a:cs typeface="Times New Roman" panose="02020603050405020304" pitchFamily="18" charset="0"/>
              </a:rPr>
              <a:t>(2 CFR </a:t>
            </a:r>
            <a:r>
              <a:rPr lang="en-US" sz="1800" i="1" dirty="0">
                <a:latin typeface="Times New Roman" panose="02020603050405020304" pitchFamily="18" charset="0"/>
                <a:cs typeface="Times New Roman" panose="02020603050405020304" pitchFamily="18" charset="0"/>
              </a:rPr>
              <a:t>§ </a:t>
            </a:r>
            <a:r>
              <a:rPr lang="en-US" altLang="en-US" sz="1800" i="1" dirty="0">
                <a:solidFill>
                  <a:schemeClr val="tx1"/>
                </a:solidFill>
                <a:latin typeface="Times New Roman" panose="02020603050405020304" pitchFamily="18" charset="0"/>
                <a:cs typeface="Times New Roman" panose="02020603050405020304" pitchFamily="18" charset="0"/>
              </a:rPr>
              <a:t>200.403)</a:t>
            </a:r>
          </a:p>
          <a:p>
            <a:pPr>
              <a:lnSpc>
                <a:spcPct val="100000"/>
              </a:lnSpc>
              <a:spcBef>
                <a:spcPts val="0"/>
              </a:spcBef>
              <a:spcAft>
                <a:spcPts val="1200"/>
              </a:spcAft>
              <a:buFont typeface="Wingdings" panose="05000000000000000000" pitchFamily="2" charset="2"/>
              <a:buChar char="§"/>
            </a:pPr>
            <a:r>
              <a:rPr lang="en-US" altLang="en-US" sz="1800" dirty="0">
                <a:solidFill>
                  <a:schemeClr val="tx1"/>
                </a:solidFill>
                <a:latin typeface="Times New Roman" panose="02020603050405020304" pitchFamily="18" charset="0"/>
                <a:cs typeface="Times New Roman" panose="02020603050405020304" pitchFamily="18" charset="0"/>
              </a:rPr>
              <a:t>Reasonable and consistently applied </a:t>
            </a:r>
            <a:r>
              <a:rPr lang="en-US" altLang="en-US" sz="1800" i="1" dirty="0">
                <a:solidFill>
                  <a:schemeClr val="tx1"/>
                </a:solidFill>
                <a:latin typeface="Times New Roman" panose="02020603050405020304" pitchFamily="18" charset="0"/>
                <a:cs typeface="Times New Roman" panose="02020603050405020304" pitchFamily="18" charset="0"/>
              </a:rPr>
              <a:t>(2 CFR </a:t>
            </a:r>
            <a:r>
              <a:rPr lang="en-US" sz="1800" i="1" dirty="0">
                <a:latin typeface="Times New Roman" panose="02020603050405020304" pitchFamily="18" charset="0"/>
                <a:cs typeface="Times New Roman" panose="02020603050405020304" pitchFamily="18" charset="0"/>
              </a:rPr>
              <a:t>§ </a:t>
            </a:r>
            <a:r>
              <a:rPr lang="en-US" altLang="en-US" sz="1800" i="1" dirty="0">
                <a:solidFill>
                  <a:schemeClr val="tx1"/>
                </a:solidFill>
                <a:latin typeface="Times New Roman" panose="02020603050405020304" pitchFamily="18" charset="0"/>
                <a:cs typeface="Times New Roman" panose="02020603050405020304" pitchFamily="18" charset="0"/>
              </a:rPr>
              <a:t>200.403)</a:t>
            </a:r>
          </a:p>
          <a:p>
            <a:pPr algn="l"/>
            <a:endParaRPr lang="en-US" sz="1800" b="1" dirty="0">
              <a:solidFill>
                <a:schemeClr val="tx1"/>
              </a:solidFill>
              <a:latin typeface="Bell MT" panose="02020503060305020303" pitchFamily="18" charset="0"/>
            </a:endParaRPr>
          </a:p>
        </p:txBody>
      </p:sp>
      <p:sp>
        <p:nvSpPr>
          <p:cNvPr id="4" name="Title 1"/>
          <p:cNvSpPr txBox="1">
            <a:spLocks/>
          </p:cNvSpPr>
          <p:nvPr/>
        </p:nvSpPr>
        <p:spPr>
          <a:xfrm>
            <a:off x="152400" y="32817"/>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383884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310933"/>
            <a:ext cx="8229600" cy="399372"/>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sz="2800" b="1" kern="0" dirty="0">
                <a:solidFill>
                  <a:schemeClr val="accent1"/>
                </a:solidFill>
                <a:latin typeface="Times New Roman" panose="02020603050405020304" pitchFamily="18" charset="0"/>
                <a:ea typeface="+mj-ea"/>
                <a:cs typeface="Times New Roman" panose="02020603050405020304" pitchFamily="18" charset="0"/>
              </a:rPr>
              <a:t>Hazmat Grants Team  </a:t>
            </a:r>
          </a:p>
        </p:txBody>
      </p:sp>
      <p:graphicFrame>
        <p:nvGraphicFramePr>
          <p:cNvPr id="14" name="Diagram 13"/>
          <p:cNvGraphicFramePr/>
          <p:nvPr>
            <p:extLst>
              <p:ext uri="{D42A27DB-BD31-4B8C-83A1-F6EECF244321}">
                <p14:modId xmlns:p14="http://schemas.microsoft.com/office/powerpoint/2010/main" val="1232733453"/>
              </p:ext>
            </p:extLst>
          </p:nvPr>
        </p:nvGraphicFramePr>
        <p:xfrm>
          <a:off x="609600" y="868657"/>
          <a:ext cx="7620000" cy="3702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035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Content Placeholder 2"/>
          <p:cNvSpPr>
            <a:spLocks noGrp="1"/>
          </p:cNvSpPr>
          <p:nvPr>
            <p:ph idx="1"/>
          </p:nvPr>
        </p:nvSpPr>
        <p:spPr>
          <a:xfrm>
            <a:off x="119743" y="975122"/>
            <a:ext cx="8839200" cy="3193256"/>
          </a:xfrm>
        </p:spPr>
        <p:txBody>
          <a:bodyPr>
            <a:normAutofit fontScale="92500" lnSpcReduction="10000"/>
          </a:bodyPr>
          <a:lstStyle/>
          <a:p>
            <a:pPr marL="0" indent="0" algn="l">
              <a:lnSpc>
                <a:spcPct val="110000"/>
              </a:lnSpc>
              <a:spcBef>
                <a:spcPts val="0"/>
              </a:spcBef>
              <a:spcAft>
                <a:spcPts val="600"/>
              </a:spcAft>
              <a:buFontTx/>
              <a:buNone/>
              <a:defRPr/>
            </a:pPr>
            <a:r>
              <a:rPr lang="en-US" altLang="en-US" sz="2200" b="1" dirty="0">
                <a:solidFill>
                  <a:schemeClr val="accent1"/>
                </a:solidFill>
                <a:latin typeface="Times New Roman" panose="02020603050405020304" pitchFamily="18" charset="0"/>
                <a:cs typeface="Times New Roman" panose="02020603050405020304" pitchFamily="18" charset="0"/>
              </a:rPr>
              <a:t>Budget Narrative, In-depth…</a:t>
            </a:r>
          </a:p>
          <a:p>
            <a:pPr marL="0" indent="0" algn="l">
              <a:lnSpc>
                <a:spcPct val="120000"/>
              </a:lnSpc>
              <a:spcBef>
                <a:spcPts val="0"/>
              </a:spcBef>
              <a:spcAft>
                <a:spcPts val="1800"/>
              </a:spcAft>
              <a:buNone/>
              <a:defRPr/>
            </a:pPr>
            <a:r>
              <a:rPr lang="en-US" altLang="en-US" sz="1900" dirty="0">
                <a:latin typeface="Times New Roman" panose="02020603050405020304" pitchFamily="18" charset="0"/>
                <a:cs typeface="Times New Roman" panose="02020603050405020304" pitchFamily="18" charset="0"/>
              </a:rPr>
              <a:t>The </a:t>
            </a:r>
            <a:r>
              <a:rPr lang="en-US" altLang="en-US" sz="1900" b="1" u="sng" dirty="0">
                <a:latin typeface="Times New Roman" panose="02020603050405020304" pitchFamily="18" charset="0"/>
                <a:cs typeface="Times New Roman" panose="02020603050405020304" pitchFamily="18" charset="0"/>
              </a:rPr>
              <a:t>budget</a:t>
            </a:r>
            <a:r>
              <a:rPr lang="en-US" altLang="en-US" sz="1900" dirty="0">
                <a:latin typeface="Times New Roman" panose="02020603050405020304" pitchFamily="18" charset="0"/>
                <a:cs typeface="Times New Roman" panose="02020603050405020304" pitchFamily="18" charset="0"/>
              </a:rPr>
              <a:t> provides an overview of costs. The </a:t>
            </a:r>
            <a:r>
              <a:rPr lang="en-US" altLang="en-US" sz="19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budget narrative </a:t>
            </a:r>
            <a:r>
              <a:rPr lang="en-US" altLang="en-US" sz="1900" dirty="0">
                <a:latin typeface="Times New Roman" panose="02020603050405020304" pitchFamily="18" charset="0"/>
                <a:cs typeface="Times New Roman" panose="02020603050405020304" pitchFamily="18" charset="0"/>
              </a:rPr>
              <a:t>is written to give a fuller explanation of the cost, and how it was calculated.</a:t>
            </a:r>
          </a:p>
          <a:p>
            <a:pPr marL="0" indent="0" algn="l">
              <a:lnSpc>
                <a:spcPct val="110000"/>
              </a:lnSpc>
              <a:spcBef>
                <a:spcPts val="0"/>
              </a:spcBef>
              <a:spcAft>
                <a:spcPts val="1200"/>
              </a:spcAft>
              <a:buNone/>
              <a:defRPr/>
            </a:pPr>
            <a:r>
              <a:rPr lang="en-US" altLang="en-US" sz="1900" dirty="0">
                <a:solidFill>
                  <a:schemeClr val="tx1"/>
                </a:solidFill>
                <a:latin typeface="Times New Roman" panose="02020603050405020304" pitchFamily="18" charset="0"/>
                <a:cs typeface="Times New Roman" panose="02020603050405020304" pitchFamily="18" charset="0"/>
              </a:rPr>
              <a:t>The budget narrative of a grant proposal is important, as it provides: </a:t>
            </a:r>
          </a:p>
          <a:p>
            <a:pPr algn="l">
              <a:lnSpc>
                <a:spcPct val="110000"/>
              </a:lnSpc>
              <a:spcBef>
                <a:spcPts val="0"/>
              </a:spcBef>
              <a:spcAft>
                <a:spcPts val="1200"/>
              </a:spcAft>
              <a:buFont typeface="Wingdings" panose="05000000000000000000" pitchFamily="2" charset="2"/>
              <a:buChar char="§"/>
              <a:defRPr/>
            </a:pPr>
            <a:r>
              <a:rPr lang="en-US" altLang="en-US" sz="1900" dirty="0">
                <a:solidFill>
                  <a:schemeClr val="tx1"/>
                </a:solidFill>
                <a:latin typeface="Times New Roman" panose="02020603050405020304" pitchFamily="18" charset="0"/>
                <a:cs typeface="Times New Roman" panose="02020603050405020304" pitchFamily="18" charset="0"/>
              </a:rPr>
              <a:t>Transparency for proposed costs listed in the </a:t>
            </a:r>
            <a:r>
              <a:rPr lang="en-US" altLang="en-US" sz="1900" dirty="0">
                <a:latin typeface="Times New Roman" panose="02020603050405020304" pitchFamily="18" charset="0"/>
                <a:cs typeface="Times New Roman" panose="02020603050405020304" pitchFamily="18" charset="0"/>
              </a:rPr>
              <a:t>SF-424A </a:t>
            </a:r>
            <a:r>
              <a:rPr lang="en-US" altLang="en-US" sz="1900" dirty="0">
                <a:solidFill>
                  <a:schemeClr val="tx1"/>
                </a:solidFill>
                <a:latin typeface="Times New Roman" panose="02020603050405020304" pitchFamily="18" charset="0"/>
                <a:cs typeface="Times New Roman" panose="02020603050405020304" pitchFamily="18" charset="0"/>
              </a:rPr>
              <a:t>Budget.</a:t>
            </a:r>
          </a:p>
          <a:p>
            <a:pPr algn="l">
              <a:lnSpc>
                <a:spcPct val="110000"/>
              </a:lnSpc>
              <a:spcBef>
                <a:spcPts val="0"/>
              </a:spcBef>
              <a:spcAft>
                <a:spcPts val="1200"/>
              </a:spcAft>
              <a:buFont typeface="Wingdings" panose="05000000000000000000" pitchFamily="2" charset="2"/>
              <a:buChar char="§"/>
              <a:defRPr/>
            </a:pPr>
            <a:r>
              <a:rPr lang="en-US" altLang="en-US" sz="1900" dirty="0">
                <a:solidFill>
                  <a:schemeClr val="tx1"/>
                </a:solidFill>
                <a:latin typeface="Times New Roman" panose="02020603050405020304" pitchFamily="18" charset="0"/>
                <a:cs typeface="Times New Roman" panose="02020603050405020304" pitchFamily="18" charset="0"/>
              </a:rPr>
              <a:t>Justification for proposed costs that may appear questionable to the granting agency.</a:t>
            </a:r>
          </a:p>
          <a:p>
            <a:pPr algn="l">
              <a:lnSpc>
                <a:spcPct val="110000"/>
              </a:lnSpc>
              <a:spcBef>
                <a:spcPts val="0"/>
              </a:spcBef>
              <a:spcAft>
                <a:spcPts val="1200"/>
              </a:spcAft>
              <a:buFont typeface="Wingdings" panose="05000000000000000000" pitchFamily="2" charset="2"/>
              <a:buChar char="§"/>
              <a:defRPr/>
            </a:pPr>
            <a:r>
              <a:rPr lang="en-US" altLang="en-US" sz="1900" dirty="0">
                <a:solidFill>
                  <a:schemeClr val="tx1"/>
                </a:solidFill>
                <a:latin typeface="Times New Roman" panose="02020603050405020304" pitchFamily="18" charset="0"/>
                <a:cs typeface="Times New Roman" panose="02020603050405020304" pitchFamily="18" charset="0"/>
              </a:rPr>
              <a:t>Details how and where the applicant will satisfy cost-sharing requirements (matching).</a:t>
            </a:r>
          </a:p>
          <a:p>
            <a:pPr marL="0" indent="0">
              <a:buFontTx/>
              <a:buNone/>
              <a:defRPr/>
            </a:pPr>
            <a:endParaRPr lang="en-US" altLang="en-US" sz="2000" dirty="0"/>
          </a:p>
          <a:p>
            <a:pPr marL="0" indent="0">
              <a:buFontTx/>
              <a:buNone/>
              <a:defRPr/>
            </a:pPr>
            <a:endParaRPr lang="en-US" altLang="en-US" sz="1800" dirty="0"/>
          </a:p>
          <a:p>
            <a:pPr marL="0" indent="0">
              <a:buFontTx/>
              <a:buNone/>
              <a:defRPr/>
            </a:pPr>
            <a:endParaRPr lang="en-US" altLang="en-US" sz="1800" dirty="0"/>
          </a:p>
        </p:txBody>
      </p:sp>
      <p:sp>
        <p:nvSpPr>
          <p:cNvPr id="4" name="Slide Number Placeholder 3"/>
          <p:cNvSpPr>
            <a:spLocks noGrp="1"/>
          </p:cNvSpPr>
          <p:nvPr>
            <p:ph type="sldNum" sz="quarter" idx="12"/>
          </p:nvPr>
        </p:nvSpPr>
        <p:spPr>
          <a:xfrm>
            <a:off x="7924800" y="4729162"/>
            <a:ext cx="990600" cy="357188"/>
          </a:xfrm>
          <a:prstGeom prst="rect">
            <a:avLst/>
          </a:prstGeom>
        </p:spPr>
        <p:txBody>
          <a:bodyPr/>
          <a:lstStyle/>
          <a:p>
            <a:pPr>
              <a:defRPr/>
            </a:pPr>
            <a:r>
              <a:rPr lang="en-US" dirty="0"/>
              <a:t>- </a:t>
            </a:r>
            <a:fld id="{E5A9DC18-6C48-40F2-9A7B-55539AFE20C9}" type="slidenum">
              <a:rPr lang="en-US" smtClean="0"/>
              <a:pPr>
                <a:defRPr/>
              </a:pPr>
              <a:t>30</a:t>
            </a:fld>
            <a:r>
              <a:rPr lang="en-US" dirty="0"/>
              <a:t> -</a:t>
            </a:r>
          </a:p>
        </p:txBody>
      </p:sp>
      <p:sp>
        <p:nvSpPr>
          <p:cNvPr id="6" name="Title 1"/>
          <p:cNvSpPr txBox="1">
            <a:spLocks/>
          </p:cNvSpPr>
          <p:nvPr/>
        </p:nvSpPr>
        <p:spPr>
          <a:xfrm>
            <a:off x="152400" y="2095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345148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333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3" name="TextBox 2">
            <a:extLst>
              <a:ext uri="{FF2B5EF4-FFF2-40B4-BE49-F238E27FC236}">
                <a16:creationId xmlns:a16="http://schemas.microsoft.com/office/drawing/2014/main" id="{8CCF3A16-5B2D-47AC-B231-08E1C98C14AA}"/>
              </a:ext>
            </a:extLst>
          </p:cNvPr>
          <p:cNvSpPr txBox="1"/>
          <p:nvPr/>
        </p:nvSpPr>
        <p:spPr>
          <a:xfrm>
            <a:off x="304800" y="895350"/>
            <a:ext cx="8534400" cy="2831544"/>
          </a:xfrm>
          <a:prstGeom prst="rect">
            <a:avLst/>
          </a:prstGeom>
          <a:noFill/>
        </p:spPr>
        <p:txBody>
          <a:bodyPr wrap="square" rtlCol="0">
            <a:spAutoFit/>
          </a:bodyPr>
          <a:lstStyle/>
          <a:p>
            <a:pPr>
              <a:spcAft>
                <a:spcPts val="1200"/>
              </a:spcAft>
              <a:defRPr/>
            </a:pPr>
            <a:r>
              <a:rPr lang="en-US" sz="2000" b="1" dirty="0">
                <a:solidFill>
                  <a:schemeClr val="accent1"/>
                </a:solidFill>
                <a:latin typeface="Times New Roman" panose="02020603050405020304" pitchFamily="18" charset="0"/>
                <a:cs typeface="Times New Roman" panose="02020603050405020304" pitchFamily="18" charset="0"/>
              </a:rPr>
              <a:t>Budget and Budget Narrative Guidance and Reminders</a:t>
            </a:r>
          </a:p>
          <a:p>
            <a:pPr>
              <a:spcAft>
                <a:spcPts val="1200"/>
              </a:spcAft>
              <a:defRPr/>
            </a:pPr>
            <a:r>
              <a:rPr lang="en-US" dirty="0">
                <a:latin typeface="Times New Roman" panose="02020603050405020304" pitchFamily="18" charset="0"/>
                <a:cs typeface="Times New Roman" panose="02020603050405020304" pitchFamily="18" charset="0"/>
              </a:rPr>
              <a:t>There is no 75% “pass-through” requirement, however, there remains a 75% programmatic requirement. At least 75% of the funds must be for  programmatic activities, this includes: </a:t>
            </a:r>
          </a:p>
          <a:p>
            <a:pPr marL="342900" indent="-342900">
              <a:spcAft>
                <a:spcPts val="1200"/>
              </a:spcAft>
              <a:buClr>
                <a:srgbClr val="00B0F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Developing, improving, and implementing emergency plans</a:t>
            </a:r>
          </a:p>
          <a:p>
            <a:pPr marL="342900" indent="-342900">
              <a:spcAft>
                <a:spcPts val="1200"/>
              </a:spcAft>
              <a:buClr>
                <a:srgbClr val="00B0F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Conducting commodity flow studies</a:t>
            </a:r>
          </a:p>
          <a:p>
            <a:pPr marL="342900" indent="-342900">
              <a:spcAft>
                <a:spcPts val="1200"/>
              </a:spcAft>
              <a:buClr>
                <a:srgbClr val="00B0F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Conducting exercises</a:t>
            </a:r>
          </a:p>
          <a:p>
            <a:pPr marL="342900" indent="-342900">
              <a:spcAft>
                <a:spcPts val="1200"/>
              </a:spcAft>
              <a:buClr>
                <a:srgbClr val="00B0F0"/>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Training public sector employees</a:t>
            </a:r>
          </a:p>
        </p:txBody>
      </p:sp>
    </p:spTree>
    <p:extLst>
      <p:ext uri="{BB962C8B-B14F-4D97-AF65-F5344CB8AC3E}">
        <p14:creationId xmlns:p14="http://schemas.microsoft.com/office/powerpoint/2010/main" val="3183783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1619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Proposal Budget and Budget Narrative </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DAF423F-795B-44C5-8B27-9E3C58C835AD}"/>
              </a:ext>
            </a:extLst>
          </p:cNvPr>
          <p:cNvSpPr txBox="1"/>
          <p:nvPr/>
        </p:nvSpPr>
        <p:spPr>
          <a:xfrm>
            <a:off x="304800" y="1123950"/>
            <a:ext cx="8534400" cy="3323987"/>
          </a:xfrm>
          <a:prstGeom prst="rect">
            <a:avLst/>
          </a:prstGeom>
          <a:noFill/>
        </p:spPr>
        <p:txBody>
          <a:bodyPr wrap="square" rtlCol="0">
            <a:spAutoFit/>
          </a:bodyPr>
          <a:lstStyle/>
          <a:p>
            <a:pPr marL="342900" indent="-342900">
              <a:spcBef>
                <a:spcPts val="600"/>
              </a:spcBef>
              <a:spcAft>
                <a:spcPts val="1800"/>
              </a:spcAft>
              <a:buClr>
                <a:schemeClr val="accent1"/>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Up to 25% may be used for management and administration (“M&amp;A”) of the HMEP grant such as monitoring and evaluating the program. </a:t>
            </a:r>
          </a:p>
          <a:p>
            <a:pPr marL="342900" indent="-342900">
              <a:spcAft>
                <a:spcPts val="1800"/>
              </a:spcAft>
              <a:buClr>
                <a:schemeClr val="accent1"/>
              </a:buClr>
              <a:buFont typeface="Wingdings" panose="05000000000000000000" pitchFamily="2" charset="2"/>
              <a:buChar char="§"/>
              <a:defRPr/>
            </a:pPr>
            <a:r>
              <a:rPr lang="en-US" dirty="0">
                <a:latin typeface="Times New Roman" panose="02020603050405020304" pitchFamily="18" charset="0"/>
                <a:cs typeface="Times New Roman" panose="02020603050405020304" pitchFamily="18" charset="0"/>
              </a:rPr>
              <a:t>Other examples include personnel and fringe costs for state employees involved with oversight of the grant, travel and supplies costs associated with monitoring the grant, and indirect costs.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64711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pic>
        <p:nvPicPr>
          <p:cNvPr id="6" name="Picture 5"/>
          <p:cNvPicPr>
            <a:picLocks noChangeAspect="1"/>
          </p:cNvPicPr>
          <p:nvPr/>
        </p:nvPicPr>
        <p:blipFill rotWithShape="1">
          <a:blip r:embed="rId2"/>
          <a:srcRect l="1806" t="9297" r="1580"/>
          <a:stretch/>
        </p:blipFill>
        <p:spPr>
          <a:xfrm>
            <a:off x="400050" y="1438403"/>
            <a:ext cx="7860875" cy="2000250"/>
          </a:xfrm>
          <a:prstGeom prst="rect">
            <a:avLst/>
          </a:prstGeom>
        </p:spPr>
      </p:pic>
      <p:sp>
        <p:nvSpPr>
          <p:cNvPr id="5" name="Rectangle 4"/>
          <p:cNvSpPr/>
          <p:nvPr/>
        </p:nvSpPr>
        <p:spPr>
          <a:xfrm>
            <a:off x="342900" y="3562350"/>
            <a:ext cx="8458200" cy="703911"/>
          </a:xfrm>
          <a:prstGeom prst="rect">
            <a:avLst/>
          </a:prstGeom>
        </p:spPr>
        <p:txBody>
          <a:bodyPr wrap="square">
            <a:spAutoFit/>
          </a:bodyPr>
          <a:lstStyle/>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Enter the </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Federal and Non-Federal </a:t>
            </a:r>
            <a:r>
              <a:rPr lang="en-US" dirty="0">
                <a:latin typeface="Times New Roman" panose="02020603050405020304" pitchFamily="18" charset="0"/>
                <a:ea typeface="Calibri" panose="020F0502020204030204" pitchFamily="34" charset="0"/>
                <a:cs typeface="Times New Roman" panose="02020603050405020304" pitchFamily="18" charset="0"/>
              </a:rPr>
              <a:t>match amounts in their respective columns under New or Revised Budget. Column G should auto-populate.</a:t>
            </a:r>
          </a:p>
        </p:txBody>
      </p:sp>
      <p:sp>
        <p:nvSpPr>
          <p:cNvPr id="7" name="Title 1"/>
          <p:cNvSpPr txBox="1">
            <a:spLocks/>
          </p:cNvSpPr>
          <p:nvPr/>
        </p:nvSpPr>
        <p:spPr>
          <a:xfrm>
            <a:off x="25693" y="176437"/>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Budget Narrative</a:t>
            </a:r>
          </a:p>
        </p:txBody>
      </p:sp>
      <p:sp>
        <p:nvSpPr>
          <p:cNvPr id="8" name="TextBox 7">
            <a:extLst>
              <a:ext uri="{FF2B5EF4-FFF2-40B4-BE49-F238E27FC236}">
                <a16:creationId xmlns:a16="http://schemas.microsoft.com/office/drawing/2014/main" id="{FF765551-BA92-4453-8A85-3147DE97D685}"/>
              </a:ext>
            </a:extLst>
          </p:cNvPr>
          <p:cNvSpPr txBox="1"/>
          <p:nvPr/>
        </p:nvSpPr>
        <p:spPr>
          <a:xfrm>
            <a:off x="407144" y="1029149"/>
            <a:ext cx="5765055" cy="400110"/>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Budget &amp; Budget Narrative SF-424A Section A</a:t>
            </a:r>
          </a:p>
        </p:txBody>
      </p:sp>
    </p:spTree>
    <p:extLst>
      <p:ext uri="{BB962C8B-B14F-4D97-AF65-F5344CB8AC3E}">
        <p14:creationId xmlns:p14="http://schemas.microsoft.com/office/powerpoint/2010/main" val="1342903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192768"/>
            <a:ext cx="8458200" cy="438582"/>
          </a:xfrm>
          <a:prstGeom prst="rect">
            <a:avLst/>
          </a:prstGeom>
          <a:ln/>
        </p:spPr>
        <p:txBody>
          <a:bodyPr vert="horz" wrap="square" lIns="68580" tIns="34290" rIns="68580" bIns="34290" rtlCol="0" anchor="ctr">
            <a:spAutoFit/>
          </a:bodyPr>
          <a:lstStyle/>
          <a:p>
            <a:pPr algn="ctr"/>
            <a:r>
              <a:rPr lang="en-US" sz="2400" b="1" dirty="0">
                <a:solidFill>
                  <a:schemeClr val="accent1"/>
                </a:solidFill>
                <a:latin typeface="Times New Roman" panose="02020603050405020304" pitchFamily="18" charset="0"/>
                <a:cs typeface="Times New Roman" panose="02020603050405020304" pitchFamily="18" charset="0"/>
              </a:rPr>
              <a:t>Components of the Budget Narrative</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pic>
        <p:nvPicPr>
          <p:cNvPr id="7" name="Picture 6"/>
          <p:cNvPicPr>
            <a:picLocks noChangeAspect="1"/>
          </p:cNvPicPr>
          <p:nvPr/>
        </p:nvPicPr>
        <p:blipFill rotWithShape="1">
          <a:blip r:embed="rId2"/>
          <a:srcRect l="2327" t="1986" r="981"/>
          <a:stretch/>
        </p:blipFill>
        <p:spPr>
          <a:xfrm>
            <a:off x="394207" y="1352550"/>
            <a:ext cx="5429251" cy="3224105"/>
          </a:xfrm>
          <a:prstGeom prst="rect">
            <a:avLst/>
          </a:prstGeom>
        </p:spPr>
      </p:pic>
      <p:sp>
        <p:nvSpPr>
          <p:cNvPr id="5" name="Rectangle 4"/>
          <p:cNvSpPr/>
          <p:nvPr/>
        </p:nvSpPr>
        <p:spPr>
          <a:xfrm>
            <a:off x="6000750" y="1163461"/>
            <a:ext cx="2914650" cy="3782061"/>
          </a:xfrm>
          <a:prstGeom prst="rect">
            <a:avLst/>
          </a:prstGeom>
        </p:spPr>
        <p:txBody>
          <a:bodyPr wrap="square">
            <a:spAutoFit/>
          </a:bodyPr>
          <a:lstStyle/>
          <a:p>
            <a:pPr>
              <a:lnSpc>
                <a:spcPct val="150000"/>
              </a:lnSpc>
              <a:spcAft>
                <a:spcPts val="1200"/>
              </a:spcAft>
            </a:pPr>
            <a:r>
              <a:rPr lang="en-US" dirty="0">
                <a:latin typeface="Times New Roman" panose="02020603050405020304" pitchFamily="18" charset="0"/>
                <a:ea typeface="Calibri" panose="020F0502020204030204" pitchFamily="34" charset="0"/>
                <a:cs typeface="Times New Roman" panose="02020603050405020304" pitchFamily="18" charset="0"/>
              </a:rPr>
              <a:t>Enter the </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federal costs only</a:t>
            </a:r>
            <a:r>
              <a:rPr lang="en-US" dirty="0">
                <a:latin typeface="Times New Roman" panose="02020603050405020304" pitchFamily="18" charset="0"/>
                <a:ea typeface="Calibri" panose="020F0502020204030204" pitchFamily="34" charset="0"/>
                <a:cs typeface="Times New Roman" panose="02020603050405020304" pitchFamily="18" charset="0"/>
              </a:rPr>
              <a:t>. Planning and training should not be separated. Include matching amounts in this section (unless exempt). The budget narrative should be used to explain how matching will be met (if applicable).</a:t>
            </a:r>
          </a:p>
        </p:txBody>
      </p:sp>
      <p:sp>
        <p:nvSpPr>
          <p:cNvPr id="6" name="TextBox 5">
            <a:extLst>
              <a:ext uri="{FF2B5EF4-FFF2-40B4-BE49-F238E27FC236}">
                <a16:creationId xmlns:a16="http://schemas.microsoft.com/office/drawing/2014/main" id="{F450AE7B-E2E8-451D-B218-FD2D6566DD2F}"/>
              </a:ext>
            </a:extLst>
          </p:cNvPr>
          <p:cNvSpPr txBox="1"/>
          <p:nvPr/>
        </p:nvSpPr>
        <p:spPr>
          <a:xfrm>
            <a:off x="409575" y="709676"/>
            <a:ext cx="6153150" cy="369332"/>
          </a:xfrm>
          <a:prstGeom prst="rect">
            <a:avLst/>
          </a:prstGeom>
          <a:noFill/>
        </p:spPr>
        <p:txBody>
          <a:bodyPr wrap="square" rtlCol="0">
            <a:spAutoFit/>
          </a:bodyPr>
          <a:lstStyle/>
          <a:p>
            <a:r>
              <a:rPr lang="en-US" dirty="0">
                <a:solidFill>
                  <a:schemeClr val="accent1"/>
                </a:solidFill>
              </a:rPr>
              <a:t>Budget &amp; Budget Narrative SF-424A Section B</a:t>
            </a:r>
          </a:p>
        </p:txBody>
      </p:sp>
    </p:spTree>
    <p:extLst>
      <p:ext uri="{BB962C8B-B14F-4D97-AF65-F5344CB8AC3E}">
        <p14:creationId xmlns:p14="http://schemas.microsoft.com/office/powerpoint/2010/main" val="4021195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478" y="99162"/>
            <a:ext cx="8458200" cy="438582"/>
          </a:xfrm>
          <a:prstGeom prst="rect">
            <a:avLst/>
          </a:prstGeom>
          <a:ln/>
        </p:spPr>
        <p:txBody>
          <a:bodyPr vert="horz" wrap="square" lIns="68580" tIns="34290" rIns="68580" bIns="34290" rtlCol="0" anchor="ctr">
            <a:spAutoFit/>
          </a:bodyPr>
          <a:lstStyle/>
          <a:p>
            <a:pPr algn="ctr"/>
            <a:r>
              <a:rPr lang="en-US" sz="2400" b="1" dirty="0">
                <a:solidFill>
                  <a:schemeClr val="accent1"/>
                </a:solidFill>
                <a:latin typeface="Times New Roman" panose="02020603050405020304" pitchFamily="18" charset="0"/>
                <a:cs typeface="Times New Roman" panose="02020603050405020304" pitchFamily="18" charset="0"/>
              </a:rPr>
              <a:t>Components of the Budget Narrative</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85750" y="3237938"/>
            <a:ext cx="7994290" cy="385362"/>
          </a:xfrm>
          <a:prstGeom prst="rect">
            <a:avLst/>
          </a:prstGeom>
        </p:spPr>
        <p:txBody>
          <a:bodyPr wrap="square">
            <a:spAutoFit/>
          </a:bodyPr>
          <a:lstStyle/>
          <a:p>
            <a:pPr>
              <a:lnSpc>
                <a:spcPct val="115000"/>
              </a:lnSpc>
              <a:spcAft>
                <a:spcPts val="750"/>
              </a:spcAft>
            </a:pPr>
            <a:r>
              <a:rPr lang="en-US" dirty="0">
                <a:latin typeface="Times New Roman" panose="02020603050405020304" pitchFamily="18" charset="0"/>
                <a:ea typeface="Calibri" panose="020F0502020204030204" pitchFamily="34" charset="0"/>
                <a:cs typeface="Times New Roman" panose="02020603050405020304" pitchFamily="18" charset="0"/>
              </a:rPr>
              <a:t>Enter the </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matching costs only</a:t>
            </a:r>
            <a:r>
              <a:rPr lang="en-US"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8" name="Picture 7"/>
          <p:cNvPicPr>
            <a:picLocks noChangeAspect="1"/>
          </p:cNvPicPr>
          <p:nvPr/>
        </p:nvPicPr>
        <p:blipFill rotWithShape="1">
          <a:blip r:embed="rId2"/>
          <a:srcRect l="2099" t="3174"/>
          <a:stretch/>
        </p:blipFill>
        <p:spPr>
          <a:xfrm>
            <a:off x="276225" y="1210617"/>
            <a:ext cx="7994290" cy="2027321"/>
          </a:xfrm>
          <a:prstGeom prst="rect">
            <a:avLst/>
          </a:prstGeom>
        </p:spPr>
      </p:pic>
      <p:sp>
        <p:nvSpPr>
          <p:cNvPr id="6" name="TextBox 5">
            <a:extLst>
              <a:ext uri="{FF2B5EF4-FFF2-40B4-BE49-F238E27FC236}">
                <a16:creationId xmlns:a16="http://schemas.microsoft.com/office/drawing/2014/main" id="{C2023FA9-0EA1-4752-ACAA-664E18C68255}"/>
              </a:ext>
            </a:extLst>
          </p:cNvPr>
          <p:cNvSpPr txBox="1"/>
          <p:nvPr/>
        </p:nvSpPr>
        <p:spPr>
          <a:xfrm>
            <a:off x="228600" y="787464"/>
            <a:ext cx="7620000" cy="369332"/>
          </a:xfrm>
          <a:prstGeom prst="rect">
            <a:avLst/>
          </a:prstGeom>
          <a:noFill/>
        </p:spPr>
        <p:txBody>
          <a:bodyPr wrap="square" rtlCol="0">
            <a:spAutoFit/>
          </a:bodyPr>
          <a:lstStyle/>
          <a:p>
            <a:r>
              <a:rPr lang="en-US" dirty="0">
                <a:solidFill>
                  <a:schemeClr val="accent1"/>
                </a:solidFill>
                <a:latin typeface="Times New Roman" panose="02020603050405020304" pitchFamily="18" charset="0"/>
                <a:cs typeface="Times New Roman" panose="02020603050405020304" pitchFamily="18" charset="0"/>
              </a:rPr>
              <a:t>Budget &amp; Budget Narrative SF-424A Section C</a:t>
            </a:r>
          </a:p>
        </p:txBody>
      </p:sp>
    </p:spTree>
    <p:extLst>
      <p:ext uri="{BB962C8B-B14F-4D97-AF65-F5344CB8AC3E}">
        <p14:creationId xmlns:p14="http://schemas.microsoft.com/office/powerpoint/2010/main" val="1922932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81901"/>
            <a:ext cx="8458200" cy="438582"/>
          </a:xfrm>
          <a:prstGeom prst="rect">
            <a:avLst/>
          </a:prstGeom>
          <a:ln/>
        </p:spPr>
        <p:txBody>
          <a:bodyPr vert="horz" wrap="square" lIns="68580" tIns="34290" rIns="68580" bIns="34290" rtlCol="0" anchor="ctr">
            <a:spAutoFit/>
          </a:bodyPr>
          <a:lstStyle/>
          <a:p>
            <a:pPr algn="ctr"/>
            <a:r>
              <a:rPr lang="en-US" sz="2400" b="1" dirty="0">
                <a:solidFill>
                  <a:schemeClr val="accent1"/>
                </a:solidFill>
                <a:latin typeface="Times New Roman" panose="02020603050405020304" pitchFamily="18" charset="0"/>
                <a:cs typeface="Times New Roman" panose="02020603050405020304" pitchFamily="18" charset="0"/>
              </a:rPr>
              <a:t>Components of the Budget Narrative</a:t>
            </a:r>
          </a:p>
        </p:txBody>
      </p:sp>
      <p:pic>
        <p:nvPicPr>
          <p:cNvPr id="4" name="Picture 3"/>
          <p:cNvPicPr>
            <a:picLocks noChangeAspect="1"/>
          </p:cNvPicPr>
          <p:nvPr/>
        </p:nvPicPr>
        <p:blipFill>
          <a:blip r:embed="rId2"/>
          <a:stretch>
            <a:fillRect/>
          </a:stretch>
        </p:blipFill>
        <p:spPr>
          <a:xfrm>
            <a:off x="685800" y="3061353"/>
            <a:ext cx="7228088" cy="1435186"/>
          </a:xfrm>
          <a:prstGeom prst="rect">
            <a:avLst/>
          </a:prstGeom>
        </p:spPr>
      </p:pic>
      <p:pic>
        <p:nvPicPr>
          <p:cNvPr id="5" name="Picture 4"/>
          <p:cNvPicPr>
            <a:picLocks noChangeAspect="1"/>
          </p:cNvPicPr>
          <p:nvPr/>
        </p:nvPicPr>
        <p:blipFill>
          <a:blip r:embed="rId3"/>
          <a:stretch>
            <a:fillRect/>
          </a:stretch>
        </p:blipFill>
        <p:spPr>
          <a:xfrm>
            <a:off x="685800" y="1435393"/>
            <a:ext cx="7228088" cy="1170432"/>
          </a:xfrm>
          <a:prstGeom prst="rect">
            <a:avLst/>
          </a:prstGeom>
        </p:spPr>
      </p:pic>
      <p:sp>
        <p:nvSpPr>
          <p:cNvPr id="6" name="Rectangle 5"/>
          <p:cNvSpPr/>
          <p:nvPr/>
        </p:nvSpPr>
        <p:spPr>
          <a:xfrm>
            <a:off x="609600" y="980002"/>
            <a:ext cx="6943940" cy="369332"/>
          </a:xfrm>
          <a:prstGeom prst="rect">
            <a:avLst/>
          </a:prstGeom>
        </p:spPr>
        <p:txBody>
          <a:bodyPr wrap="square">
            <a:spAutoFit/>
          </a:bodyPr>
          <a:lstStyle/>
          <a:p>
            <a:r>
              <a:rPr lang="en-US" dirty="0">
                <a:solidFill>
                  <a:schemeClr val="accent1"/>
                </a:solidFill>
                <a:latin typeface="Times New Roman" panose="02020603050405020304" pitchFamily="18" charset="0"/>
                <a:cs typeface="Times New Roman" panose="02020603050405020304" pitchFamily="18" charset="0"/>
              </a:rPr>
              <a:t>Budget &amp; Budget Narrative SF-424A Section D &amp; E</a:t>
            </a:r>
          </a:p>
        </p:txBody>
      </p:sp>
      <p:sp>
        <p:nvSpPr>
          <p:cNvPr id="7" name="TextBox 6">
            <a:extLst>
              <a:ext uri="{FF2B5EF4-FFF2-40B4-BE49-F238E27FC236}">
                <a16:creationId xmlns:a16="http://schemas.microsoft.com/office/drawing/2014/main" id="{981E2891-E8B2-4529-AA63-CF8846C3C7B2}"/>
              </a:ext>
            </a:extLst>
          </p:cNvPr>
          <p:cNvSpPr txBox="1"/>
          <p:nvPr/>
        </p:nvSpPr>
        <p:spPr>
          <a:xfrm>
            <a:off x="685800" y="4663773"/>
            <a:ext cx="5562600" cy="369332"/>
          </a:xfrm>
          <a:prstGeom prst="rect">
            <a:avLst/>
          </a:prstGeom>
          <a:noFill/>
        </p:spPr>
        <p:txBody>
          <a:bodyPr wrap="square" rtlCol="0">
            <a:spAutoFit/>
          </a:bodyPr>
          <a:lstStyle/>
          <a:p>
            <a:r>
              <a:rPr lang="en-US">
                <a:latin typeface="Times New Roman" panose="02020603050405020304" pitchFamily="18" charset="0"/>
                <a:ea typeface="Calibri" panose="020F0502020204030204" pitchFamily="34" charset="0"/>
                <a:cs typeface="Times New Roman" panose="02020603050405020304" pitchFamily="18" charset="0"/>
              </a:rPr>
              <a:t>We encourage you to complete section D and E.</a:t>
            </a:r>
            <a:endParaRPr lang="en-US" dirty="0"/>
          </a:p>
        </p:txBody>
      </p:sp>
    </p:spTree>
    <p:extLst>
      <p:ext uri="{BB962C8B-B14F-4D97-AF65-F5344CB8AC3E}">
        <p14:creationId xmlns:p14="http://schemas.microsoft.com/office/powerpoint/2010/main" val="1686492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5062"/>
            <a:ext cx="8458200" cy="438582"/>
          </a:xfrm>
          <a:prstGeom prst="rect">
            <a:avLst/>
          </a:prstGeom>
          <a:ln/>
        </p:spPr>
        <p:txBody>
          <a:bodyPr vert="horz" wrap="square" lIns="68580" tIns="34290" rIns="68580" bIns="34290" rtlCol="0" anchor="ctr">
            <a:spAutoFit/>
          </a:bodyPr>
          <a:lstStyle/>
          <a:p>
            <a:pPr algn="ctr"/>
            <a:r>
              <a:rPr lang="en-US" sz="2400" b="1" dirty="0">
                <a:solidFill>
                  <a:schemeClr val="accent1"/>
                </a:solidFill>
                <a:latin typeface="Times New Roman" panose="02020603050405020304" pitchFamily="18" charset="0"/>
                <a:cs typeface="Times New Roman" panose="02020603050405020304" pitchFamily="18" charset="0"/>
              </a:rPr>
              <a:t>Components of the Budget Narrative </a:t>
            </a:r>
          </a:p>
        </p:txBody>
      </p:sp>
      <p:sp>
        <p:nvSpPr>
          <p:cNvPr id="4" name="TextBox 3"/>
          <p:cNvSpPr txBox="1"/>
          <p:nvPr/>
        </p:nvSpPr>
        <p:spPr>
          <a:xfrm>
            <a:off x="400050" y="2433251"/>
            <a:ext cx="8229600" cy="276999"/>
          </a:xfrm>
          <a:prstGeom prst="rect">
            <a:avLst/>
          </a:prstGeom>
          <a:ln/>
        </p:spPr>
        <p:txBody>
          <a:bodyPr vert="horz" wrap="square" lIns="68580" tIns="34290" rIns="68580" bIns="34290" rtlCol="0" anchor="ctr">
            <a:spAutoFit/>
          </a:bodyPr>
          <a:lstStyle/>
          <a:p>
            <a:endParaRPr lang="en-US" sz="1350" dirty="0"/>
          </a:p>
        </p:txBody>
      </p:sp>
      <p:sp>
        <p:nvSpPr>
          <p:cNvPr id="5" name="Rectangle 4"/>
          <p:cNvSpPr/>
          <p:nvPr/>
        </p:nvSpPr>
        <p:spPr>
          <a:xfrm>
            <a:off x="264698" y="2824267"/>
            <a:ext cx="7994290" cy="425501"/>
          </a:xfrm>
          <a:prstGeom prst="rect">
            <a:avLst/>
          </a:prstGeom>
        </p:spPr>
        <p:txBody>
          <a:bodyPr wrap="square">
            <a:spAutoFit/>
          </a:bodyPr>
          <a:lstStyle/>
          <a:p>
            <a:pPr>
              <a:lnSpc>
                <a:spcPct val="115000"/>
              </a:lnSpc>
              <a:spcAft>
                <a:spcPts val="75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Section F is required if requesting indirect costs.</a:t>
            </a:r>
          </a:p>
        </p:txBody>
      </p:sp>
      <p:pic>
        <p:nvPicPr>
          <p:cNvPr id="6" name="Picture 5"/>
          <p:cNvPicPr>
            <a:picLocks noChangeAspect="1"/>
          </p:cNvPicPr>
          <p:nvPr/>
        </p:nvPicPr>
        <p:blipFill rotWithShape="1">
          <a:blip r:embed="rId2"/>
          <a:srcRect l="21875" t="82308" r="20625" b="8038"/>
          <a:stretch/>
        </p:blipFill>
        <p:spPr>
          <a:xfrm>
            <a:off x="294074" y="2079338"/>
            <a:ext cx="7821890" cy="711320"/>
          </a:xfrm>
          <a:prstGeom prst="rect">
            <a:avLst/>
          </a:prstGeom>
        </p:spPr>
      </p:pic>
      <p:sp>
        <p:nvSpPr>
          <p:cNvPr id="7" name="TextBox 6">
            <a:extLst>
              <a:ext uri="{FF2B5EF4-FFF2-40B4-BE49-F238E27FC236}">
                <a16:creationId xmlns:a16="http://schemas.microsoft.com/office/drawing/2014/main" id="{C4CF194E-6452-4569-A453-C6A98C62C5F7}"/>
              </a:ext>
            </a:extLst>
          </p:cNvPr>
          <p:cNvSpPr txBox="1"/>
          <p:nvPr/>
        </p:nvSpPr>
        <p:spPr>
          <a:xfrm>
            <a:off x="264698" y="1120535"/>
            <a:ext cx="7372350" cy="400110"/>
          </a:xfrm>
          <a:prstGeom prst="rect">
            <a:avLst/>
          </a:prstGeom>
          <a:noFill/>
        </p:spPr>
        <p:txBody>
          <a:bodyPr wrap="square" rtlCol="0">
            <a:spAutoFit/>
          </a:bodyPr>
          <a:lstStyle/>
          <a:p>
            <a:r>
              <a:rPr lang="en-US" sz="2000" dirty="0">
                <a:solidFill>
                  <a:schemeClr val="accent1"/>
                </a:solidFill>
                <a:latin typeface="Times New Roman" panose="02020603050405020304" pitchFamily="18" charset="0"/>
                <a:cs typeface="Times New Roman" panose="02020603050405020304" pitchFamily="18" charset="0"/>
              </a:rPr>
              <a:t>Budget &amp; Budget Narrative SF-424A Section F</a:t>
            </a:r>
          </a:p>
        </p:txBody>
      </p:sp>
    </p:spTree>
    <p:extLst>
      <p:ext uri="{BB962C8B-B14F-4D97-AF65-F5344CB8AC3E}">
        <p14:creationId xmlns:p14="http://schemas.microsoft.com/office/powerpoint/2010/main" val="756161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019" y="1333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167019" y="1132345"/>
            <a:ext cx="8504273" cy="3416320"/>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p>
          <a:p>
            <a:pPr>
              <a:spcAft>
                <a:spcPts val="1200"/>
              </a:spcAft>
            </a:pPr>
            <a:r>
              <a:rPr lang="en-US" b="1" u="sng" dirty="0">
                <a:latin typeface="Times New Roman" panose="02020603050405020304" pitchFamily="18" charset="0"/>
                <a:cs typeface="Times New Roman" panose="02020603050405020304" pitchFamily="18" charset="0"/>
              </a:rPr>
              <a:t>Personnel</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CFR § 200.430)   </a:t>
            </a:r>
          </a:p>
          <a:p>
            <a:pPr>
              <a:spcAft>
                <a:spcPts val="1200"/>
              </a:spcAft>
            </a:pPr>
            <a:r>
              <a:rPr lang="en-US" dirty="0">
                <a:latin typeface="Times New Roman" panose="02020603050405020304" pitchFamily="18" charset="0"/>
                <a:cs typeface="Times New Roman" panose="02020603050405020304" pitchFamily="18" charset="0"/>
              </a:rPr>
              <a:t>Employee salaries working directly on the grant project.  Include the number, type of personnel, the percentage of time dedicated to the project, hourly wage, and total cost. </a:t>
            </a:r>
          </a:p>
          <a:p>
            <a:pPr marL="342900" indent="-34290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This category is limited to </a:t>
            </a:r>
            <a:r>
              <a:rPr lang="en-US" b="1" u="sng" dirty="0">
                <a:latin typeface="Times New Roman" panose="02020603050405020304" pitchFamily="18" charset="0"/>
                <a:cs typeface="Times New Roman" panose="02020603050405020304" pitchFamily="18" charset="0"/>
              </a:rPr>
              <a:t>ONLY</a:t>
            </a:r>
            <a:r>
              <a:rPr lang="en-US" dirty="0">
                <a:latin typeface="Times New Roman" panose="02020603050405020304" pitchFamily="18" charset="0"/>
                <a:cs typeface="Times New Roman" panose="02020603050405020304" pitchFamily="18" charset="0"/>
              </a:rPr>
              <a:t> persons employed by your organization.  Contractual and consultant costs should not be listed in the Personnel line item.</a:t>
            </a:r>
          </a:p>
          <a:p>
            <a:pPr>
              <a:spcAft>
                <a:spcPts val="1200"/>
              </a:spcAft>
            </a:pPr>
            <a:r>
              <a:rPr lang="en-US" sz="2000" dirty="0">
                <a:latin typeface="Times New Roman" panose="02020603050405020304" pitchFamily="18" charset="0"/>
                <a:cs typeface="Times New Roman" panose="02020603050405020304" pitchFamily="18" charset="0"/>
              </a:rPr>
              <a:t> </a:t>
            </a:r>
          </a:p>
          <a:p>
            <a:r>
              <a:rPr lang="en-US" dirty="0"/>
              <a:t> </a:t>
            </a:r>
          </a:p>
        </p:txBody>
      </p:sp>
    </p:spTree>
    <p:extLst>
      <p:ext uri="{BB962C8B-B14F-4D97-AF65-F5344CB8AC3E}">
        <p14:creationId xmlns:p14="http://schemas.microsoft.com/office/powerpoint/2010/main" val="242743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857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238125" y="1123950"/>
            <a:ext cx="8504273" cy="2985433"/>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u="sng"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u="sng" dirty="0">
                <a:latin typeface="Times New Roman" panose="02020603050405020304" pitchFamily="18" charset="0"/>
                <a:cs typeface="Times New Roman" panose="02020603050405020304" pitchFamily="18" charset="0"/>
              </a:rPr>
              <a:t>Fringe Benefits </a:t>
            </a:r>
            <a:r>
              <a:rPr lang="en-US" dirty="0">
                <a:latin typeface="Times New Roman" panose="02020603050405020304" pitchFamily="18" charset="0"/>
                <a:cs typeface="Times New Roman" panose="02020603050405020304" pitchFamily="18" charset="0"/>
              </a:rPr>
              <a:t>(2 CFR § 200.431)</a:t>
            </a:r>
          </a:p>
          <a:p>
            <a:pPr>
              <a:spcAft>
                <a:spcPts val="1200"/>
              </a:spcAft>
            </a:pPr>
            <a:r>
              <a:rPr lang="en-US" dirty="0">
                <a:latin typeface="Times New Roman" panose="02020603050405020304" pitchFamily="18" charset="0"/>
                <a:cs typeface="Times New Roman" panose="02020603050405020304" pitchFamily="18" charset="0"/>
              </a:rPr>
              <a:t>The allowances and services provided to employees as compensation in addition to regular salaries and wages. Include how the fringe benefit amount is calculated, a description of specific benefits charged to a project, and the benefit percentage.</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Personnel and Fringe costs must be separated into their respective line-item categories. </a:t>
            </a:r>
            <a:r>
              <a:rPr lang="en-US" b="1" dirty="0">
                <a:solidFill>
                  <a:schemeClr val="accent1"/>
                </a:solidFill>
                <a:latin typeface="Times New Roman" panose="02020603050405020304" pitchFamily="18" charset="0"/>
                <a:cs typeface="Times New Roman" panose="02020603050405020304" pitchFamily="18" charset="0"/>
              </a:rPr>
              <a:t>Do not combine these costs together</a:t>
            </a:r>
            <a:r>
              <a:rPr lang="en-US" sz="2000" b="1" dirty="0">
                <a:solidFill>
                  <a:schemeClr val="accent1"/>
                </a:solidFill>
                <a:latin typeface="Times New Roman" panose="02020603050405020304" pitchFamily="18" charset="0"/>
                <a:cs typeface="Times New Roman" panose="02020603050405020304" pitchFamily="18" charset="0"/>
              </a:rPr>
              <a:t>.</a:t>
            </a:r>
          </a:p>
          <a:p>
            <a:pPr>
              <a:spcAft>
                <a:spcPts val="1200"/>
              </a:spcAft>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136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61950"/>
            <a:ext cx="8229600" cy="548879"/>
          </a:xfrm>
        </p:spPr>
        <p:txBody>
          <a:bodyPr>
            <a:noAutofit/>
          </a:bodyPr>
          <a:lstStyle/>
          <a:p>
            <a:pPr algn="ctr"/>
            <a:r>
              <a:rPr lang="en-US" altLang="en-US" b="1" dirty="0">
                <a:latin typeface="Times New Roman" panose="02020603050405020304" pitchFamily="18" charset="0"/>
                <a:ea typeface="Tahoma" pitchFamily="34" charset="0"/>
                <a:cs typeface="Times New Roman" panose="02020603050405020304" pitchFamily="18" charset="0"/>
              </a:rPr>
              <a:t>HMEP GRANT PROGRAM OVERVIEW</a:t>
            </a:r>
          </a:p>
        </p:txBody>
      </p:sp>
      <p:sp>
        <p:nvSpPr>
          <p:cNvPr id="4" name="Content Placeholder 7">
            <a:extLst>
              <a:ext uri="{FF2B5EF4-FFF2-40B4-BE49-F238E27FC236}">
                <a16:creationId xmlns:a16="http://schemas.microsoft.com/office/drawing/2014/main" id="{CC588FEC-0499-4A9E-8F7E-D4DFC891E86C}"/>
              </a:ext>
            </a:extLst>
          </p:cNvPr>
          <p:cNvSpPr txBox="1">
            <a:spLocks/>
          </p:cNvSpPr>
          <p:nvPr/>
        </p:nvSpPr>
        <p:spPr>
          <a:xfrm>
            <a:off x="533400" y="1123950"/>
            <a:ext cx="7285245" cy="34242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800" b="1">
                <a:latin typeface="Times New Roman" panose="02020603050405020304" pitchFamily="18" charset="0"/>
                <a:cs typeface="Times New Roman" panose="02020603050405020304" pitchFamily="18" charset="0"/>
              </a:rPr>
              <a:t>The HMEP grant is funded by registration fees collected from hazardous materials (HAZMAT) shippers and carriers who offer for transportation or transport certain hazmat in intrastate, interstate, or foreign commerce in accordance with 49 CFR Part 107, Subpart G.</a:t>
            </a:r>
          </a:p>
          <a:p>
            <a:pPr>
              <a:spcBef>
                <a:spcPts val="0"/>
              </a:spcBef>
              <a:spcAft>
                <a:spcPts val="1200"/>
              </a:spcAft>
            </a:pPr>
            <a:r>
              <a:rPr lang="en-US" sz="1800" b="1">
                <a:latin typeface="Times New Roman" panose="02020603050405020304" pitchFamily="18" charset="0"/>
                <a:cs typeface="Times New Roman" panose="02020603050405020304" pitchFamily="18" charset="0"/>
              </a:rPr>
              <a:t>Approximately $21M is available for states and territories annually. A separate grant is available for funding Tribal governments. </a:t>
            </a:r>
            <a:endParaRPr 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802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684" y="26972"/>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166684" y="742950"/>
            <a:ext cx="8712502" cy="5047536"/>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u="sng"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u="sng" dirty="0">
                <a:latin typeface="Times New Roman" panose="02020603050405020304" pitchFamily="18" charset="0"/>
                <a:cs typeface="Times New Roman" panose="02020603050405020304" pitchFamily="18" charset="0"/>
              </a:rPr>
              <a:t>Travel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CFR § 200.474)</a:t>
            </a:r>
          </a:p>
          <a:p>
            <a:pPr>
              <a:spcAft>
                <a:spcPts val="1200"/>
              </a:spcAft>
            </a:pPr>
            <a:r>
              <a:rPr lang="en-US" dirty="0">
                <a:latin typeface="Times New Roman" panose="02020603050405020304" pitchFamily="18" charset="0"/>
                <a:cs typeface="Times New Roman" panose="02020603050405020304" pitchFamily="18" charset="0"/>
              </a:rPr>
              <a:t>Those costs requested for field work or for travel to professional meetings.  Provide the purpose, method of travel, number of persons traveling, number of days, and estimated cost for each trip.  </a:t>
            </a:r>
          </a:p>
          <a:p>
            <a:pPr marL="342900" indent="-34290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If details of each trip are not known at the time of application submission, provide the basis for determining the amount requested.</a:t>
            </a:r>
          </a:p>
          <a:p>
            <a:pPr marL="342900" indent="-34290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Be sure not to exceed the Federal standard for rates of travel.  Exceptions will be considered by PHMSA grant staff on the basis reasonableness and necessity.  Federal rates of travel can be found on </a:t>
            </a:r>
            <a:r>
              <a:rPr lang="en-US" dirty="0">
                <a:latin typeface="Times New Roman" panose="02020603050405020304" pitchFamily="18" charset="0"/>
                <a:cs typeface="Times New Roman" panose="02020603050405020304" pitchFamily="18" charset="0"/>
                <a:hlinkClick r:id="rId2"/>
              </a:rPr>
              <a:t>https://www.gsa.gov/travel/plan-book/per-diem-rates</a:t>
            </a:r>
            <a:endParaRPr lang="en-US" dirty="0">
              <a:latin typeface="Times New Roman" panose="02020603050405020304" pitchFamily="18" charset="0"/>
              <a:cs typeface="Times New Roman" panose="02020603050405020304" pitchFamily="18" charset="0"/>
            </a:endParaRPr>
          </a:p>
          <a:p>
            <a:pPr marL="342900" indent="-342900">
              <a:spcAft>
                <a:spcPts val="1200"/>
              </a:spcAf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spcAft>
                <a:spcPts val="1200"/>
              </a:spcAft>
            </a:pPr>
            <a:r>
              <a:rPr lang="en-US" dirty="0"/>
              <a:t> </a:t>
            </a:r>
          </a:p>
          <a:p>
            <a:endParaRPr lang="en-US" dirty="0"/>
          </a:p>
          <a:p>
            <a:r>
              <a:rPr lang="en-US" dirty="0"/>
              <a:t> </a:t>
            </a:r>
          </a:p>
        </p:txBody>
      </p:sp>
    </p:spTree>
    <p:extLst>
      <p:ext uri="{BB962C8B-B14F-4D97-AF65-F5344CB8AC3E}">
        <p14:creationId xmlns:p14="http://schemas.microsoft.com/office/powerpoint/2010/main" val="278414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7545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
        <p:nvSpPr>
          <p:cNvPr id="7" name="Rectangle 6"/>
          <p:cNvSpPr/>
          <p:nvPr/>
        </p:nvSpPr>
        <p:spPr>
          <a:xfrm>
            <a:off x="228600" y="646953"/>
            <a:ext cx="8686799" cy="3870290"/>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u="sng"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sz="1750" b="1" u="sng" dirty="0">
                <a:latin typeface="Times New Roman" panose="02020603050405020304" pitchFamily="18" charset="0"/>
                <a:cs typeface="Times New Roman" panose="02020603050405020304" pitchFamily="18" charset="0"/>
              </a:rPr>
              <a:t>Equipment </a:t>
            </a:r>
            <a:r>
              <a:rPr lang="en-US" sz="1750" dirty="0">
                <a:latin typeface="Times New Roman" panose="02020603050405020304" pitchFamily="18" charset="0"/>
                <a:cs typeface="Times New Roman" panose="02020603050405020304" pitchFamily="18" charset="0"/>
              </a:rPr>
              <a:t>(2 CFR § 200.439)</a:t>
            </a:r>
            <a:endParaRPr lang="en-US" sz="1750" b="1" u="sng" dirty="0">
              <a:latin typeface="Times New Roman" panose="02020603050405020304" pitchFamily="18" charset="0"/>
              <a:cs typeface="Times New Roman" panose="02020603050405020304" pitchFamily="18" charset="0"/>
            </a:endParaRPr>
          </a:p>
          <a:p>
            <a:pPr lvl="0">
              <a:spcAft>
                <a:spcPts val="1200"/>
              </a:spcAft>
            </a:pPr>
            <a:r>
              <a:rPr lang="en-US" sz="1750" dirty="0">
                <a:latin typeface="Times New Roman" panose="02020603050405020304" pitchFamily="18" charset="0"/>
                <a:cs typeface="Times New Roman" panose="02020603050405020304" pitchFamily="18" charset="0"/>
              </a:rPr>
              <a:t>Includes those items which are tangible, nonexpendable, personal property having a useful life of more than one year and an acquisition cost of $5,000 or more per unit (unless the state threshold is lower).  </a:t>
            </a:r>
          </a:p>
          <a:p>
            <a:pPr marL="285750" lvl="0" indent="-285750">
              <a:spcAft>
                <a:spcPts val="1200"/>
              </a:spcAft>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Include a description, quantity and unit price for all equipment.  </a:t>
            </a:r>
          </a:p>
          <a:p>
            <a:pPr marL="285750" lvl="0" indent="-285750">
              <a:spcAft>
                <a:spcPts val="1200"/>
              </a:spcAft>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If the expense is under the usual threshold of $5,000 per item, it belongs under “Supplies.” However, if your equipment threshold is below $5,000, provide an explanation and state policy citation.</a:t>
            </a:r>
          </a:p>
          <a:p>
            <a:pPr marL="285750" indent="-285750">
              <a:spcAft>
                <a:spcPts val="1200"/>
              </a:spcAft>
              <a:buFont typeface="Wingdings" panose="05000000000000000000" pitchFamily="2" charset="2"/>
              <a:buChar char="§"/>
            </a:pPr>
            <a:r>
              <a:rPr lang="en-US" sz="1750" dirty="0">
                <a:latin typeface="Times New Roman" panose="02020603050405020304" pitchFamily="18" charset="0"/>
                <a:cs typeface="Times New Roman" panose="02020603050405020304" pitchFamily="18" charset="0"/>
              </a:rPr>
              <a:t>PHMSA recommends applicants have a plan in place to track and dispose equipment items acquired using HMEP grant funding in accordance with § 200.313 (d)(e).  </a:t>
            </a:r>
            <a:r>
              <a:rPr lang="en-US" dirty="0"/>
              <a:t> </a:t>
            </a:r>
          </a:p>
        </p:txBody>
      </p:sp>
    </p:spTree>
    <p:extLst>
      <p:ext uri="{BB962C8B-B14F-4D97-AF65-F5344CB8AC3E}">
        <p14:creationId xmlns:p14="http://schemas.microsoft.com/office/powerpoint/2010/main" val="2551026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1610" y="742950"/>
            <a:ext cx="8504273" cy="3385542"/>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u="sng"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u="sng" dirty="0">
                <a:latin typeface="Times New Roman" panose="02020603050405020304" pitchFamily="18" charset="0"/>
                <a:cs typeface="Times New Roman" panose="02020603050405020304" pitchFamily="18" charset="0"/>
              </a:rPr>
              <a:t>Supplies </a:t>
            </a:r>
            <a:r>
              <a:rPr lang="en-US" dirty="0">
                <a:latin typeface="Times New Roman" panose="02020603050405020304" pitchFamily="18" charset="0"/>
                <a:cs typeface="Times New Roman" panose="02020603050405020304" pitchFamily="18" charset="0"/>
              </a:rPr>
              <a:t>(2 CFR § 200.453)</a:t>
            </a:r>
            <a:endParaRPr lang="en-US" b="1" u="sng" dirty="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Tangible property other than equipment.  Include the type of supply item in general terms.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is not necessary to document office supplies in great detail (for example: reams of paper, boxes of paperclips, etc.).   A good way to document office supplies is to indicate the approximate expenditure of the unit as a whole.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However, applicants </a:t>
            </a:r>
            <a:r>
              <a:rPr lang="en-US" b="1" i="1" dirty="0">
                <a:latin typeface="Times New Roman" panose="02020603050405020304" pitchFamily="18" charset="0"/>
                <a:cs typeface="Times New Roman" panose="02020603050405020304" pitchFamily="18" charset="0"/>
              </a:rPr>
              <a:t>should</a:t>
            </a:r>
            <a:r>
              <a:rPr lang="en-US" dirty="0">
                <a:latin typeface="Times New Roman" panose="02020603050405020304" pitchFamily="18" charset="0"/>
                <a:cs typeface="Times New Roman" panose="02020603050405020304" pitchFamily="18" charset="0"/>
              </a:rPr>
              <a:t> include a quantity and unit cost for larger cost supply items such as computers and printers. </a:t>
            </a:r>
          </a:p>
          <a:p>
            <a:endParaRPr lang="en-US" dirty="0"/>
          </a:p>
        </p:txBody>
      </p:sp>
      <p:sp>
        <p:nvSpPr>
          <p:cNvPr id="5" name="Title 1"/>
          <p:cNvSpPr txBox="1">
            <a:spLocks/>
          </p:cNvSpPr>
          <p:nvPr/>
        </p:nvSpPr>
        <p:spPr>
          <a:xfrm>
            <a:off x="152400" y="7545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593900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52400" y="650955"/>
            <a:ext cx="8839200" cy="2971800"/>
          </a:xfrm>
        </p:spPr>
        <p:txBody>
          <a:bodyPr>
            <a:normAutofit fontScale="25000" lnSpcReduction="20000"/>
          </a:bodyPr>
          <a:lstStyle/>
          <a:p>
            <a:pPr marL="0" indent="0">
              <a:buNone/>
            </a:pPr>
            <a:r>
              <a:rPr lang="en-US" sz="7200" b="1" dirty="0">
                <a:solidFill>
                  <a:schemeClr val="accent1"/>
                </a:solidFill>
                <a:latin typeface="Times New Roman" panose="02020603050405020304" pitchFamily="18" charset="0"/>
                <a:cs typeface="Times New Roman" panose="02020603050405020304" pitchFamily="18" charset="0"/>
              </a:rPr>
              <a:t>Budget Line Items Explained</a:t>
            </a:r>
            <a:endParaRPr lang="en-US" sz="7200" b="1" u="sng"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7200" b="1" u="sng" dirty="0">
                <a:solidFill>
                  <a:schemeClr val="tx1"/>
                </a:solidFill>
                <a:latin typeface="Times New Roman" panose="02020603050405020304" pitchFamily="18" charset="0"/>
                <a:cs typeface="Times New Roman" panose="02020603050405020304" pitchFamily="18" charset="0"/>
              </a:rPr>
              <a:t>Contractual </a:t>
            </a:r>
            <a:r>
              <a:rPr lang="en-US" sz="7200" dirty="0">
                <a:solidFill>
                  <a:schemeClr val="tx1"/>
                </a:solidFill>
                <a:latin typeface="Times New Roman" panose="02020603050405020304" pitchFamily="18" charset="0"/>
                <a:cs typeface="Times New Roman" panose="02020603050405020304" pitchFamily="18" charset="0"/>
              </a:rPr>
              <a:t>(2 CFR </a:t>
            </a:r>
            <a:r>
              <a:rPr lang="en-US" sz="7200" dirty="0">
                <a:latin typeface="Times New Roman" panose="02020603050405020304" pitchFamily="18" charset="0"/>
                <a:cs typeface="Times New Roman" panose="02020603050405020304" pitchFamily="18" charset="0"/>
              </a:rPr>
              <a:t>§ </a:t>
            </a:r>
            <a:r>
              <a:rPr lang="en-US" sz="7200" dirty="0">
                <a:solidFill>
                  <a:schemeClr val="tx1"/>
                </a:solidFill>
                <a:latin typeface="Times New Roman" panose="02020603050405020304" pitchFamily="18" charset="0"/>
                <a:cs typeface="Times New Roman" panose="02020603050405020304" pitchFamily="18" charset="0"/>
              </a:rPr>
              <a:t>200.22)</a:t>
            </a:r>
          </a:p>
          <a:p>
            <a:pPr marL="0" indent="0" algn="l">
              <a:buNone/>
            </a:pPr>
            <a:r>
              <a:rPr lang="en-US" sz="7200" dirty="0">
                <a:solidFill>
                  <a:schemeClr val="tx1"/>
                </a:solidFill>
                <a:latin typeface="Times New Roman" panose="02020603050405020304" pitchFamily="18" charset="0"/>
                <a:cs typeface="Times New Roman" panose="02020603050405020304" pitchFamily="18" charset="0"/>
              </a:rPr>
              <a:t>Contractual costs are those services carried out by an individual or organization, other than the applicant, in the form of a procurement relationship.  There are two ways to capture costs in this category: </a:t>
            </a:r>
            <a:r>
              <a:rPr lang="en-US" sz="7200" b="1" dirty="0">
                <a:solidFill>
                  <a:schemeClr val="tx1"/>
                </a:solidFill>
                <a:latin typeface="Times New Roman" panose="02020603050405020304" pitchFamily="18" charset="0"/>
                <a:cs typeface="Times New Roman" panose="02020603050405020304" pitchFamily="18" charset="0"/>
              </a:rPr>
              <a:t>subgrants</a:t>
            </a:r>
            <a:r>
              <a:rPr lang="en-US" sz="7200" dirty="0">
                <a:solidFill>
                  <a:schemeClr val="tx1"/>
                </a:solidFill>
                <a:latin typeface="Times New Roman" panose="02020603050405020304" pitchFamily="18" charset="0"/>
                <a:cs typeface="Times New Roman" panose="02020603050405020304" pitchFamily="18" charset="0"/>
              </a:rPr>
              <a:t> and </a:t>
            </a:r>
            <a:r>
              <a:rPr lang="en-US" sz="7200" b="1" dirty="0">
                <a:solidFill>
                  <a:schemeClr val="tx1"/>
                </a:solidFill>
                <a:latin typeface="Times New Roman" panose="02020603050405020304" pitchFamily="18" charset="0"/>
                <a:cs typeface="Times New Roman" panose="02020603050405020304" pitchFamily="18" charset="0"/>
              </a:rPr>
              <a:t>contracts</a:t>
            </a:r>
            <a:r>
              <a:rPr lang="en-US" sz="7200" dirty="0">
                <a:solidFill>
                  <a:schemeClr val="tx1"/>
                </a:solidFill>
                <a:latin typeface="Times New Roman" panose="02020603050405020304" pitchFamily="18" charset="0"/>
                <a:cs typeface="Times New Roman" panose="02020603050405020304" pitchFamily="18" charset="0"/>
              </a:rPr>
              <a:t>.</a:t>
            </a:r>
          </a:p>
          <a:p>
            <a:pPr marL="0" indent="0">
              <a:buNone/>
            </a:pPr>
            <a:r>
              <a:rPr lang="en-US" sz="7200" b="1" i="1" dirty="0">
                <a:solidFill>
                  <a:schemeClr val="tx1"/>
                </a:solidFill>
                <a:latin typeface="Times New Roman" panose="02020603050405020304" pitchFamily="18" charset="0"/>
                <a:cs typeface="Times New Roman" panose="02020603050405020304" pitchFamily="18" charset="0"/>
              </a:rPr>
              <a:t>What is a subgrant?  </a:t>
            </a:r>
            <a:r>
              <a:rPr lang="en-US" sz="7200" i="1" dirty="0">
                <a:solidFill>
                  <a:schemeClr val="tx1"/>
                </a:solidFill>
                <a:latin typeface="Times New Roman" panose="02020603050405020304" pitchFamily="18" charset="0"/>
                <a:cs typeface="Times New Roman" panose="02020603050405020304" pitchFamily="18" charset="0"/>
              </a:rPr>
              <a:t>(</a:t>
            </a:r>
            <a:r>
              <a:rPr lang="en-US" sz="7200" dirty="0">
                <a:solidFill>
                  <a:schemeClr val="tx1"/>
                </a:solidFill>
                <a:latin typeface="Times New Roman" panose="02020603050405020304" pitchFamily="18" charset="0"/>
                <a:cs typeface="Times New Roman" panose="02020603050405020304" pitchFamily="18" charset="0"/>
              </a:rPr>
              <a:t>2 CFR </a:t>
            </a:r>
            <a:r>
              <a:rPr lang="en-US" sz="7200" dirty="0">
                <a:latin typeface="Times New Roman" panose="02020603050405020304" pitchFamily="18" charset="0"/>
                <a:cs typeface="Times New Roman" panose="02020603050405020304" pitchFamily="18" charset="0"/>
              </a:rPr>
              <a:t>§ </a:t>
            </a:r>
            <a:r>
              <a:rPr lang="en-US" sz="7200" dirty="0">
                <a:solidFill>
                  <a:schemeClr val="tx1"/>
                </a:solidFill>
                <a:latin typeface="Times New Roman" panose="02020603050405020304" pitchFamily="18" charset="0"/>
                <a:cs typeface="Times New Roman" panose="02020603050405020304" pitchFamily="18" charset="0"/>
              </a:rPr>
              <a:t>200.92; 2 CFR </a:t>
            </a:r>
            <a:r>
              <a:rPr lang="en-US" sz="7200" dirty="0">
                <a:latin typeface="Times New Roman" panose="02020603050405020304" pitchFamily="18" charset="0"/>
                <a:cs typeface="Times New Roman" panose="02020603050405020304" pitchFamily="18" charset="0"/>
              </a:rPr>
              <a:t>§ </a:t>
            </a:r>
            <a:r>
              <a:rPr lang="en-US" sz="7200" dirty="0">
                <a:solidFill>
                  <a:schemeClr val="tx1"/>
                </a:solidFill>
                <a:latin typeface="Times New Roman" panose="02020603050405020304" pitchFamily="18" charset="0"/>
                <a:cs typeface="Times New Roman" panose="02020603050405020304" pitchFamily="18" charset="0"/>
              </a:rPr>
              <a:t>200.330)</a:t>
            </a:r>
          </a:p>
          <a:p>
            <a:pPr marL="0" indent="0">
              <a:buNone/>
            </a:pPr>
            <a:r>
              <a:rPr lang="en-US" sz="7200" dirty="0">
                <a:solidFill>
                  <a:schemeClr val="tx1"/>
                </a:solidFill>
                <a:latin typeface="Times New Roman" panose="02020603050405020304" pitchFamily="18" charset="0"/>
                <a:cs typeface="Times New Roman" panose="02020603050405020304" pitchFamily="18" charset="0"/>
              </a:rPr>
              <a:t>An award provided by a pass-through entity to a subrecipient to carry out part of a Federal award received by the pass-through entity.  </a:t>
            </a:r>
          </a:p>
          <a:p>
            <a:pPr lvl="1">
              <a:buFont typeface="Wingdings" panose="05000000000000000000" pitchFamily="2" charset="2"/>
              <a:buChar char="§"/>
            </a:pPr>
            <a:r>
              <a:rPr lang="en-US" sz="7200" dirty="0">
                <a:latin typeface="Times New Roman" panose="02020603050405020304" pitchFamily="18" charset="0"/>
                <a:cs typeface="Times New Roman" panose="02020603050405020304" pitchFamily="18" charset="0"/>
              </a:rPr>
              <a:t>1.  Has its performance measured in relation to whether objectives of a Federal program were met.</a:t>
            </a:r>
          </a:p>
          <a:p>
            <a:pPr lvl="1">
              <a:buFont typeface="Wingdings" panose="05000000000000000000" pitchFamily="2" charset="2"/>
              <a:buChar char="§"/>
            </a:pPr>
            <a:r>
              <a:rPr lang="en-US" sz="7200" dirty="0">
                <a:latin typeface="Times New Roman" panose="02020603050405020304" pitchFamily="18" charset="0"/>
                <a:cs typeface="Times New Roman" panose="02020603050405020304" pitchFamily="18" charset="0"/>
              </a:rPr>
              <a:t>2. Responsibility for programmatic decision-making.</a:t>
            </a:r>
          </a:p>
          <a:p>
            <a:pPr marL="0" indent="0" algn="l">
              <a:buNone/>
            </a:pPr>
            <a:r>
              <a:rPr lang="en-US" sz="7200" dirty="0">
                <a:solidFill>
                  <a:schemeClr val="tx1"/>
                </a:solidFill>
              </a:rPr>
              <a:t> </a:t>
            </a:r>
          </a:p>
          <a:p>
            <a:pPr marL="457200" indent="-457200" algn="l">
              <a:buFont typeface="Arial" panose="020B0604020202020204" pitchFamily="34" charset="0"/>
              <a:buChar char="•"/>
            </a:pPr>
            <a:endParaRPr lang="en-US" sz="2900" dirty="0">
              <a:solidFill>
                <a:schemeClr val="tx1"/>
              </a:solidFill>
            </a:endParaRPr>
          </a:p>
          <a:p>
            <a:endParaRPr lang="en-US" dirty="0"/>
          </a:p>
        </p:txBody>
      </p:sp>
      <p:sp>
        <p:nvSpPr>
          <p:cNvPr id="5" name="Title 1"/>
          <p:cNvSpPr txBox="1">
            <a:spLocks/>
          </p:cNvSpPr>
          <p:nvPr/>
        </p:nvSpPr>
        <p:spPr>
          <a:xfrm>
            <a:off x="152400" y="7545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1361972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651" y="1237704"/>
            <a:ext cx="8763000" cy="2277547"/>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i="1"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i="1" dirty="0">
                <a:latin typeface="Times New Roman" panose="02020603050405020304" pitchFamily="18" charset="0"/>
                <a:cs typeface="Times New Roman" panose="02020603050405020304" pitchFamily="18" charset="0"/>
              </a:rPr>
              <a:t>What is a contract?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CFR § 200.22)</a:t>
            </a:r>
            <a:endParaRPr lang="en-US" b="1" dirty="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A contract is a legal instrument by which a Prime Grantee Recipient purchases property or services needed to carry out the project or program under an award.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Sub-awards and Contracts </a:t>
            </a:r>
            <a:r>
              <a:rPr lang="en-US" b="1" i="1" u="sng" dirty="0">
                <a:latin typeface="Times New Roman" panose="02020603050405020304" pitchFamily="18" charset="0"/>
                <a:cs typeface="Times New Roman" panose="02020603050405020304" pitchFamily="18" charset="0"/>
              </a:rPr>
              <a:t>must</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 listed in the Contractual line-item category.  In the budget narrative, they must be correctly identified as a sub-award or a contract.</a:t>
            </a:r>
          </a:p>
        </p:txBody>
      </p:sp>
      <p:sp>
        <p:nvSpPr>
          <p:cNvPr id="7" name="Rectangle 6"/>
          <p:cNvSpPr/>
          <p:nvPr/>
        </p:nvSpPr>
        <p:spPr>
          <a:xfrm>
            <a:off x="212651" y="2628900"/>
            <a:ext cx="8686800" cy="923330"/>
          </a:xfrm>
          <a:prstGeom prst="rect">
            <a:avLst/>
          </a:prstGeom>
        </p:spPr>
        <p:txBody>
          <a:bodyPr wrap="square">
            <a:spAutoFit/>
          </a:bodyPr>
          <a:lstStyle/>
          <a:p>
            <a:endParaRPr lang="en-US" b="1" u="sng" dirty="0"/>
          </a:p>
          <a:p>
            <a:endParaRPr lang="en-US" b="1" u="sng" dirty="0"/>
          </a:p>
          <a:p>
            <a:r>
              <a:rPr lang="en-US" dirty="0"/>
              <a:t> </a:t>
            </a:r>
          </a:p>
        </p:txBody>
      </p:sp>
      <p:sp>
        <p:nvSpPr>
          <p:cNvPr id="8" name="Title 1"/>
          <p:cNvSpPr txBox="1">
            <a:spLocks/>
          </p:cNvSpPr>
          <p:nvPr/>
        </p:nvSpPr>
        <p:spPr>
          <a:xfrm>
            <a:off x="212651" y="2000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747170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651" y="1328778"/>
            <a:ext cx="8763000" cy="2985433"/>
          </a:xfrm>
          <a:prstGeom prst="rect">
            <a:avLst/>
          </a:prstGeom>
        </p:spPr>
        <p:txBody>
          <a:bodyPr wrap="square">
            <a:spAutoFit/>
          </a:bodyPr>
          <a:lstStyle/>
          <a:p>
            <a:pPr>
              <a:spcAft>
                <a:spcPts val="1200"/>
              </a:spcAft>
            </a:pPr>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u="sng"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u="sng" dirty="0">
                <a:latin typeface="Times New Roman" panose="02020603050405020304" pitchFamily="18" charset="0"/>
                <a:cs typeface="Times New Roman" panose="02020603050405020304" pitchFamily="18" charset="0"/>
              </a:rPr>
              <a:t>Other</a:t>
            </a:r>
            <a:r>
              <a:rPr lang="en-US" b="1" i="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spcAft>
                <a:spcPts val="1200"/>
              </a:spcAft>
            </a:pPr>
            <a:r>
              <a:rPr lang="en-US" dirty="0">
                <a:latin typeface="Times New Roman" panose="02020603050405020304" pitchFamily="18" charset="0"/>
                <a:cs typeface="Times New Roman" panose="02020603050405020304" pitchFamily="18" charset="0"/>
              </a:rPr>
              <a:t>“Other” direct costs do not fit any of the aforementioned categories, such as rent for buildings used to conduct project activities, printing, utilities and/or leased equipment, employee  training, tuition, etc.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“Other” direct costs should be itemized and the methodology explained in the budget narrative. </a:t>
            </a:r>
          </a:p>
          <a:p>
            <a:endParaRPr lang="en-US" b="1" dirty="0"/>
          </a:p>
        </p:txBody>
      </p:sp>
      <p:sp>
        <p:nvSpPr>
          <p:cNvPr id="7" name="Rectangle 6"/>
          <p:cNvSpPr/>
          <p:nvPr/>
        </p:nvSpPr>
        <p:spPr>
          <a:xfrm>
            <a:off x="228600" y="2821495"/>
            <a:ext cx="8686800" cy="369332"/>
          </a:xfrm>
          <a:prstGeom prst="rect">
            <a:avLst/>
          </a:prstGeom>
        </p:spPr>
        <p:txBody>
          <a:bodyPr wrap="square">
            <a:spAutoFit/>
          </a:bodyPr>
          <a:lstStyle/>
          <a:p>
            <a:r>
              <a:rPr lang="en-US" dirty="0"/>
              <a:t> </a:t>
            </a:r>
          </a:p>
        </p:txBody>
      </p:sp>
      <p:sp>
        <p:nvSpPr>
          <p:cNvPr id="8" name="Title 1"/>
          <p:cNvSpPr txBox="1">
            <a:spLocks/>
          </p:cNvSpPr>
          <p:nvPr/>
        </p:nvSpPr>
        <p:spPr>
          <a:xfrm>
            <a:off x="212651" y="2000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4176381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 y="1047750"/>
            <a:ext cx="8763000" cy="3847207"/>
          </a:xfrm>
          <a:prstGeom prst="rect">
            <a:avLst/>
          </a:prstGeom>
        </p:spPr>
        <p:txBody>
          <a:bodyPr wrap="square">
            <a:spAutoFit/>
          </a:bodyPr>
          <a:lstStyle/>
          <a:p>
            <a:r>
              <a:rPr lang="en-US" sz="2000" b="1" dirty="0">
                <a:solidFill>
                  <a:schemeClr val="accent1"/>
                </a:solidFill>
                <a:latin typeface="Times New Roman" panose="02020603050405020304" pitchFamily="18" charset="0"/>
                <a:cs typeface="Times New Roman" panose="02020603050405020304" pitchFamily="18" charset="0"/>
              </a:rPr>
              <a:t>Budget Line Items Explained</a:t>
            </a:r>
            <a:endParaRPr lang="en-US" sz="2000" b="1" i="1" dirty="0">
              <a:solidFill>
                <a:schemeClr val="accent1"/>
              </a:solidFill>
              <a:latin typeface="Times New Roman" panose="02020603050405020304" pitchFamily="18" charset="0"/>
              <a:cs typeface="Times New Roman" panose="02020603050405020304" pitchFamily="18" charset="0"/>
            </a:endParaRPr>
          </a:p>
          <a:p>
            <a:endParaRPr lang="en-US" sz="2000" b="1" u="sng"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Indirect Costs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(2 CFR § 200.416)</a:t>
            </a:r>
          </a:p>
          <a:p>
            <a:pPr>
              <a:spcAft>
                <a:spcPts val="1200"/>
              </a:spcAft>
            </a:pPr>
            <a:r>
              <a:rPr lang="en-US" dirty="0">
                <a:latin typeface="Times New Roman" panose="02020603050405020304" pitchFamily="18" charset="0"/>
                <a:cs typeface="Times New Roman" panose="02020603050405020304" pitchFamily="18" charset="0"/>
              </a:rPr>
              <a:t>Are incurred for common or joint objectives that benefit more than one project.  The applicant must include a current and fully executed agreement in the application if claiming indirect costs.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Make sure the rate is applied to the appropriate base in the approved agreement.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If the rate will not be approved by the application due date, attach the letter of renewal or letter of request that you sent to your cognizant agency to your application.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Applicant may use the 10% </a:t>
            </a:r>
            <a:r>
              <a:rPr lang="en-US" dirty="0" err="1">
                <a:latin typeface="Times New Roman" panose="02020603050405020304" pitchFamily="18" charset="0"/>
                <a:cs typeface="Times New Roman" panose="02020603050405020304" pitchFamily="18" charset="0"/>
              </a:rPr>
              <a:t>DeMinis</a:t>
            </a:r>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7" name="Rectangle 6"/>
          <p:cNvSpPr/>
          <p:nvPr/>
        </p:nvSpPr>
        <p:spPr>
          <a:xfrm>
            <a:off x="228600" y="2821495"/>
            <a:ext cx="8686800" cy="369332"/>
          </a:xfrm>
          <a:prstGeom prst="rect">
            <a:avLst/>
          </a:prstGeom>
        </p:spPr>
        <p:txBody>
          <a:bodyPr wrap="square">
            <a:spAutoFit/>
          </a:bodyPr>
          <a:lstStyle/>
          <a:p>
            <a:r>
              <a:rPr lang="en-US" dirty="0"/>
              <a:t> </a:t>
            </a:r>
          </a:p>
        </p:txBody>
      </p:sp>
      <p:sp>
        <p:nvSpPr>
          <p:cNvPr id="8" name="Title 1"/>
          <p:cNvSpPr txBox="1">
            <a:spLocks/>
          </p:cNvSpPr>
          <p:nvPr/>
        </p:nvSpPr>
        <p:spPr>
          <a:xfrm>
            <a:off x="212651" y="200025"/>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Components of the Grant Application</a:t>
            </a:r>
          </a:p>
        </p:txBody>
      </p:sp>
    </p:spTree>
    <p:extLst>
      <p:ext uri="{BB962C8B-B14F-4D97-AF65-F5344CB8AC3E}">
        <p14:creationId xmlns:p14="http://schemas.microsoft.com/office/powerpoint/2010/main" val="455924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790" y="298943"/>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a:solidFill>
                  <a:schemeClr val="accent1"/>
                </a:solidFill>
                <a:latin typeface="Times New Roman" panose="02020603050405020304" pitchFamily="18" charset="0"/>
                <a:cs typeface="Times New Roman" panose="02020603050405020304" pitchFamily="18" charset="0"/>
              </a:rPr>
              <a:t>Non-Federal Share </a:t>
            </a:r>
          </a:p>
        </p:txBody>
      </p:sp>
      <p:sp>
        <p:nvSpPr>
          <p:cNvPr id="6" name="Rectangle 5"/>
          <p:cNvSpPr/>
          <p:nvPr/>
        </p:nvSpPr>
        <p:spPr>
          <a:xfrm>
            <a:off x="152400" y="1082557"/>
            <a:ext cx="8763000" cy="3231654"/>
          </a:xfrm>
          <a:prstGeom prst="rect">
            <a:avLst/>
          </a:prstGeom>
        </p:spPr>
        <p:txBody>
          <a:bodyPr wrap="square">
            <a:spAutoFit/>
          </a:bodyPr>
          <a:lstStyle/>
          <a:p>
            <a:pPr>
              <a:spcAft>
                <a:spcPts val="1200"/>
              </a:spcAft>
            </a:pPr>
            <a:r>
              <a:rPr lang="en-US" altLang="en-US" sz="2000" b="1" dirty="0">
                <a:solidFill>
                  <a:schemeClr val="accent1"/>
                </a:solidFill>
                <a:latin typeface="Times New Roman" panose="02020603050405020304" pitchFamily="18" charset="0"/>
                <a:cs typeface="Times New Roman" panose="02020603050405020304" pitchFamily="18" charset="0"/>
              </a:rPr>
              <a:t>Cost Sharing/Matching</a:t>
            </a:r>
            <a:endParaRPr lang="en-US" sz="2000" dirty="0">
              <a:solidFill>
                <a:schemeClr val="accent1"/>
              </a:solidFill>
              <a:latin typeface="Times New Roman" panose="02020603050405020304" pitchFamily="18" charset="0"/>
              <a:cs typeface="Times New Roman" panose="02020603050405020304" pitchFamily="18" charset="0"/>
            </a:endParaRPr>
          </a:p>
          <a:p>
            <a:pPr>
              <a:spcAft>
                <a:spcPts val="1200"/>
              </a:spcAft>
            </a:pPr>
            <a:r>
              <a:rPr lang="en-US" b="1" i="1" dirty="0">
                <a:latin typeface="Times New Roman" panose="02020603050405020304" pitchFamily="18" charset="0"/>
                <a:cs typeface="Times New Roman" panose="02020603050405020304" pitchFamily="18" charset="0"/>
              </a:rPr>
              <a:t>Cost sharing or matching</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the portion of project costs not paid by Federal funds. For planning and training grants, this amount is 20%, if applicable.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 the 424A budget, enter match in Section A and C. </a:t>
            </a:r>
          </a:p>
          <a:p>
            <a:pPr marL="285750" indent="-285750">
              <a:spcAft>
                <a:spcPts val="12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Match must be fully described in the budget narrative in a clearly marked section for match.  Explain the amount and how it will be met in the same manner you would for a federal share cost item. </a:t>
            </a:r>
          </a:p>
          <a:p>
            <a:endParaRPr lang="en-US" dirty="0">
              <a:solidFill>
                <a:srgbClr val="FF0000"/>
              </a:solidFill>
            </a:endParaRPr>
          </a:p>
          <a:p>
            <a:endParaRPr lang="en-US" b="1" dirty="0"/>
          </a:p>
        </p:txBody>
      </p:sp>
      <p:sp>
        <p:nvSpPr>
          <p:cNvPr id="7" name="Rectangle 6"/>
          <p:cNvSpPr/>
          <p:nvPr/>
        </p:nvSpPr>
        <p:spPr>
          <a:xfrm>
            <a:off x="228600" y="2821495"/>
            <a:ext cx="868680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20586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514350"/>
            <a:ext cx="88392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sp>
        <p:nvSpPr>
          <p:cNvPr id="6" name="Rectangle 5"/>
          <p:cNvSpPr/>
          <p:nvPr/>
        </p:nvSpPr>
        <p:spPr>
          <a:xfrm>
            <a:off x="152400" y="873199"/>
            <a:ext cx="8839200" cy="3077766"/>
          </a:xfrm>
          <a:prstGeom prst="rect">
            <a:avLst/>
          </a:prstGeom>
        </p:spPr>
        <p:txBody>
          <a:bodyPr wrap="square">
            <a:spAutoFit/>
          </a:bodyPr>
          <a:lstStyle/>
          <a:p>
            <a:pPr marL="285750" lvl="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Submitting a well-written budget narrative results in a faster review by PHMSA and a lower administrative burden to applicants. </a:t>
            </a:r>
          </a:p>
          <a:p>
            <a:pPr marL="285750" lvl="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Please check for computational errors! </a:t>
            </a:r>
          </a:p>
          <a:p>
            <a:pPr marL="285750" lvl="0" indent="-285750">
              <a:spcAft>
                <a:spcPts val="12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Every number listed in the SF-424A line-item budget should have a corresponding explanation as to how it was calculated in the budget narrative.</a:t>
            </a:r>
          </a:p>
          <a:p>
            <a:pPr marL="285750" lvl="0" indent="-285750">
              <a:spcAft>
                <a:spcPts val="12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0">
              <a:spcAft>
                <a:spcPts val="1200"/>
              </a:spcAft>
            </a:pPr>
            <a:endParaRPr lang="en-US" dirty="0">
              <a:latin typeface="Times New Roman" panose="02020603050405020304" pitchFamily="18" charset="0"/>
              <a:cs typeface="Times New Roman" panose="02020603050405020304" pitchFamily="18" charset="0"/>
            </a:endParaRPr>
          </a:p>
          <a:p>
            <a:r>
              <a:rPr lang="en-US" dirty="0"/>
              <a:t> </a:t>
            </a:r>
          </a:p>
        </p:txBody>
      </p:sp>
      <p:sp>
        <p:nvSpPr>
          <p:cNvPr id="3" name="Rectangle 2"/>
          <p:cNvSpPr/>
          <p:nvPr/>
        </p:nvSpPr>
        <p:spPr>
          <a:xfrm>
            <a:off x="1950932" y="221962"/>
            <a:ext cx="5242141" cy="461665"/>
          </a:xfrm>
          <a:prstGeom prst="rect">
            <a:avLst/>
          </a:prstGeom>
        </p:spPr>
        <p:txBody>
          <a:bodyPr wrap="none">
            <a:spAutoFit/>
          </a:bodyPr>
          <a:lstStyle/>
          <a:p>
            <a:pPr lvl="0" algn="ctr"/>
            <a:r>
              <a:rPr lang="en-US" sz="2400" b="1" dirty="0">
                <a:solidFill>
                  <a:schemeClr val="accent1"/>
                </a:solidFill>
                <a:latin typeface="Times New Roman" panose="02020603050405020304" pitchFamily="18" charset="0"/>
                <a:cs typeface="Times New Roman" panose="02020603050405020304" pitchFamily="18" charset="0"/>
              </a:rPr>
              <a:t>Overall Budget Narrative: Reminders </a:t>
            </a:r>
          </a:p>
        </p:txBody>
      </p:sp>
      <p:pic>
        <p:nvPicPr>
          <p:cNvPr id="7" name="Picture 6" descr="General Survey &lt;strong&gt;Reminder&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105150"/>
            <a:ext cx="2590800" cy="1165151"/>
          </a:xfrm>
          <a:prstGeom prst="rect">
            <a:avLst/>
          </a:prstGeom>
        </p:spPr>
      </p:pic>
    </p:spTree>
    <p:extLst>
      <p:ext uri="{BB962C8B-B14F-4D97-AF65-F5344CB8AC3E}">
        <p14:creationId xmlns:p14="http://schemas.microsoft.com/office/powerpoint/2010/main" val="2525327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3350"/>
            <a:ext cx="6968411" cy="786926"/>
          </a:xfrm>
        </p:spPr>
        <p:txBody>
          <a:bodyPr>
            <a:normAutofit/>
          </a:bodyPr>
          <a:lstStyle/>
          <a:p>
            <a:r>
              <a:rPr lang="en-US" altLang="en-US" b="1" dirty="0">
                <a:latin typeface="Times New Roman" panose="02020603050405020304" pitchFamily="18" charset="0"/>
                <a:cs typeface="Times New Roman" panose="02020603050405020304" pitchFamily="18" charset="0"/>
              </a:rPr>
              <a:t>Things to Consider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71550"/>
            <a:ext cx="8229600" cy="3314700"/>
          </a:xfrm>
        </p:spPr>
        <p:txBody>
          <a:bodyPr>
            <a:normAutofit lnSpcReduction="10000"/>
          </a:bodyPr>
          <a:lstStyle/>
          <a:p>
            <a:pPr marL="0" indent="0">
              <a:spcBef>
                <a:spcPts val="0"/>
              </a:spcBef>
              <a:spcAft>
                <a:spcPts val="600"/>
              </a:spcAft>
              <a:buNone/>
            </a:pPr>
            <a:r>
              <a:rPr lang="en-US" sz="2000" b="1" dirty="0">
                <a:solidFill>
                  <a:schemeClr val="accent1"/>
                </a:solidFill>
                <a:latin typeface="Times New Roman" panose="02020603050405020304" pitchFamily="18" charset="0"/>
                <a:cs typeface="Times New Roman" panose="02020603050405020304" pitchFamily="18" charset="0"/>
              </a:rPr>
              <a:t>Recommendations</a:t>
            </a:r>
            <a:endParaRPr lang="en-US" sz="2000" dirty="0">
              <a:solidFill>
                <a:schemeClr val="accent1"/>
              </a:solidFill>
              <a:latin typeface="Times New Roman" panose="02020603050405020304" pitchFamily="18" charset="0"/>
              <a:cs typeface="Times New Roman" panose="02020603050405020304" pitchFamily="18" charset="0"/>
            </a:endParaRPr>
          </a:p>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Applicants should endeavor to have the entire 3-year activities detailed in the first-year application.  Continuation applications may simply be an update, or a statement that nothing has changed.</a:t>
            </a:r>
          </a:p>
          <a:p>
            <a:pPr>
              <a:spcBef>
                <a:spcPts val="0"/>
              </a:spcBef>
              <a:spcAft>
                <a:spcPts val="600"/>
              </a:spcAft>
              <a:buFont typeface="Wingdings" panose="05000000000000000000" pitchFamily="2" charset="2"/>
              <a:buChar char="§"/>
            </a:pPr>
            <a:r>
              <a:rPr lang="en-US" sz="2000" b="1" dirty="0">
                <a:solidFill>
                  <a:schemeClr val="accent2"/>
                </a:solidFill>
                <a:latin typeface="Times New Roman" panose="02020603050405020304" pitchFamily="18" charset="0"/>
                <a:cs typeface="Times New Roman" panose="02020603050405020304" pitchFamily="18" charset="0"/>
              </a:rPr>
              <a:t>Start early! </a:t>
            </a:r>
            <a:r>
              <a:rPr lang="en-US" sz="2000" dirty="0">
                <a:latin typeface="Times New Roman" panose="02020603050405020304" pitchFamily="18" charset="0"/>
                <a:cs typeface="Times New Roman" panose="02020603050405020304" pitchFamily="18" charset="0"/>
              </a:rPr>
              <a:t>Identify sub-awards prior to application submission. Year’s 2 &amp; 3 estimated funding is already known.</a:t>
            </a:r>
          </a:p>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Steady progress throughout the grant period. Waiting until year 3 to complete activities is unacceptable and may result in a loss of funding.</a:t>
            </a:r>
          </a:p>
          <a:p>
            <a:pPr marL="0" indent="0">
              <a:buNone/>
            </a:pPr>
            <a:endParaRPr lang="en-US" sz="2400" dirty="0">
              <a:solidFill>
                <a:schemeClr val="tx2">
                  <a:lumMod val="75000"/>
                </a:schemeClr>
              </a:solidFill>
              <a:latin typeface="Palatino Linotype" panose="02040502050505030304" pitchFamily="18" charset="0"/>
            </a:endParaRPr>
          </a:p>
          <a:p>
            <a:pPr marL="0" indent="0">
              <a:buNone/>
            </a:pPr>
            <a:endParaRPr lang="en-US" dirty="0"/>
          </a:p>
        </p:txBody>
      </p:sp>
    </p:spTree>
    <p:extLst>
      <p:ext uri="{BB962C8B-B14F-4D97-AF65-F5344CB8AC3E}">
        <p14:creationId xmlns:p14="http://schemas.microsoft.com/office/powerpoint/2010/main" val="321844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61950"/>
            <a:ext cx="8229600" cy="548879"/>
          </a:xfrm>
        </p:spPr>
        <p:txBody>
          <a:bodyPr>
            <a:noAutofit/>
          </a:bodyPr>
          <a:lstStyle/>
          <a:p>
            <a:pPr algn="ctr"/>
            <a:r>
              <a:rPr lang="en-US" altLang="en-US" b="1" dirty="0">
                <a:latin typeface="Times New Roman" panose="02020603050405020304" pitchFamily="18" charset="0"/>
                <a:ea typeface="Tahoma" pitchFamily="34" charset="0"/>
                <a:cs typeface="Times New Roman" panose="02020603050405020304" pitchFamily="18" charset="0"/>
              </a:rPr>
              <a:t>HMEP GRANT common activities</a:t>
            </a:r>
          </a:p>
        </p:txBody>
      </p:sp>
      <p:sp>
        <p:nvSpPr>
          <p:cNvPr id="4" name="Content Placeholder 7">
            <a:extLst>
              <a:ext uri="{FF2B5EF4-FFF2-40B4-BE49-F238E27FC236}">
                <a16:creationId xmlns:a16="http://schemas.microsoft.com/office/drawing/2014/main" id="{CC588FEC-0499-4A9E-8F7E-D4DFC891E86C}"/>
              </a:ext>
            </a:extLst>
          </p:cNvPr>
          <p:cNvSpPr txBox="1">
            <a:spLocks/>
          </p:cNvSpPr>
          <p:nvPr/>
        </p:nvSpPr>
        <p:spPr>
          <a:xfrm>
            <a:off x="533400" y="920594"/>
            <a:ext cx="7285245" cy="34242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1800" b="1" dirty="0">
                <a:latin typeface="Times New Roman" panose="02020603050405020304" pitchFamily="18" charset="0"/>
                <a:cs typeface="Times New Roman" panose="02020603050405020304" pitchFamily="18" charset="0"/>
              </a:rPr>
              <a:t>Eligible activities include (but are not limited to):</a:t>
            </a:r>
          </a:p>
          <a:p>
            <a:pPr>
              <a:spcBef>
                <a:spcPts val="0"/>
              </a:spcBef>
              <a:spcAft>
                <a:spcPts val="1200"/>
              </a:spcAft>
            </a:pPr>
            <a:r>
              <a:rPr lang="en-US" sz="1800" b="1" dirty="0">
                <a:latin typeface="Times New Roman" panose="02020603050405020304" pitchFamily="18" charset="0"/>
                <a:cs typeface="Times New Roman" panose="02020603050405020304" pitchFamily="18" charset="0"/>
              </a:rPr>
              <a:t>Commodity Flow Studies (what HAZMAT is flowing through your community?)</a:t>
            </a:r>
          </a:p>
          <a:p>
            <a:pPr>
              <a:spcBef>
                <a:spcPts val="0"/>
              </a:spcBef>
              <a:spcAft>
                <a:spcPts val="1200"/>
              </a:spcAft>
            </a:pPr>
            <a:r>
              <a:rPr lang="en-US" sz="1800" b="1" dirty="0">
                <a:latin typeface="Times New Roman" panose="02020603050405020304" pitchFamily="18" charset="0"/>
                <a:cs typeface="Times New Roman" panose="02020603050405020304" pitchFamily="18" charset="0"/>
              </a:rPr>
              <a:t>HAZMAT Training (awareness, technician, operations, specialist)</a:t>
            </a:r>
          </a:p>
          <a:p>
            <a:pPr>
              <a:spcBef>
                <a:spcPts val="0"/>
              </a:spcBef>
              <a:spcAft>
                <a:spcPts val="1200"/>
              </a:spcAft>
            </a:pPr>
            <a:r>
              <a:rPr lang="en-US" sz="1800" b="1" dirty="0">
                <a:latin typeface="Times New Roman" panose="02020603050405020304" pitchFamily="18" charset="0"/>
                <a:cs typeface="Times New Roman" panose="02020603050405020304" pitchFamily="18" charset="0"/>
              </a:rPr>
              <a:t>Table-Top Exercises </a:t>
            </a:r>
          </a:p>
          <a:p>
            <a:pPr>
              <a:spcBef>
                <a:spcPts val="0"/>
              </a:spcBef>
              <a:spcAft>
                <a:spcPts val="1200"/>
              </a:spcAft>
            </a:pPr>
            <a:r>
              <a:rPr lang="en-US" sz="1800" b="1" dirty="0">
                <a:latin typeface="Times New Roman" panose="02020603050405020304" pitchFamily="18" charset="0"/>
                <a:cs typeface="Times New Roman" panose="02020603050405020304" pitchFamily="18" charset="0"/>
              </a:rPr>
              <a:t>Purchase of Training Props</a:t>
            </a:r>
          </a:p>
          <a:p>
            <a:pPr>
              <a:spcBef>
                <a:spcPts val="0"/>
              </a:spcBef>
              <a:spcAft>
                <a:spcPts val="1200"/>
              </a:spcAft>
            </a:pPr>
            <a:r>
              <a:rPr lang="en-US" sz="1800" b="1" dirty="0">
                <a:latin typeface="Times New Roman" panose="02020603050405020304" pitchFamily="18" charset="0"/>
                <a:cs typeface="Times New Roman" panose="02020603050405020304" pitchFamily="18" charset="0"/>
              </a:rPr>
              <a:t>Development of Emergency Response Plans</a:t>
            </a:r>
          </a:p>
          <a:p>
            <a:pPr>
              <a:spcBef>
                <a:spcPts val="0"/>
              </a:spcBef>
              <a:spcAft>
                <a:spcPts val="1200"/>
              </a:spcAft>
            </a:pPr>
            <a:r>
              <a:rPr lang="en-US" sz="1800" b="1" dirty="0">
                <a:latin typeface="Times New Roman" panose="02020603050405020304" pitchFamily="18" charset="0"/>
                <a:cs typeface="Times New Roman" panose="02020603050405020304" pitchFamily="18" charset="0"/>
              </a:rPr>
              <a:t>Backfill/Overtime/Stipends for volunteer firefighters </a:t>
            </a:r>
          </a:p>
          <a:p>
            <a:pPr>
              <a:spcBef>
                <a:spcPts val="0"/>
              </a:spcBef>
              <a:spcAft>
                <a:spcPts val="1200"/>
              </a:spcAft>
            </a:pPr>
            <a:r>
              <a:rPr lang="en-US" sz="1800" b="1" dirty="0">
                <a:latin typeface="Times New Roman" panose="02020603050405020304" pitchFamily="18" charset="0"/>
                <a:cs typeface="Times New Roman" panose="02020603050405020304" pitchFamily="18" charset="0"/>
              </a:rPr>
              <a:t>HAZMAT Conference Attendance</a:t>
            </a:r>
          </a:p>
          <a:p>
            <a:pPr>
              <a:spcBef>
                <a:spcPts val="0"/>
              </a:spcBef>
              <a:spcAft>
                <a:spcPts val="1200"/>
              </a:spcAft>
            </a:pPr>
            <a:r>
              <a:rPr lang="en-US" sz="1800" b="1" dirty="0">
                <a:latin typeface="Times New Roman" panose="02020603050405020304" pitchFamily="18" charset="0"/>
                <a:cs typeface="Times New Roman" panose="02020603050405020304" pitchFamily="18" charset="0"/>
              </a:rPr>
              <a:t>Hazardous Waste Operations and Emergency Response (HAZWOPER) Training</a:t>
            </a:r>
          </a:p>
        </p:txBody>
      </p:sp>
    </p:spTree>
    <p:extLst>
      <p:ext uri="{BB962C8B-B14F-4D97-AF65-F5344CB8AC3E}">
        <p14:creationId xmlns:p14="http://schemas.microsoft.com/office/powerpoint/2010/main" val="2964625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5" y="285750"/>
            <a:ext cx="6968411" cy="786926"/>
          </a:xfrm>
        </p:spPr>
        <p:txBody>
          <a:bodyPr>
            <a:normAutofit/>
          </a:bodyPr>
          <a:lstStyle/>
          <a:p>
            <a:r>
              <a:rPr lang="en-US" b="1" dirty="0">
                <a:latin typeface="Times New Roman" panose="02020603050405020304" pitchFamily="18" charset="0"/>
                <a:cs typeface="Times New Roman" panose="02020603050405020304" pitchFamily="18" charset="0"/>
              </a:rPr>
              <a:t>Notice of Funding Opportunity (NOFO)</a:t>
            </a:r>
          </a:p>
        </p:txBody>
      </p:sp>
      <p:sp>
        <p:nvSpPr>
          <p:cNvPr id="3" name="Content Placeholder 2"/>
          <p:cNvSpPr>
            <a:spLocks noGrp="1"/>
          </p:cNvSpPr>
          <p:nvPr>
            <p:ph idx="1"/>
          </p:nvPr>
        </p:nvSpPr>
        <p:spPr>
          <a:xfrm>
            <a:off x="1088685" y="1657350"/>
            <a:ext cx="6968411" cy="2587960"/>
          </a:xfrm>
        </p:spPr>
        <p:txBody>
          <a:bodyPr>
            <a:normAutofit/>
          </a:bodyPr>
          <a:lstStyle/>
          <a:p>
            <a:pPr marL="0" indent="0">
              <a:spcBef>
                <a:spcPts val="0"/>
              </a:spcBef>
              <a:spcAft>
                <a:spcPts val="600"/>
              </a:spcAft>
              <a:buNone/>
            </a:pPr>
            <a:r>
              <a:rPr lang="en-US" sz="2000" dirty="0">
                <a:latin typeface="Times New Roman" panose="02020603050405020304" pitchFamily="18" charset="0"/>
                <a:cs typeface="Times New Roman" panose="02020603050405020304" pitchFamily="18" charset="0"/>
              </a:rPr>
              <a:t>The NOFO will provide the requirements for the application submission (where to submit, format, etc.).</a:t>
            </a:r>
          </a:p>
        </p:txBody>
      </p:sp>
    </p:spTree>
    <p:extLst>
      <p:ext uri="{BB962C8B-B14F-4D97-AF65-F5344CB8AC3E}">
        <p14:creationId xmlns:p14="http://schemas.microsoft.com/office/powerpoint/2010/main" val="39918036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35" y="514350"/>
            <a:ext cx="8229600" cy="3394472"/>
          </a:xfrm>
        </p:spPr>
        <p:txBody>
          <a:bodyPr/>
          <a:lstStyle/>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en-US" sz="3200" b="1" dirty="0">
                <a:solidFill>
                  <a:schemeClr val="accent1"/>
                </a:solidFill>
                <a:latin typeface="Times New Roman" panose="02020603050405020304" pitchFamily="18" charset="0"/>
                <a:cs typeface="Times New Roman" panose="02020603050405020304" pitchFamily="18" charset="0"/>
              </a:rPr>
              <a:t>Cost Share</a:t>
            </a:r>
          </a:p>
          <a:p>
            <a:pPr marL="0" indent="0" algn="ctr">
              <a:buNone/>
            </a:pPr>
            <a:endParaRPr lang="en-US" sz="3200" b="1" dirty="0">
              <a:solidFill>
                <a:schemeClr val="accent1"/>
              </a:solidFill>
              <a:latin typeface="Times New Roman" panose="02020603050405020304" pitchFamily="18" charset="0"/>
              <a:cs typeface="Times New Roman" panose="02020603050405020304" pitchFamily="18" charset="0"/>
            </a:endParaRPr>
          </a:p>
          <a:p>
            <a:pPr marL="0" indent="0" algn="ctr">
              <a:buNone/>
            </a:pPr>
            <a:endParaRPr lang="en-US" sz="2400" dirty="0">
              <a:latin typeface="Curlz MT" panose="04040404050702020202" pitchFamily="82" charset="0"/>
            </a:endParaRPr>
          </a:p>
        </p:txBody>
      </p:sp>
    </p:spTree>
    <p:extLst>
      <p:ext uri="{BB962C8B-B14F-4D97-AF65-F5344CB8AC3E}">
        <p14:creationId xmlns:p14="http://schemas.microsoft.com/office/powerpoint/2010/main" val="4057315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19558-6290-4308-BDB9-44622883999E}"/>
              </a:ext>
            </a:extLst>
          </p:cNvPr>
          <p:cNvSpPr>
            <a:spLocks noGrp="1"/>
          </p:cNvSpPr>
          <p:nvPr>
            <p:ph type="ctrTitle"/>
          </p:nvPr>
        </p:nvSpPr>
        <p:spPr>
          <a:xfrm>
            <a:off x="685800" y="285750"/>
            <a:ext cx="7772400" cy="533400"/>
          </a:xfrm>
        </p:spPr>
        <p:txBody>
          <a:bodyPr>
            <a:normAutofit fontScale="90000"/>
          </a:bodyPr>
          <a:lstStyle/>
          <a:p>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Cost Share/Match</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5BBD29-1139-4810-A9C9-592001B9ECE9}"/>
              </a:ext>
            </a:extLst>
          </p:cNvPr>
          <p:cNvSpPr>
            <a:spLocks noGrp="1"/>
          </p:cNvSpPr>
          <p:nvPr>
            <p:ph type="subTitle" idx="1"/>
          </p:nvPr>
        </p:nvSpPr>
        <p:spPr>
          <a:xfrm>
            <a:off x="76200" y="819150"/>
            <a:ext cx="8839200" cy="3257550"/>
          </a:xfrm>
        </p:spPr>
        <p:txBody>
          <a:bodyPr>
            <a:normAutofit fontScale="77500" lnSpcReduction="20000"/>
          </a:bodyPr>
          <a:lstStyle/>
          <a:p>
            <a:pPr algn="l">
              <a:spcBef>
                <a:spcPts val="600"/>
              </a:spcBef>
              <a:spcAft>
                <a:spcPts val="600"/>
              </a:spcAft>
            </a:pPr>
            <a:r>
              <a:rPr lang="en-US" sz="2000" b="1" dirty="0">
                <a:solidFill>
                  <a:schemeClr val="accent1"/>
                </a:solidFill>
                <a:latin typeface="Times New Roman" panose="02020603050405020304" pitchFamily="18" charset="0"/>
                <a:cs typeface="Times New Roman" panose="02020603050405020304" pitchFamily="18" charset="0"/>
              </a:rPr>
              <a:t>Cost Share/Match Requirements</a:t>
            </a:r>
            <a:endParaRPr lang="en-US" sz="1800" b="1" dirty="0">
              <a:solidFill>
                <a:schemeClr val="tx1"/>
              </a:solidFill>
              <a:latin typeface="Times New Roman" panose="02020603050405020304" pitchFamily="18" charset="0"/>
              <a:cs typeface="Times New Roman" panose="02020603050405020304" pitchFamily="18" charset="0"/>
            </a:endParaRPr>
          </a:p>
          <a:p>
            <a:pPr marL="914400" lvl="1" indent="-457200" algn="l">
              <a:spcBef>
                <a:spcPts val="60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HMEP grant award is 80% Federal share + 20% match = 100% grant award.</a:t>
            </a:r>
          </a:p>
          <a:p>
            <a:pPr marL="1143000" lvl="1" indent="-282575" algn="l">
              <a:spcBef>
                <a:spcPts val="600"/>
              </a:spcBef>
              <a:spcAft>
                <a:spcPts val="600"/>
              </a:spcAft>
              <a:buFont typeface="Wingdings" panose="05000000000000000000" pitchFamily="2" charset="2"/>
              <a:buChar char="Ø"/>
            </a:pPr>
            <a:r>
              <a:rPr lang="en-US" sz="1800" dirty="0">
                <a:solidFill>
                  <a:schemeClr val="tx1"/>
                </a:solidFill>
                <a:latin typeface="Times New Roman" panose="02020603050405020304" pitchFamily="18" charset="0"/>
                <a:cs typeface="Times New Roman" panose="02020603050405020304" pitchFamily="18" charset="0"/>
              </a:rPr>
              <a:t>Match can be calculated by using the federal share (award) divided by the percentage of Total Project Cost minus federal share. </a:t>
            </a:r>
          </a:p>
          <a:p>
            <a:pPr marL="1143000" lvl="1" indent="-282575" algn="l">
              <a:spcBef>
                <a:spcPts val="600"/>
              </a:spcBef>
              <a:spcAft>
                <a:spcPts val="600"/>
              </a:spcAft>
              <a:buFont typeface="Wingdings" panose="05000000000000000000" pitchFamily="2" charset="2"/>
              <a:buChar char="Ø"/>
            </a:pPr>
            <a:r>
              <a:rPr lang="en-US" sz="1800" dirty="0">
                <a:solidFill>
                  <a:schemeClr val="tx1"/>
                </a:solidFill>
                <a:latin typeface="Times New Roman" panose="02020603050405020304" pitchFamily="18" charset="0"/>
                <a:cs typeface="Times New Roman" panose="02020603050405020304" pitchFamily="18" charset="0"/>
              </a:rPr>
              <a:t>Match can also be calculated by multiplying Federal share by 25%.</a:t>
            </a:r>
          </a:p>
          <a:p>
            <a:pPr marL="860425" lvl="1" indent="-403225" algn="l">
              <a:spcBef>
                <a:spcPts val="600"/>
              </a:spcBef>
              <a:spcAft>
                <a:spcPts val="600"/>
              </a:spcAft>
            </a:pPr>
            <a:r>
              <a:rPr lang="en-US" sz="1800" b="1" dirty="0">
                <a:solidFill>
                  <a:schemeClr val="accent1"/>
                </a:solidFill>
                <a:latin typeface="Times New Roman" panose="02020603050405020304" pitchFamily="18" charset="0"/>
                <a:cs typeface="Times New Roman" panose="02020603050405020304" pitchFamily="18" charset="0"/>
              </a:rPr>
              <a:t>Example:</a:t>
            </a:r>
          </a:p>
          <a:p>
            <a:pPr marL="860425" lvl="1" indent="-403225" algn="l">
              <a:spcBef>
                <a:spcPts val="600"/>
              </a:spcBef>
              <a:spcAft>
                <a:spcPts val="600"/>
              </a:spcAft>
            </a:pPr>
            <a:r>
              <a:rPr lang="en-US" sz="1800" dirty="0">
                <a:solidFill>
                  <a:schemeClr val="tx1"/>
                </a:solidFill>
                <a:latin typeface="Times New Roman" panose="02020603050405020304" pitchFamily="18" charset="0"/>
                <a:cs typeface="Times New Roman" panose="02020603050405020304" pitchFamily="18" charset="0"/>
              </a:rPr>
              <a:t>With a match of 20%, and federal share of 80%, a $250,000 federal share:</a:t>
            </a:r>
          </a:p>
          <a:p>
            <a:pPr marL="860425" lvl="1" indent="-403225" algn="l">
              <a:spcBef>
                <a:spcPts val="0"/>
              </a:spcBef>
              <a:spcAft>
                <a:spcPts val="600"/>
              </a:spcAft>
            </a:pPr>
            <a:r>
              <a:rPr lang="en-US" sz="1800" dirty="0">
                <a:solidFill>
                  <a:schemeClr val="tx1"/>
                </a:solidFill>
                <a:latin typeface="Times New Roman" panose="02020603050405020304" pitchFamily="18" charset="0"/>
                <a:cs typeface="Times New Roman" panose="02020603050405020304" pitchFamily="18" charset="0"/>
              </a:rPr>
              <a:t>•	$250,000 divided by 80% = $312,500</a:t>
            </a:r>
          </a:p>
          <a:p>
            <a:pPr marL="860425" lvl="1" indent="-403225" algn="l">
              <a:spcBef>
                <a:spcPts val="0"/>
              </a:spcBef>
              <a:spcAft>
                <a:spcPts val="600"/>
              </a:spcAft>
            </a:pPr>
            <a:r>
              <a:rPr lang="en-US" sz="1800" dirty="0">
                <a:solidFill>
                  <a:schemeClr val="tx1"/>
                </a:solidFill>
                <a:latin typeface="Times New Roman" panose="02020603050405020304" pitchFamily="18" charset="0"/>
                <a:cs typeface="Times New Roman" panose="02020603050405020304" pitchFamily="18" charset="0"/>
              </a:rPr>
              <a:t>•	$312,500 minus $250,000 = $62,500</a:t>
            </a:r>
          </a:p>
          <a:p>
            <a:pPr marL="860425" lvl="1" indent="-403225" algn="l">
              <a:spcBef>
                <a:spcPts val="0"/>
              </a:spcBef>
              <a:spcAft>
                <a:spcPts val="600"/>
              </a:spcAft>
            </a:pPr>
            <a:r>
              <a:rPr lang="en-US" sz="1800" dirty="0">
                <a:solidFill>
                  <a:schemeClr val="tx1"/>
                </a:solidFill>
                <a:latin typeface="Times New Roman" panose="02020603050405020304" pitchFamily="18" charset="0"/>
                <a:cs typeface="Times New Roman" panose="02020603050405020304" pitchFamily="18" charset="0"/>
              </a:rPr>
              <a:t>•	The 20% cost share is $62,500.</a:t>
            </a:r>
          </a:p>
        </p:txBody>
      </p:sp>
    </p:spTree>
    <p:extLst>
      <p:ext uri="{BB962C8B-B14F-4D97-AF65-F5344CB8AC3E}">
        <p14:creationId xmlns:p14="http://schemas.microsoft.com/office/powerpoint/2010/main" val="2649643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19558-6290-4308-BDB9-44622883999E}"/>
              </a:ext>
            </a:extLst>
          </p:cNvPr>
          <p:cNvSpPr>
            <a:spLocks noGrp="1"/>
          </p:cNvSpPr>
          <p:nvPr>
            <p:ph type="ctrTitle"/>
          </p:nvPr>
        </p:nvSpPr>
        <p:spPr>
          <a:xfrm>
            <a:off x="685800" y="285750"/>
            <a:ext cx="7772400" cy="533400"/>
          </a:xfrm>
        </p:spPr>
        <p:txBody>
          <a:bodyPr>
            <a:normAutofit fontScale="90000"/>
          </a:bodyPr>
          <a:lstStyle/>
          <a:p>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Cost Share/Match</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5BBD29-1139-4810-A9C9-592001B9ECE9}"/>
              </a:ext>
            </a:extLst>
          </p:cNvPr>
          <p:cNvSpPr>
            <a:spLocks noGrp="1"/>
          </p:cNvSpPr>
          <p:nvPr>
            <p:ph type="subTitle" idx="1"/>
          </p:nvPr>
        </p:nvSpPr>
        <p:spPr>
          <a:xfrm>
            <a:off x="76200" y="819150"/>
            <a:ext cx="8839200" cy="3257550"/>
          </a:xfrm>
        </p:spPr>
        <p:txBody>
          <a:bodyPr>
            <a:normAutofit/>
          </a:bodyPr>
          <a:lstStyle/>
          <a:p>
            <a:pPr algn="l">
              <a:spcBef>
                <a:spcPts val="600"/>
              </a:spcBef>
              <a:spcAft>
                <a:spcPts val="600"/>
              </a:spcAft>
            </a:pPr>
            <a:r>
              <a:rPr lang="en-US" sz="2000" b="1" dirty="0">
                <a:solidFill>
                  <a:schemeClr val="accent1"/>
                </a:solidFill>
                <a:latin typeface="Times New Roman" panose="02020603050405020304" pitchFamily="18" charset="0"/>
                <a:cs typeface="Times New Roman" panose="02020603050405020304" pitchFamily="18" charset="0"/>
              </a:rPr>
              <a:t>Cost Share/Match Requirements continued</a:t>
            </a:r>
            <a:endParaRPr lang="en-US" sz="1800" b="1" dirty="0">
              <a:solidFill>
                <a:schemeClr val="tx1"/>
              </a:solidFill>
              <a:latin typeface="Times New Roman" panose="02020603050405020304" pitchFamily="18" charset="0"/>
              <a:cs typeface="Times New Roman" panose="02020603050405020304" pitchFamily="18" charset="0"/>
            </a:endParaRPr>
          </a:p>
          <a:p>
            <a:pPr marL="860425" lvl="1" indent="-403225" algn="l">
              <a:spcBef>
                <a:spcPts val="600"/>
              </a:spcBef>
              <a:spcAft>
                <a:spcPts val="600"/>
              </a:spcAft>
            </a:pPr>
            <a:r>
              <a:rPr lang="en-US" sz="1800" b="1" dirty="0">
                <a:solidFill>
                  <a:schemeClr val="accent1"/>
                </a:solidFill>
                <a:latin typeface="Times New Roman" panose="02020603050405020304" pitchFamily="18" charset="0"/>
                <a:cs typeface="Times New Roman" panose="02020603050405020304" pitchFamily="18" charset="0"/>
              </a:rPr>
              <a:t>Example:</a:t>
            </a:r>
          </a:p>
          <a:p>
            <a:pPr marL="860425" lvl="1" indent="-403225" algn="l">
              <a:spcBef>
                <a:spcPts val="60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$250,000 of Federal share request:</a:t>
            </a:r>
          </a:p>
          <a:p>
            <a:pPr marL="1139825" lvl="1" indent="-284163" algn="l">
              <a:spcBef>
                <a:spcPts val="600"/>
              </a:spcBef>
              <a:spcAft>
                <a:spcPts val="600"/>
              </a:spcAft>
              <a:buFont typeface="Wingdings" panose="05000000000000000000" pitchFamily="2" charset="2"/>
              <a:buChar char="Ø"/>
              <a:tabLst>
                <a:tab pos="1139825" algn="l"/>
              </a:tabLst>
            </a:pPr>
            <a:r>
              <a:rPr lang="en-US" sz="1800" dirty="0">
                <a:solidFill>
                  <a:schemeClr val="tx1"/>
                </a:solidFill>
                <a:latin typeface="Times New Roman" panose="02020603050405020304" pitchFamily="18" charset="0"/>
                <a:cs typeface="Times New Roman" panose="02020603050405020304" pitchFamily="18" charset="0"/>
              </a:rPr>
              <a:t>$250,000 * 25% = $62,500 match required</a:t>
            </a:r>
          </a:p>
          <a:p>
            <a:pPr marL="860425" lvl="1" indent="-403225" algn="l">
              <a:spcBef>
                <a:spcPts val="0"/>
              </a:spcBef>
              <a:spcAft>
                <a:spcPts val="600"/>
              </a:spcAft>
            </a:pPr>
            <a:endParaRPr 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138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35" y="514350"/>
            <a:ext cx="8229600" cy="3394472"/>
          </a:xfrm>
        </p:spPr>
        <p:txBody>
          <a:bodyPr/>
          <a:lstStyle/>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en-US" sz="3200" b="1" dirty="0">
                <a:solidFill>
                  <a:schemeClr val="accent1"/>
                </a:solidFill>
                <a:latin typeface="Times New Roman" panose="02020603050405020304" pitchFamily="18" charset="0"/>
                <a:cs typeface="Times New Roman" panose="02020603050405020304" pitchFamily="18" charset="0"/>
              </a:rPr>
              <a:t>Common Application Errors </a:t>
            </a:r>
          </a:p>
          <a:p>
            <a:pPr marL="0" indent="0" algn="ctr">
              <a:buNone/>
            </a:pPr>
            <a:r>
              <a:rPr lang="en-US" sz="2400" b="1" dirty="0">
                <a:latin typeface="Curlz MT" panose="04040404050702020202" pitchFamily="82" charset="0"/>
                <a:cs typeface="Times New Roman" panose="02020603050405020304" pitchFamily="18" charset="0"/>
              </a:rPr>
              <a:t>Did I </a:t>
            </a:r>
            <a:r>
              <a:rPr lang="en-US" sz="2400" b="1" u="sng" dirty="0">
                <a:solidFill>
                  <a:srgbClr val="00B050"/>
                </a:solidFill>
                <a:effectLst>
                  <a:outerShdw blurRad="38100" dist="38100" dir="2700000" algn="tl">
                    <a:srgbClr val="000000">
                      <a:alpha val="43137"/>
                    </a:srgbClr>
                  </a:outerShdw>
                </a:effectLst>
                <a:latin typeface="Curlz MT" panose="04040404050702020202" pitchFamily="82" charset="0"/>
                <a:cs typeface="Times New Roman" panose="02020603050405020304" pitchFamily="18" charset="0"/>
              </a:rPr>
              <a:t>Do</a:t>
            </a:r>
            <a:r>
              <a:rPr lang="en-US" sz="2400" b="1" dirty="0">
                <a:latin typeface="Curlz MT" panose="04040404050702020202" pitchFamily="82" charset="0"/>
                <a:cs typeface="Times New Roman" panose="02020603050405020304" pitchFamily="18" charset="0"/>
              </a:rPr>
              <a:t> That?</a:t>
            </a:r>
            <a:endParaRPr lang="en-US" sz="2400" dirty="0">
              <a:latin typeface="Curlz MT" panose="04040404050702020202" pitchFamily="82" charset="0"/>
            </a:endParaRPr>
          </a:p>
        </p:txBody>
      </p:sp>
    </p:spTree>
    <p:extLst>
      <p:ext uri="{BB962C8B-B14F-4D97-AF65-F5344CB8AC3E}">
        <p14:creationId xmlns:p14="http://schemas.microsoft.com/office/powerpoint/2010/main" val="2690344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3359-E8BC-4E96-8863-C35BC21263FC}"/>
              </a:ext>
            </a:extLst>
          </p:cNvPr>
          <p:cNvSpPr>
            <a:spLocks noGrp="1"/>
          </p:cNvSpPr>
          <p:nvPr>
            <p:ph type="ctrTitle"/>
          </p:nvPr>
        </p:nvSpPr>
        <p:spPr>
          <a:xfrm>
            <a:off x="457200" y="209550"/>
            <a:ext cx="7848600" cy="694928"/>
          </a:xfrm>
        </p:spPr>
        <p:txBody>
          <a:bodyPr>
            <a:normAutofit fontScale="90000"/>
          </a:bodyPr>
          <a:lstStyle/>
          <a:p>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Most Common Application Errors </a:t>
            </a:r>
            <a:br>
              <a:rPr lang="en-US" sz="2700"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E4BE77-F432-4E2C-B2AE-554FC877335C}"/>
              </a:ext>
            </a:extLst>
          </p:cNvPr>
          <p:cNvSpPr>
            <a:spLocks noGrp="1"/>
          </p:cNvSpPr>
          <p:nvPr>
            <p:ph type="subTitle" idx="1"/>
          </p:nvPr>
        </p:nvSpPr>
        <p:spPr>
          <a:xfrm>
            <a:off x="152400" y="742950"/>
            <a:ext cx="8915400" cy="3581400"/>
          </a:xfrm>
        </p:spPr>
        <p:txBody>
          <a:bodyPr>
            <a:normAutofit/>
          </a:bodyPr>
          <a:lstStyle/>
          <a:p>
            <a:pPr algn="l">
              <a:spcBef>
                <a:spcPts val="0"/>
              </a:spcBef>
              <a:spcAft>
                <a:spcPts val="600"/>
              </a:spcAft>
            </a:pPr>
            <a:r>
              <a:rPr lang="en-US" sz="2000" b="1" dirty="0">
                <a:solidFill>
                  <a:schemeClr val="accent1"/>
                </a:solidFill>
                <a:latin typeface="Times New Roman" panose="02020603050405020304" pitchFamily="18" charset="0"/>
                <a:cs typeface="Times New Roman" panose="02020603050405020304" pitchFamily="18" charset="0"/>
              </a:rPr>
              <a:t>Standard Forms</a:t>
            </a:r>
          </a:p>
          <a:p>
            <a:pPr marL="514350" indent="-514350" algn="l">
              <a:spcBef>
                <a:spcPts val="0"/>
              </a:spcBef>
              <a:spcAft>
                <a:spcPts val="600"/>
              </a:spcAft>
              <a:buFont typeface="+mj-lt"/>
              <a:buAutoNum type="arabicPeriod"/>
            </a:pPr>
            <a:r>
              <a:rPr lang="en-US" sz="1800" b="1" dirty="0">
                <a:solidFill>
                  <a:schemeClr val="tx1"/>
                </a:solidFill>
                <a:latin typeface="Times New Roman" panose="02020603050405020304" pitchFamily="18" charset="0"/>
                <a:cs typeface="Times New Roman" panose="02020603050405020304" pitchFamily="18" charset="0"/>
              </a:rPr>
              <a:t>SF-424A – Budget Information</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Failure to list only year 1 allocation amount</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Section A Budget Summary column (a) incomplete</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Mathematical errors</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Failure to calculate budget items under the correct Object Class</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Failure Enter Federal share only in Section B</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Section C Non-Federal Resources incomplete</a:t>
            </a:r>
          </a:p>
          <a:p>
            <a:pPr algn="l"/>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276350"/>
            <a:ext cx="2169445" cy="1073344"/>
          </a:xfrm>
          <a:prstGeom prst="rect">
            <a:avLst/>
          </a:prstGeom>
        </p:spPr>
      </p:pic>
    </p:spTree>
    <p:extLst>
      <p:ext uri="{BB962C8B-B14F-4D97-AF65-F5344CB8AC3E}">
        <p14:creationId xmlns:p14="http://schemas.microsoft.com/office/powerpoint/2010/main" val="2041964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3359-E8BC-4E96-8863-C35BC21263FC}"/>
              </a:ext>
            </a:extLst>
          </p:cNvPr>
          <p:cNvSpPr>
            <a:spLocks noGrp="1"/>
          </p:cNvSpPr>
          <p:nvPr>
            <p:ph type="ctrTitle"/>
          </p:nvPr>
        </p:nvSpPr>
        <p:spPr>
          <a:xfrm>
            <a:off x="457200" y="209550"/>
            <a:ext cx="7848600" cy="694928"/>
          </a:xfrm>
        </p:spPr>
        <p:txBody>
          <a:bodyPr>
            <a:normAutofit fontScale="90000"/>
          </a:bodyPr>
          <a:lstStyle/>
          <a:p>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Most Common Application Errors </a:t>
            </a:r>
            <a:br>
              <a:rPr lang="en-US" sz="2700"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E4BE77-F432-4E2C-B2AE-554FC877335C}"/>
              </a:ext>
            </a:extLst>
          </p:cNvPr>
          <p:cNvSpPr>
            <a:spLocks noGrp="1"/>
          </p:cNvSpPr>
          <p:nvPr>
            <p:ph type="subTitle" idx="1"/>
          </p:nvPr>
        </p:nvSpPr>
        <p:spPr>
          <a:xfrm>
            <a:off x="152400" y="742950"/>
            <a:ext cx="8915400" cy="3581400"/>
          </a:xfrm>
        </p:spPr>
        <p:txBody>
          <a:bodyPr>
            <a:normAutofit/>
          </a:bodyPr>
          <a:lstStyle/>
          <a:p>
            <a:pPr algn="l">
              <a:spcBef>
                <a:spcPts val="0"/>
              </a:spcBef>
              <a:spcAft>
                <a:spcPts val="600"/>
              </a:spcAft>
            </a:pPr>
            <a:r>
              <a:rPr lang="en-US" sz="2400" b="1" dirty="0">
                <a:solidFill>
                  <a:schemeClr val="accent1"/>
                </a:solidFill>
                <a:latin typeface="Times New Roman" panose="02020603050405020304" pitchFamily="18" charset="0"/>
                <a:cs typeface="Times New Roman" panose="02020603050405020304" pitchFamily="18" charset="0"/>
              </a:rPr>
              <a:t>Standard Forms</a:t>
            </a:r>
          </a:p>
          <a:p>
            <a:pPr marL="514350" indent="-514350" algn="l">
              <a:spcBef>
                <a:spcPts val="0"/>
              </a:spcBef>
              <a:spcAft>
                <a:spcPts val="600"/>
              </a:spcAft>
              <a:buFont typeface="+mj-lt"/>
              <a:buAutoNum type="arabicPeriod"/>
            </a:pPr>
            <a:r>
              <a:rPr lang="en-US" sz="1800" b="1" dirty="0">
                <a:solidFill>
                  <a:schemeClr val="tx1"/>
                </a:solidFill>
                <a:latin typeface="Times New Roman" panose="02020603050405020304" pitchFamily="18" charset="0"/>
                <a:cs typeface="Times New Roman" panose="02020603050405020304" pitchFamily="18" charset="0"/>
              </a:rPr>
              <a:t>SF-424 – Application for Federal Assistance</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Authorized Representative’s misinformation</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Funding Period: 3-year performance period</a:t>
            </a:r>
          </a:p>
          <a:p>
            <a:pPr marL="514350" indent="-514350" algn="l">
              <a:spcBef>
                <a:spcPts val="0"/>
              </a:spcBef>
              <a:spcAft>
                <a:spcPts val="600"/>
              </a:spcAft>
              <a:buFont typeface="+mj-lt"/>
              <a:buAutoNum type="arabicPeriod"/>
            </a:pPr>
            <a:r>
              <a:rPr lang="en-US" sz="1800" b="1" dirty="0">
                <a:solidFill>
                  <a:schemeClr val="tx1"/>
                </a:solidFill>
                <a:latin typeface="Times New Roman" panose="02020603050405020304" pitchFamily="18" charset="0"/>
                <a:cs typeface="Times New Roman" panose="02020603050405020304" pitchFamily="18" charset="0"/>
              </a:rPr>
              <a:t>Missing, Incomplete, or Unsigned These Required Forms</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SF-LLL – Disclosure of Lobbying Activities.</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Standard Title VI/Non-Discrimination Assurances – Civil Rights Assurances </a:t>
            </a:r>
          </a:p>
          <a:p>
            <a:pPr marL="914400" lvl="1" indent="-457200" algn="l">
              <a:spcBef>
                <a:spcPts val="0"/>
              </a:spcBef>
              <a:spcAft>
                <a:spcPts val="600"/>
              </a:spcAft>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HMEP Application form not completed and submitted</a:t>
            </a:r>
          </a:p>
          <a:p>
            <a:pPr algn="l">
              <a:spcAft>
                <a:spcPts val="1200"/>
              </a:spcAft>
            </a:pPr>
            <a:endParaRPr lang="en-US" sz="7200"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276350"/>
            <a:ext cx="2169445" cy="1073344"/>
          </a:xfrm>
          <a:prstGeom prst="rect">
            <a:avLst/>
          </a:prstGeom>
        </p:spPr>
      </p:pic>
    </p:spTree>
    <p:extLst>
      <p:ext uri="{BB962C8B-B14F-4D97-AF65-F5344CB8AC3E}">
        <p14:creationId xmlns:p14="http://schemas.microsoft.com/office/powerpoint/2010/main" val="2947265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34A4-EF4E-439D-9BC5-98B1419FCF30}"/>
              </a:ext>
            </a:extLst>
          </p:cNvPr>
          <p:cNvSpPr>
            <a:spLocks noGrp="1"/>
          </p:cNvSpPr>
          <p:nvPr>
            <p:ph type="ctrTitle"/>
          </p:nvPr>
        </p:nvSpPr>
        <p:spPr>
          <a:xfrm>
            <a:off x="762000" y="33959"/>
            <a:ext cx="7772400" cy="785191"/>
          </a:xfrm>
        </p:spPr>
        <p:txBody>
          <a:bodyPr>
            <a:normAutofit/>
          </a:bodyPr>
          <a:lstStyle/>
          <a:p>
            <a:r>
              <a:rPr lang="en-US" b="1" dirty="0">
                <a:latin typeface="Times New Roman" panose="02020603050405020304" pitchFamily="18" charset="0"/>
                <a:cs typeface="Times New Roman" panose="02020603050405020304" pitchFamily="18" charset="0"/>
              </a:rPr>
              <a:t>Most Common Application Errors</a:t>
            </a:r>
            <a:endParaRPr lang="en-US" sz="2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2F9609-1DB9-41E0-8E85-9E9FBAEAC2FB}"/>
              </a:ext>
            </a:extLst>
          </p:cNvPr>
          <p:cNvSpPr>
            <a:spLocks noGrp="1"/>
          </p:cNvSpPr>
          <p:nvPr>
            <p:ph type="subTitle" idx="1"/>
          </p:nvPr>
        </p:nvSpPr>
        <p:spPr>
          <a:xfrm>
            <a:off x="152400" y="666750"/>
            <a:ext cx="9144000" cy="3886200"/>
          </a:xfrm>
        </p:spPr>
        <p:txBody>
          <a:bodyPr>
            <a:normAutofit fontScale="92500"/>
          </a:bodyPr>
          <a:lstStyle/>
          <a:p>
            <a:pPr algn="l"/>
            <a:r>
              <a:rPr lang="en-US" sz="2400" b="1" dirty="0">
                <a:solidFill>
                  <a:schemeClr val="accent1"/>
                </a:solidFill>
                <a:latin typeface="Times New Roman" panose="02020603050405020304" pitchFamily="18" charset="0"/>
                <a:cs typeface="Times New Roman" panose="02020603050405020304" pitchFamily="18" charset="0"/>
              </a:rPr>
              <a:t>Budget Narrative</a:t>
            </a:r>
            <a:endParaRPr lang="en-US" sz="2400" dirty="0">
              <a:solidFill>
                <a:schemeClr val="accent1"/>
              </a:solidFill>
              <a:latin typeface="Times New Roman" panose="02020603050405020304" pitchFamily="18" charset="0"/>
              <a:cs typeface="Times New Roman" panose="02020603050405020304" pitchFamily="18" charset="0"/>
            </a:endParaRP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SF-424A budget failure to align with the budget narrative</a:t>
            </a: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Lack of detailed explanation of how the agency will make its 20% match contribution </a:t>
            </a: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Incorrect object class categorization </a:t>
            </a: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Incorrect allocation of Indirect costs </a:t>
            </a: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Identifying pass through indirect cost to the program</a:t>
            </a:r>
          </a:p>
          <a:p>
            <a:pPr marL="514350" indent="-514350" algn="l">
              <a:buFont typeface="+mj-lt"/>
              <a:buAutoNum type="arabicPeriod"/>
            </a:pPr>
            <a:r>
              <a:rPr lang="en-US" sz="2100" dirty="0">
                <a:solidFill>
                  <a:schemeClr val="tx1"/>
                </a:solidFill>
                <a:latin typeface="Times New Roman" panose="02020603050405020304" pitchFamily="18" charset="0"/>
                <a:cs typeface="Times New Roman" panose="02020603050405020304" pitchFamily="18" charset="0"/>
              </a:rPr>
              <a:t>Lack of indirect cost rate agreement or statement indicating the use of the 10% de Minimis rate</a:t>
            </a:r>
          </a:p>
        </p:txBody>
      </p:sp>
    </p:spTree>
    <p:extLst>
      <p:ext uri="{BB962C8B-B14F-4D97-AF65-F5344CB8AC3E}">
        <p14:creationId xmlns:p14="http://schemas.microsoft.com/office/powerpoint/2010/main" val="3730331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685800" y="209550"/>
            <a:ext cx="7772400" cy="1102519"/>
          </a:xfrm>
        </p:spPr>
        <p:txBody>
          <a:bodyPr>
            <a:normAutofit/>
          </a:bodyPr>
          <a:lstStyle/>
          <a:p>
            <a:r>
              <a:rPr lang="en-US" altLang="en-US" sz="4000" b="1" dirty="0">
                <a:solidFill>
                  <a:schemeClr val="tx1"/>
                </a:solidFill>
                <a:latin typeface="Times New Roman" panose="02020603050405020304" pitchFamily="18" charset="0"/>
                <a:cs typeface="Times New Roman" panose="02020603050405020304" pitchFamily="18" charset="0"/>
              </a:rPr>
              <a:t>Budgetary Questions? </a:t>
            </a:r>
          </a:p>
        </p:txBody>
      </p:sp>
      <p:pic>
        <p:nvPicPr>
          <p:cNvPr id="5" name="Picture 4">
            <a:extLst>
              <a:ext uri="{FF2B5EF4-FFF2-40B4-BE49-F238E27FC236}">
                <a16:creationId xmlns:a16="http://schemas.microsoft.com/office/drawing/2014/main" id="{73E867EA-24C1-43CE-9119-82DC7CD57A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19425" y="1504950"/>
            <a:ext cx="3105150" cy="2639378"/>
          </a:xfrm>
          <a:prstGeom prst="rect">
            <a:avLst/>
          </a:prstGeom>
        </p:spPr>
      </p:pic>
    </p:spTree>
    <p:extLst>
      <p:ext uri="{BB962C8B-B14F-4D97-AF65-F5344CB8AC3E}">
        <p14:creationId xmlns:p14="http://schemas.microsoft.com/office/powerpoint/2010/main" val="3361538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35" y="514350"/>
            <a:ext cx="8229600" cy="3394472"/>
          </a:xfrm>
        </p:spPr>
        <p:txBody>
          <a:bodyPr/>
          <a:lstStyle/>
          <a:p>
            <a:pPr marL="0" indent="0" algn="ctr">
              <a:buNone/>
            </a:pPr>
            <a:br>
              <a:rPr lang="en-US" altLang="en-US" b="1" dirty="0">
                <a:latin typeface="Times New Roman" panose="02020603050405020304" pitchFamily="18" charset="0"/>
                <a:cs typeface="Times New Roman" panose="02020603050405020304" pitchFamily="18" charset="0"/>
              </a:rPr>
            </a:br>
            <a:br>
              <a:rPr lang="en-US" altLang="en-US" b="1" dirty="0">
                <a:solidFill>
                  <a:schemeClr val="accent1"/>
                </a:solidFill>
                <a:latin typeface="Times New Roman" panose="02020603050405020304" pitchFamily="18" charset="0"/>
                <a:cs typeface="Times New Roman" panose="02020603050405020304" pitchFamily="18" charset="0"/>
              </a:rPr>
            </a:br>
            <a:r>
              <a:rPr lang="en-US" sz="3200" b="1" dirty="0">
                <a:solidFill>
                  <a:schemeClr val="accent1"/>
                </a:solidFill>
                <a:latin typeface="Times New Roman" panose="02020603050405020304" pitchFamily="18" charset="0"/>
                <a:cs typeface="Times New Roman" panose="02020603050405020304" pitchFamily="18" charset="0"/>
              </a:rPr>
              <a:t>HMEP Grant Milestones</a:t>
            </a:r>
          </a:p>
          <a:p>
            <a:pPr marL="0" indent="0" algn="ctr">
              <a:buNone/>
            </a:pPr>
            <a:r>
              <a:rPr lang="en-US" sz="2400" b="1" u="sng"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Your Calendar!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68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61950"/>
            <a:ext cx="8229600" cy="548879"/>
          </a:xfrm>
        </p:spPr>
        <p:txBody>
          <a:bodyPr>
            <a:noAutofit/>
          </a:bodyPr>
          <a:lstStyle/>
          <a:p>
            <a:pPr algn="ctr"/>
            <a:r>
              <a:rPr lang="en-US" altLang="en-US" b="1" dirty="0">
                <a:latin typeface="Times New Roman" panose="02020603050405020304" pitchFamily="18" charset="0"/>
                <a:ea typeface="Tahoma" pitchFamily="34" charset="0"/>
                <a:cs typeface="Times New Roman" panose="02020603050405020304" pitchFamily="18" charset="0"/>
              </a:rPr>
              <a:t>U.S. DOT/PHMSA Priorities</a:t>
            </a:r>
          </a:p>
        </p:txBody>
      </p:sp>
      <p:sp>
        <p:nvSpPr>
          <p:cNvPr id="4" name="Content Placeholder 7">
            <a:extLst>
              <a:ext uri="{FF2B5EF4-FFF2-40B4-BE49-F238E27FC236}">
                <a16:creationId xmlns:a16="http://schemas.microsoft.com/office/drawing/2014/main" id="{CC588FEC-0499-4A9E-8F7E-D4DFC891E86C}"/>
              </a:ext>
            </a:extLst>
          </p:cNvPr>
          <p:cNvSpPr txBox="1">
            <a:spLocks/>
          </p:cNvSpPr>
          <p:nvPr/>
        </p:nvSpPr>
        <p:spPr>
          <a:xfrm>
            <a:off x="533400" y="1123950"/>
            <a:ext cx="7285245" cy="3424238"/>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2000" b="1" dirty="0">
                <a:solidFill>
                  <a:schemeClr val="accent1"/>
                </a:solidFill>
                <a:latin typeface="Times New Roman" panose="02020603050405020304" pitchFamily="18" charset="0"/>
                <a:cs typeface="Times New Roman" panose="02020603050405020304" pitchFamily="18" charset="0"/>
              </a:rPr>
              <a:t>Executive Order 13985: </a:t>
            </a:r>
            <a:r>
              <a:rPr lang="en-US" sz="1800" dirty="0">
                <a:latin typeface="Times New Roman" panose="02020603050405020304" pitchFamily="18" charset="0"/>
                <a:cs typeface="Times New Roman" panose="02020603050405020304" pitchFamily="18" charset="0"/>
              </a:rPr>
              <a:t>Advancing Racial Equity and Support for Underserved Communities Through the Federal Government.</a:t>
            </a:r>
          </a:p>
          <a:p>
            <a:pPr>
              <a:spcBef>
                <a:spcPts val="0"/>
              </a:spcBef>
              <a:spcAft>
                <a:spcPts val="1200"/>
              </a:spcAft>
              <a:buClr>
                <a:schemeClr val="accent1"/>
              </a:buCl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PHMSA’s FY 2022-2024 priority is directed towards ensuring that underserved communities (UCs) are prepared and trained to respond to hazmat transportation emergencies. </a:t>
            </a:r>
          </a:p>
          <a:p>
            <a:pPr>
              <a:spcBef>
                <a:spcPts val="0"/>
              </a:spcBef>
              <a:spcAft>
                <a:spcPts val="1200"/>
              </a:spcAft>
              <a:buClr>
                <a:schemeClr val="accent1"/>
              </a:buCl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The term “underserved communities” refers to populations sharing a particular characteristic, as well as geographic communities, that have been systematically denied the full opportunity to participate in aspects of economic, social, and civic life. This includes community response planning and training for fire, law-enforcement, and public safety access point personnel.</a:t>
            </a:r>
          </a:p>
        </p:txBody>
      </p:sp>
    </p:spTree>
    <p:extLst>
      <p:ext uri="{BB962C8B-B14F-4D97-AF65-F5344CB8AC3E}">
        <p14:creationId xmlns:p14="http://schemas.microsoft.com/office/powerpoint/2010/main" val="36584467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8153400" cy="609600"/>
          </a:xfrm>
          <a:ln>
            <a:noFill/>
          </a:ln>
        </p:spPr>
        <p:txBody>
          <a:bodyPr>
            <a:noAutofit/>
          </a:bodyPr>
          <a:lstStyle/>
          <a:p>
            <a:pPr lvl="0">
              <a:spcBef>
                <a:spcPts val="0"/>
              </a:spcBef>
            </a:pP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HMEP Grant Milestones </a:t>
            </a:r>
            <a:br>
              <a:rPr lang="en-US" sz="32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6700" y="1123950"/>
            <a:ext cx="8686800" cy="2743200"/>
          </a:xfrm>
        </p:spPr>
        <p:txBody>
          <a:bodyPr>
            <a:normAutofit/>
          </a:bodyPr>
          <a:lstStyle/>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FY19-21 Performance period ends: </a:t>
            </a:r>
            <a:r>
              <a:rPr lang="en-US" sz="2000" dirty="0">
                <a:solidFill>
                  <a:schemeClr val="accent1"/>
                </a:solidFill>
                <a:latin typeface="Times New Roman" panose="02020603050405020304" pitchFamily="18" charset="0"/>
                <a:cs typeface="Times New Roman" panose="02020603050405020304" pitchFamily="18" charset="0"/>
              </a:rPr>
              <a:t>09/29/2022 </a:t>
            </a:r>
            <a:r>
              <a:rPr lang="en-US" sz="2000" dirty="0">
                <a:latin typeface="Times New Roman" panose="02020603050405020304" pitchFamily="18" charset="0"/>
                <a:cs typeface="Times New Roman" panose="02020603050405020304" pitchFamily="18" charset="0"/>
              </a:rPr>
              <a:t>(unless you have an extension)</a:t>
            </a:r>
          </a:p>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Application Period begins: </a:t>
            </a:r>
            <a:r>
              <a:rPr lang="en-US" sz="2000" dirty="0">
                <a:solidFill>
                  <a:schemeClr val="accent1"/>
                </a:solidFill>
                <a:latin typeface="Times New Roman" panose="02020603050405020304" pitchFamily="18" charset="0"/>
                <a:cs typeface="Times New Roman" panose="02020603050405020304" pitchFamily="18" charset="0"/>
              </a:rPr>
              <a:t>February 28, 2022</a:t>
            </a:r>
          </a:p>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Application Due Date: </a:t>
            </a:r>
            <a:r>
              <a:rPr lang="en-US" sz="2000" dirty="0">
                <a:solidFill>
                  <a:schemeClr val="accent1"/>
                </a:solidFill>
                <a:latin typeface="Times New Roman" panose="02020603050405020304" pitchFamily="18" charset="0"/>
                <a:cs typeface="Times New Roman" panose="02020603050405020304" pitchFamily="18" charset="0"/>
              </a:rPr>
              <a:t>April 14, 2022</a:t>
            </a:r>
          </a:p>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Application Award Date No Later Than: </a:t>
            </a:r>
            <a:r>
              <a:rPr lang="en-US" sz="2000" dirty="0">
                <a:solidFill>
                  <a:schemeClr val="accent1"/>
                </a:solidFill>
                <a:latin typeface="Times New Roman" panose="02020603050405020304" pitchFamily="18" charset="0"/>
                <a:cs typeface="Times New Roman" panose="02020603050405020304" pitchFamily="18" charset="0"/>
              </a:rPr>
              <a:t>09/30/2022</a:t>
            </a:r>
          </a:p>
          <a:p>
            <a:pPr>
              <a:spcBef>
                <a:spcPts val="0"/>
              </a:spcBef>
              <a:spcAft>
                <a:spcPts val="6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Period of Performance: </a:t>
            </a:r>
            <a:r>
              <a:rPr lang="en-US" sz="2000" dirty="0">
                <a:solidFill>
                  <a:schemeClr val="accent1"/>
                </a:solidFill>
                <a:latin typeface="Times New Roman" panose="02020603050405020304" pitchFamily="18" charset="0"/>
                <a:cs typeface="Times New Roman" panose="02020603050405020304" pitchFamily="18" charset="0"/>
              </a:rPr>
              <a:t>10/01/2022 – 09/30/2025</a:t>
            </a:r>
          </a:p>
          <a:p>
            <a:pPr marL="0" indent="0">
              <a:spcBef>
                <a:spcPts val="0"/>
              </a:spcBef>
              <a:spcAft>
                <a:spcPts val="600"/>
              </a:spcAft>
              <a:buNone/>
            </a:pPr>
            <a:r>
              <a:rPr lang="en-US" sz="2000" dirty="0">
                <a:solidFill>
                  <a:prstClr val="black"/>
                </a:solidFill>
                <a:latin typeface="Times New Roman" panose="02020603050405020304" pitchFamily="18" charset="0"/>
                <a:cs typeface="Times New Roman" panose="02020603050405020304" pitchFamily="18" charset="0"/>
              </a:rPr>
              <a:t> </a:t>
            </a:r>
          </a:p>
          <a:p>
            <a:pPr lvl="1">
              <a:spcBef>
                <a:spcPts val="0"/>
              </a:spcBef>
              <a:spcAft>
                <a:spcPts val="600"/>
              </a:spcAft>
              <a:buFont typeface="Wingdings" panose="05000000000000000000" pitchFamily="2" charset="2"/>
              <a:buChar char="§"/>
            </a:pPr>
            <a:endParaRPr lang="en-US" sz="1600"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373" y="1797611"/>
            <a:ext cx="2495550" cy="2212721"/>
          </a:xfrm>
          <a:prstGeom prst="rect">
            <a:avLst/>
          </a:prstGeom>
        </p:spPr>
      </p:pic>
    </p:spTree>
    <p:extLst>
      <p:ext uri="{BB962C8B-B14F-4D97-AF65-F5344CB8AC3E}">
        <p14:creationId xmlns:p14="http://schemas.microsoft.com/office/powerpoint/2010/main" val="4213277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35168"/>
            <a:ext cx="8229600" cy="548879"/>
          </a:xfrm>
        </p:spPr>
        <p:txBody>
          <a:bodyPr>
            <a:noAutofit/>
          </a:bodyPr>
          <a:lstStyle/>
          <a:p>
            <a:r>
              <a:rPr lang="en-US" altLang="en-US" b="1" dirty="0">
                <a:latin typeface="Times New Roman" panose="02020603050405020304" pitchFamily="18" charset="0"/>
                <a:cs typeface="Times New Roman" panose="02020603050405020304" pitchFamily="18" charset="0"/>
              </a:rPr>
              <a:t>Invitation to </a:t>
            </a:r>
            <a:r>
              <a:rPr lang="en-US" altLang="en-US" b="1" u="sng" dirty="0">
                <a:solidFill>
                  <a:schemeClr val="accent3">
                    <a:lumMod val="75000"/>
                  </a:schemeClr>
                </a:solidFill>
                <a:latin typeface="Times New Roman" panose="02020603050405020304" pitchFamily="18" charset="0"/>
                <a:cs typeface="Times New Roman" panose="02020603050405020304" pitchFamily="18" charset="0"/>
              </a:rPr>
              <a:t>Apply</a:t>
            </a:r>
          </a:p>
        </p:txBody>
      </p:sp>
      <p:sp>
        <p:nvSpPr>
          <p:cNvPr id="29699" name="Content Placeholder 2"/>
          <p:cNvSpPr>
            <a:spLocks noGrp="1"/>
          </p:cNvSpPr>
          <p:nvPr>
            <p:ph idx="1"/>
          </p:nvPr>
        </p:nvSpPr>
        <p:spPr>
          <a:xfrm>
            <a:off x="457200" y="937904"/>
            <a:ext cx="8229600" cy="2937272"/>
          </a:xfrm>
        </p:spPr>
        <p:txBody>
          <a:bodyPr/>
          <a:lstStyle/>
          <a:p>
            <a:pPr marL="0" indent="0" algn="ctr">
              <a:buFontTx/>
              <a:buNone/>
            </a:pPr>
            <a:r>
              <a:rPr lang="en-US" altLang="en-US" sz="2000" dirty="0">
                <a:solidFill>
                  <a:schemeClr val="tx1"/>
                </a:solidFill>
                <a:latin typeface="Times New Roman" panose="02020603050405020304" pitchFamily="18" charset="0"/>
                <a:cs typeface="Times New Roman" panose="02020603050405020304" pitchFamily="18" charset="0"/>
              </a:rPr>
              <a:t>PHMSA encourages all States and Territories </a:t>
            </a:r>
            <a:r>
              <a:rPr lang="en-US" altLang="en-US" sz="2000" dirty="0">
                <a:latin typeface="Times New Roman" panose="02020603050405020304" pitchFamily="18" charset="0"/>
                <a:cs typeface="Times New Roman" panose="02020603050405020304" pitchFamily="18" charset="0"/>
              </a:rPr>
              <a:t>to apply for the </a:t>
            </a:r>
            <a:r>
              <a:rPr lang="en-US" altLang="en-US" sz="2000" dirty="0">
                <a:solidFill>
                  <a:schemeClr val="tx1"/>
                </a:solidFill>
                <a:latin typeface="Times New Roman" panose="02020603050405020304" pitchFamily="18" charset="0"/>
                <a:cs typeface="Times New Roman" panose="02020603050405020304" pitchFamily="18" charset="0"/>
              </a:rPr>
              <a:t>HMEP grant via </a:t>
            </a:r>
            <a:r>
              <a:rPr lang="en-US" altLang="en-US" sz="2000" dirty="0">
                <a:solidFill>
                  <a:schemeClr val="tx1"/>
                </a:solidFill>
                <a:latin typeface="Times New Roman" panose="02020603050405020304" pitchFamily="18" charset="0"/>
                <a:cs typeface="Times New Roman" panose="02020603050405020304" pitchFamily="18" charset="0"/>
                <a:hlinkClick r:id="rId3"/>
              </a:rPr>
              <a:t>www.grants.gov</a:t>
            </a:r>
            <a:r>
              <a:rPr lang="en-US" altLang="en-US" sz="1800" dirty="0">
                <a:solidFill>
                  <a:schemeClr val="tx1"/>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4"/>
          <a:stretch>
            <a:fillRect/>
          </a:stretch>
        </p:blipFill>
        <p:spPr>
          <a:xfrm>
            <a:off x="4353720" y="2199904"/>
            <a:ext cx="4002088" cy="177760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822605" y="2266950"/>
            <a:ext cx="1905000" cy="1485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4003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33350"/>
            <a:ext cx="8229600" cy="457200"/>
          </a:xfrm>
        </p:spPr>
        <p:txBody>
          <a:bodyPr>
            <a:noAutofit/>
          </a:bodyPr>
          <a:lstStyle/>
          <a:p>
            <a:br>
              <a:rPr lang="en-US" altLang="en-US" sz="3200"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Invitation to </a:t>
            </a:r>
            <a:r>
              <a:rPr lang="en-US" altLang="en-US" b="1" u="sng" dirty="0">
                <a:solidFill>
                  <a:schemeClr val="accent3">
                    <a:lumMod val="75000"/>
                  </a:schemeClr>
                </a:solidFill>
                <a:latin typeface="Times New Roman" panose="02020603050405020304" pitchFamily="18" charset="0"/>
                <a:cs typeface="Times New Roman" panose="02020603050405020304" pitchFamily="18" charset="0"/>
              </a:rPr>
              <a:t>Apply</a:t>
            </a:r>
            <a:br>
              <a:rPr lang="en-US" altLang="en-US" b="1" u="sng" dirty="0">
                <a:solidFill>
                  <a:schemeClr val="accent3">
                    <a:lumMod val="75000"/>
                  </a:schemeClr>
                </a:solidFill>
                <a:latin typeface="Times New Roman" panose="02020603050405020304" pitchFamily="18" charset="0"/>
                <a:cs typeface="Times New Roman" panose="02020603050405020304" pitchFamily="18" charset="0"/>
              </a:rPr>
            </a:br>
            <a:endParaRPr lang="en-US" altLang="en-US"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5299" y="637560"/>
            <a:ext cx="7179901" cy="3381990"/>
          </a:xfrm>
        </p:spPr>
        <p:txBody>
          <a:bodyPr>
            <a:noAutofit/>
          </a:bodyPr>
          <a:lstStyle/>
          <a:p>
            <a:pPr marL="0" indent="0">
              <a:buNone/>
            </a:pPr>
            <a:r>
              <a:rPr lang="en-US" altLang="en-US" sz="1800" b="1" dirty="0">
                <a:solidFill>
                  <a:schemeClr val="accent3">
                    <a:lumMod val="75000"/>
                  </a:schemeClr>
                </a:solidFill>
                <a:latin typeface="Times New Roman" panose="02020603050405020304" pitchFamily="18" charset="0"/>
                <a:cs typeface="Times New Roman" panose="02020603050405020304" pitchFamily="18" charset="0"/>
              </a:rPr>
              <a:t>Additional Requirements</a:t>
            </a:r>
            <a:endParaRPr lang="en-US" sz="18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b="1" dirty="0">
                <a:solidFill>
                  <a:schemeClr val="accent2"/>
                </a:solidFill>
                <a:latin typeface="Times New Roman" panose="02020603050405020304" pitchFamily="18" charset="0"/>
                <a:cs typeface="Times New Roman" panose="02020603050405020304" pitchFamily="18" charset="0"/>
              </a:rPr>
              <a:t>Additionally, applicants must register with </a:t>
            </a:r>
            <a:r>
              <a:rPr lang="en-US" b="1" dirty="0" err="1">
                <a:solidFill>
                  <a:schemeClr val="accent2"/>
                </a:solidFill>
                <a:latin typeface="Times New Roman" panose="02020603050405020304" pitchFamily="18" charset="0"/>
                <a:cs typeface="Times New Roman" panose="02020603050405020304" pitchFamily="18" charset="0"/>
              </a:rPr>
              <a:t>FedConnect</a:t>
            </a:r>
            <a:r>
              <a:rPr lang="en-US" b="1" dirty="0">
                <a:solidFill>
                  <a:schemeClr val="accent2"/>
                </a:solidFill>
                <a:latin typeface="Times New Roman" panose="02020603050405020304" pitchFamily="18" charset="0"/>
                <a:cs typeface="Times New Roman" panose="02020603050405020304" pitchFamily="18" charset="0"/>
              </a:rPr>
              <a:t> for an account before submitting an application. </a:t>
            </a:r>
          </a:p>
          <a:p>
            <a:pPr marL="0" indent="0">
              <a:buNone/>
            </a:pPr>
            <a:r>
              <a:rPr lang="en-US" dirty="0">
                <a:latin typeface="Times New Roman" panose="02020603050405020304" pitchFamily="18" charset="0"/>
                <a:cs typeface="Times New Roman" panose="02020603050405020304" pitchFamily="18" charset="0"/>
              </a:rPr>
              <a:t>Your organization’s Marketing Partner ID number (MPIN), which can be retrieved from the System for Award Management (SAM), is required to create an account. </a:t>
            </a:r>
            <a:r>
              <a:rPr lang="en-US" dirty="0">
                <a:latin typeface="Times New Roman" panose="02020603050405020304" pitchFamily="18" charset="0"/>
                <a:cs typeface="Times New Roman" panose="02020603050405020304" pitchFamily="18" charset="0"/>
                <a:hlinkClick r:id="rId2"/>
              </a:rPr>
              <a:t>https://www.sam.gov/SAM/</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For instructions on how to register in FedConnect and how to use the portal, view the </a:t>
            </a:r>
            <a:r>
              <a:rPr lang="en-US" i="1" dirty="0">
                <a:latin typeface="Times New Roman" panose="02020603050405020304" pitchFamily="18" charset="0"/>
                <a:cs typeface="Times New Roman" panose="02020603050405020304" pitchFamily="18" charset="0"/>
                <a:hlinkClick r:id="rId3"/>
              </a:rPr>
              <a:t>FedConnect: Ready, Set, Go!</a:t>
            </a:r>
            <a:r>
              <a:rPr lang="en-US" dirty="0">
                <a:latin typeface="Times New Roman" panose="02020603050405020304" pitchFamily="18" charset="0"/>
                <a:cs typeface="Times New Roman" panose="02020603050405020304" pitchFamily="18" charset="0"/>
                <a:hlinkClick r:id="rId3"/>
              </a:rPr>
              <a:t> </a:t>
            </a:r>
            <a:r>
              <a:rPr lang="en-US" i="1" dirty="0">
                <a:latin typeface="Times New Roman" panose="02020603050405020304" pitchFamily="18" charset="0"/>
                <a:cs typeface="Times New Roman" panose="02020603050405020304" pitchFamily="18" charset="0"/>
                <a:hlinkClick r:id="rId3"/>
              </a:rPr>
              <a:t>Tutorial</a:t>
            </a:r>
            <a:r>
              <a:rPr lang="en-US" dirty="0">
                <a:latin typeface="Times New Roman" panose="02020603050405020304" pitchFamily="18" charset="0"/>
                <a:cs typeface="Times New Roman" panose="02020603050405020304" pitchFamily="18" charset="0"/>
                <a:hlinkClick r:id="rId3"/>
              </a:rPr>
              <a:t> under the </a:t>
            </a:r>
            <a:r>
              <a:rPr lang="en-US" i="1" dirty="0">
                <a:latin typeface="Times New Roman" panose="02020603050405020304" pitchFamily="18" charset="0"/>
                <a:cs typeface="Times New Roman" panose="02020603050405020304" pitchFamily="18" charset="0"/>
                <a:hlinkClick r:id="rId3"/>
              </a:rPr>
              <a:t>Need Help</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section on the FedConnect home page.</a:t>
            </a:r>
            <a:r>
              <a:rPr lang="en-US" dirty="0">
                <a:latin typeface="Times New Roman" panose="02020603050405020304" pitchFamily="18" charset="0"/>
                <a:cs typeface="Times New Roman" panose="02020603050405020304" pitchFamily="18" charset="0"/>
                <a:hlinkClick r:id="rId4"/>
              </a:rPr>
              <a:t> https://www.fedconnect.net</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C0DE1FB-3E5D-4AD4-8E16-9412CC013C7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19361" y="1504950"/>
            <a:ext cx="1761510" cy="1761510"/>
          </a:xfrm>
          <a:prstGeom prst="rect">
            <a:avLst/>
          </a:prstGeom>
        </p:spPr>
      </p:pic>
    </p:spTree>
    <p:extLst>
      <p:ext uri="{BB962C8B-B14F-4D97-AF65-F5344CB8AC3E}">
        <p14:creationId xmlns:p14="http://schemas.microsoft.com/office/powerpoint/2010/main" val="2960224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628650"/>
            <a:ext cx="9144000" cy="720329"/>
          </a:xfrm>
        </p:spPr>
        <p:txBody>
          <a:bodyPr>
            <a:noAutofit/>
          </a:bodyPr>
          <a:lstStyle/>
          <a:p>
            <a:pPr eaLnBrk="1" hangingPunct="1"/>
            <a:r>
              <a:rPr lang="en-US" altLang="en-US" sz="2800" b="1" dirty="0">
                <a:latin typeface="Times New Roman" panose="02020603050405020304" pitchFamily="18" charset="0"/>
                <a:cs typeface="Times New Roman" panose="02020603050405020304" pitchFamily="18" charset="0"/>
              </a:rPr>
              <a:t>Hazmat Grant Program </a:t>
            </a:r>
            <a:br>
              <a:rPr lang="en-US" altLang="en-US" sz="2800" b="1" dirty="0">
                <a:latin typeface="Times New Roman" panose="02020603050405020304" pitchFamily="18" charset="0"/>
                <a:cs typeface="Times New Roman" panose="02020603050405020304" pitchFamily="18" charset="0"/>
              </a:rPr>
            </a:br>
            <a:r>
              <a:rPr lang="en-US" altLang="en-US" sz="2800" b="1" u="sng" dirty="0">
                <a:solidFill>
                  <a:schemeClr val="accent3">
                    <a:lumMod val="75000"/>
                  </a:schemeClr>
                </a:solidFill>
                <a:latin typeface="Times New Roman" panose="02020603050405020304" pitchFamily="18" charset="0"/>
                <a:cs typeface="Times New Roman" panose="02020603050405020304" pitchFamily="18" charset="0"/>
              </a:rPr>
              <a:t>Contact </a:t>
            </a:r>
            <a:r>
              <a:rPr lang="en-US" altLang="en-US" sz="2800" b="1" dirty="0">
                <a:latin typeface="Times New Roman" panose="02020603050405020304" pitchFamily="18" charset="0"/>
                <a:cs typeface="Times New Roman" panose="02020603050405020304" pitchFamily="18" charset="0"/>
              </a:rPr>
              <a:t>Information</a:t>
            </a:r>
          </a:p>
        </p:txBody>
      </p:sp>
      <p:sp>
        <p:nvSpPr>
          <p:cNvPr id="49155" name="Content Placeholder 2"/>
          <p:cNvSpPr>
            <a:spLocks noGrp="1"/>
          </p:cNvSpPr>
          <p:nvPr>
            <p:ph idx="1"/>
          </p:nvPr>
        </p:nvSpPr>
        <p:spPr>
          <a:xfrm>
            <a:off x="0" y="1749029"/>
            <a:ext cx="9144000" cy="2686050"/>
          </a:xfrm>
        </p:spPr>
        <p:txBody>
          <a:bodyPr>
            <a:normAutofit fontScale="85000" lnSpcReduction="20000"/>
          </a:bodyPr>
          <a:lstStyle/>
          <a:p>
            <a:pPr marL="0" indent="0" algn="ctr" eaLnBrk="1" hangingPunct="1">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General Grant </a:t>
            </a:r>
            <a:r>
              <a:rPr lang="en-US" sz="2400" u="sng" dirty="0">
                <a:solidFill>
                  <a:schemeClr val="accent3">
                    <a:lumMod val="75000"/>
                  </a:schemeClr>
                </a:solidFill>
                <a:latin typeface="Times New Roman" panose="02020603050405020304" pitchFamily="18" charset="0"/>
                <a:cs typeface="Times New Roman" panose="02020603050405020304" pitchFamily="18" charset="0"/>
              </a:rPr>
              <a:t>Inquiries</a:t>
            </a:r>
          </a:p>
          <a:p>
            <a:pPr marL="0" indent="0" algn="ctr" eaLnBrk="1" hangingPunct="1">
              <a:lnSpc>
                <a:spcPct val="110000"/>
              </a:lnSpc>
              <a:spcBef>
                <a:spcPts val="0"/>
              </a:spcBef>
              <a:spcAft>
                <a:spcPts val="1200"/>
              </a:spcAft>
              <a:buFontTx/>
              <a:buNone/>
              <a:defRPr/>
            </a:pPr>
            <a:r>
              <a:rPr lang="en-US" sz="2400" dirty="0">
                <a:latin typeface="Times New Roman" panose="02020603050405020304" pitchFamily="18" charset="0"/>
                <a:cs typeface="Times New Roman" panose="02020603050405020304" pitchFamily="18" charset="0"/>
                <a:hlinkClick r:id="rId2"/>
              </a:rPr>
              <a:t>HMEP.Grants@dot.gov</a:t>
            </a:r>
            <a:endParaRPr lang="en-US" sz="2400" b="1" dirty="0">
              <a:latin typeface="Times New Roman" panose="02020603050405020304" pitchFamily="18" charset="0"/>
              <a:cs typeface="Times New Roman" panose="02020603050405020304" pitchFamily="18" charset="0"/>
            </a:endParaRPr>
          </a:p>
          <a:p>
            <a:pPr marL="457200" lvl="1" indent="0" algn="ctr" eaLnBrk="1" hangingPunct="1">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Website</a:t>
            </a:r>
            <a:r>
              <a:rPr lang="en-US" sz="2400" b="1" dirty="0">
                <a:solidFill>
                  <a:schemeClr val="tx1"/>
                </a:solidFill>
                <a:latin typeface="Times New Roman" panose="02020603050405020304" pitchFamily="18" charset="0"/>
                <a:cs typeface="Times New Roman" panose="02020603050405020304" pitchFamily="18" charset="0"/>
              </a:rPr>
              <a:t>:</a:t>
            </a:r>
          </a:p>
          <a:p>
            <a:pPr marL="457200" lvl="1" indent="0" algn="ctr">
              <a:lnSpc>
                <a:spcPct val="110000"/>
              </a:lnSpc>
              <a:spcBef>
                <a:spcPts val="0"/>
              </a:spcBef>
              <a:spcAft>
                <a:spcPts val="1200"/>
              </a:spcAft>
              <a:buFontTx/>
              <a:buNone/>
              <a:defRPr/>
            </a:pPr>
            <a:r>
              <a:rPr lang="en-US" sz="2400" dirty="0">
                <a:solidFill>
                  <a:schemeClr val="accent3">
                    <a:lumMod val="75000"/>
                  </a:schemeClr>
                </a:solidFill>
                <a:latin typeface="Times New Roman" panose="02020603050405020304" pitchFamily="18" charset="0"/>
                <a:cs typeface="Times New Roman" panose="02020603050405020304" pitchFamily="18" charset="0"/>
                <a:hlinkClick r:id="rId3"/>
              </a:rPr>
              <a:t>www.phmsa.dot.gov/hazmat/grants</a:t>
            </a:r>
            <a:endParaRPr lang="en-US" sz="2400" dirty="0">
              <a:solidFill>
                <a:schemeClr val="accent3">
                  <a:lumMod val="75000"/>
                </a:schemeClr>
              </a:solidFill>
              <a:latin typeface="Times New Roman" panose="02020603050405020304" pitchFamily="18" charset="0"/>
              <a:cs typeface="Times New Roman" panose="02020603050405020304" pitchFamily="18" charset="0"/>
            </a:endParaRPr>
          </a:p>
          <a:p>
            <a:pPr marL="457200" lvl="1" indent="0" algn="ctr">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Phone:</a:t>
            </a:r>
          </a:p>
          <a:p>
            <a:pPr marL="457200" lvl="1" indent="0" algn="ctr">
              <a:lnSpc>
                <a:spcPct val="110000"/>
              </a:lnSpc>
              <a:spcBef>
                <a:spcPts val="0"/>
              </a:spcBef>
              <a:spcAft>
                <a:spcPts val="1200"/>
              </a:spcAft>
              <a:buFontTx/>
              <a:buNone/>
              <a:defRPr/>
            </a:pPr>
            <a:r>
              <a:rPr lang="en-US" sz="2400" dirty="0">
                <a:solidFill>
                  <a:schemeClr val="tx1"/>
                </a:solidFill>
                <a:latin typeface="Times New Roman" panose="02020603050405020304" pitchFamily="18" charset="0"/>
                <a:cs typeface="Times New Roman" panose="02020603050405020304" pitchFamily="18" charset="0"/>
              </a:rPr>
              <a:t>(202)366-1109</a:t>
            </a:r>
          </a:p>
          <a:p>
            <a:pPr eaLnBrk="1" hangingPunct="1">
              <a:defRPr/>
            </a:pPr>
            <a:endParaRPr lang="en-US" sz="1800" dirty="0"/>
          </a:p>
        </p:txBody>
      </p:sp>
    </p:spTree>
    <p:extLst>
      <p:ext uri="{BB962C8B-B14F-4D97-AF65-F5344CB8AC3E}">
        <p14:creationId xmlns:p14="http://schemas.microsoft.com/office/powerpoint/2010/main" val="1495365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685800" y="209550"/>
            <a:ext cx="7772400" cy="1102519"/>
          </a:xfrm>
        </p:spPr>
        <p:txBody>
          <a:bodyPr>
            <a:normAutofit/>
          </a:bodyPr>
          <a:lstStyle/>
          <a:p>
            <a:r>
              <a:rPr lang="en-US" altLang="en-US" sz="4000" b="1" dirty="0">
                <a:solidFill>
                  <a:schemeClr val="tx1"/>
                </a:solidFill>
                <a:latin typeface="Times New Roman" panose="02020603050405020304" pitchFamily="18" charset="0"/>
                <a:cs typeface="Times New Roman" panose="02020603050405020304" pitchFamily="18" charset="0"/>
              </a:rPr>
              <a:t>Questions? </a:t>
            </a:r>
          </a:p>
        </p:txBody>
      </p:sp>
      <p:pic>
        <p:nvPicPr>
          <p:cNvPr id="5" name="Picture 4">
            <a:extLst>
              <a:ext uri="{FF2B5EF4-FFF2-40B4-BE49-F238E27FC236}">
                <a16:creationId xmlns:a16="http://schemas.microsoft.com/office/drawing/2014/main" id="{73E867EA-24C1-43CE-9119-82DC7CD57A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19425" y="1504950"/>
            <a:ext cx="3105150" cy="2639378"/>
          </a:xfrm>
          <a:prstGeom prst="rect">
            <a:avLst/>
          </a:prstGeom>
        </p:spPr>
      </p:pic>
    </p:spTree>
    <p:extLst>
      <p:ext uri="{BB962C8B-B14F-4D97-AF65-F5344CB8AC3E}">
        <p14:creationId xmlns:p14="http://schemas.microsoft.com/office/powerpoint/2010/main" val="351028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61950"/>
            <a:ext cx="8229600" cy="548879"/>
          </a:xfrm>
        </p:spPr>
        <p:txBody>
          <a:bodyPr>
            <a:noAutofit/>
          </a:bodyPr>
          <a:lstStyle/>
          <a:p>
            <a:pPr algn="ctr"/>
            <a:r>
              <a:rPr lang="en-US" altLang="en-US" b="1" dirty="0">
                <a:latin typeface="Times New Roman" panose="02020603050405020304" pitchFamily="18" charset="0"/>
                <a:ea typeface="Tahoma" pitchFamily="34" charset="0"/>
                <a:cs typeface="Times New Roman" panose="02020603050405020304" pitchFamily="18" charset="0"/>
              </a:rPr>
              <a:t>What </a:t>
            </a:r>
            <a:r>
              <a:rPr lang="en-US" altLang="en-US" b="1" dirty="0" err="1">
                <a:latin typeface="Times New Roman" panose="02020603050405020304" pitchFamily="18" charset="0"/>
                <a:ea typeface="Tahoma" pitchFamily="34" charset="0"/>
                <a:cs typeface="Times New Roman" panose="02020603050405020304" pitchFamily="18" charset="0"/>
              </a:rPr>
              <a:t>hmep</a:t>
            </a:r>
            <a:r>
              <a:rPr lang="en-US" altLang="en-US" b="1" dirty="0">
                <a:latin typeface="Times New Roman" panose="02020603050405020304" pitchFamily="18" charset="0"/>
                <a:ea typeface="Tahoma" pitchFamily="34" charset="0"/>
                <a:cs typeface="Times New Roman" panose="02020603050405020304" pitchFamily="18" charset="0"/>
              </a:rPr>
              <a:t> grantees can do to comply with EO13985</a:t>
            </a:r>
          </a:p>
        </p:txBody>
      </p:sp>
      <p:sp>
        <p:nvSpPr>
          <p:cNvPr id="4" name="Content Placeholder 7">
            <a:extLst>
              <a:ext uri="{FF2B5EF4-FFF2-40B4-BE49-F238E27FC236}">
                <a16:creationId xmlns:a16="http://schemas.microsoft.com/office/drawing/2014/main" id="{CC588FEC-0499-4A9E-8F7E-D4DFC891E86C}"/>
              </a:ext>
            </a:extLst>
          </p:cNvPr>
          <p:cNvSpPr txBox="1">
            <a:spLocks/>
          </p:cNvSpPr>
          <p:nvPr/>
        </p:nvSpPr>
        <p:spPr>
          <a:xfrm>
            <a:off x="533400" y="1123950"/>
            <a:ext cx="7285245" cy="34242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2000" b="1" dirty="0">
                <a:latin typeface="Times New Roman" panose="02020603050405020304" pitchFamily="18" charset="0"/>
                <a:cs typeface="Times New Roman" panose="02020603050405020304" pitchFamily="18" charset="0"/>
              </a:rPr>
              <a:t>Ensure the equitable distribution of subawards</a:t>
            </a:r>
          </a:p>
          <a:p>
            <a:pPr>
              <a:spcBef>
                <a:spcPts val="0"/>
              </a:spcBef>
              <a:spcAft>
                <a:spcPts val="1200"/>
              </a:spcAft>
            </a:pPr>
            <a:r>
              <a:rPr lang="en-US" sz="2000" b="1" dirty="0">
                <a:latin typeface="Times New Roman" panose="02020603050405020304" pitchFamily="18" charset="0"/>
                <a:cs typeface="Times New Roman" panose="02020603050405020304" pitchFamily="18" charset="0"/>
              </a:rPr>
              <a:t>Review the locations of past subawards to identify any localities who may not have received HMEP subaward funding in the past.</a:t>
            </a:r>
          </a:p>
          <a:p>
            <a:pPr>
              <a:spcBef>
                <a:spcPts val="0"/>
              </a:spcBef>
              <a:spcAft>
                <a:spcPts val="1200"/>
              </a:spcAft>
            </a:pPr>
            <a:r>
              <a:rPr lang="en-US" sz="2000" b="1" dirty="0">
                <a:latin typeface="Times New Roman" panose="02020603050405020304" pitchFamily="18" charset="0"/>
                <a:cs typeface="Times New Roman" panose="02020603050405020304" pitchFamily="18" charset="0"/>
              </a:rPr>
              <a:t>If your agency provides training/planning activities at the state level, ensure that you are inclusive of underserved communities.</a:t>
            </a:r>
          </a:p>
          <a:p>
            <a:pPr>
              <a:spcBef>
                <a:spcPts val="0"/>
              </a:spcBef>
              <a:spcAft>
                <a:spcPts val="1200"/>
              </a:spcAft>
            </a:pPr>
            <a:r>
              <a:rPr lang="en-US" sz="2000" b="1" dirty="0">
                <a:latin typeface="Times New Roman" panose="02020603050405020304" pitchFamily="18" charset="0"/>
                <a:cs typeface="Times New Roman" panose="02020603050405020304" pitchFamily="18" charset="0"/>
              </a:rPr>
              <a:t>Available resource: </a:t>
            </a:r>
            <a:r>
              <a:rPr lang="en-US" sz="2000" b="1" dirty="0">
                <a:latin typeface="Times New Roman" panose="02020603050405020304" pitchFamily="18" charset="0"/>
                <a:cs typeface="Times New Roman" panose="02020603050405020304" pitchFamily="18" charset="0"/>
                <a:hlinkClick r:id="rId2"/>
              </a:rPr>
              <a:t>https://ejscreen.epa.gov/mapper/</a:t>
            </a:r>
            <a:r>
              <a:rPr lang="en-US"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9492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61950"/>
            <a:ext cx="8229600" cy="548879"/>
          </a:xfrm>
        </p:spPr>
        <p:txBody>
          <a:bodyPr>
            <a:noAutofit/>
          </a:bodyPr>
          <a:lstStyle/>
          <a:p>
            <a:pPr algn="ctr"/>
            <a:r>
              <a:rPr lang="en-US" altLang="en-US" b="1" dirty="0">
                <a:latin typeface="Times New Roman" panose="02020603050405020304" pitchFamily="18" charset="0"/>
                <a:ea typeface="Tahoma" pitchFamily="34" charset="0"/>
                <a:cs typeface="Times New Roman" panose="02020603050405020304" pitchFamily="18" charset="0"/>
              </a:rPr>
              <a:t>HMEP Formula Allocation Updates</a:t>
            </a:r>
          </a:p>
        </p:txBody>
      </p:sp>
      <p:sp>
        <p:nvSpPr>
          <p:cNvPr id="4" name="Content Placeholder 7">
            <a:extLst>
              <a:ext uri="{FF2B5EF4-FFF2-40B4-BE49-F238E27FC236}">
                <a16:creationId xmlns:a16="http://schemas.microsoft.com/office/drawing/2014/main" id="{CC588FEC-0499-4A9E-8F7E-D4DFC891E86C}"/>
              </a:ext>
            </a:extLst>
          </p:cNvPr>
          <p:cNvSpPr txBox="1">
            <a:spLocks/>
          </p:cNvSpPr>
          <p:nvPr/>
        </p:nvSpPr>
        <p:spPr>
          <a:xfrm>
            <a:off x="533400" y="1123950"/>
            <a:ext cx="7285245" cy="34242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800" dirty="0">
                <a:latin typeface="Times New Roman" panose="02020603050405020304" pitchFamily="18" charset="0"/>
                <a:cs typeface="Times New Roman" panose="02020603050405020304" pitchFamily="18" charset="0"/>
              </a:rPr>
              <a:t>Allocations will be based on updated risk-based data from PHMSA’s Incident database (2018-2020). Grantees should receive allocations for Year 1 as well as estimates for Year 2 and 3 no later than March 4, 2022.</a:t>
            </a:r>
          </a:p>
          <a:p>
            <a:pPr>
              <a:spcBef>
                <a:spcPts val="0"/>
              </a:spcBef>
              <a:spcAft>
                <a:spcPts val="1200"/>
              </a:spcAft>
            </a:pPr>
            <a:r>
              <a:rPr lang="en-US" sz="1800" dirty="0">
                <a:latin typeface="Times New Roman" panose="02020603050405020304" pitchFamily="18" charset="0"/>
                <a:cs typeface="Times New Roman" panose="02020603050405020304" pitchFamily="18" charset="0"/>
              </a:rPr>
              <a:t>Allocation factors include (1) Incident frequency; (2) Average cost of incidents by transport mode (rail, water, air, highway); and (3) 2020 US Census state-level population density data.</a:t>
            </a:r>
          </a:p>
          <a:p>
            <a:pPr>
              <a:spcBef>
                <a:spcPts val="0"/>
              </a:spcBef>
              <a:spcAft>
                <a:spcPts val="1200"/>
              </a:spcAft>
            </a:pPr>
            <a:r>
              <a:rPr lang="en-US" sz="1800" dirty="0">
                <a:latin typeface="Times New Roman" panose="02020603050405020304" pitchFamily="18" charset="0"/>
                <a:cs typeface="Times New Roman" panose="02020603050405020304" pitchFamily="18" charset="0"/>
              </a:rPr>
              <a:t>To learn more about PHMSA’s Incident Data collection, please visit: </a:t>
            </a:r>
            <a:r>
              <a:rPr lang="en-US" sz="1800" dirty="0">
                <a:latin typeface="Times New Roman" panose="02020603050405020304" pitchFamily="18" charset="0"/>
                <a:cs typeface="Times New Roman" panose="02020603050405020304" pitchFamily="18" charset="0"/>
                <a:hlinkClick r:id="rId2"/>
              </a:rPr>
              <a:t>https://www.phmsa.dot.gov/hazmat-program-management-data-and-statistics/data-operations/incident-statistics</a:t>
            </a:r>
            <a:r>
              <a:rPr lang="en-US"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6029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229600" cy="1524000"/>
          </a:xfrm>
        </p:spPr>
        <p:txBody>
          <a:bodyPr>
            <a:normAutofit fontScale="55000" lnSpcReduction="20000"/>
          </a:bodyPr>
          <a:lstStyle/>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lgn="ctr">
              <a:buNone/>
            </a:pPr>
            <a:r>
              <a:rPr lang="en-US" sz="5100" b="1" dirty="0">
                <a:latin typeface="Times New Roman" panose="02020603050405020304" pitchFamily="18" charset="0"/>
                <a:cs typeface="Times New Roman" panose="02020603050405020304" pitchFamily="18" charset="0"/>
              </a:rPr>
              <a:t>Components of the </a:t>
            </a:r>
            <a:r>
              <a:rPr lang="en-US" sz="5100" b="1" u="sng"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HMEP</a:t>
            </a:r>
            <a:r>
              <a:rPr lang="en-US" sz="5100" b="1" dirty="0">
                <a:solidFill>
                  <a:srgbClr val="00B050"/>
                </a:solidFill>
                <a:latin typeface="Times New Roman" panose="02020603050405020304" pitchFamily="18" charset="0"/>
                <a:cs typeface="Times New Roman" panose="02020603050405020304" pitchFamily="18" charset="0"/>
              </a:rPr>
              <a:t> </a:t>
            </a:r>
            <a:r>
              <a:rPr lang="en-US" sz="5100" b="1" dirty="0">
                <a:latin typeface="Times New Roman" panose="02020603050405020304" pitchFamily="18" charset="0"/>
                <a:cs typeface="Times New Roman" panose="02020603050405020304" pitchFamily="18" charset="0"/>
              </a:rPr>
              <a:t>Grant Application </a:t>
            </a:r>
          </a:p>
        </p:txBody>
      </p:sp>
    </p:spTree>
    <p:extLst>
      <p:ext uri="{BB962C8B-B14F-4D97-AF65-F5344CB8AC3E}">
        <p14:creationId xmlns:p14="http://schemas.microsoft.com/office/powerpoint/2010/main" val="626207024"/>
      </p:ext>
    </p:extLst>
  </p:cSld>
  <p:clrMapOvr>
    <a:masterClrMapping/>
  </p:clrMapOvr>
</p:sld>
</file>

<file path=ppt/theme/theme1.xml><?xml version="1.0" encoding="utf-8"?>
<a:theme xmlns:a="http://schemas.openxmlformats.org/drawingml/2006/main" name="Gallery">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35C03C4D30FB4D8CD722FBBA18DE93" ma:contentTypeVersion="0" ma:contentTypeDescription="Create a new document." ma:contentTypeScope="" ma:versionID="08f081b724c025756f61002f65c31c3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2.xml><?xml version="1.0" encoding="utf-8"?>
<ds:datastoreItem xmlns:ds="http://schemas.openxmlformats.org/officeDocument/2006/customXml" ds:itemID="{E1E34727-FAE8-48AA-81E6-14F96444E8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6A5CEF2-8A8D-4459-8C77-0481BD36A747}">
  <ds:schemaRefs>
    <ds:schemaRef ds:uri="http://purl.org/dc/term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Gallery</Template>
  <TotalTime>21608</TotalTime>
  <Words>3757</Words>
  <Application>Microsoft Office PowerPoint</Application>
  <PresentationFormat>On-screen Show (16:9)</PresentationFormat>
  <Paragraphs>399</Paragraphs>
  <Slides>64</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Bell MT</vt:lpstr>
      <vt:lpstr>Calibri</vt:lpstr>
      <vt:lpstr>Curlz MT</vt:lpstr>
      <vt:lpstr>Palatino Linotype</vt:lpstr>
      <vt:lpstr>Rockwell</vt:lpstr>
      <vt:lpstr>Times New Roman</vt:lpstr>
      <vt:lpstr>Wingdings</vt:lpstr>
      <vt:lpstr>Gallery</vt:lpstr>
      <vt:lpstr> Hazardous Materials Emergency Preparedness  Grant Program States &amp; Territories  </vt:lpstr>
      <vt:lpstr>Agenda</vt:lpstr>
      <vt:lpstr>PowerPoint Presentation</vt:lpstr>
      <vt:lpstr>HMEP GRANT PROGRAM OVERVIEW</vt:lpstr>
      <vt:lpstr>HMEP GRANT common activities</vt:lpstr>
      <vt:lpstr>U.S. DOT/PHMSA Priorities</vt:lpstr>
      <vt:lpstr>What hmep grantees can do to comply with EO13985</vt:lpstr>
      <vt:lpstr>HMEP Formula Allocation Updates</vt:lpstr>
      <vt:lpstr>PowerPoint Presentation</vt:lpstr>
      <vt:lpstr>Components of the HMEP Grant Application  Initial (Year One) Application  </vt:lpstr>
      <vt:lpstr>   Planning &amp; Preparation  Needs Assessment </vt:lpstr>
      <vt:lpstr>Planning &amp; Preparation Needs Assessment</vt:lpstr>
      <vt:lpstr>Planning &amp; Preparation Hazmat Transport Needs Assessment</vt:lpstr>
      <vt:lpstr>Planning &amp; Preparation Hazmat Transport Needs Assessment</vt:lpstr>
      <vt:lpstr>Planning &amp; Preparation Hazmat Transport Needs Assessment</vt:lpstr>
      <vt:lpstr>PowerPoint Presentation</vt:lpstr>
      <vt:lpstr>PowerPoint Presentation</vt:lpstr>
      <vt:lpstr>PowerPoint Presentation</vt:lpstr>
      <vt:lpstr>Components of the Grant Application</vt:lpstr>
      <vt:lpstr>PowerPoint Presentation</vt:lpstr>
      <vt:lpstr>PowerPoint Presentation</vt:lpstr>
      <vt:lpstr>PowerPoint Presentation</vt:lpstr>
      <vt:lpstr>PowerPoint Presentation</vt:lpstr>
      <vt:lpstr>PowerPoint Presentation</vt:lpstr>
      <vt:lpstr>Most Common Application Errors </vt:lpstr>
      <vt:lpstr>Programmatic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Consider </vt:lpstr>
      <vt:lpstr>Notice of Funding Opportunity (NOFO)</vt:lpstr>
      <vt:lpstr>PowerPoint Presentation</vt:lpstr>
      <vt:lpstr> Cost Share/Match </vt:lpstr>
      <vt:lpstr> Cost Share/Match </vt:lpstr>
      <vt:lpstr>PowerPoint Presentation</vt:lpstr>
      <vt:lpstr> Most Common Application Errors   </vt:lpstr>
      <vt:lpstr> Most Common Application Errors   </vt:lpstr>
      <vt:lpstr>Most Common Application Errors</vt:lpstr>
      <vt:lpstr>Budgetary Questions? </vt:lpstr>
      <vt:lpstr>PowerPoint Presentation</vt:lpstr>
      <vt:lpstr> HMEP Grant Milestones  </vt:lpstr>
      <vt:lpstr>Invitation to Apply</vt:lpstr>
      <vt:lpstr> Invitation to Apply </vt:lpstr>
      <vt:lpstr>Hazmat Grant Program  Contact Information</vt:lpstr>
      <vt:lpstr>Questions?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Sheppard, Carla (PHMSA)</cp:lastModifiedBy>
  <cp:revision>579</cp:revision>
  <cp:lastPrinted>2016-01-14T15:04:09Z</cp:lastPrinted>
  <dcterms:created xsi:type="dcterms:W3CDTF">2013-12-05T14:22:47Z</dcterms:created>
  <dcterms:modified xsi:type="dcterms:W3CDTF">2022-03-01T23:47:07Z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0x0101008935C03C4D30FB4D8CD722FBBA18DE93</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