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6" r:id="rId4"/>
  </p:sldMasterIdLst>
  <p:notesMasterIdLst>
    <p:notesMasterId r:id="rId70"/>
  </p:notesMasterIdLst>
  <p:handoutMasterIdLst>
    <p:handoutMasterId r:id="rId71"/>
  </p:handoutMasterIdLst>
  <p:sldIdLst>
    <p:sldId id="282" r:id="rId5"/>
    <p:sldId id="453" r:id="rId6"/>
    <p:sldId id="359" r:id="rId7"/>
    <p:sldId id="425" r:id="rId8"/>
    <p:sldId id="356" r:id="rId9"/>
    <p:sldId id="413" r:id="rId10"/>
    <p:sldId id="272" r:id="rId11"/>
    <p:sldId id="446" r:id="rId12"/>
    <p:sldId id="336" r:id="rId13"/>
    <p:sldId id="445" r:id="rId14"/>
    <p:sldId id="448" r:id="rId15"/>
    <p:sldId id="414" r:id="rId16"/>
    <p:sldId id="277" r:id="rId17"/>
    <p:sldId id="341" r:id="rId18"/>
    <p:sldId id="400" r:id="rId19"/>
    <p:sldId id="401" r:id="rId20"/>
    <p:sldId id="402" r:id="rId21"/>
    <p:sldId id="452" r:id="rId22"/>
    <p:sldId id="450" r:id="rId23"/>
    <p:sldId id="329" r:id="rId24"/>
    <p:sldId id="348" r:id="rId25"/>
    <p:sldId id="432" r:id="rId26"/>
    <p:sldId id="315" r:id="rId27"/>
    <p:sldId id="308" r:id="rId28"/>
    <p:sldId id="343" r:id="rId29"/>
    <p:sldId id="451" r:id="rId30"/>
    <p:sldId id="306" r:id="rId31"/>
    <p:sldId id="295" r:id="rId32"/>
    <p:sldId id="422" r:id="rId33"/>
    <p:sldId id="443" r:id="rId34"/>
    <p:sldId id="418" r:id="rId35"/>
    <p:sldId id="350" r:id="rId36"/>
    <p:sldId id="354" r:id="rId37"/>
    <p:sldId id="303" r:id="rId38"/>
    <p:sldId id="427" r:id="rId39"/>
    <p:sldId id="428" r:id="rId40"/>
    <p:sldId id="429" r:id="rId41"/>
    <p:sldId id="434" r:id="rId42"/>
    <p:sldId id="430" r:id="rId43"/>
    <p:sldId id="352" r:id="rId44"/>
    <p:sldId id="360" r:id="rId45"/>
    <p:sldId id="342" r:id="rId46"/>
    <p:sldId id="344" r:id="rId47"/>
    <p:sldId id="346" r:id="rId48"/>
    <p:sldId id="338" r:id="rId49"/>
    <p:sldId id="339" r:id="rId50"/>
    <p:sldId id="349" r:id="rId51"/>
    <p:sldId id="358" r:id="rId52"/>
    <p:sldId id="361" r:id="rId53"/>
    <p:sldId id="423" r:id="rId54"/>
    <p:sldId id="440" r:id="rId55"/>
    <p:sldId id="302" r:id="rId56"/>
    <p:sldId id="304" r:id="rId57"/>
    <p:sldId id="377" r:id="rId58"/>
    <p:sldId id="439" r:id="rId59"/>
    <p:sldId id="441" r:id="rId60"/>
    <p:sldId id="421" r:id="rId61"/>
    <p:sldId id="424" r:id="rId62"/>
    <p:sldId id="420" r:id="rId63"/>
    <p:sldId id="410" r:id="rId64"/>
    <p:sldId id="279" r:id="rId65"/>
    <p:sldId id="426" r:id="rId66"/>
    <p:sldId id="364" r:id="rId67"/>
    <p:sldId id="280" r:id="rId68"/>
    <p:sldId id="444" r:id="rId69"/>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hite, Andre (PHMSA)" initials="Andre" lastIdx="7" clrIdx="0"/>
  <p:cmAuthor id="1" name="Lisa K. O'Donnell" initials="LKO" lastIdx="1" clrIdx="1"/>
  <p:cmAuthor id="2" name="Jones, Matthew (PHMSA)" initials="JM(" lastIdx="5" clrIdx="2"/>
  <p:cmAuthor id="3" name="White, Andre (PHMSA)" initials="WA(" lastIdx="10" clrIdx="3">
    <p:extLst>
      <p:ext uri="{19B8F6BF-5375-455C-9EA6-DF929625EA0E}">
        <p15:presenceInfo xmlns:p15="http://schemas.microsoft.com/office/powerpoint/2012/main" userId="S-1-5-21-982035342-1880134254-310265210-183881" providerId="AD"/>
      </p:ext>
    </p:extLst>
  </p:cmAuthor>
  <p:cmAuthor id="4" name="Brown, Bonita (PHMSA)" initials="BB(" lastIdx="7" clrIdx="4">
    <p:extLst>
      <p:ext uri="{19B8F6BF-5375-455C-9EA6-DF929625EA0E}">
        <p15:presenceInfo xmlns:p15="http://schemas.microsoft.com/office/powerpoint/2012/main" userId="S-1-5-21-982035342-1880134254-310265210-279091" providerId="AD"/>
      </p:ext>
    </p:extLst>
  </p:cmAuthor>
  <p:cmAuthor id="5" name="Sheppard, Carla (PHMSA)" initials="SC(" lastIdx="11" clrIdx="5">
    <p:extLst>
      <p:ext uri="{19B8F6BF-5375-455C-9EA6-DF929625EA0E}">
        <p15:presenceInfo xmlns:p15="http://schemas.microsoft.com/office/powerpoint/2012/main" userId="S-1-5-21-982035342-1880134254-310265210-149553" providerId="AD"/>
      </p:ext>
    </p:extLst>
  </p:cmAuthor>
  <p:cmAuthor id="6" name="Mack, Shakira (PHMSA)" initials="MS(" lastIdx="10" clrIdx="6">
    <p:extLst>
      <p:ext uri="{19B8F6BF-5375-455C-9EA6-DF929625EA0E}">
        <p15:presenceInfo xmlns:p15="http://schemas.microsoft.com/office/powerpoint/2012/main" userId="S-1-5-21-982035342-1880134254-310265210-2877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37" autoAdjust="0"/>
  </p:normalViewPr>
  <p:slideViewPr>
    <p:cSldViewPr>
      <p:cViewPr varScale="1">
        <p:scale>
          <a:sx n="86" d="100"/>
          <a:sy n="86" d="100"/>
        </p:scale>
        <p:origin x="516" y="5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995"/>
    </p:cViewPr>
  </p:sorterViewPr>
  <p:notesViewPr>
    <p:cSldViewPr>
      <p:cViewPr varScale="1">
        <p:scale>
          <a:sx n="65" d="100"/>
          <a:sy n="65" d="100"/>
        </p:scale>
        <p:origin x="3125" y="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D2BBC-C9E5-4323-B8C3-72D08814C9BA}" type="doc">
      <dgm:prSet loTypeId="urn:microsoft.com/office/officeart/2005/8/layout/pyramid1" loCatId="pyramid" qsTypeId="urn:microsoft.com/office/officeart/2005/8/quickstyle/simple1" qsCatId="simple" csTypeId="urn:microsoft.com/office/officeart/2005/8/colors/accent2_2" csCatId="accent2" phldr="1"/>
      <dgm:spPr/>
      <dgm:t>
        <a:bodyPr/>
        <a:lstStyle/>
        <a:p>
          <a:endParaRPr lang="en-US"/>
        </a:p>
      </dgm:t>
    </dgm:pt>
    <dgm:pt modelId="{F5E27837-DC99-4C01-935D-586B9FDDC3B6}">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1" dirty="0"/>
            <a:t>Director</a:t>
          </a:r>
        </a:p>
        <a:p>
          <a:pPr marL="0" marR="0" lvl="0" indent="0" defTabSz="914400" eaLnBrk="1" fontAlgn="auto" latinLnBrk="0" hangingPunct="1">
            <a:lnSpc>
              <a:spcPct val="100000"/>
            </a:lnSpc>
            <a:spcBef>
              <a:spcPts val="0"/>
            </a:spcBef>
            <a:spcAft>
              <a:spcPts val="0"/>
            </a:spcAft>
            <a:buClrTx/>
            <a:buSzTx/>
            <a:buFontTx/>
            <a:buNone/>
            <a:tabLst/>
            <a:defRPr/>
          </a:pPr>
          <a:r>
            <a:rPr lang="en-US" sz="1000" dirty="0"/>
            <a:t>Aaron Mitchell</a:t>
          </a:r>
        </a:p>
      </dgm:t>
    </dgm:pt>
    <dgm:pt modelId="{A48224F3-9F7E-4111-A2B4-E1C0C13D375C}" type="parTrans" cxnId="{4121A2D7-82FC-4C15-8518-62623441E8BF}">
      <dgm:prSet/>
      <dgm:spPr/>
      <dgm:t>
        <a:bodyPr/>
        <a:lstStyle/>
        <a:p>
          <a:endParaRPr lang="en-US"/>
        </a:p>
      </dgm:t>
    </dgm:pt>
    <dgm:pt modelId="{B97344C3-DDB9-45C8-9294-FC3F9479967F}" type="sibTrans" cxnId="{4121A2D7-82FC-4C15-8518-62623441E8BF}">
      <dgm:prSet/>
      <dgm:spPr/>
      <dgm:t>
        <a:bodyPr/>
        <a:lstStyle/>
        <a:p>
          <a:endParaRPr lang="en-US"/>
        </a:p>
      </dgm:t>
    </dgm:pt>
    <dgm:pt modelId="{8DDA553B-0E70-4707-98CB-2D27C329F8A7}">
      <dgm:prSet phldrT="[Text]"/>
      <dgm:spPr/>
      <dgm:t>
        <a:bodyPr/>
        <a:lstStyle/>
        <a:p>
          <a:r>
            <a:rPr lang="en-US" b="1" dirty="0"/>
            <a:t>Chief</a:t>
          </a:r>
        </a:p>
        <a:p>
          <a:r>
            <a:rPr lang="en-US" dirty="0"/>
            <a:t>Shakira Mack</a:t>
          </a:r>
        </a:p>
      </dgm:t>
    </dgm:pt>
    <dgm:pt modelId="{F968DBD5-E1A0-4168-838A-EBE1740EC9B2}" type="parTrans" cxnId="{B2971C80-87B3-4E47-B796-262106E8EAA0}">
      <dgm:prSet/>
      <dgm:spPr/>
      <dgm:t>
        <a:bodyPr/>
        <a:lstStyle/>
        <a:p>
          <a:endParaRPr lang="en-US"/>
        </a:p>
      </dgm:t>
    </dgm:pt>
    <dgm:pt modelId="{ADA1E86D-B6A4-40D9-BA3B-A1178AA13C2C}" type="sibTrans" cxnId="{B2971C80-87B3-4E47-B796-262106E8EAA0}">
      <dgm:prSet/>
      <dgm:spPr/>
      <dgm:t>
        <a:bodyPr/>
        <a:lstStyle/>
        <a:p>
          <a:endParaRPr lang="en-US"/>
        </a:p>
      </dgm:t>
    </dgm:pt>
    <dgm:pt modelId="{0F2D54DC-E15C-48B3-99F4-D82AC8F4AFAF}">
      <dgm:prSet phldrT="[Text]"/>
      <dgm:spPr/>
      <dgm:t>
        <a:bodyPr/>
        <a:lstStyle/>
        <a:p>
          <a:r>
            <a:rPr lang="en-US" b="1" dirty="0"/>
            <a:t>Senior Grants Management Specialist</a:t>
          </a:r>
        </a:p>
        <a:p>
          <a:r>
            <a:rPr lang="en-US" dirty="0"/>
            <a:t>Carla Sheppard	</a:t>
          </a:r>
        </a:p>
      </dgm:t>
    </dgm:pt>
    <dgm:pt modelId="{EA79D3E3-11C4-4D0E-83F7-C34E78FE38A1}" type="parTrans" cxnId="{51FBB36D-6CEF-4431-8883-752B58846EF6}">
      <dgm:prSet/>
      <dgm:spPr/>
      <dgm:t>
        <a:bodyPr/>
        <a:lstStyle/>
        <a:p>
          <a:endParaRPr lang="en-US"/>
        </a:p>
      </dgm:t>
    </dgm:pt>
    <dgm:pt modelId="{CA746F93-B070-43EA-89B4-B66B9BE521BA}" type="sibTrans" cxnId="{51FBB36D-6CEF-4431-8883-752B58846EF6}">
      <dgm:prSet/>
      <dgm:spPr/>
      <dgm:t>
        <a:bodyPr/>
        <a:lstStyle/>
        <a:p>
          <a:endParaRPr lang="en-US"/>
        </a:p>
      </dgm:t>
    </dgm:pt>
    <dgm:pt modelId="{DA0267D6-5994-4CA3-9503-E5581A0A446D}">
      <dgm:prSet/>
      <dgm:spPr/>
      <dgm:t>
        <a:bodyPr/>
        <a:lstStyle/>
        <a:p>
          <a:r>
            <a:rPr lang="en-US" b="1" dirty="0"/>
            <a:t>Grants Management Specialists</a:t>
          </a:r>
        </a:p>
        <a:p>
          <a:r>
            <a:rPr lang="en-US" dirty="0"/>
            <a:t>Andre White, Bonita Brown, Flor Valencia, Lisa Reichenbacher, Matthew Hufford, </a:t>
          </a:r>
          <a:r>
            <a:rPr lang="en-US" dirty="0" err="1"/>
            <a:t>Suezett</a:t>
          </a:r>
          <a:r>
            <a:rPr lang="en-US" dirty="0"/>
            <a:t> Edwards</a:t>
          </a:r>
        </a:p>
      </dgm:t>
    </dgm:pt>
    <dgm:pt modelId="{91226B3B-9D62-435C-8FBC-410A9AD96979}" type="parTrans" cxnId="{04C366FB-E708-4903-B1E0-69E963BF96C7}">
      <dgm:prSet/>
      <dgm:spPr/>
      <dgm:t>
        <a:bodyPr/>
        <a:lstStyle/>
        <a:p>
          <a:endParaRPr lang="en-US"/>
        </a:p>
      </dgm:t>
    </dgm:pt>
    <dgm:pt modelId="{78927F88-B6AF-481C-8E87-A3F61C331BDA}" type="sibTrans" cxnId="{04C366FB-E708-4903-B1E0-69E963BF96C7}">
      <dgm:prSet/>
      <dgm:spPr/>
      <dgm:t>
        <a:bodyPr/>
        <a:lstStyle/>
        <a:p>
          <a:endParaRPr lang="en-US"/>
        </a:p>
      </dgm:t>
    </dgm:pt>
    <dgm:pt modelId="{050BC8A1-451E-449F-AA79-CB87D9069736}">
      <dgm:prSet/>
      <dgm:spPr/>
      <dgm:t>
        <a:bodyPr/>
        <a:lstStyle/>
        <a:p>
          <a:r>
            <a:rPr lang="en-US" b="1" dirty="0"/>
            <a:t>Program Support</a:t>
          </a:r>
        </a:p>
        <a:p>
          <a:r>
            <a:rPr lang="en-US" b="0" dirty="0"/>
            <a:t>Mahelia Whittier– Business Analyst </a:t>
          </a:r>
        </a:p>
        <a:p>
          <a:r>
            <a:rPr lang="en-US" b="0" dirty="0"/>
            <a:t>Shannon Logan– Administrative Assistant</a:t>
          </a:r>
        </a:p>
      </dgm:t>
    </dgm:pt>
    <dgm:pt modelId="{7A87D695-9BF2-451B-A69A-2D344193BFC3}" type="parTrans" cxnId="{AFD8E264-3C83-41B3-A15B-45EABE9726BB}">
      <dgm:prSet/>
      <dgm:spPr/>
      <dgm:t>
        <a:bodyPr/>
        <a:lstStyle/>
        <a:p>
          <a:endParaRPr lang="en-US"/>
        </a:p>
      </dgm:t>
    </dgm:pt>
    <dgm:pt modelId="{C405A7A4-5DB9-4411-94A0-0B17E1CF52BE}" type="sibTrans" cxnId="{AFD8E264-3C83-41B3-A15B-45EABE9726BB}">
      <dgm:prSet/>
      <dgm:spPr/>
      <dgm:t>
        <a:bodyPr/>
        <a:lstStyle/>
        <a:p>
          <a:endParaRPr lang="en-US"/>
        </a:p>
      </dgm:t>
    </dgm:pt>
    <dgm:pt modelId="{2D3DE748-1990-4A62-A34D-88DA88AC1EEC}" type="pres">
      <dgm:prSet presAssocID="{7C0D2BBC-C9E5-4323-B8C3-72D08814C9BA}" presName="Name0" presStyleCnt="0">
        <dgm:presLayoutVars>
          <dgm:dir/>
          <dgm:animLvl val="lvl"/>
          <dgm:resizeHandles val="exact"/>
        </dgm:presLayoutVars>
      </dgm:prSet>
      <dgm:spPr/>
    </dgm:pt>
    <dgm:pt modelId="{FD8129F3-8C05-4602-BF58-90C7D9495083}" type="pres">
      <dgm:prSet presAssocID="{F5E27837-DC99-4C01-935D-586B9FDDC3B6}" presName="Name8" presStyleCnt="0"/>
      <dgm:spPr/>
    </dgm:pt>
    <dgm:pt modelId="{6B551887-6517-4E34-96B7-2E9A4979619E}" type="pres">
      <dgm:prSet presAssocID="{F5E27837-DC99-4C01-935D-586B9FDDC3B6}" presName="level" presStyleLbl="node1" presStyleIdx="0" presStyleCnt="5">
        <dgm:presLayoutVars>
          <dgm:chMax val="1"/>
          <dgm:bulletEnabled val="1"/>
        </dgm:presLayoutVars>
      </dgm:prSet>
      <dgm:spPr/>
    </dgm:pt>
    <dgm:pt modelId="{B24988C5-891B-4B77-B4A1-CD870978E755}" type="pres">
      <dgm:prSet presAssocID="{F5E27837-DC99-4C01-935D-586B9FDDC3B6}" presName="levelTx" presStyleLbl="revTx" presStyleIdx="0" presStyleCnt="0">
        <dgm:presLayoutVars>
          <dgm:chMax val="1"/>
          <dgm:bulletEnabled val="1"/>
        </dgm:presLayoutVars>
      </dgm:prSet>
      <dgm:spPr/>
    </dgm:pt>
    <dgm:pt modelId="{EE1912E6-59E8-42AF-ACF9-0060E9BC66C3}" type="pres">
      <dgm:prSet presAssocID="{8DDA553B-0E70-4707-98CB-2D27C329F8A7}" presName="Name8" presStyleCnt="0"/>
      <dgm:spPr/>
    </dgm:pt>
    <dgm:pt modelId="{AA411E4C-AB49-4C3A-8690-DC81619A4D16}" type="pres">
      <dgm:prSet presAssocID="{8DDA553B-0E70-4707-98CB-2D27C329F8A7}" presName="level" presStyleLbl="node1" presStyleIdx="1" presStyleCnt="5">
        <dgm:presLayoutVars>
          <dgm:chMax val="1"/>
          <dgm:bulletEnabled val="1"/>
        </dgm:presLayoutVars>
      </dgm:prSet>
      <dgm:spPr/>
    </dgm:pt>
    <dgm:pt modelId="{D0F7F635-1275-43AF-8574-BFB0EF958E62}" type="pres">
      <dgm:prSet presAssocID="{8DDA553B-0E70-4707-98CB-2D27C329F8A7}" presName="levelTx" presStyleLbl="revTx" presStyleIdx="0" presStyleCnt="0">
        <dgm:presLayoutVars>
          <dgm:chMax val="1"/>
          <dgm:bulletEnabled val="1"/>
        </dgm:presLayoutVars>
      </dgm:prSet>
      <dgm:spPr/>
    </dgm:pt>
    <dgm:pt modelId="{21087A11-9778-4750-8C8E-711408EEF88D}" type="pres">
      <dgm:prSet presAssocID="{0F2D54DC-E15C-48B3-99F4-D82AC8F4AFAF}" presName="Name8" presStyleCnt="0"/>
      <dgm:spPr/>
    </dgm:pt>
    <dgm:pt modelId="{EBF6C7AF-DE44-42AF-9348-2F9648C2F0A2}" type="pres">
      <dgm:prSet presAssocID="{0F2D54DC-E15C-48B3-99F4-D82AC8F4AFAF}" presName="level" presStyleLbl="node1" presStyleIdx="2" presStyleCnt="5">
        <dgm:presLayoutVars>
          <dgm:chMax val="1"/>
          <dgm:bulletEnabled val="1"/>
        </dgm:presLayoutVars>
      </dgm:prSet>
      <dgm:spPr/>
    </dgm:pt>
    <dgm:pt modelId="{F297AEC7-4F29-40B0-8432-07144A4A5CE0}" type="pres">
      <dgm:prSet presAssocID="{0F2D54DC-E15C-48B3-99F4-D82AC8F4AFAF}" presName="levelTx" presStyleLbl="revTx" presStyleIdx="0" presStyleCnt="0">
        <dgm:presLayoutVars>
          <dgm:chMax val="1"/>
          <dgm:bulletEnabled val="1"/>
        </dgm:presLayoutVars>
      </dgm:prSet>
      <dgm:spPr/>
    </dgm:pt>
    <dgm:pt modelId="{58DC7C48-B220-4B20-B598-8F67234130B3}" type="pres">
      <dgm:prSet presAssocID="{DA0267D6-5994-4CA3-9503-E5581A0A446D}" presName="Name8" presStyleCnt="0"/>
      <dgm:spPr/>
    </dgm:pt>
    <dgm:pt modelId="{ACD163D8-F720-4A6B-A022-4B77AEB0E1B8}" type="pres">
      <dgm:prSet presAssocID="{DA0267D6-5994-4CA3-9503-E5581A0A446D}" presName="level" presStyleLbl="node1" presStyleIdx="3" presStyleCnt="5" custLinFactNeighborX="-189" custLinFactNeighborY="1250">
        <dgm:presLayoutVars>
          <dgm:chMax val="1"/>
          <dgm:bulletEnabled val="1"/>
        </dgm:presLayoutVars>
      </dgm:prSet>
      <dgm:spPr/>
    </dgm:pt>
    <dgm:pt modelId="{CA2FA4B5-831F-492E-8803-89CC506798E3}" type="pres">
      <dgm:prSet presAssocID="{DA0267D6-5994-4CA3-9503-E5581A0A446D}" presName="levelTx" presStyleLbl="revTx" presStyleIdx="0" presStyleCnt="0">
        <dgm:presLayoutVars>
          <dgm:chMax val="1"/>
          <dgm:bulletEnabled val="1"/>
        </dgm:presLayoutVars>
      </dgm:prSet>
      <dgm:spPr/>
    </dgm:pt>
    <dgm:pt modelId="{946F98D1-7A78-47C5-AF4A-741AAD624FB9}" type="pres">
      <dgm:prSet presAssocID="{050BC8A1-451E-449F-AA79-CB87D9069736}" presName="Name8" presStyleCnt="0"/>
      <dgm:spPr/>
    </dgm:pt>
    <dgm:pt modelId="{81C70475-03BF-4B12-B23D-FF24B9B12A34}" type="pres">
      <dgm:prSet presAssocID="{050BC8A1-451E-449F-AA79-CB87D9069736}" presName="level" presStyleLbl="node1" presStyleIdx="4" presStyleCnt="5">
        <dgm:presLayoutVars>
          <dgm:chMax val="1"/>
          <dgm:bulletEnabled val="1"/>
        </dgm:presLayoutVars>
      </dgm:prSet>
      <dgm:spPr/>
    </dgm:pt>
    <dgm:pt modelId="{F98E1D13-955C-4417-B22A-4A234DE2B38A}" type="pres">
      <dgm:prSet presAssocID="{050BC8A1-451E-449F-AA79-CB87D9069736}" presName="levelTx" presStyleLbl="revTx" presStyleIdx="0" presStyleCnt="0">
        <dgm:presLayoutVars>
          <dgm:chMax val="1"/>
          <dgm:bulletEnabled val="1"/>
        </dgm:presLayoutVars>
      </dgm:prSet>
      <dgm:spPr/>
    </dgm:pt>
  </dgm:ptLst>
  <dgm:cxnLst>
    <dgm:cxn modelId="{3250E01A-E02D-431B-BF07-94A1173A14A6}" type="presOf" srcId="{F5E27837-DC99-4C01-935D-586B9FDDC3B6}" destId="{B24988C5-891B-4B77-B4A1-CD870978E755}" srcOrd="1" destOrd="0" presId="urn:microsoft.com/office/officeart/2005/8/layout/pyramid1"/>
    <dgm:cxn modelId="{2DA7B634-EB63-4677-B34D-7BDE01601791}" type="presOf" srcId="{8DDA553B-0E70-4707-98CB-2D27C329F8A7}" destId="{AA411E4C-AB49-4C3A-8690-DC81619A4D16}" srcOrd="0" destOrd="0" presId="urn:microsoft.com/office/officeart/2005/8/layout/pyramid1"/>
    <dgm:cxn modelId="{AFD8E264-3C83-41B3-A15B-45EABE9726BB}" srcId="{7C0D2BBC-C9E5-4323-B8C3-72D08814C9BA}" destId="{050BC8A1-451E-449F-AA79-CB87D9069736}" srcOrd="4" destOrd="0" parTransId="{7A87D695-9BF2-451B-A69A-2D344193BFC3}" sibTransId="{C405A7A4-5DB9-4411-94A0-0B17E1CF52BE}"/>
    <dgm:cxn modelId="{BE3E8569-C2FE-44D5-B799-94B1E42A3DA1}" type="presOf" srcId="{DA0267D6-5994-4CA3-9503-E5581A0A446D}" destId="{ACD163D8-F720-4A6B-A022-4B77AEB0E1B8}" srcOrd="0" destOrd="0" presId="urn:microsoft.com/office/officeart/2005/8/layout/pyramid1"/>
    <dgm:cxn modelId="{51FBB36D-6CEF-4431-8883-752B58846EF6}" srcId="{7C0D2BBC-C9E5-4323-B8C3-72D08814C9BA}" destId="{0F2D54DC-E15C-48B3-99F4-D82AC8F4AFAF}" srcOrd="2" destOrd="0" parTransId="{EA79D3E3-11C4-4D0E-83F7-C34E78FE38A1}" sibTransId="{CA746F93-B070-43EA-89B4-B66B9BE521BA}"/>
    <dgm:cxn modelId="{8A1D3C55-DB69-4A41-97F1-4D3E2990711E}" type="presOf" srcId="{050BC8A1-451E-449F-AA79-CB87D9069736}" destId="{F98E1D13-955C-4417-B22A-4A234DE2B38A}" srcOrd="1" destOrd="0" presId="urn:microsoft.com/office/officeart/2005/8/layout/pyramid1"/>
    <dgm:cxn modelId="{0A52E376-2CDC-406E-B9F3-D07CFF571128}" type="presOf" srcId="{0F2D54DC-E15C-48B3-99F4-D82AC8F4AFAF}" destId="{EBF6C7AF-DE44-42AF-9348-2F9648C2F0A2}" srcOrd="0" destOrd="0" presId="urn:microsoft.com/office/officeart/2005/8/layout/pyramid1"/>
    <dgm:cxn modelId="{B2971C80-87B3-4E47-B796-262106E8EAA0}" srcId="{7C0D2BBC-C9E5-4323-B8C3-72D08814C9BA}" destId="{8DDA553B-0E70-4707-98CB-2D27C329F8A7}" srcOrd="1" destOrd="0" parTransId="{F968DBD5-E1A0-4168-838A-EBE1740EC9B2}" sibTransId="{ADA1E86D-B6A4-40D9-BA3B-A1178AA13C2C}"/>
    <dgm:cxn modelId="{E436EC84-B2E4-4284-8327-5F5D4E06BD66}" type="presOf" srcId="{050BC8A1-451E-449F-AA79-CB87D9069736}" destId="{81C70475-03BF-4B12-B23D-FF24B9B12A34}" srcOrd="0" destOrd="0" presId="urn:microsoft.com/office/officeart/2005/8/layout/pyramid1"/>
    <dgm:cxn modelId="{513FFB93-5FCB-48DD-97F2-E1E6BA6EC530}" type="presOf" srcId="{DA0267D6-5994-4CA3-9503-E5581A0A446D}" destId="{CA2FA4B5-831F-492E-8803-89CC506798E3}" srcOrd="1" destOrd="0" presId="urn:microsoft.com/office/officeart/2005/8/layout/pyramid1"/>
    <dgm:cxn modelId="{70EB83A3-7AD7-4C52-8CC6-3A07AADE927A}" type="presOf" srcId="{F5E27837-DC99-4C01-935D-586B9FDDC3B6}" destId="{6B551887-6517-4E34-96B7-2E9A4979619E}" srcOrd="0" destOrd="0" presId="urn:microsoft.com/office/officeart/2005/8/layout/pyramid1"/>
    <dgm:cxn modelId="{5CEED6C1-B2E7-438E-BBF4-E94D6DE030AB}" type="presOf" srcId="{7C0D2BBC-C9E5-4323-B8C3-72D08814C9BA}" destId="{2D3DE748-1990-4A62-A34D-88DA88AC1EEC}" srcOrd="0" destOrd="0" presId="urn:microsoft.com/office/officeart/2005/8/layout/pyramid1"/>
    <dgm:cxn modelId="{4121A2D7-82FC-4C15-8518-62623441E8BF}" srcId="{7C0D2BBC-C9E5-4323-B8C3-72D08814C9BA}" destId="{F5E27837-DC99-4C01-935D-586B9FDDC3B6}" srcOrd="0" destOrd="0" parTransId="{A48224F3-9F7E-4111-A2B4-E1C0C13D375C}" sibTransId="{B97344C3-DDB9-45C8-9294-FC3F9479967F}"/>
    <dgm:cxn modelId="{55948CDC-FC6B-49A4-88BE-8F357E766735}" type="presOf" srcId="{0F2D54DC-E15C-48B3-99F4-D82AC8F4AFAF}" destId="{F297AEC7-4F29-40B0-8432-07144A4A5CE0}" srcOrd="1" destOrd="0" presId="urn:microsoft.com/office/officeart/2005/8/layout/pyramid1"/>
    <dgm:cxn modelId="{6FF77BEE-84B8-4A94-85BD-B3F2595AA878}" type="presOf" srcId="{8DDA553B-0E70-4707-98CB-2D27C329F8A7}" destId="{D0F7F635-1275-43AF-8574-BFB0EF958E62}" srcOrd="1" destOrd="0" presId="urn:microsoft.com/office/officeart/2005/8/layout/pyramid1"/>
    <dgm:cxn modelId="{04C366FB-E708-4903-B1E0-69E963BF96C7}" srcId="{7C0D2BBC-C9E5-4323-B8C3-72D08814C9BA}" destId="{DA0267D6-5994-4CA3-9503-E5581A0A446D}" srcOrd="3" destOrd="0" parTransId="{91226B3B-9D62-435C-8FBC-410A9AD96979}" sibTransId="{78927F88-B6AF-481C-8E87-A3F61C331BDA}"/>
    <dgm:cxn modelId="{AE03C0D7-DC31-49D7-A6FD-95B859346F49}" type="presParOf" srcId="{2D3DE748-1990-4A62-A34D-88DA88AC1EEC}" destId="{FD8129F3-8C05-4602-BF58-90C7D9495083}" srcOrd="0" destOrd="0" presId="urn:microsoft.com/office/officeart/2005/8/layout/pyramid1"/>
    <dgm:cxn modelId="{09FC9F81-DF1E-474D-8131-30A11F228D8A}" type="presParOf" srcId="{FD8129F3-8C05-4602-BF58-90C7D9495083}" destId="{6B551887-6517-4E34-96B7-2E9A4979619E}" srcOrd="0" destOrd="0" presId="urn:microsoft.com/office/officeart/2005/8/layout/pyramid1"/>
    <dgm:cxn modelId="{9C356B5F-1D44-48A3-A527-D69B04BEC95E}" type="presParOf" srcId="{FD8129F3-8C05-4602-BF58-90C7D9495083}" destId="{B24988C5-891B-4B77-B4A1-CD870978E755}" srcOrd="1" destOrd="0" presId="urn:microsoft.com/office/officeart/2005/8/layout/pyramid1"/>
    <dgm:cxn modelId="{9F100E55-F292-4F33-A61B-BFEECDECA0CB}" type="presParOf" srcId="{2D3DE748-1990-4A62-A34D-88DA88AC1EEC}" destId="{EE1912E6-59E8-42AF-ACF9-0060E9BC66C3}" srcOrd="1" destOrd="0" presId="urn:microsoft.com/office/officeart/2005/8/layout/pyramid1"/>
    <dgm:cxn modelId="{973A2AB4-9776-4DC0-935E-53DBA2D95973}" type="presParOf" srcId="{EE1912E6-59E8-42AF-ACF9-0060E9BC66C3}" destId="{AA411E4C-AB49-4C3A-8690-DC81619A4D16}" srcOrd="0" destOrd="0" presId="urn:microsoft.com/office/officeart/2005/8/layout/pyramid1"/>
    <dgm:cxn modelId="{D94879D2-E9D5-4D61-BFA8-DA2D823C00A1}" type="presParOf" srcId="{EE1912E6-59E8-42AF-ACF9-0060E9BC66C3}" destId="{D0F7F635-1275-43AF-8574-BFB0EF958E62}" srcOrd="1" destOrd="0" presId="urn:microsoft.com/office/officeart/2005/8/layout/pyramid1"/>
    <dgm:cxn modelId="{A469D2FB-DBF6-487F-B4E5-DA5B38323083}" type="presParOf" srcId="{2D3DE748-1990-4A62-A34D-88DA88AC1EEC}" destId="{21087A11-9778-4750-8C8E-711408EEF88D}" srcOrd="2" destOrd="0" presId="urn:microsoft.com/office/officeart/2005/8/layout/pyramid1"/>
    <dgm:cxn modelId="{B256161B-D009-4A39-9DE8-26EF2A0BED97}" type="presParOf" srcId="{21087A11-9778-4750-8C8E-711408EEF88D}" destId="{EBF6C7AF-DE44-42AF-9348-2F9648C2F0A2}" srcOrd="0" destOrd="0" presId="urn:microsoft.com/office/officeart/2005/8/layout/pyramid1"/>
    <dgm:cxn modelId="{47DC8297-2FC2-4DB5-825F-899141F1C819}" type="presParOf" srcId="{21087A11-9778-4750-8C8E-711408EEF88D}" destId="{F297AEC7-4F29-40B0-8432-07144A4A5CE0}" srcOrd="1" destOrd="0" presId="urn:microsoft.com/office/officeart/2005/8/layout/pyramid1"/>
    <dgm:cxn modelId="{9DF3FAA4-9EA2-4919-B057-CE02E316CF5E}" type="presParOf" srcId="{2D3DE748-1990-4A62-A34D-88DA88AC1EEC}" destId="{58DC7C48-B220-4B20-B598-8F67234130B3}" srcOrd="3" destOrd="0" presId="urn:microsoft.com/office/officeart/2005/8/layout/pyramid1"/>
    <dgm:cxn modelId="{FCCB6E9D-811D-41F6-B529-1084FEC2E033}" type="presParOf" srcId="{58DC7C48-B220-4B20-B598-8F67234130B3}" destId="{ACD163D8-F720-4A6B-A022-4B77AEB0E1B8}" srcOrd="0" destOrd="0" presId="urn:microsoft.com/office/officeart/2005/8/layout/pyramid1"/>
    <dgm:cxn modelId="{40292893-444F-4BAE-9287-9B3E3E15B687}" type="presParOf" srcId="{58DC7C48-B220-4B20-B598-8F67234130B3}" destId="{CA2FA4B5-831F-492E-8803-89CC506798E3}" srcOrd="1" destOrd="0" presId="urn:microsoft.com/office/officeart/2005/8/layout/pyramid1"/>
    <dgm:cxn modelId="{65E96C1F-EC55-47CC-AC9B-DB386CCC9D2D}" type="presParOf" srcId="{2D3DE748-1990-4A62-A34D-88DA88AC1EEC}" destId="{946F98D1-7A78-47C5-AF4A-741AAD624FB9}" srcOrd="4" destOrd="0" presId="urn:microsoft.com/office/officeart/2005/8/layout/pyramid1"/>
    <dgm:cxn modelId="{07E49210-F070-46FE-A2E9-8185A9685A9B}" type="presParOf" srcId="{946F98D1-7A78-47C5-AF4A-741AAD624FB9}" destId="{81C70475-03BF-4B12-B23D-FF24B9B12A34}" srcOrd="0" destOrd="0" presId="urn:microsoft.com/office/officeart/2005/8/layout/pyramid1"/>
    <dgm:cxn modelId="{858421EA-AF35-43B8-BB79-43C0D3172106}" type="presParOf" srcId="{946F98D1-7A78-47C5-AF4A-741AAD624FB9}" destId="{F98E1D13-955C-4417-B22A-4A234DE2B38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51887-6517-4E34-96B7-2E9A4979619E}">
      <dsp:nvSpPr>
        <dsp:cNvPr id="0" name=""/>
        <dsp:cNvSpPr/>
      </dsp:nvSpPr>
      <dsp:spPr>
        <a:xfrm>
          <a:off x="3047999" y="0"/>
          <a:ext cx="1523999" cy="740430"/>
        </a:xfrm>
        <a:prstGeom prst="trapezoid">
          <a:avLst>
            <a:gd name="adj" fmla="val 102913"/>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000" b="1" kern="1200" dirty="0"/>
            <a:t>Director</a:t>
          </a:r>
        </a:p>
        <a:p>
          <a:pPr marL="0" marR="0" lvl="0" indent="0" algn="ctr" defTabSz="914400" eaLnBrk="1" fontAlgn="auto" latinLnBrk="0" hangingPunct="1">
            <a:lnSpc>
              <a:spcPct val="100000"/>
            </a:lnSpc>
            <a:spcBef>
              <a:spcPct val="0"/>
            </a:spcBef>
            <a:spcAft>
              <a:spcPts val="0"/>
            </a:spcAft>
            <a:buClrTx/>
            <a:buSzTx/>
            <a:buFontTx/>
            <a:buNone/>
            <a:tabLst/>
            <a:defRPr/>
          </a:pPr>
          <a:r>
            <a:rPr lang="en-US" sz="1000" kern="1200" dirty="0"/>
            <a:t>Aaron Mitchell</a:t>
          </a:r>
        </a:p>
      </dsp:txBody>
      <dsp:txXfrm>
        <a:off x="3047999" y="0"/>
        <a:ext cx="1523999" cy="740430"/>
      </dsp:txXfrm>
    </dsp:sp>
    <dsp:sp modelId="{AA411E4C-AB49-4C3A-8690-DC81619A4D16}">
      <dsp:nvSpPr>
        <dsp:cNvPr id="0" name=""/>
        <dsp:cNvSpPr/>
      </dsp:nvSpPr>
      <dsp:spPr>
        <a:xfrm>
          <a:off x="2286000" y="740430"/>
          <a:ext cx="3047999" cy="740430"/>
        </a:xfrm>
        <a:prstGeom prst="trapezoid">
          <a:avLst>
            <a:gd name="adj" fmla="val 102913"/>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Chief</a:t>
          </a:r>
        </a:p>
        <a:p>
          <a:pPr marL="0" lvl="0" indent="0" algn="ctr" defTabSz="577850">
            <a:lnSpc>
              <a:spcPct val="90000"/>
            </a:lnSpc>
            <a:spcBef>
              <a:spcPct val="0"/>
            </a:spcBef>
            <a:spcAft>
              <a:spcPct val="35000"/>
            </a:spcAft>
            <a:buNone/>
          </a:pPr>
          <a:r>
            <a:rPr lang="en-US" sz="1300" kern="1200" dirty="0"/>
            <a:t>Shakira Mack</a:t>
          </a:r>
        </a:p>
      </dsp:txBody>
      <dsp:txXfrm>
        <a:off x="2819400" y="740430"/>
        <a:ext cx="1981200" cy="740430"/>
      </dsp:txXfrm>
    </dsp:sp>
    <dsp:sp modelId="{EBF6C7AF-DE44-42AF-9348-2F9648C2F0A2}">
      <dsp:nvSpPr>
        <dsp:cNvPr id="0" name=""/>
        <dsp:cNvSpPr/>
      </dsp:nvSpPr>
      <dsp:spPr>
        <a:xfrm>
          <a:off x="1523999" y="1480860"/>
          <a:ext cx="4572000" cy="740430"/>
        </a:xfrm>
        <a:prstGeom prst="trapezoid">
          <a:avLst>
            <a:gd name="adj" fmla="val 102913"/>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Senior Grants Management Specialist</a:t>
          </a:r>
        </a:p>
        <a:p>
          <a:pPr marL="0" lvl="0" indent="0" algn="ctr" defTabSz="577850">
            <a:lnSpc>
              <a:spcPct val="90000"/>
            </a:lnSpc>
            <a:spcBef>
              <a:spcPct val="0"/>
            </a:spcBef>
            <a:spcAft>
              <a:spcPct val="35000"/>
            </a:spcAft>
            <a:buNone/>
          </a:pPr>
          <a:r>
            <a:rPr lang="en-US" sz="1300" kern="1200" dirty="0"/>
            <a:t>Carla Sheppard	</a:t>
          </a:r>
        </a:p>
      </dsp:txBody>
      <dsp:txXfrm>
        <a:off x="2324099" y="1480860"/>
        <a:ext cx="2971800" cy="740430"/>
      </dsp:txXfrm>
    </dsp:sp>
    <dsp:sp modelId="{ACD163D8-F720-4A6B-A022-4B77AEB0E1B8}">
      <dsp:nvSpPr>
        <dsp:cNvPr id="0" name=""/>
        <dsp:cNvSpPr/>
      </dsp:nvSpPr>
      <dsp:spPr>
        <a:xfrm>
          <a:off x="750478" y="2230546"/>
          <a:ext cx="6095999" cy="740430"/>
        </a:xfrm>
        <a:prstGeom prst="trapezoid">
          <a:avLst>
            <a:gd name="adj" fmla="val 102913"/>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Grants Management Specialists</a:t>
          </a:r>
        </a:p>
        <a:p>
          <a:pPr marL="0" lvl="0" indent="0" algn="ctr" defTabSz="577850">
            <a:lnSpc>
              <a:spcPct val="90000"/>
            </a:lnSpc>
            <a:spcBef>
              <a:spcPct val="0"/>
            </a:spcBef>
            <a:spcAft>
              <a:spcPct val="35000"/>
            </a:spcAft>
            <a:buNone/>
          </a:pPr>
          <a:r>
            <a:rPr lang="en-US" sz="1300" kern="1200" dirty="0"/>
            <a:t>Andre White, Bonita Brown, Flor Valencia, Lisa Reichenbacher, Matthew Hufford, </a:t>
          </a:r>
          <a:r>
            <a:rPr lang="en-US" sz="1300" kern="1200" dirty="0" err="1"/>
            <a:t>Suezett</a:t>
          </a:r>
          <a:r>
            <a:rPr lang="en-US" sz="1300" kern="1200" dirty="0"/>
            <a:t> Edwards</a:t>
          </a:r>
        </a:p>
      </dsp:txBody>
      <dsp:txXfrm>
        <a:off x="1817278" y="2230546"/>
        <a:ext cx="3962400" cy="740430"/>
      </dsp:txXfrm>
    </dsp:sp>
    <dsp:sp modelId="{81C70475-03BF-4B12-B23D-FF24B9B12A34}">
      <dsp:nvSpPr>
        <dsp:cNvPr id="0" name=""/>
        <dsp:cNvSpPr/>
      </dsp:nvSpPr>
      <dsp:spPr>
        <a:xfrm>
          <a:off x="0" y="2961721"/>
          <a:ext cx="7620000" cy="740430"/>
        </a:xfrm>
        <a:prstGeom prst="trapezoid">
          <a:avLst>
            <a:gd name="adj" fmla="val 102913"/>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Program Support</a:t>
          </a:r>
        </a:p>
        <a:p>
          <a:pPr marL="0" lvl="0" indent="0" algn="ctr" defTabSz="577850">
            <a:lnSpc>
              <a:spcPct val="90000"/>
            </a:lnSpc>
            <a:spcBef>
              <a:spcPct val="0"/>
            </a:spcBef>
            <a:spcAft>
              <a:spcPct val="35000"/>
            </a:spcAft>
            <a:buNone/>
          </a:pPr>
          <a:r>
            <a:rPr lang="en-US" sz="1300" b="0" kern="1200" dirty="0"/>
            <a:t>Mahelia Whittier– Business Analyst </a:t>
          </a:r>
        </a:p>
        <a:p>
          <a:pPr marL="0" lvl="0" indent="0" algn="ctr" defTabSz="577850">
            <a:lnSpc>
              <a:spcPct val="90000"/>
            </a:lnSpc>
            <a:spcBef>
              <a:spcPct val="0"/>
            </a:spcBef>
            <a:spcAft>
              <a:spcPct val="35000"/>
            </a:spcAft>
            <a:buNone/>
          </a:pPr>
          <a:r>
            <a:rPr lang="en-US" sz="1300" b="0" kern="1200" dirty="0"/>
            <a:t>Shannon Logan– Administrative Assistant</a:t>
          </a:r>
        </a:p>
      </dsp:txBody>
      <dsp:txXfrm>
        <a:off x="1333499" y="2961721"/>
        <a:ext cx="4953000" cy="74043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523" cy="464662"/>
          </a:xfrm>
          <a:prstGeom prst="rect">
            <a:avLst/>
          </a:prstGeom>
        </p:spPr>
        <p:txBody>
          <a:bodyPr vert="horz" lIns="90992" tIns="45496" rIns="90992" bIns="45496" rtlCol="0"/>
          <a:lstStyle>
            <a:lvl1pPr algn="l">
              <a:defRPr sz="1200"/>
            </a:lvl1pPr>
          </a:lstStyle>
          <a:p>
            <a:endParaRPr lang="en-US"/>
          </a:p>
        </p:txBody>
      </p:sp>
      <p:sp>
        <p:nvSpPr>
          <p:cNvPr id="3" name="Date Placeholder 2"/>
          <p:cNvSpPr>
            <a:spLocks noGrp="1"/>
          </p:cNvSpPr>
          <p:nvPr>
            <p:ph type="dt" sz="quarter" idx="1"/>
          </p:nvPr>
        </p:nvSpPr>
        <p:spPr>
          <a:xfrm>
            <a:off x="3971293" y="1"/>
            <a:ext cx="3037523" cy="464662"/>
          </a:xfrm>
          <a:prstGeom prst="rect">
            <a:avLst/>
          </a:prstGeom>
        </p:spPr>
        <p:txBody>
          <a:bodyPr vert="horz" lIns="90992" tIns="45496" rIns="90992" bIns="45496" rtlCol="0"/>
          <a:lstStyle>
            <a:lvl1pPr algn="r">
              <a:defRPr sz="1200"/>
            </a:lvl1pPr>
          </a:lstStyle>
          <a:p>
            <a:fld id="{A287493D-AE51-4418-9E71-36B23C2388DE}" type="datetimeFigureOut">
              <a:rPr lang="en-US" smtClean="0"/>
              <a:t>3/4/2022</a:t>
            </a:fld>
            <a:endParaRPr lang="en-US"/>
          </a:p>
        </p:txBody>
      </p:sp>
      <p:sp>
        <p:nvSpPr>
          <p:cNvPr id="4" name="Footer Placeholder 3"/>
          <p:cNvSpPr>
            <a:spLocks noGrp="1"/>
          </p:cNvSpPr>
          <p:nvPr>
            <p:ph type="ftr" sz="quarter" idx="2"/>
          </p:nvPr>
        </p:nvSpPr>
        <p:spPr>
          <a:xfrm>
            <a:off x="1" y="8830153"/>
            <a:ext cx="3037523" cy="464662"/>
          </a:xfrm>
          <a:prstGeom prst="rect">
            <a:avLst/>
          </a:prstGeom>
        </p:spPr>
        <p:txBody>
          <a:bodyPr vert="horz" lIns="90992" tIns="45496" rIns="90992" bIns="45496" rtlCol="0" anchor="b"/>
          <a:lstStyle>
            <a:lvl1pPr algn="l">
              <a:defRPr sz="1200"/>
            </a:lvl1pPr>
          </a:lstStyle>
          <a:p>
            <a:endParaRPr lang="en-US"/>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0992" tIns="45496" rIns="90992" bIns="45496" rtlCol="0" anchor="b"/>
          <a:lstStyle>
            <a:lvl1pPr algn="r">
              <a:defRPr sz="1200"/>
            </a:lvl1pPr>
          </a:lstStyle>
          <a:p>
            <a:fld id="{F9C5C174-283A-4008-8D91-ADEF446E0479}" type="slidenum">
              <a:rPr lang="en-US" smtClean="0"/>
              <a:t>‹#›</a:t>
            </a:fld>
            <a:endParaRPr lang="en-US"/>
          </a:p>
        </p:txBody>
      </p:sp>
    </p:spTree>
    <p:extLst>
      <p:ext uri="{BB962C8B-B14F-4D97-AF65-F5344CB8AC3E}">
        <p14:creationId xmlns:p14="http://schemas.microsoft.com/office/powerpoint/2010/main" val="3597292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523" cy="464662"/>
          </a:xfrm>
          <a:prstGeom prst="rect">
            <a:avLst/>
          </a:prstGeom>
        </p:spPr>
        <p:txBody>
          <a:bodyPr vert="horz" lIns="90982" tIns="45491" rIns="90982" bIns="45491" rtlCol="0"/>
          <a:lstStyle>
            <a:lvl1pPr algn="l">
              <a:defRPr sz="1200"/>
            </a:lvl1pPr>
          </a:lstStyle>
          <a:p>
            <a:endParaRPr lang="en-US"/>
          </a:p>
        </p:txBody>
      </p:sp>
      <p:sp>
        <p:nvSpPr>
          <p:cNvPr id="3" name="Date Placeholder 2"/>
          <p:cNvSpPr>
            <a:spLocks noGrp="1"/>
          </p:cNvSpPr>
          <p:nvPr>
            <p:ph type="dt" idx="1"/>
          </p:nvPr>
        </p:nvSpPr>
        <p:spPr>
          <a:xfrm>
            <a:off x="3971293" y="1"/>
            <a:ext cx="3037523" cy="464662"/>
          </a:xfrm>
          <a:prstGeom prst="rect">
            <a:avLst/>
          </a:prstGeom>
        </p:spPr>
        <p:txBody>
          <a:bodyPr vert="horz" lIns="90982" tIns="45491" rIns="90982" bIns="45491" rtlCol="0"/>
          <a:lstStyle>
            <a:lvl1pPr algn="r">
              <a:defRPr sz="1200"/>
            </a:lvl1pPr>
          </a:lstStyle>
          <a:p>
            <a:fld id="{6AA549CA-EEC1-486A-B810-B82C7E5C1304}" type="datetimeFigureOut">
              <a:rPr lang="en-US" smtClean="0"/>
              <a:t>3/4/2022</a:t>
            </a:fld>
            <a:endParaRPr lang="en-US"/>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0982" tIns="45491" rIns="90982" bIns="45491" rtlCol="0" anchor="ctr"/>
          <a:lstStyle/>
          <a:p>
            <a:endParaRPr lang="en-US"/>
          </a:p>
        </p:txBody>
      </p:sp>
      <p:sp>
        <p:nvSpPr>
          <p:cNvPr id="5" name="Notes Placeholder 4"/>
          <p:cNvSpPr>
            <a:spLocks noGrp="1"/>
          </p:cNvSpPr>
          <p:nvPr>
            <p:ph type="body" sz="quarter" idx="3"/>
          </p:nvPr>
        </p:nvSpPr>
        <p:spPr>
          <a:xfrm>
            <a:off x="700723" y="4415078"/>
            <a:ext cx="5608954" cy="4183538"/>
          </a:xfrm>
          <a:prstGeom prst="rect">
            <a:avLst/>
          </a:prstGeom>
        </p:spPr>
        <p:txBody>
          <a:bodyPr vert="horz" lIns="90982" tIns="45491" rIns="90982" bIns="454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30153"/>
            <a:ext cx="3037523" cy="464662"/>
          </a:xfrm>
          <a:prstGeom prst="rect">
            <a:avLst/>
          </a:prstGeom>
        </p:spPr>
        <p:txBody>
          <a:bodyPr vert="horz" lIns="90982" tIns="45491" rIns="90982" bIns="45491" rtlCol="0" anchor="b"/>
          <a:lstStyle>
            <a:lvl1pPr algn="l">
              <a:defRPr sz="1200"/>
            </a:lvl1pPr>
          </a:lstStyle>
          <a:p>
            <a:endParaRPr lang="en-US"/>
          </a:p>
        </p:txBody>
      </p:sp>
      <p:sp>
        <p:nvSpPr>
          <p:cNvPr id="7" name="Slide Number Placeholder 6"/>
          <p:cNvSpPr>
            <a:spLocks noGrp="1"/>
          </p:cNvSpPr>
          <p:nvPr>
            <p:ph type="sldNum" sz="quarter" idx="5"/>
          </p:nvPr>
        </p:nvSpPr>
        <p:spPr>
          <a:xfrm>
            <a:off x="3971293" y="8830153"/>
            <a:ext cx="3037523" cy="464662"/>
          </a:xfrm>
          <a:prstGeom prst="rect">
            <a:avLst/>
          </a:prstGeom>
        </p:spPr>
        <p:txBody>
          <a:bodyPr vert="horz" lIns="90982" tIns="45491" rIns="90982" bIns="45491" rtlCol="0" anchor="b"/>
          <a:lstStyle>
            <a:lvl1pPr algn="r">
              <a:defRPr sz="1200"/>
            </a:lvl1pPr>
          </a:lstStyle>
          <a:p>
            <a:fld id="{3C64A064-BE8C-4AC9-8D5E-31C0B035CA7C}" type="slidenum">
              <a:rPr lang="en-US" smtClean="0"/>
              <a:t>‹#›</a:t>
            </a:fld>
            <a:endParaRPr lang="en-US"/>
          </a:p>
        </p:txBody>
      </p:sp>
    </p:spTree>
    <p:extLst>
      <p:ext uri="{BB962C8B-B14F-4D97-AF65-F5344CB8AC3E}">
        <p14:creationId xmlns:p14="http://schemas.microsoft.com/office/powerpoint/2010/main" val="79776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1</a:t>
            </a:fld>
            <a:endParaRPr lang="en-US" dirty="0"/>
          </a:p>
        </p:txBody>
      </p:sp>
    </p:spTree>
    <p:extLst>
      <p:ext uri="{BB962C8B-B14F-4D97-AF65-F5344CB8AC3E}">
        <p14:creationId xmlns:p14="http://schemas.microsoft.com/office/powerpoint/2010/main" val="2399165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90525" y="696913"/>
            <a:ext cx="6186488"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0332" indent="-284743">
              <a:defRPr>
                <a:solidFill>
                  <a:schemeClr val="tx1"/>
                </a:solidFill>
                <a:latin typeface="Verdana" pitchFamily="34" charset="0"/>
              </a:defRPr>
            </a:lvl2pPr>
            <a:lvl3pPr marL="1138973" indent="-227795">
              <a:defRPr>
                <a:solidFill>
                  <a:schemeClr val="tx1"/>
                </a:solidFill>
                <a:latin typeface="Verdana" pitchFamily="34" charset="0"/>
              </a:defRPr>
            </a:lvl3pPr>
            <a:lvl4pPr marL="1594562" indent="-227795">
              <a:defRPr>
                <a:solidFill>
                  <a:schemeClr val="tx1"/>
                </a:solidFill>
                <a:latin typeface="Verdana" pitchFamily="34" charset="0"/>
              </a:defRPr>
            </a:lvl4pPr>
            <a:lvl5pPr marL="2050151" indent="-227795">
              <a:defRPr>
                <a:solidFill>
                  <a:schemeClr val="tx1"/>
                </a:solidFill>
                <a:latin typeface="Verdana" pitchFamily="34" charset="0"/>
              </a:defRPr>
            </a:lvl5pPr>
            <a:lvl6pPr marL="2505740" indent="-227795" fontAlgn="base">
              <a:spcBef>
                <a:spcPct val="0"/>
              </a:spcBef>
              <a:spcAft>
                <a:spcPct val="0"/>
              </a:spcAft>
              <a:defRPr>
                <a:solidFill>
                  <a:schemeClr val="tx1"/>
                </a:solidFill>
                <a:latin typeface="Verdana" pitchFamily="34" charset="0"/>
              </a:defRPr>
            </a:lvl6pPr>
            <a:lvl7pPr marL="2961329" indent="-227795" fontAlgn="base">
              <a:spcBef>
                <a:spcPct val="0"/>
              </a:spcBef>
              <a:spcAft>
                <a:spcPct val="0"/>
              </a:spcAft>
              <a:defRPr>
                <a:solidFill>
                  <a:schemeClr val="tx1"/>
                </a:solidFill>
                <a:latin typeface="Verdana" pitchFamily="34" charset="0"/>
              </a:defRPr>
            </a:lvl7pPr>
            <a:lvl8pPr marL="3416918" indent="-227795" fontAlgn="base">
              <a:spcBef>
                <a:spcPct val="0"/>
              </a:spcBef>
              <a:spcAft>
                <a:spcPct val="0"/>
              </a:spcAft>
              <a:defRPr>
                <a:solidFill>
                  <a:schemeClr val="tx1"/>
                </a:solidFill>
                <a:latin typeface="Verdana" pitchFamily="34" charset="0"/>
              </a:defRPr>
            </a:lvl8pPr>
            <a:lvl9pPr marL="3872507" indent="-227795"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21</a:t>
            </a:fld>
            <a:endParaRPr lang="en-US" altLang="en-US" dirty="0">
              <a:latin typeface="Calibri" pitchFamily="34" charset="0"/>
            </a:endParaRPr>
          </a:p>
        </p:txBody>
      </p:sp>
    </p:spTree>
    <p:extLst>
      <p:ext uri="{BB962C8B-B14F-4D97-AF65-F5344CB8AC3E}">
        <p14:creationId xmlns:p14="http://schemas.microsoft.com/office/powerpoint/2010/main" val="306335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19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05A76259-BBC3-4D02-909F-74419DBDB656}" type="slidenum">
              <a:rPr lang="en-US" altLang="en-US" smtClean="0">
                <a:latin typeface="Calibri" pitchFamily="34" charset="0"/>
              </a:rPr>
              <a:pPr fontAlgn="base">
                <a:spcBef>
                  <a:spcPct val="0"/>
                </a:spcBef>
                <a:spcAft>
                  <a:spcPct val="0"/>
                </a:spcAft>
                <a:defRPr/>
              </a:pPr>
              <a:t>22</a:t>
            </a:fld>
            <a:endParaRPr lang="en-US" altLang="en-US" dirty="0">
              <a:latin typeface="Calibri" pitchFamily="34" charset="0"/>
            </a:endParaRPr>
          </a:p>
        </p:txBody>
      </p:sp>
    </p:spTree>
    <p:extLst>
      <p:ext uri="{BB962C8B-B14F-4D97-AF65-F5344CB8AC3E}">
        <p14:creationId xmlns:p14="http://schemas.microsoft.com/office/powerpoint/2010/main" val="3317070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2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4ED627A0-E931-4CC8-B2AD-324C9A1DAE07}" type="slidenum">
              <a:rPr lang="en-US" altLang="en-US" smtClean="0">
                <a:latin typeface="Calibri" pitchFamily="34" charset="0"/>
              </a:rPr>
              <a:pPr fontAlgn="base">
                <a:spcBef>
                  <a:spcPct val="0"/>
                </a:spcBef>
                <a:spcAft>
                  <a:spcPct val="0"/>
                </a:spcAft>
                <a:defRPr/>
              </a:pPr>
              <a:t>23</a:t>
            </a:fld>
            <a:endParaRPr lang="en-US" altLang="en-US"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90525" y="696913"/>
            <a:ext cx="6186488"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0332" indent="-284743">
              <a:defRPr>
                <a:solidFill>
                  <a:schemeClr val="tx1"/>
                </a:solidFill>
                <a:latin typeface="Verdana" pitchFamily="34" charset="0"/>
              </a:defRPr>
            </a:lvl2pPr>
            <a:lvl3pPr marL="1138973" indent="-227795">
              <a:defRPr>
                <a:solidFill>
                  <a:schemeClr val="tx1"/>
                </a:solidFill>
                <a:latin typeface="Verdana" pitchFamily="34" charset="0"/>
              </a:defRPr>
            </a:lvl3pPr>
            <a:lvl4pPr marL="1594562" indent="-227795">
              <a:defRPr>
                <a:solidFill>
                  <a:schemeClr val="tx1"/>
                </a:solidFill>
                <a:latin typeface="Verdana" pitchFamily="34" charset="0"/>
              </a:defRPr>
            </a:lvl4pPr>
            <a:lvl5pPr marL="2050151" indent="-227795">
              <a:defRPr>
                <a:solidFill>
                  <a:schemeClr val="tx1"/>
                </a:solidFill>
                <a:latin typeface="Verdana" pitchFamily="34" charset="0"/>
              </a:defRPr>
            </a:lvl5pPr>
            <a:lvl6pPr marL="2505740" indent="-227795" fontAlgn="base">
              <a:spcBef>
                <a:spcPct val="0"/>
              </a:spcBef>
              <a:spcAft>
                <a:spcPct val="0"/>
              </a:spcAft>
              <a:defRPr>
                <a:solidFill>
                  <a:schemeClr val="tx1"/>
                </a:solidFill>
                <a:latin typeface="Verdana" pitchFamily="34" charset="0"/>
              </a:defRPr>
            </a:lvl6pPr>
            <a:lvl7pPr marL="2961329" indent="-227795" fontAlgn="base">
              <a:spcBef>
                <a:spcPct val="0"/>
              </a:spcBef>
              <a:spcAft>
                <a:spcPct val="0"/>
              </a:spcAft>
              <a:defRPr>
                <a:solidFill>
                  <a:schemeClr val="tx1"/>
                </a:solidFill>
                <a:latin typeface="Verdana" pitchFamily="34" charset="0"/>
              </a:defRPr>
            </a:lvl7pPr>
            <a:lvl8pPr marL="3416918" indent="-227795" fontAlgn="base">
              <a:spcBef>
                <a:spcPct val="0"/>
              </a:spcBef>
              <a:spcAft>
                <a:spcPct val="0"/>
              </a:spcAft>
              <a:defRPr>
                <a:solidFill>
                  <a:schemeClr val="tx1"/>
                </a:solidFill>
                <a:latin typeface="Verdana" pitchFamily="34" charset="0"/>
              </a:defRPr>
            </a:lvl8pPr>
            <a:lvl9pPr marL="3872507" indent="-227795"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25</a:t>
            </a:fld>
            <a:endParaRPr lang="en-US" altLang="en-US" dirty="0">
              <a:latin typeface="Calibri" pitchFamily="34" charset="0"/>
            </a:endParaRPr>
          </a:p>
        </p:txBody>
      </p:sp>
    </p:spTree>
    <p:extLst>
      <p:ext uri="{BB962C8B-B14F-4D97-AF65-F5344CB8AC3E}">
        <p14:creationId xmlns:p14="http://schemas.microsoft.com/office/powerpoint/2010/main" val="2316871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 ends.</a:t>
            </a:r>
          </a:p>
        </p:txBody>
      </p:sp>
    </p:spTree>
    <p:extLst>
      <p:ext uri="{BB962C8B-B14F-4D97-AF65-F5344CB8AC3E}">
        <p14:creationId xmlns:p14="http://schemas.microsoft.com/office/powerpoint/2010/main" val="2920386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90525" y="696913"/>
            <a:ext cx="6186488"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Lisa ends.</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0332" indent="-284743">
              <a:defRPr>
                <a:solidFill>
                  <a:schemeClr val="tx1"/>
                </a:solidFill>
                <a:latin typeface="Verdana" pitchFamily="34" charset="0"/>
              </a:defRPr>
            </a:lvl2pPr>
            <a:lvl3pPr marL="1138973" indent="-227795">
              <a:defRPr>
                <a:solidFill>
                  <a:schemeClr val="tx1"/>
                </a:solidFill>
                <a:latin typeface="Verdana" pitchFamily="34" charset="0"/>
              </a:defRPr>
            </a:lvl3pPr>
            <a:lvl4pPr marL="1594562" indent="-227795">
              <a:defRPr>
                <a:solidFill>
                  <a:schemeClr val="tx1"/>
                </a:solidFill>
                <a:latin typeface="Verdana" pitchFamily="34" charset="0"/>
              </a:defRPr>
            </a:lvl4pPr>
            <a:lvl5pPr marL="2050151" indent="-227795">
              <a:defRPr>
                <a:solidFill>
                  <a:schemeClr val="tx1"/>
                </a:solidFill>
                <a:latin typeface="Verdana" pitchFamily="34" charset="0"/>
              </a:defRPr>
            </a:lvl5pPr>
            <a:lvl6pPr marL="2505740" indent="-227795" fontAlgn="base">
              <a:spcBef>
                <a:spcPct val="0"/>
              </a:spcBef>
              <a:spcAft>
                <a:spcPct val="0"/>
              </a:spcAft>
              <a:defRPr>
                <a:solidFill>
                  <a:schemeClr val="tx1"/>
                </a:solidFill>
                <a:latin typeface="Verdana" pitchFamily="34" charset="0"/>
              </a:defRPr>
            </a:lvl6pPr>
            <a:lvl7pPr marL="2961329" indent="-227795" fontAlgn="base">
              <a:spcBef>
                <a:spcPct val="0"/>
              </a:spcBef>
              <a:spcAft>
                <a:spcPct val="0"/>
              </a:spcAft>
              <a:defRPr>
                <a:solidFill>
                  <a:schemeClr val="tx1"/>
                </a:solidFill>
                <a:latin typeface="Verdana" pitchFamily="34" charset="0"/>
              </a:defRPr>
            </a:lvl7pPr>
            <a:lvl8pPr marL="3416918" indent="-227795" fontAlgn="base">
              <a:spcBef>
                <a:spcPct val="0"/>
              </a:spcBef>
              <a:spcAft>
                <a:spcPct val="0"/>
              </a:spcAft>
              <a:defRPr>
                <a:solidFill>
                  <a:schemeClr val="tx1"/>
                </a:solidFill>
                <a:latin typeface="Verdana" pitchFamily="34" charset="0"/>
              </a:defRPr>
            </a:lvl8pPr>
            <a:lvl9pPr marL="3872507" indent="-227795" fontAlgn="base">
              <a:spcBef>
                <a:spcPct val="0"/>
              </a:spcBef>
              <a:spcAft>
                <a:spcPct val="0"/>
              </a:spcAft>
              <a:defRPr>
                <a:solidFill>
                  <a:schemeClr val="tx1"/>
                </a:solidFill>
                <a:latin typeface="Verdana" pitchFamily="34" charset="0"/>
              </a:defRPr>
            </a:lvl9pPr>
          </a:lstStyle>
          <a:p>
            <a:pPr defTabSz="946678" fontAlgn="base">
              <a:spcBef>
                <a:spcPct val="0"/>
              </a:spcBef>
              <a:spcAft>
                <a:spcPct val="0"/>
              </a:spcAft>
              <a:defRPr/>
            </a:pPr>
            <a:fld id="{1B9AA05A-AF97-48F3-9643-0CE4D4F761C2}" type="slidenum">
              <a:rPr lang="en-US" altLang="en-US">
                <a:solidFill>
                  <a:prstClr val="black"/>
                </a:solidFill>
                <a:latin typeface="Calibri" pitchFamily="34" charset="0"/>
              </a:rPr>
              <a:pPr defTabSz="946678" fontAlgn="base">
                <a:spcBef>
                  <a:spcPct val="0"/>
                </a:spcBef>
                <a:spcAft>
                  <a:spcPct val="0"/>
                </a:spcAft>
                <a:defRPr/>
              </a:pPr>
              <a:t>28</a:t>
            </a:fld>
            <a:endParaRPr lang="en-US" altLang="en-US" dirty="0">
              <a:solidFill>
                <a:prstClr val="black"/>
              </a:solidFill>
              <a:latin typeface="Calibri" pitchFamily="34" charset="0"/>
            </a:endParaRPr>
          </a:p>
        </p:txBody>
      </p:sp>
    </p:spTree>
    <p:extLst>
      <p:ext uri="{BB962C8B-B14F-4D97-AF65-F5344CB8AC3E}">
        <p14:creationId xmlns:p14="http://schemas.microsoft.com/office/powerpoint/2010/main" val="3734322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 starts</a:t>
            </a:r>
          </a:p>
        </p:txBody>
      </p:sp>
      <p:sp>
        <p:nvSpPr>
          <p:cNvPr id="4" name="Slide Number Placeholder 3"/>
          <p:cNvSpPr>
            <a:spLocks noGrp="1"/>
          </p:cNvSpPr>
          <p:nvPr>
            <p:ph type="sldNum" sz="quarter" idx="5"/>
          </p:nvPr>
        </p:nvSpPr>
        <p:spPr/>
        <p:txBody>
          <a:bodyPr/>
          <a:lstStyle/>
          <a:p>
            <a:fld id="{3C64A064-BE8C-4AC9-8D5E-31C0B035CA7C}" type="slidenum">
              <a:rPr lang="en-US" smtClean="0"/>
              <a:t>31</a:t>
            </a:fld>
            <a:endParaRPr lang="en-US"/>
          </a:p>
        </p:txBody>
      </p:sp>
    </p:spTree>
    <p:extLst>
      <p:ext uri="{BB962C8B-B14F-4D97-AF65-F5344CB8AC3E}">
        <p14:creationId xmlns:p14="http://schemas.microsoft.com/office/powerpoint/2010/main" val="2656958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32</a:t>
            </a:fld>
            <a:endParaRPr lang="en-US" dirty="0"/>
          </a:p>
        </p:txBody>
      </p:sp>
    </p:spTree>
    <p:extLst>
      <p:ext uri="{BB962C8B-B14F-4D97-AF65-F5344CB8AC3E}">
        <p14:creationId xmlns:p14="http://schemas.microsoft.com/office/powerpoint/2010/main" val="656325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49</a:t>
            </a:fld>
            <a:endParaRPr lang="en-US"/>
          </a:p>
        </p:txBody>
      </p:sp>
    </p:spTree>
    <p:extLst>
      <p:ext uri="{BB962C8B-B14F-4D97-AF65-F5344CB8AC3E}">
        <p14:creationId xmlns:p14="http://schemas.microsoft.com/office/powerpoint/2010/main" val="1418954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Shakira starts</a:t>
            </a:r>
          </a:p>
        </p:txBody>
      </p:sp>
      <p:sp>
        <p:nvSpPr>
          <p:cNvPr id="4" name="Slide Number Placeholder 3"/>
          <p:cNvSpPr>
            <a:spLocks noGrp="1"/>
          </p:cNvSpPr>
          <p:nvPr>
            <p:ph type="sldNum" sz="quarter" idx="5"/>
          </p:nvPr>
        </p:nvSpPr>
        <p:spPr/>
        <p:txBody>
          <a:bodyPr/>
          <a:lstStyle/>
          <a:p>
            <a:fld id="{3C64A064-BE8C-4AC9-8D5E-31C0B035CA7C}" type="slidenum">
              <a:rPr lang="en-US" smtClean="0"/>
              <a:t>59</a:t>
            </a:fld>
            <a:endParaRPr lang="en-US"/>
          </a:p>
        </p:txBody>
      </p:sp>
    </p:spTree>
    <p:extLst>
      <p:ext uri="{BB962C8B-B14F-4D97-AF65-F5344CB8AC3E}">
        <p14:creationId xmlns:p14="http://schemas.microsoft.com/office/powerpoint/2010/main" val="1960748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7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310" indent="-284350">
              <a:defRPr>
                <a:solidFill>
                  <a:schemeClr val="tx1"/>
                </a:solidFill>
                <a:latin typeface="Verdana" pitchFamily="34" charset="0"/>
              </a:defRPr>
            </a:lvl2pPr>
            <a:lvl3pPr marL="1137399" indent="-227480">
              <a:defRPr>
                <a:solidFill>
                  <a:schemeClr val="tx1"/>
                </a:solidFill>
                <a:latin typeface="Verdana" pitchFamily="34" charset="0"/>
              </a:defRPr>
            </a:lvl3pPr>
            <a:lvl4pPr marL="1592359" indent="-227480">
              <a:defRPr>
                <a:solidFill>
                  <a:schemeClr val="tx1"/>
                </a:solidFill>
                <a:latin typeface="Verdana" pitchFamily="34" charset="0"/>
              </a:defRPr>
            </a:lvl4pPr>
            <a:lvl5pPr marL="2047319" indent="-227480">
              <a:defRPr>
                <a:solidFill>
                  <a:schemeClr val="tx1"/>
                </a:solidFill>
                <a:latin typeface="Verdana" pitchFamily="34" charset="0"/>
              </a:defRPr>
            </a:lvl5pPr>
            <a:lvl6pPr marL="2502278" indent="-227480" fontAlgn="base">
              <a:spcBef>
                <a:spcPct val="0"/>
              </a:spcBef>
              <a:spcAft>
                <a:spcPct val="0"/>
              </a:spcAft>
              <a:defRPr>
                <a:solidFill>
                  <a:schemeClr val="tx1"/>
                </a:solidFill>
                <a:latin typeface="Verdana" pitchFamily="34" charset="0"/>
              </a:defRPr>
            </a:lvl6pPr>
            <a:lvl7pPr marL="2957238" indent="-227480" fontAlgn="base">
              <a:spcBef>
                <a:spcPct val="0"/>
              </a:spcBef>
              <a:spcAft>
                <a:spcPct val="0"/>
              </a:spcAft>
              <a:defRPr>
                <a:solidFill>
                  <a:schemeClr val="tx1"/>
                </a:solidFill>
                <a:latin typeface="Verdana" pitchFamily="34" charset="0"/>
              </a:defRPr>
            </a:lvl7pPr>
            <a:lvl8pPr marL="3412198" indent="-227480" fontAlgn="base">
              <a:spcBef>
                <a:spcPct val="0"/>
              </a:spcBef>
              <a:spcAft>
                <a:spcPct val="0"/>
              </a:spcAft>
              <a:defRPr>
                <a:solidFill>
                  <a:schemeClr val="tx1"/>
                </a:solidFill>
                <a:latin typeface="Verdana" pitchFamily="34" charset="0"/>
              </a:defRPr>
            </a:lvl8pPr>
            <a:lvl9pPr marL="3867158" indent="-22748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EA9F6049-84B9-488B-BB87-D9FE1912A9D2}" type="slidenum">
              <a:rPr lang="en-US" altLang="en-US" smtClean="0">
                <a:latin typeface="Calibri" pitchFamily="34" charset="0"/>
              </a:rPr>
              <a:pPr fontAlgn="base">
                <a:spcBef>
                  <a:spcPct val="0"/>
                </a:spcBef>
                <a:spcAft>
                  <a:spcPct val="0"/>
                </a:spcAft>
                <a:defRPr/>
              </a:pPr>
              <a:t>4</a:t>
            </a:fld>
            <a:endParaRPr lang="en-US" altLang="en-US" dirty="0">
              <a:latin typeface="Calibri" pitchFamily="34" charset="0"/>
            </a:endParaRPr>
          </a:p>
        </p:txBody>
      </p:sp>
    </p:spTree>
    <p:extLst>
      <p:ext uri="{BB962C8B-B14F-4D97-AF65-F5344CB8AC3E}">
        <p14:creationId xmlns:p14="http://schemas.microsoft.com/office/powerpoint/2010/main" val="1906232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51BFC-179F-4F61-8058-9845EB01537A}" type="slidenum">
              <a:rPr lang="en-US" smtClean="0"/>
              <a:t>60</a:t>
            </a:fld>
            <a:endParaRPr lang="en-US" dirty="0"/>
          </a:p>
        </p:txBody>
      </p:sp>
    </p:spTree>
    <p:extLst>
      <p:ext uri="{BB962C8B-B14F-4D97-AF65-F5344CB8AC3E}">
        <p14:creationId xmlns:p14="http://schemas.microsoft.com/office/powerpoint/2010/main" val="3198026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407988" y="698500"/>
            <a:ext cx="6194425" cy="3484563"/>
          </a:xfrm>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098" eaLnBrk="0" hangingPunct="0">
              <a:defRPr>
                <a:solidFill>
                  <a:schemeClr val="tx1"/>
                </a:solidFill>
                <a:latin typeface="Arial" charset="0"/>
              </a:defRPr>
            </a:lvl1pPr>
            <a:lvl2pPr marL="713434" indent="-274398" defTabSz="942098" eaLnBrk="0" hangingPunct="0">
              <a:defRPr>
                <a:solidFill>
                  <a:schemeClr val="tx1"/>
                </a:solidFill>
                <a:latin typeface="Arial" charset="0"/>
              </a:defRPr>
            </a:lvl2pPr>
            <a:lvl3pPr marL="1097590" indent="-219518" defTabSz="942098" eaLnBrk="0" hangingPunct="0">
              <a:defRPr>
                <a:solidFill>
                  <a:schemeClr val="tx1"/>
                </a:solidFill>
                <a:latin typeface="Arial" charset="0"/>
              </a:defRPr>
            </a:lvl3pPr>
            <a:lvl4pPr marL="1536626" indent="-219518" defTabSz="942098" eaLnBrk="0" hangingPunct="0">
              <a:defRPr>
                <a:solidFill>
                  <a:schemeClr val="tx1"/>
                </a:solidFill>
                <a:latin typeface="Arial" charset="0"/>
              </a:defRPr>
            </a:lvl4pPr>
            <a:lvl5pPr marL="1975663" indent="-219518" defTabSz="942098" eaLnBrk="0" hangingPunct="0">
              <a:defRPr>
                <a:solidFill>
                  <a:schemeClr val="tx1"/>
                </a:solidFill>
                <a:latin typeface="Arial" charset="0"/>
              </a:defRPr>
            </a:lvl5pPr>
            <a:lvl6pPr marL="2414699" indent="-219518" defTabSz="942098" eaLnBrk="0" fontAlgn="base" hangingPunct="0">
              <a:spcBef>
                <a:spcPct val="0"/>
              </a:spcBef>
              <a:spcAft>
                <a:spcPct val="0"/>
              </a:spcAft>
              <a:defRPr>
                <a:solidFill>
                  <a:schemeClr val="tx1"/>
                </a:solidFill>
                <a:latin typeface="Arial" charset="0"/>
              </a:defRPr>
            </a:lvl6pPr>
            <a:lvl7pPr marL="2853735" indent="-219518" defTabSz="942098" eaLnBrk="0" fontAlgn="base" hangingPunct="0">
              <a:spcBef>
                <a:spcPct val="0"/>
              </a:spcBef>
              <a:spcAft>
                <a:spcPct val="0"/>
              </a:spcAft>
              <a:defRPr>
                <a:solidFill>
                  <a:schemeClr val="tx1"/>
                </a:solidFill>
                <a:latin typeface="Arial" charset="0"/>
              </a:defRPr>
            </a:lvl7pPr>
            <a:lvl8pPr marL="3292771" indent="-219518" defTabSz="942098" eaLnBrk="0" fontAlgn="base" hangingPunct="0">
              <a:spcBef>
                <a:spcPct val="0"/>
              </a:spcBef>
              <a:spcAft>
                <a:spcPct val="0"/>
              </a:spcAft>
              <a:defRPr>
                <a:solidFill>
                  <a:schemeClr val="tx1"/>
                </a:solidFill>
                <a:latin typeface="Arial" charset="0"/>
              </a:defRPr>
            </a:lvl8pPr>
            <a:lvl9pPr marL="3731807" indent="-219518" defTabSz="942098" eaLnBrk="0" fontAlgn="base" hangingPunct="0">
              <a:spcBef>
                <a:spcPct val="0"/>
              </a:spcBef>
              <a:spcAft>
                <a:spcPct val="0"/>
              </a:spcAft>
              <a:defRPr>
                <a:solidFill>
                  <a:schemeClr val="tx1"/>
                </a:solidFill>
                <a:latin typeface="Arial" charset="0"/>
              </a:defRPr>
            </a:lvl9pPr>
          </a:lstStyle>
          <a:p>
            <a:pPr eaLnBrk="1" hangingPunct="1"/>
            <a:fld id="{BC6B0EC7-9E68-4A6F-8D3F-2E001DC4660F}" type="slidenum">
              <a:rPr lang="en-US" altLang="en-US" smtClean="0"/>
              <a:pPr eaLnBrk="1" hangingPunct="1"/>
              <a:t>61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525" y="696913"/>
            <a:ext cx="6186488"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51BFC-179F-4F61-8058-9845EB01537A}" type="slidenum">
              <a:rPr lang="en-US" smtClean="0"/>
              <a:t>63</a:t>
            </a:fld>
            <a:endParaRPr lang="en-US" dirty="0"/>
          </a:p>
        </p:txBody>
      </p:sp>
    </p:spTree>
    <p:extLst>
      <p:ext uri="{BB962C8B-B14F-4D97-AF65-F5344CB8AC3E}">
        <p14:creationId xmlns:p14="http://schemas.microsoft.com/office/powerpoint/2010/main" val="664139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During</a:t>
            </a:r>
            <a:r>
              <a:rPr lang="en-US" baseline="0" dirty="0"/>
              <a:t> the HMEP application webinar, we will discuss…</a:t>
            </a:r>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5</a:t>
            </a:fld>
            <a:endParaRPr lang="en-US" dirty="0"/>
          </a:p>
        </p:txBody>
      </p:sp>
    </p:spTree>
    <p:extLst>
      <p:ext uri="{BB962C8B-B14F-4D97-AF65-F5344CB8AC3E}">
        <p14:creationId xmlns:p14="http://schemas.microsoft.com/office/powerpoint/2010/main" val="2399165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xfrm>
            <a:off x="388938" y="695325"/>
            <a:ext cx="6189662"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94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0332" indent="-284743">
              <a:defRPr>
                <a:solidFill>
                  <a:schemeClr val="tx1"/>
                </a:solidFill>
                <a:latin typeface="Verdana" pitchFamily="34" charset="0"/>
              </a:defRPr>
            </a:lvl2pPr>
            <a:lvl3pPr marL="1138973" indent="-227795">
              <a:defRPr>
                <a:solidFill>
                  <a:schemeClr val="tx1"/>
                </a:solidFill>
                <a:latin typeface="Verdana" pitchFamily="34" charset="0"/>
              </a:defRPr>
            </a:lvl3pPr>
            <a:lvl4pPr marL="1594562" indent="-227795">
              <a:defRPr>
                <a:solidFill>
                  <a:schemeClr val="tx1"/>
                </a:solidFill>
                <a:latin typeface="Verdana" pitchFamily="34" charset="0"/>
              </a:defRPr>
            </a:lvl4pPr>
            <a:lvl5pPr marL="2050151" indent="-227795">
              <a:defRPr>
                <a:solidFill>
                  <a:schemeClr val="tx1"/>
                </a:solidFill>
                <a:latin typeface="Verdana" pitchFamily="34" charset="0"/>
              </a:defRPr>
            </a:lvl5pPr>
            <a:lvl6pPr marL="2505740" indent="-227795" fontAlgn="base">
              <a:spcBef>
                <a:spcPct val="0"/>
              </a:spcBef>
              <a:spcAft>
                <a:spcPct val="0"/>
              </a:spcAft>
              <a:defRPr>
                <a:solidFill>
                  <a:schemeClr val="tx1"/>
                </a:solidFill>
                <a:latin typeface="Verdana" pitchFamily="34" charset="0"/>
              </a:defRPr>
            </a:lvl6pPr>
            <a:lvl7pPr marL="2961329" indent="-227795" fontAlgn="base">
              <a:spcBef>
                <a:spcPct val="0"/>
              </a:spcBef>
              <a:spcAft>
                <a:spcPct val="0"/>
              </a:spcAft>
              <a:defRPr>
                <a:solidFill>
                  <a:schemeClr val="tx1"/>
                </a:solidFill>
                <a:latin typeface="Verdana" pitchFamily="34" charset="0"/>
              </a:defRPr>
            </a:lvl7pPr>
            <a:lvl8pPr marL="3416918" indent="-227795" fontAlgn="base">
              <a:spcBef>
                <a:spcPct val="0"/>
              </a:spcBef>
              <a:spcAft>
                <a:spcPct val="0"/>
              </a:spcAft>
              <a:defRPr>
                <a:solidFill>
                  <a:schemeClr val="tx1"/>
                </a:solidFill>
                <a:latin typeface="Verdana" pitchFamily="34" charset="0"/>
              </a:defRPr>
            </a:lvl8pPr>
            <a:lvl9pPr marL="3872507" indent="-227795"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C53BF4F-58D6-49C3-93EB-ACB610722498}" type="slidenum">
              <a:rPr lang="en-US" altLang="en-US" smtClean="0">
                <a:latin typeface="Calibri" pitchFamily="34" charset="0"/>
              </a:rPr>
              <a:pPr fontAlgn="base">
                <a:spcBef>
                  <a:spcPct val="0"/>
                </a:spcBef>
                <a:spcAft>
                  <a:spcPct val="0"/>
                </a:spcAft>
                <a:defRPr/>
              </a:pPr>
              <a:t>7</a:t>
            </a:fld>
            <a:endParaRPr lang="en-US" altLang="en-US" dirty="0">
              <a:latin typeface="Calibri" pitchFamily="34" charset="0"/>
            </a:endParaRPr>
          </a:p>
        </p:txBody>
      </p:sp>
    </p:spTree>
    <p:extLst>
      <p:ext uri="{BB962C8B-B14F-4D97-AF65-F5344CB8AC3E}">
        <p14:creationId xmlns:p14="http://schemas.microsoft.com/office/powerpoint/2010/main" val="2010653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44488" y="730250"/>
            <a:ext cx="6477000" cy="36433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69176" indent="-295837">
              <a:defRPr>
                <a:solidFill>
                  <a:schemeClr val="tx1"/>
                </a:solidFill>
                <a:latin typeface="Verdana" pitchFamily="34" charset="0"/>
              </a:defRPr>
            </a:lvl2pPr>
            <a:lvl3pPr marL="1183348" indent="-236670">
              <a:defRPr>
                <a:solidFill>
                  <a:schemeClr val="tx1"/>
                </a:solidFill>
                <a:latin typeface="Verdana" pitchFamily="34" charset="0"/>
              </a:defRPr>
            </a:lvl3pPr>
            <a:lvl4pPr marL="1656687" indent="-236670">
              <a:defRPr>
                <a:solidFill>
                  <a:schemeClr val="tx1"/>
                </a:solidFill>
                <a:latin typeface="Verdana" pitchFamily="34" charset="0"/>
              </a:defRPr>
            </a:lvl4pPr>
            <a:lvl5pPr marL="2130026" indent="-236670">
              <a:defRPr>
                <a:solidFill>
                  <a:schemeClr val="tx1"/>
                </a:solidFill>
                <a:latin typeface="Verdana" pitchFamily="34" charset="0"/>
              </a:defRPr>
            </a:lvl5pPr>
            <a:lvl6pPr marL="2603365" indent="-236670" fontAlgn="base">
              <a:spcBef>
                <a:spcPct val="0"/>
              </a:spcBef>
              <a:spcAft>
                <a:spcPct val="0"/>
              </a:spcAft>
              <a:defRPr>
                <a:solidFill>
                  <a:schemeClr val="tx1"/>
                </a:solidFill>
                <a:latin typeface="Verdana" pitchFamily="34" charset="0"/>
              </a:defRPr>
            </a:lvl6pPr>
            <a:lvl7pPr marL="3076705" indent="-236670" fontAlgn="base">
              <a:spcBef>
                <a:spcPct val="0"/>
              </a:spcBef>
              <a:spcAft>
                <a:spcPct val="0"/>
              </a:spcAft>
              <a:defRPr>
                <a:solidFill>
                  <a:schemeClr val="tx1"/>
                </a:solidFill>
                <a:latin typeface="Verdana" pitchFamily="34" charset="0"/>
              </a:defRPr>
            </a:lvl7pPr>
            <a:lvl8pPr marL="3550044" indent="-236670" fontAlgn="base">
              <a:spcBef>
                <a:spcPct val="0"/>
              </a:spcBef>
              <a:spcAft>
                <a:spcPct val="0"/>
              </a:spcAft>
              <a:defRPr>
                <a:solidFill>
                  <a:schemeClr val="tx1"/>
                </a:solidFill>
                <a:latin typeface="Verdana" pitchFamily="34" charset="0"/>
              </a:defRPr>
            </a:lvl8pPr>
            <a:lvl9pPr marL="4023383" indent="-23667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9</a:t>
            </a:fld>
            <a:endParaRPr lang="en-US" altLang="en-US" dirty="0">
              <a:latin typeface="Calibri" pitchFamily="34" charset="0"/>
            </a:endParaRPr>
          </a:p>
        </p:txBody>
      </p:sp>
    </p:spTree>
    <p:extLst>
      <p:ext uri="{BB962C8B-B14F-4D97-AF65-F5344CB8AC3E}">
        <p14:creationId xmlns:p14="http://schemas.microsoft.com/office/powerpoint/2010/main" val="1543763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90525" y="696913"/>
            <a:ext cx="6186488"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0332" indent="-284743">
              <a:defRPr>
                <a:solidFill>
                  <a:schemeClr val="tx1"/>
                </a:solidFill>
                <a:latin typeface="Verdana" pitchFamily="34" charset="0"/>
              </a:defRPr>
            </a:lvl2pPr>
            <a:lvl3pPr marL="1138973" indent="-227795">
              <a:defRPr>
                <a:solidFill>
                  <a:schemeClr val="tx1"/>
                </a:solidFill>
                <a:latin typeface="Verdana" pitchFamily="34" charset="0"/>
              </a:defRPr>
            </a:lvl3pPr>
            <a:lvl4pPr marL="1594562" indent="-227795">
              <a:defRPr>
                <a:solidFill>
                  <a:schemeClr val="tx1"/>
                </a:solidFill>
                <a:latin typeface="Verdana" pitchFamily="34" charset="0"/>
              </a:defRPr>
            </a:lvl4pPr>
            <a:lvl5pPr marL="2050151" indent="-227795">
              <a:defRPr>
                <a:solidFill>
                  <a:schemeClr val="tx1"/>
                </a:solidFill>
                <a:latin typeface="Verdana" pitchFamily="34" charset="0"/>
              </a:defRPr>
            </a:lvl5pPr>
            <a:lvl6pPr marL="2505740" indent="-227795" fontAlgn="base">
              <a:spcBef>
                <a:spcPct val="0"/>
              </a:spcBef>
              <a:spcAft>
                <a:spcPct val="0"/>
              </a:spcAft>
              <a:defRPr>
                <a:solidFill>
                  <a:schemeClr val="tx1"/>
                </a:solidFill>
                <a:latin typeface="Verdana" pitchFamily="34" charset="0"/>
              </a:defRPr>
            </a:lvl6pPr>
            <a:lvl7pPr marL="2961329" indent="-227795" fontAlgn="base">
              <a:spcBef>
                <a:spcPct val="0"/>
              </a:spcBef>
              <a:spcAft>
                <a:spcPct val="0"/>
              </a:spcAft>
              <a:defRPr>
                <a:solidFill>
                  <a:schemeClr val="tx1"/>
                </a:solidFill>
                <a:latin typeface="Verdana" pitchFamily="34" charset="0"/>
              </a:defRPr>
            </a:lvl7pPr>
            <a:lvl8pPr marL="3416918" indent="-227795" fontAlgn="base">
              <a:spcBef>
                <a:spcPct val="0"/>
              </a:spcBef>
              <a:spcAft>
                <a:spcPct val="0"/>
              </a:spcAft>
              <a:defRPr>
                <a:solidFill>
                  <a:schemeClr val="tx1"/>
                </a:solidFill>
                <a:latin typeface="Verdana" pitchFamily="34" charset="0"/>
              </a:defRPr>
            </a:lvl8pPr>
            <a:lvl9pPr marL="3872507" indent="-227795"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13</a:t>
            </a:fld>
            <a:endParaRPr lang="en-US" altLang="en-US" dirty="0">
              <a:latin typeface="Calibri" pitchFamily="34" charset="0"/>
            </a:endParaRPr>
          </a:p>
        </p:txBody>
      </p:sp>
    </p:spTree>
    <p:extLst>
      <p:ext uri="{BB962C8B-B14F-4D97-AF65-F5344CB8AC3E}">
        <p14:creationId xmlns:p14="http://schemas.microsoft.com/office/powerpoint/2010/main" val="4251453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90525" y="696913"/>
            <a:ext cx="6186488"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0332" indent="-284743">
              <a:defRPr>
                <a:solidFill>
                  <a:schemeClr val="tx1"/>
                </a:solidFill>
                <a:latin typeface="Verdana" pitchFamily="34" charset="0"/>
              </a:defRPr>
            </a:lvl2pPr>
            <a:lvl3pPr marL="1138973" indent="-227795">
              <a:defRPr>
                <a:solidFill>
                  <a:schemeClr val="tx1"/>
                </a:solidFill>
                <a:latin typeface="Verdana" pitchFamily="34" charset="0"/>
              </a:defRPr>
            </a:lvl3pPr>
            <a:lvl4pPr marL="1594562" indent="-227795">
              <a:defRPr>
                <a:solidFill>
                  <a:schemeClr val="tx1"/>
                </a:solidFill>
                <a:latin typeface="Verdana" pitchFamily="34" charset="0"/>
              </a:defRPr>
            </a:lvl4pPr>
            <a:lvl5pPr marL="2050151" indent="-227795">
              <a:defRPr>
                <a:solidFill>
                  <a:schemeClr val="tx1"/>
                </a:solidFill>
                <a:latin typeface="Verdana" pitchFamily="34" charset="0"/>
              </a:defRPr>
            </a:lvl5pPr>
            <a:lvl6pPr marL="2505740" indent="-227795" fontAlgn="base">
              <a:spcBef>
                <a:spcPct val="0"/>
              </a:spcBef>
              <a:spcAft>
                <a:spcPct val="0"/>
              </a:spcAft>
              <a:defRPr>
                <a:solidFill>
                  <a:schemeClr val="tx1"/>
                </a:solidFill>
                <a:latin typeface="Verdana" pitchFamily="34" charset="0"/>
              </a:defRPr>
            </a:lvl6pPr>
            <a:lvl7pPr marL="2961329" indent="-227795" fontAlgn="base">
              <a:spcBef>
                <a:spcPct val="0"/>
              </a:spcBef>
              <a:spcAft>
                <a:spcPct val="0"/>
              </a:spcAft>
              <a:defRPr>
                <a:solidFill>
                  <a:schemeClr val="tx1"/>
                </a:solidFill>
                <a:latin typeface="Verdana" pitchFamily="34" charset="0"/>
              </a:defRPr>
            </a:lvl7pPr>
            <a:lvl8pPr marL="3416918" indent="-227795" fontAlgn="base">
              <a:spcBef>
                <a:spcPct val="0"/>
              </a:spcBef>
              <a:spcAft>
                <a:spcPct val="0"/>
              </a:spcAft>
              <a:defRPr>
                <a:solidFill>
                  <a:schemeClr val="tx1"/>
                </a:solidFill>
                <a:latin typeface="Verdana" pitchFamily="34" charset="0"/>
              </a:defRPr>
            </a:lvl8pPr>
            <a:lvl9pPr marL="3872507" indent="-227795"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14</a:t>
            </a:fld>
            <a:endParaRPr lang="en-US" altLang="en-US" dirty="0">
              <a:latin typeface="Calibri" pitchFamily="34" charset="0"/>
            </a:endParaRPr>
          </a:p>
        </p:txBody>
      </p:sp>
    </p:spTree>
    <p:extLst>
      <p:ext uri="{BB962C8B-B14F-4D97-AF65-F5344CB8AC3E}">
        <p14:creationId xmlns:p14="http://schemas.microsoft.com/office/powerpoint/2010/main" val="990745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90525" y="696913"/>
            <a:ext cx="6186488"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0332" indent="-284743">
              <a:defRPr>
                <a:solidFill>
                  <a:schemeClr val="tx1"/>
                </a:solidFill>
                <a:latin typeface="Verdana" pitchFamily="34" charset="0"/>
              </a:defRPr>
            </a:lvl2pPr>
            <a:lvl3pPr marL="1138973" indent="-227795">
              <a:defRPr>
                <a:solidFill>
                  <a:schemeClr val="tx1"/>
                </a:solidFill>
                <a:latin typeface="Verdana" pitchFamily="34" charset="0"/>
              </a:defRPr>
            </a:lvl3pPr>
            <a:lvl4pPr marL="1594562" indent="-227795">
              <a:defRPr>
                <a:solidFill>
                  <a:schemeClr val="tx1"/>
                </a:solidFill>
                <a:latin typeface="Verdana" pitchFamily="34" charset="0"/>
              </a:defRPr>
            </a:lvl4pPr>
            <a:lvl5pPr marL="2050151" indent="-227795">
              <a:defRPr>
                <a:solidFill>
                  <a:schemeClr val="tx1"/>
                </a:solidFill>
                <a:latin typeface="Verdana" pitchFamily="34" charset="0"/>
              </a:defRPr>
            </a:lvl5pPr>
            <a:lvl6pPr marL="2505740" indent="-227795" fontAlgn="base">
              <a:spcBef>
                <a:spcPct val="0"/>
              </a:spcBef>
              <a:spcAft>
                <a:spcPct val="0"/>
              </a:spcAft>
              <a:defRPr>
                <a:solidFill>
                  <a:schemeClr val="tx1"/>
                </a:solidFill>
                <a:latin typeface="Verdana" pitchFamily="34" charset="0"/>
              </a:defRPr>
            </a:lvl6pPr>
            <a:lvl7pPr marL="2961329" indent="-227795" fontAlgn="base">
              <a:spcBef>
                <a:spcPct val="0"/>
              </a:spcBef>
              <a:spcAft>
                <a:spcPct val="0"/>
              </a:spcAft>
              <a:defRPr>
                <a:solidFill>
                  <a:schemeClr val="tx1"/>
                </a:solidFill>
                <a:latin typeface="Verdana" pitchFamily="34" charset="0"/>
              </a:defRPr>
            </a:lvl7pPr>
            <a:lvl8pPr marL="3416918" indent="-227795" fontAlgn="base">
              <a:spcBef>
                <a:spcPct val="0"/>
              </a:spcBef>
              <a:spcAft>
                <a:spcPct val="0"/>
              </a:spcAft>
              <a:defRPr>
                <a:solidFill>
                  <a:schemeClr val="tx1"/>
                </a:solidFill>
                <a:latin typeface="Verdana" pitchFamily="34" charset="0"/>
              </a:defRPr>
            </a:lvl8pPr>
            <a:lvl9pPr marL="3872507" indent="-227795"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19</a:t>
            </a:fld>
            <a:endParaRPr lang="en-US" altLang="en-US" dirty="0">
              <a:latin typeface="Calibri" pitchFamily="34" charset="0"/>
            </a:endParaRPr>
          </a:p>
        </p:txBody>
      </p:sp>
    </p:spTree>
    <p:extLst>
      <p:ext uri="{BB962C8B-B14F-4D97-AF65-F5344CB8AC3E}">
        <p14:creationId xmlns:p14="http://schemas.microsoft.com/office/powerpoint/2010/main" val="720514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90525" y="696913"/>
            <a:ext cx="6186488"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0332" indent="-284743">
              <a:defRPr>
                <a:solidFill>
                  <a:schemeClr val="tx1"/>
                </a:solidFill>
                <a:latin typeface="Verdana" pitchFamily="34" charset="0"/>
              </a:defRPr>
            </a:lvl2pPr>
            <a:lvl3pPr marL="1138973" indent="-227795">
              <a:defRPr>
                <a:solidFill>
                  <a:schemeClr val="tx1"/>
                </a:solidFill>
                <a:latin typeface="Verdana" pitchFamily="34" charset="0"/>
              </a:defRPr>
            </a:lvl3pPr>
            <a:lvl4pPr marL="1594562" indent="-227795">
              <a:defRPr>
                <a:solidFill>
                  <a:schemeClr val="tx1"/>
                </a:solidFill>
                <a:latin typeface="Verdana" pitchFamily="34" charset="0"/>
              </a:defRPr>
            </a:lvl4pPr>
            <a:lvl5pPr marL="2050151" indent="-227795">
              <a:defRPr>
                <a:solidFill>
                  <a:schemeClr val="tx1"/>
                </a:solidFill>
                <a:latin typeface="Verdana" pitchFamily="34" charset="0"/>
              </a:defRPr>
            </a:lvl5pPr>
            <a:lvl6pPr marL="2505740" indent="-227795" fontAlgn="base">
              <a:spcBef>
                <a:spcPct val="0"/>
              </a:spcBef>
              <a:spcAft>
                <a:spcPct val="0"/>
              </a:spcAft>
              <a:defRPr>
                <a:solidFill>
                  <a:schemeClr val="tx1"/>
                </a:solidFill>
                <a:latin typeface="Verdana" pitchFamily="34" charset="0"/>
              </a:defRPr>
            </a:lvl6pPr>
            <a:lvl7pPr marL="2961329" indent="-227795" fontAlgn="base">
              <a:spcBef>
                <a:spcPct val="0"/>
              </a:spcBef>
              <a:spcAft>
                <a:spcPct val="0"/>
              </a:spcAft>
              <a:defRPr>
                <a:solidFill>
                  <a:schemeClr val="tx1"/>
                </a:solidFill>
                <a:latin typeface="Verdana" pitchFamily="34" charset="0"/>
              </a:defRPr>
            </a:lvl7pPr>
            <a:lvl8pPr marL="3416918" indent="-227795" fontAlgn="base">
              <a:spcBef>
                <a:spcPct val="0"/>
              </a:spcBef>
              <a:spcAft>
                <a:spcPct val="0"/>
              </a:spcAft>
              <a:defRPr>
                <a:solidFill>
                  <a:schemeClr val="tx1"/>
                </a:solidFill>
                <a:latin typeface="Verdana" pitchFamily="34" charset="0"/>
              </a:defRPr>
            </a:lvl8pPr>
            <a:lvl9pPr marL="3872507" indent="-227795"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20</a:t>
            </a:fld>
            <a:endParaRPr lang="en-US" altLang="en-US" dirty="0">
              <a:latin typeface="Calibri" pitchFamily="34" charset="0"/>
            </a:endParaRPr>
          </a:p>
        </p:txBody>
      </p:sp>
    </p:spTree>
    <p:extLst>
      <p:ext uri="{BB962C8B-B14F-4D97-AF65-F5344CB8AC3E}">
        <p14:creationId xmlns:p14="http://schemas.microsoft.com/office/powerpoint/2010/main" val="2278942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0818" y="601724"/>
            <a:ext cx="6477805" cy="2190535"/>
          </a:xfrm>
        </p:spPr>
        <p:txBody>
          <a:bodyPr bIns="0" anchor="b">
            <a:normAutofit/>
          </a:bodyPr>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1330818" y="2793056"/>
            <a:ext cx="6477804" cy="733216"/>
          </a:xfrm>
        </p:spPr>
        <p:txBody>
          <a:bodyPr tIns="91440" bIns="91440">
            <a:normAutofit/>
          </a:bodyPr>
          <a:lstStyle>
            <a:lvl1pPr marL="0" indent="0" algn="ctr">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2F6EB8-3B81-4878-8888-EB54DA950B53}" type="datetime1">
              <a:rPr lang="en-US" smtClean="0"/>
              <a:t>3/4/2022</a:t>
            </a:fld>
            <a:endParaRPr lang="en-US"/>
          </a:p>
        </p:txBody>
      </p:sp>
      <p:sp>
        <p:nvSpPr>
          <p:cNvPr id="5" name="Footer Placeholder 4"/>
          <p:cNvSpPr>
            <a:spLocks noGrp="1"/>
          </p:cNvSpPr>
          <p:nvPr>
            <p:ph type="ftr" sz="quarter" idx="11"/>
          </p:nvPr>
        </p:nvSpPr>
        <p:spPr>
          <a:xfrm>
            <a:off x="1088684" y="246981"/>
            <a:ext cx="4220081" cy="231901"/>
          </a:xfrm>
        </p:spPr>
        <p:txBody>
          <a:bodyPr/>
          <a:lstStyle/>
          <a:p>
            <a:r>
              <a:rPr lang="en-US"/>
              <a:t>2</a:t>
            </a:r>
          </a:p>
        </p:txBody>
      </p:sp>
      <p:sp>
        <p:nvSpPr>
          <p:cNvPr id="6" name="Slide Number Placeholder 5"/>
          <p:cNvSpPr>
            <a:spLocks noGrp="1"/>
          </p:cNvSpPr>
          <p:nvPr>
            <p:ph type="sldNum" sz="quarter" idx="12"/>
          </p:nvPr>
        </p:nvSpPr>
        <p:spPr>
          <a:xfrm>
            <a:off x="357626" y="599230"/>
            <a:ext cx="608264" cy="377684"/>
          </a:xfrm>
        </p:spPr>
        <p:txBody>
          <a:bodyPr/>
          <a:lstStyle/>
          <a:p>
            <a:fld id="{BE4FB471-EBB4-4D81-9EA6-902E33AD37CE}" type="slidenum">
              <a:rPr lang="en-US" smtClean="0"/>
              <a:t>‹#›</a:t>
            </a:fld>
            <a:endParaRPr lang="en-US"/>
          </a:p>
        </p:txBody>
      </p:sp>
      <p:pic>
        <p:nvPicPr>
          <p:cNvPr id="7" name="Picture 6">
            <a:extLst>
              <a:ext uri="{FF2B5EF4-FFF2-40B4-BE49-F238E27FC236}">
                <a16:creationId xmlns:a16="http://schemas.microsoft.com/office/drawing/2014/main" id="{A906E6F4-0A8A-4D2D-8A15-048CED9BFA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4" y="-3062"/>
            <a:ext cx="9149443" cy="5146562"/>
          </a:xfrm>
          <a:prstGeom prst="rect">
            <a:avLst/>
          </a:prstGeom>
        </p:spPr>
      </p:pic>
      <p:cxnSp>
        <p:nvCxnSpPr>
          <p:cNvPr id="8" name="Straight Connector 7">
            <a:extLst>
              <a:ext uri="{FF2B5EF4-FFF2-40B4-BE49-F238E27FC236}">
                <a16:creationId xmlns:a16="http://schemas.microsoft.com/office/drawing/2014/main" id="{FF23A574-4FAD-4EE6-A3E2-0AD6F14BAC39}"/>
              </a:ext>
            </a:extLst>
          </p:cNvPr>
          <p:cNvCxnSpPr/>
          <p:nvPr userDrawn="1"/>
        </p:nvCxnSpPr>
        <p:spPr>
          <a:xfrm>
            <a:off x="76200" y="571500"/>
            <a:ext cx="891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DOT_PHMSA_LONG signature_bb_jpg.jpg">
            <a:extLst>
              <a:ext uri="{FF2B5EF4-FFF2-40B4-BE49-F238E27FC236}">
                <a16:creationId xmlns:a16="http://schemas.microsoft.com/office/drawing/2014/main" id="{D41F5687-CD86-4259-9168-AD23DBEC06E4}"/>
              </a:ext>
            </a:extLst>
          </p:cNvPr>
          <p:cNvPicPr/>
          <p:nvPr userDrawn="1"/>
        </p:nvPicPr>
        <p:blipFill>
          <a:blip r:embed="rId3" cstate="print"/>
          <a:srcRect/>
          <a:stretch>
            <a:fillRect/>
          </a:stretch>
        </p:blipFill>
        <p:spPr bwMode="auto">
          <a:xfrm>
            <a:off x="102718" y="57150"/>
            <a:ext cx="1421283" cy="457200"/>
          </a:xfrm>
          <a:prstGeom prst="rect">
            <a:avLst/>
          </a:prstGeom>
          <a:noFill/>
        </p:spPr>
      </p:pic>
    </p:spTree>
    <p:extLst>
      <p:ext uri="{BB962C8B-B14F-4D97-AF65-F5344CB8AC3E}">
        <p14:creationId xmlns:p14="http://schemas.microsoft.com/office/powerpoint/2010/main" val="514327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2C66F1-CE48-42F4-BAB2-326717C0C332}" type="datetime1">
              <a:rPr lang="en-US" smtClean="0"/>
              <a:t>3/4/2022</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40287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5289"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638991"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CEA014-D103-4FDA-B217-06C6E68E35BC}" type="datetime1">
              <a:rPr lang="en-US" smtClean="0"/>
              <a:t>3/4/2022</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1603906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xfrm>
            <a:off x="6781800" y="4767264"/>
            <a:ext cx="2133600" cy="273844"/>
          </a:xfrm>
          <a:ln/>
        </p:spPr>
        <p:txBody>
          <a:bodyPr/>
          <a:lstStyle>
            <a:lvl1pPr>
              <a:defRPr/>
            </a:lvl1pPr>
          </a:lstStyle>
          <a:p>
            <a:pPr>
              <a:defRPr/>
            </a:pPr>
            <a:fld id="{A37B69A5-BA6F-4BB5-A40A-0EC1B5725BB6}" type="slidenum">
              <a:rPr lang="en-US"/>
              <a:pPr>
                <a:defRPr/>
              </a:pPr>
              <a:t>‹#›</a:t>
            </a:fld>
            <a:endParaRPr lang="en-US" dirty="0"/>
          </a:p>
        </p:txBody>
      </p:sp>
    </p:spTree>
    <p:extLst>
      <p:ext uri="{BB962C8B-B14F-4D97-AF65-F5344CB8AC3E}">
        <p14:creationId xmlns:p14="http://schemas.microsoft.com/office/powerpoint/2010/main" val="3631014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8"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9563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74A09A-7678-4D14-80AC-7AC0031679A6}" type="datetime1">
              <a:rPr lang="en-US" smtClean="0"/>
              <a:t>3/4/2022</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338043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30817" y="1317098"/>
            <a:ext cx="6482366" cy="1476755"/>
          </a:xfrm>
        </p:spPr>
        <p:txBody>
          <a:bodyPr anchor="b">
            <a:normAutofit/>
          </a:bodyPr>
          <a:lstStyle>
            <a:lvl1pPr algn="ctr">
              <a:defRPr sz="2700"/>
            </a:lvl1pPr>
          </a:lstStyle>
          <a:p>
            <a:r>
              <a:rPr lang="en-US"/>
              <a:t>Click to edit Master title style</a:t>
            </a:r>
            <a:endParaRPr lang="en-US" dirty="0"/>
          </a:p>
        </p:txBody>
      </p:sp>
      <p:sp>
        <p:nvSpPr>
          <p:cNvPr id="3" name="Text Placeholder 2"/>
          <p:cNvSpPr>
            <a:spLocks noGrp="1"/>
          </p:cNvSpPr>
          <p:nvPr>
            <p:ph type="body" idx="1"/>
          </p:nvPr>
        </p:nvSpPr>
        <p:spPr>
          <a:xfrm>
            <a:off x="1330817" y="2793853"/>
            <a:ext cx="6482366" cy="820490"/>
          </a:xfrm>
        </p:spPr>
        <p:txBody>
          <a:bodyPr tIns="91440">
            <a:normAutofit/>
          </a:bodyPr>
          <a:lstStyle>
            <a:lvl1pPr marL="0" indent="0" algn="ctr">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D74542-5468-4473-84E5-68C465BE8236}" type="datetime1">
              <a:rPr lang="en-US" smtClean="0"/>
              <a:t>3/4/2022</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331467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6970183"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366491"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0605" y="1513007"/>
            <a:ext cx="3366491"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3F4B9E-5BC0-4B48-A38B-2C4F2ADB340C}" type="datetime1">
              <a:rPr lang="en-US" smtClean="0"/>
              <a:t>3/4/2022</a:t>
            </a:fld>
            <a:endParaRPr lang="en-US"/>
          </a:p>
        </p:txBody>
      </p:sp>
      <p:sp>
        <p:nvSpPr>
          <p:cNvPr id="6" name="Footer Placeholder 5"/>
          <p:cNvSpPr>
            <a:spLocks noGrp="1"/>
          </p:cNvSpPr>
          <p:nvPr>
            <p:ph type="ftr" sz="quarter" idx="11"/>
          </p:nvPr>
        </p:nvSpPr>
        <p:spPr/>
        <p:txBody>
          <a:bodyPr/>
          <a:lstStyle/>
          <a:p>
            <a:r>
              <a:rPr lang="en-US"/>
              <a:t>2</a:t>
            </a:r>
          </a:p>
        </p:txBody>
      </p:sp>
      <p:sp>
        <p:nvSpPr>
          <p:cNvPr id="7" name="Slide Number Placeholder 6"/>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3597280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6971702"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366596"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2"/>
            <a:ext cx="3366596"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2019" y="1517253"/>
            <a:ext cx="3366596"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92019" y="2116119"/>
            <a:ext cx="3366596"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C421E7-BFD0-4332-AE06-321B044D5B64}" type="datetime1">
              <a:rPr lang="en-US" smtClean="0"/>
              <a:t>3/4/2022</a:t>
            </a:fld>
            <a:endParaRPr lang="en-US"/>
          </a:p>
        </p:txBody>
      </p:sp>
      <p:sp>
        <p:nvSpPr>
          <p:cNvPr id="8" name="Footer Placeholder 7"/>
          <p:cNvSpPr>
            <a:spLocks noGrp="1"/>
          </p:cNvSpPr>
          <p:nvPr>
            <p:ph type="ftr" sz="quarter" idx="11"/>
          </p:nvPr>
        </p:nvSpPr>
        <p:spPr/>
        <p:txBody>
          <a:bodyPr/>
          <a:lstStyle/>
          <a:p>
            <a:r>
              <a:rPr lang="en-US"/>
              <a:t>2</a:t>
            </a:r>
          </a:p>
        </p:txBody>
      </p:sp>
      <p:sp>
        <p:nvSpPr>
          <p:cNvPr id="9" name="Slide Number Placeholder 8"/>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91900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84CB2B5F-8EC3-4FDC-B536-B31994549068}" type="datetime1">
              <a:rPr lang="en-US" smtClean="0"/>
              <a:t>3/4/2022</a:t>
            </a:fld>
            <a:endParaRPr lang="en-US"/>
          </a:p>
        </p:txBody>
      </p:sp>
      <p:sp>
        <p:nvSpPr>
          <p:cNvPr id="4" name="Footer Placeholder 3"/>
          <p:cNvSpPr>
            <a:spLocks noGrp="1"/>
          </p:cNvSpPr>
          <p:nvPr>
            <p:ph type="ftr" sz="quarter" idx="11"/>
          </p:nvPr>
        </p:nvSpPr>
        <p:spPr/>
        <p:txBody>
          <a:bodyPr/>
          <a:lstStyle/>
          <a:p>
            <a:pPr>
              <a:defRPr/>
            </a:pPr>
            <a:r>
              <a:rPr lang="en-US"/>
              <a:t>2</a:t>
            </a:r>
          </a:p>
        </p:txBody>
      </p:sp>
      <p:sp>
        <p:nvSpPr>
          <p:cNvPr id="5" name="Slide Number Placeholder 4"/>
          <p:cNvSpPr>
            <a:spLocks noGrp="1"/>
          </p:cNvSpPr>
          <p:nvPr>
            <p:ph type="sldNum" sz="quarter" idx="12"/>
          </p:nvPr>
        </p:nvSpPr>
        <p:spPr/>
        <p:txBody>
          <a:bodyPr/>
          <a:lstStyle/>
          <a:p>
            <a:pPr>
              <a:defRPr/>
            </a:pPr>
            <a:r>
              <a:rPr lang="en-US"/>
              <a:t>- </a:t>
            </a:r>
            <a:fld id="{22BDEE13-FBAC-4989-AA33-9B189C2CA347}" type="slidenum">
              <a:rPr lang="en-US" smtClean="0"/>
              <a:pPr>
                <a:defRPr/>
              </a:pPr>
              <a:t>‹#›</a:t>
            </a:fld>
            <a:r>
              <a:rPr lang="en-US"/>
              <a:t> -</a:t>
            </a:r>
          </a:p>
        </p:txBody>
      </p:sp>
    </p:spTree>
    <p:extLst>
      <p:ext uri="{BB962C8B-B14F-4D97-AF65-F5344CB8AC3E}">
        <p14:creationId xmlns:p14="http://schemas.microsoft.com/office/powerpoint/2010/main" val="348744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A8CA4-DC2E-4D73-A490-A2363EED91DB}" type="datetime1">
              <a:rPr lang="en-US" smtClean="0"/>
              <a:t>3/4/2022</a:t>
            </a:fld>
            <a:endParaRPr lang="en-US"/>
          </a:p>
        </p:txBody>
      </p:sp>
      <p:sp>
        <p:nvSpPr>
          <p:cNvPr id="3" name="Footer Placeholder 2"/>
          <p:cNvSpPr>
            <a:spLocks noGrp="1"/>
          </p:cNvSpPr>
          <p:nvPr>
            <p:ph type="ftr" sz="quarter" idx="11"/>
          </p:nvPr>
        </p:nvSpPr>
        <p:spPr/>
        <p:txBody>
          <a:bodyPr/>
          <a:lstStyle/>
          <a:p>
            <a:r>
              <a:rPr lang="en-US"/>
              <a:t>2</a:t>
            </a:r>
          </a:p>
        </p:txBody>
      </p:sp>
      <p:sp>
        <p:nvSpPr>
          <p:cNvPr id="4" name="Slide Number Placeholder 3"/>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52235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221475" cy="1804889"/>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547743"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221475"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D0CF63D-02FD-4568-BA14-D0EBAC01A17B}" type="datetime1">
              <a:rPr lang="en-US" smtClean="0"/>
              <a:t>3/4/2022</a:t>
            </a:fld>
            <a:endParaRPr lang="en-US"/>
          </a:p>
        </p:txBody>
      </p:sp>
      <p:sp>
        <p:nvSpPr>
          <p:cNvPr id="6" name="Footer Placeholder 5"/>
          <p:cNvSpPr>
            <a:spLocks noGrp="1"/>
          </p:cNvSpPr>
          <p:nvPr>
            <p:ph type="ftr" sz="quarter" idx="11"/>
          </p:nvPr>
        </p:nvSpPr>
        <p:spPr/>
        <p:txBody>
          <a:bodyPr/>
          <a:lstStyle/>
          <a:p>
            <a:r>
              <a:rPr lang="en-US"/>
              <a:t>2</a:t>
            </a:r>
          </a:p>
        </p:txBody>
      </p:sp>
      <p:sp>
        <p:nvSpPr>
          <p:cNvPr id="7" name="Slide Number Placeholder 6"/>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380892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5608041" y="361628"/>
            <a:ext cx="3055900" cy="3861826"/>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441724"/>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24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087747" y="2294700"/>
            <a:ext cx="4143303" cy="1567601"/>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39091CCF-5305-4E65-868F-19C7013EE164}" type="datetime1">
              <a:rPr lang="en-US" smtClean="0"/>
              <a:t>3/4/2022</a:t>
            </a:fld>
            <a:endParaRPr lang="en-US"/>
          </a:p>
        </p:txBody>
      </p:sp>
      <p:sp>
        <p:nvSpPr>
          <p:cNvPr id="6" name="Footer Placeholder 5"/>
          <p:cNvSpPr>
            <a:spLocks noGrp="1"/>
          </p:cNvSpPr>
          <p:nvPr>
            <p:ph type="ftr" sz="quarter" idx="11"/>
          </p:nvPr>
        </p:nvSpPr>
        <p:spPr>
          <a:xfrm>
            <a:off x="1085537" y="238981"/>
            <a:ext cx="4155753" cy="240698"/>
          </a:xfrm>
        </p:spPr>
        <p:txBody>
          <a:bodyPr/>
          <a:lstStyle/>
          <a:p>
            <a:r>
              <a:rPr lang="en-US"/>
              <a:t>2</a:t>
            </a:r>
          </a:p>
        </p:txBody>
      </p:sp>
      <p:sp>
        <p:nvSpPr>
          <p:cNvPr id="7" name="Slide Number Placeholder 6"/>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186463476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8685" y="603390"/>
            <a:ext cx="6968411" cy="7869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6968411" cy="2587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31560"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39091CCF-5305-4E65-868F-19C7013EE164}" type="datetime1">
              <a:rPr lang="en-US" smtClean="0"/>
              <a:t>3/4/2022</a:t>
            </a:fld>
            <a:endParaRPr lang="en-US"/>
          </a:p>
        </p:txBody>
      </p:sp>
      <p:sp>
        <p:nvSpPr>
          <p:cNvPr id="5" name="Footer Placeholder 4"/>
          <p:cNvSpPr>
            <a:spLocks noGrp="1"/>
          </p:cNvSpPr>
          <p:nvPr>
            <p:ph type="ftr" sz="quarter" idx="3"/>
          </p:nvPr>
        </p:nvSpPr>
        <p:spPr>
          <a:xfrm>
            <a:off x="1088684" y="246981"/>
            <a:ext cx="4220081" cy="231901"/>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US"/>
              <a:t>2</a:t>
            </a:r>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fld id="{BE4FB471-EBB4-4D81-9EA6-902E33AD37CE}" type="slidenum">
              <a:rPr lang="en-US" smtClean="0"/>
              <a:t>‹#›</a:t>
            </a:fld>
            <a:endParaRPr lang="en-US"/>
          </a:p>
        </p:txBody>
      </p:sp>
      <p:sp>
        <p:nvSpPr>
          <p:cNvPr id="9" name="Rectangle 8"/>
          <p:cNvSpPr/>
          <p:nvPr/>
        </p:nvSpPr>
        <p:spPr>
          <a:xfrm>
            <a:off x="0" y="2716718"/>
            <a:ext cx="9144000" cy="1879488"/>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5" cstate="print">
            <a:extLst>
              <a:ext uri="{28A0092B-C50C-407E-A947-70E740481C1C}">
                <a14:useLocalDpi xmlns:a14="http://schemas.microsoft.com/office/drawing/2010/main" val="0"/>
              </a:ext>
            </a:extLst>
          </a:blip>
          <a:srcRect t="1538" b="-1538"/>
          <a:stretch/>
        </p:blipFill>
        <p:spPr>
          <a:xfrm>
            <a:off x="0" y="4597003"/>
            <a:ext cx="9144000" cy="557213"/>
          </a:xfrm>
          <a:prstGeom prst="rect">
            <a:avLst/>
          </a:prstGeom>
        </p:spPr>
      </p:pic>
      <p:cxnSp>
        <p:nvCxnSpPr>
          <p:cNvPr id="12" name="Straight Connector 11"/>
          <p:cNvCxnSpPr/>
          <p:nvPr/>
        </p:nvCxnSpPr>
        <p:spPr>
          <a:xfrm>
            <a:off x="0" y="460360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52943"/>
      </p:ext>
    </p:extLst>
  </p:cSld>
  <p:clrMap bg1="dk1" tx1="lt1" bg2="dk2" tx2="lt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18" r:id="rId12"/>
    <p:sldLayoutId id="2147484219" r:id="rId13"/>
  </p:sldLayoutIdLst>
  <p:hf hdr="0" ftr="0" dt="0"/>
  <p:txStyles>
    <p:titleStyle>
      <a:lvl1pPr algn="ctr" defTabSz="685800" rtl="0" eaLnBrk="1" latinLnBrk="0" hangingPunct="1">
        <a:lnSpc>
          <a:spcPct val="90000"/>
        </a:lnSpc>
        <a:spcBef>
          <a:spcPct val="0"/>
        </a:spcBef>
        <a:buNone/>
        <a:defRPr sz="2400" b="0" i="0" kern="1200" cap="all">
          <a:solidFill>
            <a:schemeClr val="accent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portal.phmsa.dot.gov/analytics/saw.dll?Portalpages&amp;PortalPath=%2Fshared%2FPublic%20Website%20Pages%2F_portal%2FHazmat%20Incident%20Report%20Search"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hyperlink" Target="https://principalspov.blogspot.com/2014/12/the-three-questions.html"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gsa.gov/travel/plan-book/per-diem-rate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62.xml.rels><?xml version="1.0" encoding="UTF-8" standalone="yes"?>
<Relationships xmlns="http://schemas.openxmlformats.org/package/2006/relationships"><Relationship Id="rId3" Type="http://schemas.openxmlformats.org/officeDocument/2006/relationships/hyperlink" Target="https://www.fedconnect.net/FedConnect/Marketing/Documents/FedConnect_Ready_Set_Go.pdf" TargetMode="External"/><Relationship Id="rId2" Type="http://schemas.openxmlformats.org/officeDocument/2006/relationships/hyperlink" Target="https://www.sam.gov/SAM/" TargetMode="External"/><Relationship Id="rId1" Type="http://schemas.openxmlformats.org/officeDocument/2006/relationships/slideLayout" Target="../slideLayouts/slideLayout2.xml"/><Relationship Id="rId6" Type="http://schemas.openxmlformats.org/officeDocument/2006/relationships/hyperlink" Target="https://freesvg.org/remember-post-it" TargetMode="External"/><Relationship Id="rId5" Type="http://schemas.openxmlformats.org/officeDocument/2006/relationships/image" Target="../media/image33.png"/><Relationship Id="rId4" Type="http://schemas.openxmlformats.org/officeDocument/2006/relationships/hyperlink" Target="https://www.fedconnect.net/"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phmsa.dot.gov/grants/hazmat/hazardous-materials-instructor-training-hmit-gran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hyperlink" Target="https://www.phmsa.dot.gov/grants/hazmat/community-safety-cs-grant"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phmsa.dot.gov/hazmat/grants" TargetMode="External"/><Relationship Id="rId2" Type="http://schemas.openxmlformats.org/officeDocument/2006/relationships/hyperlink" Target="mailto:HMEP.Grants@dot.gov"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principalspov.blogspot.com/2014/12/the-three-questions.html"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pa.gov/epcra/what-epcr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57151"/>
            <a:ext cx="8991600" cy="1676400"/>
          </a:xfrm>
        </p:spPr>
        <p:txBody>
          <a:bodyPr>
            <a:noAutofit/>
          </a:bodyPr>
          <a:lstStyle/>
          <a:p>
            <a:br>
              <a:rPr lang="en-US" altLang="en-US" sz="2800" b="1" dirty="0">
                <a:latin typeface="Bell MT" panose="02020503060305020303" pitchFamily="18" charset="0"/>
                <a:cs typeface="Arial" charset="0"/>
              </a:rPr>
            </a:br>
            <a:r>
              <a:rPr lang="en-US" altLang="en-US" sz="2800" b="1" dirty="0">
                <a:solidFill>
                  <a:schemeClr val="tx1"/>
                </a:solidFill>
                <a:latin typeface="Bell MT" panose="02020503060305020303" pitchFamily="18" charset="0"/>
                <a:cs typeface="Arial" charset="0"/>
              </a:rPr>
              <a:t>Hazardous Materials Emergency Preparedness </a:t>
            </a:r>
            <a:br>
              <a:rPr lang="en-US" altLang="en-US" sz="2800" b="1" dirty="0">
                <a:solidFill>
                  <a:schemeClr val="tx1"/>
                </a:solidFill>
                <a:latin typeface="Bell MT" panose="02020503060305020303" pitchFamily="18" charset="0"/>
                <a:cs typeface="Arial" charset="0"/>
              </a:rPr>
            </a:br>
            <a:r>
              <a:rPr lang="en-US" altLang="en-US" sz="2800" b="1" dirty="0">
                <a:solidFill>
                  <a:schemeClr val="tx1"/>
                </a:solidFill>
                <a:latin typeface="Bell MT" panose="02020503060305020303" pitchFamily="18" charset="0"/>
                <a:cs typeface="Arial" charset="0"/>
              </a:rPr>
              <a:t>Grant Program</a:t>
            </a:r>
            <a:br>
              <a:rPr lang="en-US" altLang="en-US" sz="2800" b="1" dirty="0">
                <a:solidFill>
                  <a:schemeClr val="tx1"/>
                </a:solidFill>
                <a:latin typeface="Bell MT" panose="02020503060305020303" pitchFamily="18" charset="0"/>
                <a:cs typeface="Arial" charset="0"/>
              </a:rPr>
            </a:br>
            <a:r>
              <a:rPr lang="en-US" altLang="en-US" sz="2800" b="1" dirty="0">
                <a:solidFill>
                  <a:schemeClr val="tx1"/>
                </a:solidFill>
                <a:effectLst>
                  <a:outerShdw blurRad="38100" dist="38100" dir="2700000" algn="tl">
                    <a:srgbClr val="000000">
                      <a:alpha val="43137"/>
                    </a:srgbClr>
                  </a:outerShdw>
                </a:effectLst>
                <a:latin typeface="Bell MT" panose="02020503060305020303" pitchFamily="18" charset="0"/>
                <a:cs typeface="Kartika" panose="02020503030404060203" pitchFamily="18" charset="0"/>
              </a:rPr>
              <a:t>Tribes  </a:t>
            </a:r>
          </a:p>
        </p:txBody>
      </p:sp>
      <p:pic>
        <p:nvPicPr>
          <p:cNvPr id="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085682" y="1508531"/>
            <a:ext cx="4820235" cy="258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4597265" y="2263710"/>
            <a:ext cx="3565967" cy="2470983"/>
          </a:xfrm>
          <a:prstGeom prst="rect">
            <a:avLst/>
          </a:prstGeom>
          <a:ln>
            <a:noFill/>
          </a:ln>
          <a:effectLst>
            <a:outerShdw blurRad="292100" dist="139700" dir="2700000" algn="tl" rotWithShape="0">
              <a:srgbClr val="333333">
                <a:alpha val="65000"/>
              </a:srgbClr>
            </a:outerShdw>
            <a:softEdge rad="635000"/>
          </a:effectLst>
        </p:spPr>
      </p:pic>
      <p:sp>
        <p:nvSpPr>
          <p:cNvPr id="8" name="Subtitle 2"/>
          <p:cNvSpPr txBox="1">
            <a:spLocks/>
          </p:cNvSpPr>
          <p:nvPr/>
        </p:nvSpPr>
        <p:spPr>
          <a:xfrm>
            <a:off x="990600" y="3832165"/>
            <a:ext cx="6400800" cy="821492"/>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ltLang="en-US" dirty="0"/>
          </a:p>
          <a:p>
            <a:pPr marL="0" indent="0" algn="ctr">
              <a:buNone/>
            </a:pPr>
            <a:r>
              <a:rPr lang="en-US" altLang="en-US" sz="5500" b="1" dirty="0">
                <a:latin typeface="Bell MT" panose="02020503060305020303" pitchFamily="18" charset="0"/>
              </a:rPr>
              <a:t>Grant Application Development Webinar for FY 2022 </a:t>
            </a:r>
          </a:p>
          <a:p>
            <a:pPr marL="0" indent="0" algn="ctr">
              <a:buNone/>
            </a:pPr>
            <a:r>
              <a:rPr lang="en-US" altLang="en-US" sz="5500" b="1" dirty="0">
                <a:latin typeface="Bell MT" panose="02020503060305020303" pitchFamily="18" charset="0"/>
              </a:rPr>
              <a:t>Performance Period: October 1, 2022 – September 30, 2023</a:t>
            </a:r>
          </a:p>
        </p:txBody>
      </p:sp>
    </p:spTree>
    <p:extLst>
      <p:ext uri="{BB962C8B-B14F-4D97-AF65-F5344CB8AC3E}">
        <p14:creationId xmlns:p14="http://schemas.microsoft.com/office/powerpoint/2010/main" val="1071352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61950"/>
            <a:ext cx="8229600" cy="548879"/>
          </a:xfrm>
        </p:spPr>
        <p:txBody>
          <a:bodyPr>
            <a:noAutofit/>
          </a:bodyPr>
          <a:lstStyle/>
          <a:p>
            <a:pPr algn="ctr"/>
            <a:r>
              <a:rPr lang="en-US" altLang="en-US" b="1" dirty="0">
                <a:latin typeface="Times New Roman" panose="02020603050405020304" pitchFamily="18" charset="0"/>
                <a:ea typeface="Tahoma" pitchFamily="34" charset="0"/>
                <a:cs typeface="Times New Roman" panose="02020603050405020304" pitchFamily="18" charset="0"/>
              </a:rPr>
              <a:t>U.S. DOT/PHMSA Priorities</a:t>
            </a:r>
          </a:p>
        </p:txBody>
      </p:sp>
      <p:sp>
        <p:nvSpPr>
          <p:cNvPr id="4" name="Content Placeholder 7">
            <a:extLst>
              <a:ext uri="{FF2B5EF4-FFF2-40B4-BE49-F238E27FC236}">
                <a16:creationId xmlns:a16="http://schemas.microsoft.com/office/drawing/2014/main" id="{CC588FEC-0499-4A9E-8F7E-D4DFC891E86C}"/>
              </a:ext>
            </a:extLst>
          </p:cNvPr>
          <p:cNvSpPr txBox="1">
            <a:spLocks/>
          </p:cNvSpPr>
          <p:nvPr/>
        </p:nvSpPr>
        <p:spPr>
          <a:xfrm>
            <a:off x="533400" y="1123950"/>
            <a:ext cx="7285245" cy="34242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US" sz="2000" b="1" dirty="0">
                <a:solidFill>
                  <a:schemeClr val="accent1"/>
                </a:solidFill>
                <a:latin typeface="Times New Roman" panose="02020603050405020304" pitchFamily="18" charset="0"/>
                <a:cs typeface="Times New Roman" panose="02020603050405020304" pitchFamily="18" charset="0"/>
              </a:rPr>
              <a:t>Executive Order 13985: </a:t>
            </a:r>
            <a:r>
              <a:rPr lang="en-US" sz="1800" dirty="0">
                <a:latin typeface="Times New Roman" panose="02020603050405020304" pitchFamily="18" charset="0"/>
                <a:cs typeface="Times New Roman" panose="02020603050405020304" pitchFamily="18" charset="0"/>
              </a:rPr>
              <a:t>Advancing Racial Equity and Support for Underserved Communities Through the Federal Government.</a:t>
            </a:r>
          </a:p>
          <a:p>
            <a:pPr>
              <a:spcBef>
                <a:spcPts val="0"/>
              </a:spcBef>
              <a:spcAft>
                <a:spcPts val="1200"/>
              </a:spcAft>
              <a:buClr>
                <a:schemeClr val="accent1"/>
              </a:buClr>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PHMSA’s FY 2022 priority is directed towards ensuring that underserved communities (UCs) are prepared and trained to respond to hazmat transportation emergencies. </a:t>
            </a:r>
          </a:p>
          <a:p>
            <a:pPr>
              <a:spcBef>
                <a:spcPts val="0"/>
              </a:spcBef>
              <a:spcAft>
                <a:spcPts val="1200"/>
              </a:spcAft>
              <a:buClr>
                <a:schemeClr val="accent1"/>
              </a:buClr>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The term “underserved communities” refers to populations sharing a particular characteristic, as well as geographic communities, that have been systematically denied the full opportunity to participate in aspects of economic, social, and civic life. </a:t>
            </a:r>
          </a:p>
        </p:txBody>
      </p:sp>
    </p:spTree>
    <p:extLst>
      <p:ext uri="{BB962C8B-B14F-4D97-AF65-F5344CB8AC3E}">
        <p14:creationId xmlns:p14="http://schemas.microsoft.com/office/powerpoint/2010/main" val="3658446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0"/>
            <a:ext cx="8229600" cy="1524000"/>
          </a:xfrm>
        </p:spPr>
        <p:txBody>
          <a:bodyPr>
            <a:normAutofit fontScale="55000" lnSpcReduction="20000"/>
          </a:bodyPr>
          <a:lstStyle/>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lgn="ctr">
              <a:buNone/>
            </a:pPr>
            <a:r>
              <a:rPr lang="en-US" sz="5100" b="1" dirty="0">
                <a:latin typeface="Times New Roman" panose="02020603050405020304" pitchFamily="18" charset="0"/>
                <a:cs typeface="Times New Roman" panose="02020603050405020304" pitchFamily="18" charset="0"/>
              </a:rPr>
              <a:t>Components of the </a:t>
            </a:r>
            <a:r>
              <a:rPr lang="en-US" sz="5100" b="1" u="sng"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HMEP</a:t>
            </a:r>
            <a:r>
              <a:rPr lang="en-US" sz="5100" b="1" dirty="0">
                <a:solidFill>
                  <a:srgbClr val="00B050"/>
                </a:solidFill>
                <a:latin typeface="Times New Roman" panose="02020603050405020304" pitchFamily="18" charset="0"/>
                <a:cs typeface="Times New Roman" panose="02020603050405020304" pitchFamily="18" charset="0"/>
              </a:rPr>
              <a:t> </a:t>
            </a:r>
            <a:r>
              <a:rPr lang="en-US" sz="5100" b="1" dirty="0">
                <a:latin typeface="Times New Roman" panose="02020603050405020304" pitchFamily="18" charset="0"/>
                <a:cs typeface="Times New Roman" panose="02020603050405020304" pitchFamily="18" charset="0"/>
              </a:rPr>
              <a:t>Grant Application </a:t>
            </a:r>
          </a:p>
        </p:txBody>
      </p:sp>
    </p:spTree>
    <p:extLst>
      <p:ext uri="{BB962C8B-B14F-4D97-AF65-F5344CB8AC3E}">
        <p14:creationId xmlns:p14="http://schemas.microsoft.com/office/powerpoint/2010/main" val="3197923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8149"/>
            <a:ext cx="8686800" cy="762001"/>
          </a:xfrm>
        </p:spPr>
        <p:txBody>
          <a:bodyPr>
            <a:normAutofit fontScale="90000"/>
          </a:bodyPr>
          <a:lstStyle/>
          <a:p>
            <a:r>
              <a:rPr lang="en-US" sz="2700" b="1" dirty="0">
                <a:latin typeface="Times New Roman" panose="02020603050405020304" pitchFamily="18" charset="0"/>
                <a:cs typeface="Times New Roman" panose="02020603050405020304" pitchFamily="18" charset="0"/>
              </a:rPr>
              <a:t>Components of the HMEP Grant Application  </a:t>
            </a:r>
            <a:r>
              <a:rPr lang="en-US" sz="2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Initial  </a:t>
            </a:r>
            <a:r>
              <a:rPr lang="en-US" sz="2700" b="1" dirty="0">
                <a:latin typeface="Times New Roman" panose="02020603050405020304" pitchFamily="18" charset="0"/>
                <a:cs typeface="Times New Roman" panose="02020603050405020304" pitchFamily="18" charset="0"/>
              </a:rPr>
              <a:t>Application </a:t>
            </a:r>
            <a:br>
              <a:rPr lang="en-US" b="1"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457200" y="971550"/>
            <a:ext cx="8229600" cy="3581400"/>
          </a:xfrm>
        </p:spPr>
        <p:txBody>
          <a:bodyPr>
            <a:normAutofit fontScale="92500" lnSpcReduction="20000"/>
          </a:bodyPr>
          <a:lstStyle/>
          <a:p>
            <a:pPr marL="0" indent="0">
              <a:buNone/>
            </a:pPr>
            <a:r>
              <a:rPr lang="en-US" sz="1800" dirty="0">
                <a:latin typeface="Times New Roman" panose="02020603050405020304" pitchFamily="18" charset="0"/>
                <a:cs typeface="Times New Roman" panose="02020603050405020304" pitchFamily="18" charset="0"/>
              </a:rPr>
              <a:t>Your grant proposal must include the following: </a:t>
            </a:r>
          </a:p>
          <a:p>
            <a:r>
              <a:rPr lang="en-US" sz="1800" dirty="0">
                <a:latin typeface="Times New Roman" panose="02020603050405020304" pitchFamily="18" charset="0"/>
                <a:cs typeface="Times New Roman" panose="02020603050405020304" pitchFamily="18" charset="0"/>
              </a:rPr>
              <a:t>Initial</a:t>
            </a:r>
            <a:r>
              <a:rPr lang="en-US" sz="1800" strike="sngStrike"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Application </a:t>
            </a:r>
          </a:p>
          <a:p>
            <a:pPr lvl="1"/>
            <a:r>
              <a:rPr lang="en-US" sz="1800" dirty="0">
                <a:latin typeface="Times New Roman" panose="02020603050405020304" pitchFamily="18" charset="0"/>
                <a:cs typeface="Times New Roman" panose="02020603050405020304" pitchFamily="18" charset="0"/>
              </a:rPr>
              <a:t>Standard Forms</a:t>
            </a:r>
          </a:p>
          <a:p>
            <a:pPr lvl="2"/>
            <a:r>
              <a:rPr lang="en-US" sz="1400" dirty="0">
                <a:latin typeface="Times New Roman" panose="02020603050405020304" pitchFamily="18" charset="0"/>
                <a:cs typeface="Times New Roman" panose="02020603050405020304" pitchFamily="18" charset="0"/>
              </a:rPr>
              <a:t>SF 424</a:t>
            </a:r>
          </a:p>
          <a:p>
            <a:pPr lvl="2"/>
            <a:r>
              <a:rPr lang="en-US" sz="1400" dirty="0">
                <a:latin typeface="Times New Roman" panose="02020603050405020304" pitchFamily="18" charset="0"/>
                <a:cs typeface="Times New Roman" panose="02020603050405020304" pitchFamily="18" charset="0"/>
              </a:rPr>
              <a:t>SF 424A  </a:t>
            </a:r>
          </a:p>
          <a:p>
            <a:pPr lvl="2"/>
            <a:r>
              <a:rPr lang="en-US" sz="1400" dirty="0">
                <a:latin typeface="Times New Roman" panose="02020603050405020304" pitchFamily="18" charset="0"/>
                <a:cs typeface="Times New Roman" panose="02020603050405020304" pitchFamily="18" charset="0"/>
              </a:rPr>
              <a:t>Title VI </a:t>
            </a:r>
          </a:p>
          <a:p>
            <a:pPr lvl="2"/>
            <a:r>
              <a:rPr lang="en-US" sz="1400" dirty="0">
                <a:latin typeface="Times New Roman" panose="02020603050405020304" pitchFamily="18" charset="0"/>
                <a:cs typeface="Times New Roman" panose="02020603050405020304" pitchFamily="18" charset="0"/>
              </a:rPr>
              <a:t>SF-LLL: Disclosure of Lobbying Activities</a:t>
            </a:r>
          </a:p>
          <a:p>
            <a:pPr lvl="1"/>
            <a:r>
              <a:rPr lang="en-US" sz="1800" dirty="0">
                <a:latin typeface="Times New Roman" panose="02020603050405020304" pitchFamily="18" charset="0"/>
                <a:cs typeface="Times New Roman" panose="02020603050405020304" pitchFamily="18" charset="0"/>
              </a:rPr>
              <a:t>HMEP Application Form</a:t>
            </a:r>
          </a:p>
          <a:p>
            <a:pPr lvl="2"/>
            <a:r>
              <a:rPr lang="en-US" sz="1400" dirty="0">
                <a:latin typeface="Times New Roman" panose="02020603050405020304" pitchFamily="18" charset="0"/>
                <a:cs typeface="Times New Roman" panose="02020603050405020304" pitchFamily="18" charset="0"/>
              </a:rPr>
              <a:t>Part A: Grantee Information	</a:t>
            </a:r>
          </a:p>
          <a:p>
            <a:pPr lvl="2"/>
            <a:r>
              <a:rPr lang="en-US" sz="1400" dirty="0">
                <a:latin typeface="Times New Roman" panose="02020603050405020304" pitchFamily="18" charset="0"/>
                <a:cs typeface="Times New Roman" panose="02020603050405020304" pitchFamily="18" charset="0"/>
              </a:rPr>
              <a:t>Part B: Transportation Fees </a:t>
            </a:r>
          </a:p>
          <a:p>
            <a:pPr lvl="2"/>
            <a:r>
              <a:rPr lang="en-US" sz="1400" dirty="0">
                <a:latin typeface="Times New Roman" panose="02020603050405020304" pitchFamily="18" charset="0"/>
                <a:cs typeface="Times New Roman" panose="02020603050405020304" pitchFamily="18" charset="0"/>
              </a:rPr>
              <a:t>Part C: Statement of Work </a:t>
            </a:r>
          </a:p>
          <a:p>
            <a:pPr lvl="2"/>
            <a:r>
              <a:rPr lang="en-US" sz="1400" dirty="0">
                <a:latin typeface="Times New Roman" panose="02020603050405020304" pitchFamily="18" charset="0"/>
                <a:cs typeface="Times New Roman" panose="02020603050405020304" pitchFamily="18" charset="0"/>
              </a:rPr>
              <a:t>Part D: Budget Narrative </a:t>
            </a:r>
          </a:p>
          <a:p>
            <a:pPr lvl="2"/>
            <a:r>
              <a:rPr lang="en-US" sz="1400" dirty="0">
                <a:latin typeface="Times New Roman" panose="02020603050405020304" pitchFamily="18" charset="0"/>
                <a:cs typeface="Times New Roman" panose="02020603050405020304" pitchFamily="18" charset="0"/>
              </a:rPr>
              <a:t>Part E: Certifications</a:t>
            </a:r>
          </a:p>
          <a:p>
            <a:pPr lvl="2"/>
            <a:endParaRPr lang="en-US" sz="1400"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038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 y="797719"/>
            <a:ext cx="8972550" cy="3602831"/>
          </a:xfrm>
        </p:spPr>
        <p:txBody>
          <a:bodyPr>
            <a:noAutofit/>
          </a:bodyPr>
          <a:lstStyle/>
          <a:p>
            <a:pPr marL="0" lvl="1" indent="0">
              <a:spcBef>
                <a:spcPts val="300"/>
              </a:spcBef>
              <a:spcAft>
                <a:spcPts val="300"/>
              </a:spcAft>
              <a:buNone/>
              <a:defRPr/>
            </a:pPr>
            <a:r>
              <a:rPr lang="en-US" altLang="en-US" sz="1500" b="1" dirty="0">
                <a:solidFill>
                  <a:schemeClr val="accent1"/>
                </a:solidFill>
                <a:latin typeface="Times New Roman" panose="02020603050405020304" pitchFamily="18" charset="0"/>
                <a:cs typeface="Times New Roman" panose="02020603050405020304" pitchFamily="18" charset="0"/>
              </a:rPr>
              <a:t>Part A: Grantee Information</a:t>
            </a:r>
          </a:p>
          <a:p>
            <a:pPr marL="300038" lvl="1" indent="-257175">
              <a:spcBef>
                <a:spcPts val="300"/>
              </a:spcBef>
              <a:spcAft>
                <a:spcPts val="300"/>
              </a:spcAft>
              <a:buFont typeface="Wingdings" panose="05000000000000000000" pitchFamily="2" charset="2"/>
              <a:buChar char="§"/>
              <a:defRPr/>
            </a:pPr>
            <a:r>
              <a:rPr lang="en-US" altLang="en-US" sz="1500" dirty="0">
                <a:latin typeface="Times New Roman" panose="02020603050405020304" pitchFamily="18" charset="0"/>
                <a:cs typeface="Times New Roman" panose="02020603050405020304" pitchFamily="18" charset="0"/>
              </a:rPr>
              <a:t>Tribal Government or Organization Name and Address</a:t>
            </a:r>
          </a:p>
          <a:p>
            <a:pPr marL="300038" lvl="1" indent="-257175">
              <a:spcBef>
                <a:spcPts val="300"/>
              </a:spcBef>
              <a:spcAft>
                <a:spcPts val="300"/>
              </a:spcAft>
              <a:buFont typeface="Wingdings" panose="05000000000000000000" pitchFamily="2" charset="2"/>
              <a:buChar char="§"/>
              <a:defRPr/>
            </a:pPr>
            <a:r>
              <a:rPr lang="en-US" altLang="en-US" sz="1500" dirty="0">
                <a:latin typeface="Times New Roman" panose="02020603050405020304" pitchFamily="18" charset="0"/>
                <a:cs typeface="Times New Roman" panose="02020603050405020304" pitchFamily="18" charset="0"/>
              </a:rPr>
              <a:t>Contact Information: Authorized Representative, Program Manager, Finance Manager</a:t>
            </a:r>
          </a:p>
          <a:p>
            <a:pPr marL="300038" lvl="1" indent="-257175">
              <a:spcBef>
                <a:spcPts val="300"/>
              </a:spcBef>
              <a:spcAft>
                <a:spcPts val="300"/>
              </a:spcAft>
              <a:buFont typeface="Wingdings" panose="05000000000000000000" pitchFamily="2" charset="2"/>
              <a:buChar char="§"/>
              <a:defRPr/>
            </a:pPr>
            <a:r>
              <a:rPr lang="en-US" altLang="en-US" sz="1500" dirty="0">
                <a:latin typeface="Times New Roman" panose="02020603050405020304" pitchFamily="18" charset="0"/>
                <a:cs typeface="Times New Roman" panose="02020603050405020304" pitchFamily="18" charset="0"/>
              </a:rPr>
              <a:t>Organizational Information</a:t>
            </a:r>
          </a:p>
          <a:p>
            <a:pPr marL="42863" lvl="1" indent="0">
              <a:spcBef>
                <a:spcPts val="300"/>
              </a:spcBef>
              <a:spcAft>
                <a:spcPts val="300"/>
              </a:spcAft>
              <a:buNone/>
              <a:defRPr/>
            </a:pPr>
            <a:r>
              <a:rPr lang="en-US" altLang="en-US" sz="1500" b="1" dirty="0">
                <a:solidFill>
                  <a:schemeClr val="accent1"/>
                </a:solidFill>
                <a:latin typeface="Times New Roman" panose="02020603050405020304" pitchFamily="18" charset="0"/>
                <a:cs typeface="Times New Roman" panose="02020603050405020304" pitchFamily="18" charset="0"/>
              </a:rPr>
              <a:t>Part B: Transportation Fees</a:t>
            </a:r>
          </a:p>
          <a:p>
            <a:pPr marL="300038" lvl="1" indent="-257175">
              <a:spcBef>
                <a:spcPts val="300"/>
              </a:spcBef>
              <a:spcAft>
                <a:spcPts val="300"/>
              </a:spcAft>
              <a:buFont typeface="Wingdings" panose="05000000000000000000" pitchFamily="2" charset="2"/>
              <a:buChar char="§"/>
              <a:defRPr/>
            </a:pPr>
            <a:r>
              <a:rPr lang="en-US" altLang="en-US" sz="1500" dirty="0">
                <a:latin typeface="Times New Roman" panose="02020603050405020304" pitchFamily="18" charset="0"/>
                <a:cs typeface="Times New Roman" panose="02020603050405020304" pitchFamily="18" charset="0"/>
              </a:rPr>
              <a:t>Are transportation fees assessed and collected?</a:t>
            </a:r>
          </a:p>
          <a:p>
            <a:pPr marL="600075" lvl="2" indent="-257175">
              <a:spcBef>
                <a:spcPts val="300"/>
              </a:spcBef>
              <a:spcAft>
                <a:spcPts val="300"/>
              </a:spcAft>
              <a:buFont typeface="Wingdings" panose="05000000000000000000" pitchFamily="2" charset="2"/>
              <a:buChar char="§"/>
              <a:defRPr/>
            </a:pPr>
            <a:r>
              <a:rPr lang="en-US" altLang="en-US" sz="1500" dirty="0">
                <a:latin typeface="Times New Roman" panose="02020603050405020304" pitchFamily="18" charset="0"/>
                <a:cs typeface="Times New Roman" panose="02020603050405020304" pitchFamily="18" charset="0"/>
              </a:rPr>
              <a:t>If yes, answer the following:</a:t>
            </a:r>
          </a:p>
          <a:p>
            <a:pPr marL="942975" lvl="3" indent="-257175">
              <a:spcBef>
                <a:spcPts val="300"/>
              </a:spcBef>
              <a:spcAft>
                <a:spcPts val="300"/>
              </a:spcAft>
              <a:buFont typeface="Wingdings" panose="05000000000000000000" pitchFamily="2" charset="2"/>
              <a:buChar char="§"/>
              <a:defRPr/>
            </a:pPr>
            <a:r>
              <a:rPr lang="en-US" altLang="en-US" sz="1400" dirty="0">
                <a:latin typeface="Times New Roman" panose="02020603050405020304" pitchFamily="18" charset="0"/>
                <a:cs typeface="Times New Roman" panose="02020603050405020304" pitchFamily="18" charset="0"/>
              </a:rPr>
              <a:t>How much in transportation fees was collected in the last year?</a:t>
            </a:r>
          </a:p>
          <a:p>
            <a:pPr marL="942975" lvl="3" indent="-257175">
              <a:spcBef>
                <a:spcPts val="300"/>
              </a:spcBef>
              <a:spcAft>
                <a:spcPts val="300"/>
              </a:spcAft>
              <a:buFont typeface="Wingdings" panose="05000000000000000000" pitchFamily="2" charset="2"/>
              <a:buChar char="§"/>
              <a:defRPr/>
            </a:pPr>
            <a:r>
              <a:rPr lang="en-US" altLang="en-US" sz="1400" dirty="0">
                <a:latin typeface="Times New Roman" panose="02020603050405020304" pitchFamily="18" charset="0"/>
                <a:cs typeface="Times New Roman" panose="02020603050405020304" pitchFamily="18" charset="0"/>
              </a:rPr>
              <a:t>What percentage of the fees collected is used solely for the purpose related to the transportation of hazardous materials?</a:t>
            </a:r>
          </a:p>
        </p:txBody>
      </p:sp>
      <p:sp>
        <p:nvSpPr>
          <p:cNvPr id="7" name="Title 1"/>
          <p:cNvSpPr txBox="1">
            <a:spLocks/>
          </p:cNvSpPr>
          <p:nvPr/>
        </p:nvSpPr>
        <p:spPr>
          <a:xfrm>
            <a:off x="5576" y="209550"/>
            <a:ext cx="9144000" cy="4572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HMEP Grant Application</a:t>
            </a:r>
          </a:p>
        </p:txBody>
      </p:sp>
    </p:spTree>
    <p:extLst>
      <p:ext uri="{BB962C8B-B14F-4D97-AF65-F5344CB8AC3E}">
        <p14:creationId xmlns:p14="http://schemas.microsoft.com/office/powerpoint/2010/main" val="3972044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 y="797717"/>
            <a:ext cx="9029700" cy="3257550"/>
          </a:xfrm>
        </p:spPr>
        <p:txBody>
          <a:bodyPr>
            <a:noAutofit/>
          </a:bodyPr>
          <a:lstStyle/>
          <a:p>
            <a:pPr marL="42863" lvl="1" indent="0">
              <a:lnSpc>
                <a:spcPct val="100000"/>
              </a:lnSpc>
              <a:spcBef>
                <a:spcPts val="0"/>
              </a:spcBef>
              <a:spcAft>
                <a:spcPts val="300"/>
              </a:spcAft>
              <a:buNone/>
              <a:defRPr/>
            </a:pPr>
            <a:r>
              <a:rPr lang="en-US" altLang="en-US" sz="1800" b="1" dirty="0">
                <a:solidFill>
                  <a:schemeClr val="accent1"/>
                </a:solidFill>
                <a:latin typeface="Times New Roman" panose="02020603050405020304" pitchFamily="18" charset="0"/>
                <a:cs typeface="Times New Roman" panose="02020603050405020304" pitchFamily="18" charset="0"/>
              </a:rPr>
              <a:t>Part C: Statement of Work – Needs Assessment</a:t>
            </a:r>
            <a:endParaRPr lang="en-US" altLang="en-US" sz="1800" dirty="0">
              <a:solidFill>
                <a:schemeClr val="accent1"/>
              </a:solidFill>
              <a:latin typeface="Times New Roman" panose="02020603050405020304" pitchFamily="18" charset="0"/>
              <a:cs typeface="Times New Roman" panose="02020603050405020304" pitchFamily="18" charset="0"/>
            </a:endParaRPr>
          </a:p>
          <a:p>
            <a:pPr marL="300038" lvl="1" indent="-257175">
              <a:lnSpc>
                <a:spcPct val="100000"/>
              </a:lnSpc>
              <a:spcBef>
                <a:spcPts val="0"/>
              </a:spcBef>
              <a:spcAft>
                <a:spcPts val="300"/>
              </a:spcAft>
              <a:buFont typeface="Wingdings" panose="05000000000000000000" pitchFamily="2" charset="2"/>
              <a:buChar char="§"/>
              <a:defRPr/>
            </a:pPr>
            <a:r>
              <a:rPr lang="en-US" altLang="en-US" sz="1800" dirty="0">
                <a:latin typeface="Times New Roman" panose="02020603050405020304" pitchFamily="18" charset="0"/>
                <a:cs typeface="Times New Roman" panose="02020603050405020304" pitchFamily="18" charset="0"/>
              </a:rPr>
              <a:t>A systematic process for determining and addressing needs, or gaps between current conditions and desired conditions or “wants.”  The discrepancy between the current condition and wanted condition must be measured to identify the needs. </a:t>
            </a:r>
          </a:p>
          <a:p>
            <a:pPr marL="600075" lvl="2" indent="-257175">
              <a:lnSpc>
                <a:spcPct val="100000"/>
              </a:lnSpc>
              <a:spcBef>
                <a:spcPts val="0"/>
              </a:spcBef>
              <a:spcAft>
                <a:spcPts val="300"/>
              </a:spcAft>
              <a:buFont typeface="Wingdings" panose="05000000000000000000" pitchFamily="2" charset="2"/>
              <a:buChar char="§"/>
              <a:defRPr/>
            </a:pPr>
            <a:r>
              <a:rPr lang="en-US" altLang="en-US" sz="1800" b="1" dirty="0">
                <a:solidFill>
                  <a:schemeClr val="accent2"/>
                </a:solidFill>
                <a:latin typeface="Times New Roman" panose="02020603050405020304" pitchFamily="18" charset="0"/>
                <a:cs typeface="Times New Roman" panose="02020603050405020304" pitchFamily="18" charset="0"/>
              </a:rPr>
              <a:t>Provides</a:t>
            </a:r>
            <a:r>
              <a:rPr lang="en-US" altLang="en-US" sz="1800" dirty="0">
                <a:solidFill>
                  <a:schemeClr val="accent2"/>
                </a:solidFill>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supportive evidence and objective direction for programs, projects, and activities.</a:t>
            </a:r>
          </a:p>
          <a:p>
            <a:pPr marL="600075" lvl="2" indent="-257175">
              <a:lnSpc>
                <a:spcPct val="100000"/>
              </a:lnSpc>
              <a:spcBef>
                <a:spcPts val="0"/>
              </a:spcBef>
              <a:spcAft>
                <a:spcPts val="300"/>
              </a:spcAft>
              <a:buFont typeface="Wingdings" panose="05000000000000000000" pitchFamily="2" charset="2"/>
              <a:buChar char="§"/>
              <a:defRPr/>
            </a:pPr>
            <a:r>
              <a:rPr lang="en-US" altLang="en-US" sz="1800" b="1" dirty="0">
                <a:solidFill>
                  <a:schemeClr val="accent2"/>
                </a:solidFill>
                <a:latin typeface="Times New Roman" panose="02020603050405020304" pitchFamily="18" charset="0"/>
                <a:cs typeface="Times New Roman" panose="02020603050405020304" pitchFamily="18" charset="0"/>
              </a:rPr>
              <a:t>Allows</a:t>
            </a:r>
            <a:r>
              <a:rPr lang="en-US" altLang="en-US" sz="1800" dirty="0">
                <a:latin typeface="Times New Roman" panose="02020603050405020304" pitchFamily="18" charset="0"/>
                <a:cs typeface="Times New Roman" panose="02020603050405020304" pitchFamily="18" charset="0"/>
              </a:rPr>
              <a:t> staff to determine priorities and gaps, understand barriers, and allocate resources.</a:t>
            </a:r>
          </a:p>
          <a:p>
            <a:pPr marL="600075" lvl="2" indent="-257175">
              <a:lnSpc>
                <a:spcPct val="100000"/>
              </a:lnSpc>
              <a:spcBef>
                <a:spcPts val="0"/>
              </a:spcBef>
              <a:spcAft>
                <a:spcPts val="300"/>
              </a:spcAft>
              <a:buFont typeface="Wingdings" panose="05000000000000000000" pitchFamily="2" charset="2"/>
              <a:buChar char="§"/>
              <a:defRPr/>
            </a:pPr>
            <a:r>
              <a:rPr lang="en-US" altLang="en-US" sz="1800" b="1" dirty="0">
                <a:solidFill>
                  <a:schemeClr val="accent2"/>
                </a:solidFill>
                <a:latin typeface="Times New Roman" panose="02020603050405020304" pitchFamily="18" charset="0"/>
                <a:cs typeface="Times New Roman" panose="02020603050405020304" pitchFamily="18" charset="0"/>
              </a:rPr>
              <a:t>Creates</a:t>
            </a:r>
            <a:r>
              <a:rPr lang="en-US" altLang="en-US" sz="1800" dirty="0">
                <a:latin typeface="Times New Roman" panose="02020603050405020304" pitchFamily="18" charset="0"/>
                <a:cs typeface="Times New Roman" panose="02020603050405020304" pitchFamily="18" charset="0"/>
              </a:rPr>
              <a:t> cohesions through the alignment of goals, strategies, professional development, and desired outcomes.</a:t>
            </a:r>
          </a:p>
          <a:p>
            <a:pPr marL="600075" lvl="2" indent="-257175">
              <a:lnSpc>
                <a:spcPct val="100000"/>
              </a:lnSpc>
              <a:spcBef>
                <a:spcPts val="0"/>
              </a:spcBef>
              <a:spcAft>
                <a:spcPts val="300"/>
              </a:spcAft>
              <a:buFont typeface="Wingdings" panose="05000000000000000000" pitchFamily="2" charset="2"/>
              <a:buChar char="§"/>
              <a:defRPr/>
            </a:pPr>
            <a:r>
              <a:rPr lang="en-US" altLang="en-US" sz="1800" b="1" dirty="0">
                <a:solidFill>
                  <a:schemeClr val="accent2"/>
                </a:solidFill>
                <a:latin typeface="Times New Roman" panose="02020603050405020304" pitchFamily="18" charset="0"/>
                <a:cs typeface="Times New Roman" panose="02020603050405020304" pitchFamily="18" charset="0"/>
              </a:rPr>
              <a:t>Enables</a:t>
            </a:r>
            <a:r>
              <a:rPr lang="en-US" altLang="en-US" sz="1800" dirty="0">
                <a:latin typeface="Times New Roman" panose="02020603050405020304" pitchFamily="18" charset="0"/>
                <a:cs typeface="Times New Roman" panose="02020603050405020304" pitchFamily="18" charset="0"/>
              </a:rPr>
              <a:t> benchmarking, transferability of best practices, and monitoring of implementation and impact.</a:t>
            </a:r>
          </a:p>
          <a:p>
            <a:pPr marL="600075" lvl="2" indent="-257175">
              <a:lnSpc>
                <a:spcPct val="100000"/>
              </a:lnSpc>
              <a:spcBef>
                <a:spcPts val="0"/>
              </a:spcBef>
              <a:spcAft>
                <a:spcPts val="300"/>
              </a:spcAft>
              <a:buFont typeface="Wingdings" panose="05000000000000000000" pitchFamily="2" charset="2"/>
              <a:buChar char="§"/>
              <a:defRPr/>
            </a:pPr>
            <a:r>
              <a:rPr lang="en-US" altLang="en-US" sz="1800" b="1" dirty="0">
                <a:solidFill>
                  <a:schemeClr val="accent2"/>
                </a:solidFill>
                <a:latin typeface="Times New Roman" panose="02020603050405020304" pitchFamily="18" charset="0"/>
                <a:cs typeface="Times New Roman" panose="02020603050405020304" pitchFamily="18" charset="0"/>
              </a:rPr>
              <a:t>Assists</a:t>
            </a:r>
            <a:r>
              <a:rPr lang="en-US" altLang="en-US" sz="1800" dirty="0">
                <a:latin typeface="Times New Roman" panose="02020603050405020304" pitchFamily="18" charset="0"/>
                <a:cs typeface="Times New Roman" panose="02020603050405020304" pitchFamily="18" charset="0"/>
              </a:rPr>
              <a:t> with continuous improvement activities.</a:t>
            </a:r>
          </a:p>
        </p:txBody>
      </p:sp>
      <p:sp>
        <p:nvSpPr>
          <p:cNvPr id="7" name="Title 1"/>
          <p:cNvSpPr txBox="1">
            <a:spLocks/>
          </p:cNvSpPr>
          <p:nvPr/>
        </p:nvSpPr>
        <p:spPr>
          <a:xfrm>
            <a:off x="0" y="183356"/>
            <a:ext cx="9144000" cy="614363"/>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HMEP Grant Application</a:t>
            </a:r>
          </a:p>
        </p:txBody>
      </p:sp>
    </p:spTree>
    <p:extLst>
      <p:ext uri="{BB962C8B-B14F-4D97-AF65-F5344CB8AC3E}">
        <p14:creationId xmlns:p14="http://schemas.microsoft.com/office/powerpoint/2010/main" val="4204447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19911"/>
            <a:ext cx="8229600" cy="857250"/>
          </a:xfrm>
        </p:spPr>
        <p:txBody>
          <a:bodyPr>
            <a:noAutofit/>
          </a:bodyPr>
          <a:lstStyle/>
          <a:p>
            <a:r>
              <a:rPr lang="en-US" b="1" dirty="0">
                <a:latin typeface="Times New Roman" panose="02020603050405020304" pitchFamily="18" charset="0"/>
                <a:cs typeface="Times New Roman" panose="02020603050405020304" pitchFamily="18" charset="0"/>
              </a:rPr>
              <a:t>Planning &amp; Preparation</a:t>
            </a:r>
            <a:br>
              <a:rPr lang="en-US" altLang="en-US" b="1" dirty="0">
                <a:latin typeface="Times New Roman" panose="02020603050405020304" pitchFamily="18" charset="0"/>
                <a:cs typeface="Times New Roman" panose="02020603050405020304" pitchFamily="18" charset="0"/>
              </a:rPr>
            </a:br>
            <a:r>
              <a:rPr lang="en-US" altLang="en-US" b="1" dirty="0">
                <a:latin typeface="Times New Roman" panose="02020603050405020304" pitchFamily="18" charset="0"/>
                <a:cs typeface="Times New Roman" panose="02020603050405020304" pitchFamily="18" charset="0"/>
              </a:rPr>
              <a:t>Hazmat Transport Needs Assessment</a:t>
            </a:r>
            <a:endParaRPr lang="en-US"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5CB81409-FED7-40B0-AF49-0B31BDAED9C2}"/>
              </a:ext>
            </a:extLst>
          </p:cNvPr>
          <p:cNvSpPr/>
          <p:nvPr/>
        </p:nvSpPr>
        <p:spPr>
          <a:xfrm>
            <a:off x="1143000" y="1123950"/>
            <a:ext cx="7010400" cy="1923604"/>
          </a:xfrm>
          <a:prstGeom prst="rect">
            <a:avLst/>
          </a:prstGeom>
        </p:spPr>
        <p:txBody>
          <a:bodyPr wrap="square">
            <a:spAutoFit/>
          </a:bodyPr>
          <a:lstStyle/>
          <a:p>
            <a:r>
              <a:rPr lang="en-US" sz="1700" dirty="0">
                <a:latin typeface="Times New Roman" panose="02020603050405020304" pitchFamily="18" charset="0"/>
                <a:cs typeface="Times New Roman" panose="02020603050405020304" pitchFamily="18" charset="0"/>
              </a:rPr>
              <a:t>Questions to Consider when Preparing Your Needs Assessment</a:t>
            </a:r>
          </a:p>
          <a:p>
            <a:endParaRPr lang="en-US" sz="1700" dirty="0">
              <a:latin typeface="Times New Roman" panose="02020603050405020304" pitchFamily="18" charset="0"/>
              <a:cs typeface="Times New Roman" panose="02020603050405020304" pitchFamily="18" charset="0"/>
            </a:endParaRPr>
          </a:p>
          <a:p>
            <a:pPr marL="342900" indent="-342900">
              <a:buAutoNum type="arabicPeriod"/>
            </a:pPr>
            <a:r>
              <a:rPr lang="en-US" sz="1700" dirty="0">
                <a:latin typeface="Times New Roman" panose="02020603050405020304" pitchFamily="18" charset="0"/>
                <a:cs typeface="Times New Roman" panose="02020603050405020304" pitchFamily="18" charset="0"/>
              </a:rPr>
              <a:t>Identify hazmat in your jurisdiction</a:t>
            </a:r>
          </a:p>
          <a:p>
            <a:pPr marL="342900" indent="-342900">
              <a:buAutoNum type="arabicPeriod"/>
            </a:pPr>
            <a:r>
              <a:rPr lang="en-US" sz="1700" dirty="0">
                <a:latin typeface="Times New Roman" panose="02020603050405020304" pitchFamily="18" charset="0"/>
                <a:cs typeface="Times New Roman" panose="02020603050405020304" pitchFamily="18" charset="0"/>
              </a:rPr>
              <a:t>Are your first responders trained to respond to hazmat incidents?</a:t>
            </a:r>
          </a:p>
          <a:p>
            <a:pPr marL="342900" indent="-342900">
              <a:buAutoNum type="arabicPeriod"/>
            </a:pPr>
            <a:r>
              <a:rPr lang="en-US" sz="1700" dirty="0">
                <a:latin typeface="Times New Roman" panose="02020603050405020304" pitchFamily="18" charset="0"/>
                <a:cs typeface="Times New Roman" panose="02020603050405020304" pitchFamily="18" charset="0"/>
              </a:rPr>
              <a:t>Do you have emergency response plans? Are they updated?</a:t>
            </a:r>
          </a:p>
          <a:p>
            <a:pPr marL="342900" indent="-342900">
              <a:buAutoNum type="arabicPeriod"/>
            </a:pPr>
            <a:r>
              <a:rPr lang="en-US" sz="1700" dirty="0">
                <a:latin typeface="Times New Roman" panose="02020603050405020304" pitchFamily="18" charset="0"/>
                <a:cs typeface="Times New Roman" panose="02020603050405020304" pitchFamily="18" charset="0"/>
              </a:rPr>
              <a:t>Have your first responders completed emergency response drills that align with your emergency response plans?</a:t>
            </a:r>
          </a:p>
        </p:txBody>
      </p:sp>
    </p:spTree>
    <p:extLst>
      <p:ext uri="{BB962C8B-B14F-4D97-AF65-F5344CB8AC3E}">
        <p14:creationId xmlns:p14="http://schemas.microsoft.com/office/powerpoint/2010/main" val="1960856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5" name="Rectangle 12">
            <a:extLst>
              <a:ext uri="{FF2B5EF4-FFF2-40B4-BE49-F238E27FC236}">
                <a16:creationId xmlns:a16="http://schemas.microsoft.com/office/drawing/2014/main" id="{C72108A5-CE2C-4966-B863-66581E6E48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16718"/>
            <a:ext cx="9144000" cy="1879488"/>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6" name="Picture 14">
            <a:extLst>
              <a:ext uri="{FF2B5EF4-FFF2-40B4-BE49-F238E27FC236}">
                <a16:creationId xmlns:a16="http://schemas.microsoft.com/office/drawing/2014/main" id="{34DF22E0-9870-4CBF-AA3A-D710A9D8D9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print">
            <a:extLst>
              <a:ext uri="{28A0092B-C50C-407E-A947-70E740481C1C}">
                <a14:useLocalDpi xmlns:a14="http://schemas.microsoft.com/office/drawing/2010/main" val="0"/>
              </a:ext>
            </a:extLst>
          </a:blip>
          <a:srcRect t="1538" b="-1538"/>
          <a:stretch/>
        </p:blipFill>
        <p:spPr>
          <a:xfrm>
            <a:off x="0" y="4597003"/>
            <a:ext cx="9144000" cy="557213"/>
          </a:xfrm>
          <a:prstGeom prst="rect">
            <a:avLst/>
          </a:prstGeom>
        </p:spPr>
      </p:pic>
      <p:cxnSp>
        <p:nvCxnSpPr>
          <p:cNvPr id="27" name="Straight Connector 16">
            <a:extLst>
              <a:ext uri="{FF2B5EF4-FFF2-40B4-BE49-F238E27FC236}">
                <a16:creationId xmlns:a16="http://schemas.microsoft.com/office/drawing/2014/main" id="{4348DA73-B56C-4BAB-9988-C048297EF4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603606"/>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1088684" y="319225"/>
            <a:ext cx="6968411" cy="786926"/>
          </a:xfrm>
        </p:spPr>
        <p:txBody>
          <a:bodyPr vert="horz" lIns="91440" tIns="45720" rIns="91440" bIns="45720" rtlCol="0" anchor="ctr">
            <a:normAutofit fontScale="90000"/>
          </a:bodyPr>
          <a:lstStyle/>
          <a:p>
            <a:pPr>
              <a:spcAft>
                <a:spcPts val="600"/>
              </a:spcAft>
            </a:pPr>
            <a:r>
              <a:rPr lang="en-US" sz="2800" dirty="0">
                <a:latin typeface="Times New Roman" panose="02020603050405020304" pitchFamily="18" charset="0"/>
                <a:cs typeface="Times New Roman" panose="02020603050405020304" pitchFamily="18" charset="0"/>
              </a:rPr>
              <a:t>Reviewing Past Incident data in your jurisdiction</a:t>
            </a:r>
          </a:p>
        </p:txBody>
      </p:sp>
      <p:pic>
        <p:nvPicPr>
          <p:cNvPr id="2" name="Picture 1">
            <a:extLst>
              <a:ext uri="{FF2B5EF4-FFF2-40B4-BE49-F238E27FC236}">
                <a16:creationId xmlns:a16="http://schemas.microsoft.com/office/drawing/2014/main" id="{78D7326D-C7FA-42D7-8936-03F4723D0ABB}"/>
              </a:ext>
            </a:extLst>
          </p:cNvPr>
          <p:cNvPicPr>
            <a:picLocks noChangeAspect="1"/>
          </p:cNvPicPr>
          <p:nvPr/>
        </p:nvPicPr>
        <p:blipFill>
          <a:blip r:embed="rId3"/>
          <a:stretch>
            <a:fillRect/>
          </a:stretch>
        </p:blipFill>
        <p:spPr>
          <a:xfrm>
            <a:off x="368157" y="1106151"/>
            <a:ext cx="8407686" cy="2858611"/>
          </a:xfrm>
          <a:prstGeom prst="rect">
            <a:avLst/>
          </a:prstGeom>
        </p:spPr>
      </p:pic>
      <p:sp>
        <p:nvSpPr>
          <p:cNvPr id="3" name="Rectangle 2">
            <a:extLst>
              <a:ext uri="{FF2B5EF4-FFF2-40B4-BE49-F238E27FC236}">
                <a16:creationId xmlns:a16="http://schemas.microsoft.com/office/drawing/2014/main" id="{CC6C7FE1-D179-4815-8D63-85FD51944D23}"/>
              </a:ext>
            </a:extLst>
          </p:cNvPr>
          <p:cNvSpPr/>
          <p:nvPr/>
        </p:nvSpPr>
        <p:spPr>
          <a:xfrm>
            <a:off x="2286000" y="4233477"/>
            <a:ext cx="3886200"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hlinkClick r:id="rId4"/>
              </a:rPr>
              <a:t>Link to PHMSA’s Incident Database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439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16718"/>
            <a:ext cx="9144000" cy="1879488"/>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print">
            <a:extLst>
              <a:ext uri="{28A0092B-C50C-407E-A947-70E740481C1C}">
                <a14:useLocalDpi xmlns:a14="http://schemas.microsoft.com/office/drawing/2010/main" val="0"/>
              </a:ext>
            </a:extLst>
          </a:blip>
          <a:srcRect t="1538" b="-1538"/>
          <a:stretch/>
        </p:blipFill>
        <p:spPr>
          <a:xfrm>
            <a:off x="0" y="4597003"/>
            <a:ext cx="9144000" cy="557213"/>
          </a:xfrm>
          <a:prstGeom prst="rect">
            <a:avLst/>
          </a:prstGeom>
        </p:spPr>
      </p:pic>
      <p:cxnSp>
        <p:nvCxnSpPr>
          <p:cNvPr id="15" name="Straight Connector 14">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603606"/>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494475" y="1106226"/>
            <a:ext cx="2117940" cy="1469277"/>
          </a:xfrm>
          <a:prstGeom prst="rect">
            <a:avLst/>
          </a:prstGeom>
        </p:spPr>
        <p:txBody>
          <a:bodyPr vert="horz" lIns="91440" tIns="45720" rIns="91440" bIns="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1700" cap="all" dirty="0">
                <a:solidFill>
                  <a:schemeClr val="accent1"/>
                </a:solidFill>
              </a:rPr>
              <a:t>Reviewing Past Incident data in your jurisdiction</a:t>
            </a:r>
          </a:p>
        </p:txBody>
      </p:sp>
      <p:grpSp>
        <p:nvGrpSpPr>
          <p:cNvPr id="17" name="Group 16">
            <a:extLst>
              <a:ext uri="{FF2B5EF4-FFF2-40B4-BE49-F238E27FC236}">
                <a16:creationId xmlns:a16="http://schemas.microsoft.com/office/drawing/2014/main" id="{2A7F3A7D-1232-4BDE-ACB6-F7CDEF0668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84541" y="361628"/>
            <a:ext cx="5670087" cy="3861826"/>
            <a:chOff x="3979389" y="482171"/>
            <a:chExt cx="7560115" cy="5149101"/>
          </a:xfrm>
        </p:grpSpPr>
        <p:sp>
          <p:nvSpPr>
            <p:cNvPr id="18" name="Rectangle 17">
              <a:extLst>
                <a:ext uri="{FF2B5EF4-FFF2-40B4-BE49-F238E27FC236}">
                  <a16:creationId xmlns:a16="http://schemas.microsoft.com/office/drawing/2014/main" id="{EBC09455-A53B-4264-85C6-E119FCA7F0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1446D1B-DF15-4E6B-A24E-4148357B99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773D9643-4BC8-486D-8267-3577C8F08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2130" y="732824"/>
            <a:ext cx="4965627" cy="3102951"/>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EE269AD-1457-4E9C-BF9A-C63F2670AB6B}"/>
              </a:ext>
            </a:extLst>
          </p:cNvPr>
          <p:cNvPicPr>
            <a:picLocks noChangeAspect="1"/>
          </p:cNvPicPr>
          <p:nvPr/>
        </p:nvPicPr>
        <p:blipFill>
          <a:blip r:embed="rId4"/>
          <a:stretch>
            <a:fillRect/>
          </a:stretch>
        </p:blipFill>
        <p:spPr>
          <a:xfrm>
            <a:off x="3972976" y="837258"/>
            <a:ext cx="3693796" cy="2899629"/>
          </a:xfrm>
          <a:prstGeom prst="rect">
            <a:avLst/>
          </a:prstGeom>
        </p:spPr>
      </p:pic>
    </p:spTree>
    <p:extLst>
      <p:ext uri="{BB962C8B-B14F-4D97-AF65-F5344CB8AC3E}">
        <p14:creationId xmlns:p14="http://schemas.microsoft.com/office/powerpoint/2010/main" val="2034340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478881"/>
            <a:ext cx="8179004" cy="3632579"/>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rgbClr val="949494"/>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649250"/>
            <a:ext cx="7838694" cy="3291840"/>
          </a:xfrm>
          <a:prstGeom prst="rect">
            <a:avLst/>
          </a:prstGeom>
          <a:gradFill>
            <a:gsLst>
              <a:gs pos="0">
                <a:srgbClr val="DADADA"/>
              </a:gs>
              <a:gs pos="100000">
                <a:srgbClr val="FFFFFE"/>
              </a:gs>
            </a:gsLst>
            <a:lin ang="16200000" scaled="0"/>
          </a:gradFill>
          <a:ln w="38100" cmpd="sng">
            <a:solidFill>
              <a:srgbClr val="827670"/>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772694"/>
            <a:ext cx="7591806" cy="3044952"/>
          </a:xfrm>
          <a:prstGeom prst="rect">
            <a:avLst/>
          </a:prstGeom>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E7B606-9F38-4E5A-AABE-7A3DEF4D58B8}"/>
              </a:ext>
            </a:extLst>
          </p:cNvPr>
          <p:cNvSpPr>
            <a:spLocks noGrp="1"/>
          </p:cNvSpPr>
          <p:nvPr>
            <p:ph type="title"/>
          </p:nvPr>
        </p:nvSpPr>
        <p:spPr>
          <a:xfrm>
            <a:off x="1044791" y="1032039"/>
            <a:ext cx="7054418" cy="752243"/>
          </a:xfrm>
        </p:spPr>
        <p:txBody>
          <a:bodyPr>
            <a:normAutofit/>
          </a:bodyPr>
          <a:lstStyle/>
          <a:p>
            <a:r>
              <a:rPr lang="en-US" sz="2700" dirty="0"/>
              <a:t>Sample needs assessment</a:t>
            </a:r>
          </a:p>
        </p:txBody>
      </p:sp>
      <p:sp>
        <p:nvSpPr>
          <p:cNvPr id="3" name="Content Placeholder 2">
            <a:extLst>
              <a:ext uri="{FF2B5EF4-FFF2-40B4-BE49-F238E27FC236}">
                <a16:creationId xmlns:a16="http://schemas.microsoft.com/office/drawing/2014/main" id="{9AFAE544-DA78-4A3F-84E9-6F16B2F5AA6B}"/>
              </a:ext>
            </a:extLst>
          </p:cNvPr>
          <p:cNvSpPr>
            <a:spLocks noGrp="1"/>
          </p:cNvSpPr>
          <p:nvPr>
            <p:ph idx="1"/>
          </p:nvPr>
        </p:nvSpPr>
        <p:spPr>
          <a:xfrm>
            <a:off x="1021099" y="1803012"/>
            <a:ext cx="7054418" cy="1802678"/>
          </a:xfrm>
        </p:spPr>
        <p:txBody>
          <a:bodyPr>
            <a:noAutofit/>
          </a:bodyPr>
          <a:lstStyle/>
          <a:p>
            <a:pPr marL="0" indent="0">
              <a:lnSpc>
                <a:spcPct val="110000"/>
              </a:lnSpc>
              <a:buNone/>
            </a:pPr>
            <a:r>
              <a:rPr lang="en-US" dirty="0">
                <a:latin typeface="Times New Roman" panose="02020603050405020304" pitchFamily="18" charset="0"/>
                <a:cs typeface="Times New Roman" panose="02020603050405020304" pitchFamily="18" charset="0"/>
              </a:rPr>
              <a:t>Calisota has 1 major interstate, 2 major navigable rivers, approx. 32 miles of rail lines and 1 major pipeline that transport hazardous materials throughout the state. This material is comprised of all nine classes as defined by USDOT, 49 CFR. The primary cause of hazmat responses is due to transportation related incidents. Currently 24 emergency responders require hazmat awareness and hazmat technician training to ensure Calisota can properly respond to a hazmat transportation incident. Additionally, the existing emergency response plan needs to be updated to include new hazmat currently flowing through the state and 2 new chemical facilities. </a:t>
            </a:r>
          </a:p>
          <a:p>
            <a:pPr>
              <a:lnSpc>
                <a:spcPct val="110000"/>
              </a:lnSpc>
            </a:pPr>
            <a:endParaRPr lang="en-US" dirty="0"/>
          </a:p>
        </p:txBody>
      </p:sp>
      <p:pic>
        <p:nvPicPr>
          <p:cNvPr id="27" name="Picture 26">
            <a:extLst>
              <a:ext uri="{FF2B5EF4-FFF2-40B4-BE49-F238E27FC236}">
                <a16:creationId xmlns:a16="http://schemas.microsoft.com/office/drawing/2014/main" id="{84F1D497-3294-4AC9-A4C1-C4AD76BE3F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print">
            <a:extLst>
              <a:ext uri="{28A0092B-C50C-407E-A947-70E740481C1C}">
                <a14:useLocalDpi xmlns:a14="http://schemas.microsoft.com/office/drawing/2010/main" val="0"/>
              </a:ext>
            </a:extLst>
          </a:blip>
          <a:srcRect t="1538" b="-1538"/>
          <a:stretch/>
        </p:blipFill>
        <p:spPr>
          <a:xfrm>
            <a:off x="0" y="4597003"/>
            <a:ext cx="9144000" cy="557213"/>
          </a:xfrm>
          <a:prstGeom prst="rect">
            <a:avLst/>
          </a:prstGeom>
        </p:spPr>
      </p:pic>
    </p:spTree>
    <p:extLst>
      <p:ext uri="{BB962C8B-B14F-4D97-AF65-F5344CB8AC3E}">
        <p14:creationId xmlns:p14="http://schemas.microsoft.com/office/powerpoint/2010/main" val="394995246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025" y="648662"/>
            <a:ext cx="8743950" cy="3969545"/>
          </a:xfrm>
        </p:spPr>
        <p:txBody>
          <a:bodyPr>
            <a:noAutofit/>
          </a:bodyPr>
          <a:lstStyle/>
          <a:p>
            <a:pPr marL="42863" lvl="1" indent="0">
              <a:lnSpc>
                <a:spcPct val="100000"/>
              </a:lnSpc>
              <a:spcBef>
                <a:spcPts val="0"/>
              </a:spcBef>
              <a:spcAft>
                <a:spcPts val="300"/>
              </a:spcAft>
              <a:buNone/>
              <a:defRPr/>
            </a:pPr>
            <a:r>
              <a:rPr lang="en-US" altLang="en-US" sz="1800" b="1" dirty="0">
                <a:solidFill>
                  <a:schemeClr val="accent1"/>
                </a:solidFill>
                <a:latin typeface="Times New Roman" panose="02020603050405020304" pitchFamily="18" charset="0"/>
                <a:cs typeface="Times New Roman" panose="02020603050405020304" pitchFamily="18" charset="0"/>
              </a:rPr>
              <a:t>Part C: Statement of Work – Goals and Objectives </a:t>
            </a:r>
          </a:p>
          <a:p>
            <a:pPr marL="300038" lvl="1" indent="-257175">
              <a:lnSpc>
                <a:spcPct val="100000"/>
              </a:lnSpc>
              <a:spcBef>
                <a:spcPts val="0"/>
              </a:spcBef>
              <a:spcAft>
                <a:spcPts val="300"/>
              </a:spcAft>
              <a:buFont typeface="Wingdings" panose="05000000000000000000" pitchFamily="2" charset="2"/>
              <a:buChar char="§"/>
              <a:defRPr/>
            </a:pPr>
            <a:r>
              <a:rPr lang="en-US" sz="1800" dirty="0">
                <a:latin typeface="Times New Roman" panose="02020603050405020304" pitchFamily="18" charset="0"/>
                <a:cs typeface="Times New Roman" panose="02020603050405020304" pitchFamily="18" charset="0"/>
              </a:rPr>
              <a:t>What are you hoping to achieve from this project?</a:t>
            </a:r>
            <a:r>
              <a:rPr lang="en-US" sz="1800" b="1" dirty="0">
                <a:latin typeface="Times New Roman" panose="02020603050405020304" pitchFamily="18" charset="0"/>
                <a:cs typeface="Times New Roman" panose="02020603050405020304" pitchFamily="18" charset="0"/>
              </a:rPr>
              <a:t> </a:t>
            </a:r>
            <a:r>
              <a:rPr lang="en-US" sz="1800" b="1" dirty="0">
                <a:solidFill>
                  <a:schemeClr val="accent2"/>
                </a:solidFill>
                <a:latin typeface="Times New Roman" panose="02020603050405020304" pitchFamily="18" charset="0"/>
                <a:cs typeface="Times New Roman" panose="02020603050405020304" pitchFamily="18" charset="0"/>
              </a:rPr>
              <a:t>Goals</a:t>
            </a:r>
            <a:r>
              <a:rPr lang="en-US" sz="1800" dirty="0">
                <a:latin typeface="Times New Roman" panose="02020603050405020304" pitchFamily="18" charset="0"/>
                <a:cs typeface="Times New Roman" panose="02020603050405020304" pitchFamily="18" charset="0"/>
              </a:rPr>
              <a:t> are statements of hoped and desired change that serve the purpose of the project.</a:t>
            </a:r>
          </a:p>
          <a:p>
            <a:pPr marL="342900" lvl="2" indent="0">
              <a:lnSpc>
                <a:spcPct val="100000"/>
              </a:lnSpc>
              <a:spcBef>
                <a:spcPts val="0"/>
              </a:spcBef>
              <a:spcAft>
                <a:spcPts val="300"/>
              </a:spcAft>
              <a:buNone/>
              <a:defRPr/>
            </a:pPr>
            <a:endParaRPr lang="en-US" sz="1800" dirty="0">
              <a:latin typeface="Times New Roman" panose="02020603050405020304" pitchFamily="18" charset="0"/>
              <a:cs typeface="Times New Roman" panose="02020603050405020304" pitchFamily="18" charset="0"/>
            </a:endParaRPr>
          </a:p>
          <a:p>
            <a:pPr marL="300038" lvl="1" indent="-257175">
              <a:lnSpc>
                <a:spcPct val="100000"/>
              </a:lnSpc>
              <a:spcBef>
                <a:spcPts val="0"/>
              </a:spcBef>
              <a:spcAft>
                <a:spcPts val="300"/>
              </a:spcAft>
              <a:buFont typeface="Wingdings" panose="05000000000000000000" pitchFamily="2" charset="2"/>
              <a:buChar char="§"/>
              <a:defRPr/>
            </a:pPr>
            <a:r>
              <a:rPr lang="en-US" sz="1800" dirty="0">
                <a:latin typeface="Times New Roman" panose="02020603050405020304" pitchFamily="18" charset="0"/>
                <a:cs typeface="Times New Roman" panose="02020603050405020304" pitchFamily="18" charset="0"/>
              </a:rPr>
              <a:t>What are you expecting to do to achieve that? </a:t>
            </a:r>
            <a:r>
              <a:rPr lang="en-US" sz="1800" b="1" dirty="0">
                <a:solidFill>
                  <a:schemeClr val="accent2"/>
                </a:solidFill>
                <a:latin typeface="Times New Roman" panose="02020603050405020304" pitchFamily="18" charset="0"/>
                <a:cs typeface="Times New Roman" panose="02020603050405020304" pitchFamily="18" charset="0"/>
              </a:rPr>
              <a:t>Objectives</a:t>
            </a:r>
            <a:r>
              <a:rPr lang="en-US" sz="1800" dirty="0">
                <a:latin typeface="Times New Roman" panose="02020603050405020304" pitchFamily="18" charset="0"/>
                <a:cs typeface="Times New Roman" panose="02020603050405020304" pitchFamily="18" charset="0"/>
              </a:rPr>
              <a:t> are statements of the expected results (ends) to accomplish the goals.</a:t>
            </a:r>
          </a:p>
          <a:p>
            <a:pPr marL="342900" lvl="2" indent="0">
              <a:lnSpc>
                <a:spcPct val="100000"/>
              </a:lnSpc>
              <a:spcBef>
                <a:spcPts val="0"/>
              </a:spcBef>
              <a:spcAft>
                <a:spcPts val="300"/>
              </a:spcAft>
              <a:buNone/>
              <a:defRPr/>
            </a:pPr>
            <a:endParaRPr lang="en-US" sz="1800" dirty="0">
              <a:latin typeface="Times New Roman" panose="02020603050405020304" pitchFamily="18" charset="0"/>
              <a:cs typeface="Times New Roman" panose="02020603050405020304" pitchFamily="18" charset="0"/>
            </a:endParaRPr>
          </a:p>
          <a:p>
            <a:pPr marL="0" indent="-342900">
              <a:lnSpc>
                <a:spcPct val="100000"/>
              </a:lnSpc>
              <a:spcBef>
                <a:spcPts val="0"/>
              </a:spcBef>
              <a:spcAft>
                <a:spcPts val="300"/>
              </a:spcAft>
              <a:buFont typeface="Wingdings" panose="05000000000000000000" pitchFamily="2" charset="2"/>
              <a:buChar char="§"/>
              <a:defRPr/>
            </a:pPr>
            <a:r>
              <a:rPr lang="en-US" sz="1800" dirty="0">
                <a:latin typeface="Times New Roman" panose="02020603050405020304" pitchFamily="18" charset="0"/>
                <a:cs typeface="Times New Roman" panose="02020603050405020304" pitchFamily="18" charset="0"/>
              </a:rPr>
              <a:t>What specific outputs will be completed?</a:t>
            </a:r>
            <a:r>
              <a:rPr lang="en-US" sz="1800" dirty="0">
                <a:solidFill>
                  <a:schemeClr val="accent2"/>
                </a:solidFill>
                <a:latin typeface="Times New Roman" panose="02020603050405020304" pitchFamily="18" charset="0"/>
                <a:cs typeface="Times New Roman" panose="02020603050405020304" pitchFamily="18" charset="0"/>
              </a:rPr>
              <a:t> </a:t>
            </a:r>
            <a:r>
              <a:rPr lang="en-US" sz="1800" b="1" dirty="0">
                <a:solidFill>
                  <a:schemeClr val="accent2"/>
                </a:solidFill>
                <a:latin typeface="Times New Roman" panose="02020603050405020304" pitchFamily="18" charset="0"/>
                <a:cs typeface="Times New Roman" panose="02020603050405020304" pitchFamily="18" charset="0"/>
              </a:rPr>
              <a:t>Outputs</a:t>
            </a:r>
            <a:r>
              <a:rPr lang="en-US" sz="1800" dirty="0">
                <a:latin typeface="Times New Roman" panose="02020603050405020304" pitchFamily="18" charset="0"/>
                <a:cs typeface="Times New Roman" panose="02020603050405020304" pitchFamily="18" charset="0"/>
              </a:rPr>
              <a:t> are the specific, measurable activities </a:t>
            </a:r>
          </a:p>
          <a:p>
            <a:pPr marL="0" indent="0">
              <a:lnSpc>
                <a:spcPct val="100000"/>
              </a:lnSpc>
              <a:spcBef>
                <a:spcPts val="0"/>
              </a:spcBef>
              <a:spcAft>
                <a:spcPts val="300"/>
              </a:spcAft>
              <a:buNone/>
              <a:defRPr/>
            </a:pPr>
            <a:r>
              <a:rPr lang="en-US" sz="1800" dirty="0">
                <a:latin typeface="Times New Roman" panose="02020603050405020304" pitchFamily="18" charset="0"/>
                <a:cs typeface="Times New Roman" panose="02020603050405020304" pitchFamily="18" charset="0"/>
              </a:rPr>
              <a:t>      that will take place in the grant project. For example – completed 2 commodity flow    </a:t>
            </a:r>
          </a:p>
          <a:p>
            <a:pPr marL="0" indent="0">
              <a:lnSpc>
                <a:spcPct val="100000"/>
              </a:lnSpc>
              <a:spcBef>
                <a:spcPts val="0"/>
              </a:spcBef>
              <a:spcAft>
                <a:spcPts val="300"/>
              </a:spcAft>
              <a:buNone/>
              <a:defRPr/>
            </a:pPr>
            <a:r>
              <a:rPr lang="en-US" sz="1800" dirty="0">
                <a:latin typeface="Times New Roman" panose="02020603050405020304" pitchFamily="18" charset="0"/>
                <a:cs typeface="Times New Roman" panose="02020603050405020304" pitchFamily="18" charset="0"/>
              </a:rPr>
              <a:t>      studies. </a:t>
            </a:r>
          </a:p>
          <a:p>
            <a:pPr marL="342900" lvl="1" indent="-342900">
              <a:lnSpc>
                <a:spcPct val="100000"/>
              </a:lnSpc>
              <a:spcBef>
                <a:spcPts val="0"/>
              </a:spcBef>
              <a:spcAft>
                <a:spcPts val="300"/>
              </a:spcAft>
              <a:buFont typeface="Wingdings" panose="05000000000000000000" pitchFamily="2" charset="2"/>
              <a:buChar char="§"/>
              <a:defRPr/>
            </a:pPr>
            <a:r>
              <a:rPr lang="en-US" sz="1950" dirty="0">
                <a:latin typeface="Times New Roman" panose="02020603050405020304" pitchFamily="18" charset="0"/>
                <a:cs typeface="Times New Roman" panose="02020603050405020304" pitchFamily="18" charset="0"/>
              </a:rPr>
              <a:t>What was the result? An </a:t>
            </a:r>
            <a:r>
              <a:rPr lang="en-US" sz="2000" b="1" dirty="0">
                <a:solidFill>
                  <a:schemeClr val="accent2"/>
                </a:solidFill>
                <a:latin typeface="Times New Roman" panose="02020603050405020304" pitchFamily="18" charset="0"/>
                <a:cs typeface="Times New Roman" panose="02020603050405020304" pitchFamily="18" charset="0"/>
              </a:rPr>
              <a:t>Outcome</a:t>
            </a:r>
            <a:r>
              <a:rPr lang="en-US" sz="1950" dirty="0">
                <a:latin typeface="Times New Roman" panose="02020603050405020304" pitchFamily="18" charset="0"/>
                <a:cs typeface="Times New Roman" panose="02020603050405020304" pitchFamily="18" charset="0"/>
              </a:rPr>
              <a:t> is a measurement and evaluation of an activity’s result against its intended or projected result. </a:t>
            </a:r>
          </a:p>
          <a:p>
            <a:pPr marL="342900" lvl="2" indent="0">
              <a:lnSpc>
                <a:spcPct val="100000"/>
              </a:lnSpc>
              <a:spcBef>
                <a:spcPts val="0"/>
              </a:spcBef>
              <a:spcAft>
                <a:spcPts val="300"/>
              </a:spcAft>
              <a:buNone/>
              <a:defRPr/>
            </a:pPr>
            <a:endParaRPr lang="en-US" sz="1800" dirty="0">
              <a:latin typeface="Times New Roman" panose="02020603050405020304" pitchFamily="18" charset="0"/>
              <a:cs typeface="Times New Roman" panose="02020603050405020304" pitchFamily="18" charset="0"/>
            </a:endParaRPr>
          </a:p>
          <a:p>
            <a:pPr marL="628650" lvl="2" indent="-285750">
              <a:lnSpc>
                <a:spcPct val="100000"/>
              </a:lnSpc>
              <a:spcBef>
                <a:spcPts val="0"/>
              </a:spcBef>
              <a:spcAft>
                <a:spcPts val="300"/>
              </a:spcAft>
              <a:buFont typeface="Wingdings" panose="05000000000000000000" pitchFamily="2" charset="2"/>
              <a:buChar char="§"/>
              <a:defRPr/>
            </a:pPr>
            <a:endParaRPr lang="en-US" sz="1800"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0" y="183357"/>
            <a:ext cx="9144000" cy="445294"/>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HMEP Grant Application</a:t>
            </a:r>
          </a:p>
        </p:txBody>
      </p:sp>
    </p:spTree>
    <p:extLst>
      <p:ext uri="{BB962C8B-B14F-4D97-AF65-F5344CB8AC3E}">
        <p14:creationId xmlns:p14="http://schemas.microsoft.com/office/powerpoint/2010/main" val="3633682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2038350"/>
            <a:ext cx="7848600" cy="2680144"/>
          </a:xfrm>
          <a:prstGeom prst="rect">
            <a:avLst/>
          </a:prstGeom>
        </p:spPr>
      </p:pic>
      <p:sp>
        <p:nvSpPr>
          <p:cNvPr id="3" name="Content Placeholder 2"/>
          <p:cNvSpPr txBox="1">
            <a:spLocks/>
          </p:cNvSpPr>
          <p:nvPr/>
        </p:nvSpPr>
        <p:spPr>
          <a:xfrm>
            <a:off x="266700" y="742950"/>
            <a:ext cx="8534400" cy="93597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spcBef>
                <a:spcPts val="0"/>
              </a:spcBef>
              <a:buNone/>
            </a:pPr>
            <a:r>
              <a:rPr lang="en-US" sz="1700" dirty="0">
                <a:latin typeface="Times New Roman" panose="02020603050405020304" pitchFamily="18" charset="0"/>
                <a:cs typeface="Times New Roman" panose="02020603050405020304" pitchFamily="18" charset="0"/>
              </a:rPr>
              <a:t>PHMSA's mission is to protect people and the environment by advancing the safe transportation of energy and other hazardous materials that are essential to our daily lives. To do this, the agency establishes national policy, sets and enforces standards, educates, and conducts research to prevent incidents. We also prepare the public and first responders to reduce consequences if an incident does occur.</a:t>
            </a:r>
            <a:endParaRPr lang="en-US" sz="1700" dirty="0">
              <a:latin typeface="+mj-lt"/>
            </a:endParaRPr>
          </a:p>
        </p:txBody>
      </p:sp>
      <p:sp>
        <p:nvSpPr>
          <p:cNvPr id="8" name="Rectangle 7">
            <a:extLst>
              <a:ext uri="{FF2B5EF4-FFF2-40B4-BE49-F238E27FC236}">
                <a16:creationId xmlns:a16="http://schemas.microsoft.com/office/drawing/2014/main" id="{29F61655-35FA-44F1-9C93-1AD6A91D1AAF}"/>
              </a:ext>
            </a:extLst>
          </p:cNvPr>
          <p:cNvSpPr/>
          <p:nvPr/>
        </p:nvSpPr>
        <p:spPr>
          <a:xfrm>
            <a:off x="2486024" y="189900"/>
            <a:ext cx="417195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PHMSA Mission</a:t>
            </a:r>
          </a:p>
        </p:txBody>
      </p:sp>
    </p:spTree>
    <p:extLst>
      <p:ext uri="{BB962C8B-B14F-4D97-AF65-F5344CB8AC3E}">
        <p14:creationId xmlns:p14="http://schemas.microsoft.com/office/powerpoint/2010/main" val="4066250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2951"/>
            <a:ext cx="9144000" cy="3545681"/>
          </a:xfrm>
        </p:spPr>
        <p:txBody>
          <a:bodyPr>
            <a:noAutofit/>
          </a:bodyPr>
          <a:lstStyle/>
          <a:p>
            <a:pPr marL="85725" lvl="1" indent="0">
              <a:lnSpc>
                <a:spcPct val="100000"/>
              </a:lnSpc>
              <a:spcBef>
                <a:spcPts val="0"/>
              </a:spcBef>
              <a:spcAft>
                <a:spcPts val="300"/>
              </a:spcAft>
              <a:buNone/>
              <a:defRPr/>
            </a:pPr>
            <a:r>
              <a:rPr lang="en-US" altLang="en-US" sz="1800" b="1" dirty="0">
                <a:solidFill>
                  <a:schemeClr val="accent1"/>
                </a:solidFill>
                <a:latin typeface="Times New Roman" panose="02020603050405020304" pitchFamily="18" charset="0"/>
                <a:cs typeface="Times New Roman" panose="02020603050405020304" pitchFamily="18" charset="0"/>
              </a:rPr>
              <a:t>Part C: Statement of Work – Activities Supporting Program Goals </a:t>
            </a:r>
          </a:p>
          <a:p>
            <a:pPr marL="385763" lvl="2" indent="0">
              <a:lnSpc>
                <a:spcPct val="100000"/>
              </a:lnSpc>
              <a:spcBef>
                <a:spcPts val="0"/>
              </a:spcBef>
              <a:spcAft>
                <a:spcPts val="300"/>
              </a:spcAft>
              <a:buNone/>
              <a:defRPr/>
            </a:pPr>
            <a:r>
              <a:rPr lang="en-US" altLang="en-US" sz="1800" dirty="0">
                <a:latin typeface="Times New Roman" panose="02020603050405020304" pitchFamily="18" charset="0"/>
                <a:cs typeface="Times New Roman" panose="02020603050405020304" pitchFamily="18" charset="0"/>
              </a:rPr>
              <a:t>Preparedness activities </a:t>
            </a:r>
            <a:r>
              <a:rPr lang="en-US" sz="1800" dirty="0">
                <a:latin typeface="Times New Roman" panose="02020603050405020304" pitchFamily="18" charset="0"/>
                <a:cs typeface="Times New Roman" panose="02020603050405020304" pitchFamily="18" charset="0"/>
              </a:rPr>
              <a:t>under section 301 and 303 of the Emergency Planning and Community Right-To-Know Act (EPCRA). </a:t>
            </a:r>
          </a:p>
          <a:p>
            <a:pPr marL="985838" lvl="3" indent="-257175">
              <a:lnSpc>
                <a:spcPct val="100000"/>
              </a:lnSpc>
              <a:spcBef>
                <a:spcPts val="0"/>
              </a:spcBef>
              <a:spcAft>
                <a:spcPts val="300"/>
              </a:spcAft>
              <a:buFont typeface="Wingdings" panose="05000000000000000000" pitchFamily="2" charset="2"/>
              <a:buChar char="§"/>
              <a:defRPr/>
            </a:pPr>
            <a:r>
              <a:rPr lang="en-US" sz="1800" dirty="0">
                <a:latin typeface="Times New Roman" panose="02020603050405020304" pitchFamily="18" charset="0"/>
                <a:cs typeface="Times New Roman" panose="02020603050405020304" pitchFamily="18" charset="0"/>
              </a:rPr>
              <a:t>Commodity flow studies</a:t>
            </a:r>
          </a:p>
          <a:p>
            <a:pPr marL="985838" lvl="3" indent="-257175">
              <a:lnSpc>
                <a:spcPct val="100000"/>
              </a:lnSpc>
              <a:spcBef>
                <a:spcPts val="0"/>
              </a:spcBef>
              <a:spcAft>
                <a:spcPts val="300"/>
              </a:spcAft>
              <a:buFont typeface="Wingdings" panose="05000000000000000000" pitchFamily="2" charset="2"/>
              <a:buChar char="§"/>
              <a:defRPr/>
            </a:pPr>
            <a:r>
              <a:rPr lang="en-US" sz="1800" dirty="0">
                <a:latin typeface="Times New Roman" panose="02020603050405020304" pitchFamily="18" charset="0"/>
                <a:cs typeface="Times New Roman" panose="02020603050405020304" pitchFamily="18" charset="0"/>
              </a:rPr>
              <a:t>National Association of SARA Title III Program Officials (NASTTPO) conference</a:t>
            </a:r>
          </a:p>
          <a:p>
            <a:pPr marL="985838" lvl="3" indent="-257175">
              <a:lnSpc>
                <a:spcPct val="100000"/>
              </a:lnSpc>
              <a:spcBef>
                <a:spcPts val="0"/>
              </a:spcBef>
              <a:spcAft>
                <a:spcPts val="300"/>
              </a:spcAft>
              <a:buFont typeface="Wingdings" panose="05000000000000000000" pitchFamily="2" charset="2"/>
              <a:buChar char="§"/>
              <a:defRPr/>
            </a:pPr>
            <a:r>
              <a:rPr lang="en-US" sz="1800" dirty="0">
                <a:latin typeface="Times New Roman" panose="02020603050405020304" pitchFamily="18" charset="0"/>
                <a:cs typeface="Times New Roman" panose="02020603050405020304" pitchFamily="18" charset="0"/>
              </a:rPr>
              <a:t>Update or write emergency plans.</a:t>
            </a:r>
          </a:p>
          <a:p>
            <a:pPr marL="385763" lvl="2" indent="0">
              <a:lnSpc>
                <a:spcPct val="100000"/>
              </a:lnSpc>
              <a:spcBef>
                <a:spcPts val="0"/>
              </a:spcBef>
              <a:spcAft>
                <a:spcPts val="300"/>
              </a:spcAft>
              <a:buNone/>
              <a:defRPr/>
            </a:pPr>
            <a:endParaRPr lang="en-US" altLang="en-US" sz="1800" dirty="0">
              <a:latin typeface="Times New Roman" panose="02020603050405020304" pitchFamily="18" charset="0"/>
              <a:cs typeface="Times New Roman" panose="02020603050405020304" pitchFamily="18" charset="0"/>
            </a:endParaRPr>
          </a:p>
          <a:p>
            <a:pPr marL="385763" lvl="2" indent="0">
              <a:lnSpc>
                <a:spcPct val="100000"/>
              </a:lnSpc>
              <a:spcBef>
                <a:spcPts val="0"/>
              </a:spcBef>
              <a:spcAft>
                <a:spcPts val="300"/>
              </a:spcAft>
              <a:buNone/>
              <a:defRPr/>
            </a:pPr>
            <a:r>
              <a:rPr lang="en-US" altLang="en-US" sz="1800" dirty="0">
                <a:latin typeface="Times New Roman" panose="02020603050405020304" pitchFamily="18" charset="0"/>
                <a:cs typeface="Times New Roman" panose="02020603050405020304" pitchFamily="18" charset="0"/>
              </a:rPr>
              <a:t>Training activities</a:t>
            </a:r>
            <a:r>
              <a:rPr lang="en-US" alt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under the NFPA 472 core competencies or OSHA 29 CFR § 1910.120(q).</a:t>
            </a:r>
          </a:p>
          <a:p>
            <a:pPr marL="985838" lvl="3" indent="-257175">
              <a:lnSpc>
                <a:spcPct val="100000"/>
              </a:lnSpc>
              <a:spcBef>
                <a:spcPts val="0"/>
              </a:spcBef>
              <a:spcAft>
                <a:spcPts val="300"/>
              </a:spcAft>
              <a:buFont typeface="Wingdings" panose="05000000000000000000" pitchFamily="2" charset="2"/>
              <a:buChar char="§"/>
              <a:defRPr/>
            </a:pPr>
            <a:r>
              <a:rPr lang="en-US" sz="1800" dirty="0">
                <a:latin typeface="Times New Roman" panose="02020603050405020304" pitchFamily="18" charset="0"/>
                <a:cs typeface="Times New Roman" panose="02020603050405020304" pitchFamily="18" charset="0"/>
              </a:rPr>
              <a:t>Hazmat awareness, operations, technician, specialist, and refresher courses</a:t>
            </a:r>
          </a:p>
          <a:p>
            <a:pPr marL="985838" lvl="3" indent="-257175">
              <a:lnSpc>
                <a:spcPct val="100000"/>
              </a:lnSpc>
              <a:spcBef>
                <a:spcPts val="0"/>
              </a:spcBef>
              <a:spcAft>
                <a:spcPts val="300"/>
              </a:spcAft>
              <a:buFont typeface="Wingdings" panose="05000000000000000000" pitchFamily="2" charset="2"/>
              <a:buChar char="§"/>
              <a:defRPr/>
            </a:pPr>
            <a:r>
              <a:rPr lang="en-US" sz="1800" dirty="0">
                <a:latin typeface="Times New Roman" panose="02020603050405020304" pitchFamily="18" charset="0"/>
                <a:cs typeface="Times New Roman" panose="02020603050405020304" pitchFamily="18" charset="0"/>
              </a:rPr>
              <a:t>Confined space rescue courses</a:t>
            </a:r>
          </a:p>
          <a:p>
            <a:pPr marL="985838" lvl="3" indent="-257175">
              <a:lnSpc>
                <a:spcPct val="100000"/>
              </a:lnSpc>
              <a:spcBef>
                <a:spcPts val="0"/>
              </a:spcBef>
              <a:spcAft>
                <a:spcPts val="300"/>
              </a:spcAft>
              <a:buFont typeface="Wingdings" panose="05000000000000000000" pitchFamily="2" charset="2"/>
              <a:buChar char="§"/>
              <a:defRPr/>
            </a:pPr>
            <a:r>
              <a:rPr lang="en-US" sz="1800" dirty="0">
                <a:latin typeface="Times New Roman" panose="02020603050405020304" pitchFamily="18" charset="0"/>
                <a:cs typeface="Times New Roman" panose="02020603050405020304" pitchFamily="18" charset="0"/>
              </a:rPr>
              <a:t>Hazmat IQ training</a:t>
            </a:r>
          </a:p>
          <a:p>
            <a:pPr marL="985838" lvl="3" indent="-257175">
              <a:lnSpc>
                <a:spcPct val="100000"/>
              </a:lnSpc>
              <a:spcBef>
                <a:spcPts val="0"/>
              </a:spcBef>
              <a:spcAft>
                <a:spcPts val="300"/>
              </a:spcAft>
              <a:buFont typeface="Wingdings" panose="05000000000000000000" pitchFamily="2" charset="2"/>
              <a:buChar char="§"/>
              <a:defRPr/>
            </a:pPr>
            <a:r>
              <a:rPr lang="en-US" sz="1800" dirty="0">
                <a:latin typeface="Times New Roman" panose="02020603050405020304" pitchFamily="18" charset="0"/>
                <a:cs typeface="Times New Roman" panose="02020603050405020304" pitchFamily="18" charset="0"/>
              </a:rPr>
              <a:t>CAMEO training</a:t>
            </a:r>
          </a:p>
        </p:txBody>
      </p:sp>
      <p:sp>
        <p:nvSpPr>
          <p:cNvPr id="6" name="Title 1"/>
          <p:cNvSpPr txBox="1">
            <a:spLocks/>
          </p:cNvSpPr>
          <p:nvPr/>
        </p:nvSpPr>
        <p:spPr>
          <a:xfrm>
            <a:off x="0" y="183357"/>
            <a:ext cx="9144000" cy="483394"/>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HMEP Grant Application</a:t>
            </a:r>
          </a:p>
        </p:txBody>
      </p:sp>
    </p:spTree>
    <p:extLst>
      <p:ext uri="{BB962C8B-B14F-4D97-AF65-F5344CB8AC3E}">
        <p14:creationId xmlns:p14="http://schemas.microsoft.com/office/powerpoint/2010/main" val="1028784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2" y="797719"/>
            <a:ext cx="9133249" cy="3545681"/>
          </a:xfrm>
        </p:spPr>
        <p:txBody>
          <a:bodyPr>
            <a:noAutofit/>
          </a:bodyPr>
          <a:lstStyle/>
          <a:p>
            <a:pPr marL="42863" lvl="1" indent="0">
              <a:spcBef>
                <a:spcPts val="0"/>
              </a:spcBef>
              <a:spcAft>
                <a:spcPts val="450"/>
              </a:spcAft>
              <a:buNone/>
              <a:defRPr/>
            </a:pPr>
            <a:r>
              <a:rPr lang="en-US" altLang="en-US" sz="1500" b="1" dirty="0">
                <a:latin typeface="Times New Roman" panose="02020603050405020304" pitchFamily="18" charset="0"/>
                <a:cs typeface="Times New Roman" panose="02020603050405020304" pitchFamily="18" charset="0"/>
              </a:rPr>
              <a:t>Part C: Statement of Work –Grantee Activity Information </a:t>
            </a:r>
            <a:r>
              <a:rPr lang="en-US" altLang="en-US" sz="1500" dirty="0">
                <a:cs typeface="Times New Roman" panose="02020603050405020304" pitchFamily="18" charset="0"/>
              </a:rPr>
              <a:t>	</a:t>
            </a:r>
          </a:p>
        </p:txBody>
      </p:sp>
      <p:sp>
        <p:nvSpPr>
          <p:cNvPr id="7" name="Title 1"/>
          <p:cNvSpPr txBox="1">
            <a:spLocks/>
          </p:cNvSpPr>
          <p:nvPr/>
        </p:nvSpPr>
        <p:spPr>
          <a:xfrm>
            <a:off x="0" y="183356"/>
            <a:ext cx="9144000" cy="614363"/>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dirty="0">
                <a:latin typeface="Times New Roman" panose="02020603050405020304" pitchFamily="18" charset="0"/>
                <a:cs typeface="Times New Roman" panose="02020603050405020304" pitchFamily="18" charset="0"/>
              </a:rPr>
              <a:t>HMEP Grant Application</a:t>
            </a:r>
          </a:p>
        </p:txBody>
      </p:sp>
      <p:graphicFrame>
        <p:nvGraphicFramePr>
          <p:cNvPr id="6" name="Table 5"/>
          <p:cNvGraphicFramePr>
            <a:graphicFrameLocks noGrp="1"/>
          </p:cNvGraphicFramePr>
          <p:nvPr>
            <p:extLst>
              <p:ext uri="{D42A27DB-BD31-4B8C-83A1-F6EECF244321}">
                <p14:modId xmlns:p14="http://schemas.microsoft.com/office/powerpoint/2010/main" val="3179409179"/>
              </p:ext>
            </p:extLst>
          </p:nvPr>
        </p:nvGraphicFramePr>
        <p:xfrm>
          <a:off x="628650" y="1314451"/>
          <a:ext cx="7886701" cy="2469687"/>
        </p:xfrm>
        <a:graphic>
          <a:graphicData uri="http://schemas.openxmlformats.org/drawingml/2006/table">
            <a:tbl>
              <a:tblPr firstRow="1" firstCol="1" bandRow="1"/>
              <a:tblGrid>
                <a:gridCol w="1175118">
                  <a:extLst>
                    <a:ext uri="{9D8B030D-6E8A-4147-A177-3AD203B41FA5}">
                      <a16:colId xmlns:a16="http://schemas.microsoft.com/office/drawing/2014/main" val="3380329539"/>
                    </a:ext>
                  </a:extLst>
                </a:gridCol>
                <a:gridCol w="883310">
                  <a:extLst>
                    <a:ext uri="{9D8B030D-6E8A-4147-A177-3AD203B41FA5}">
                      <a16:colId xmlns:a16="http://schemas.microsoft.com/office/drawing/2014/main" val="1951557990"/>
                    </a:ext>
                  </a:extLst>
                </a:gridCol>
                <a:gridCol w="2219318">
                  <a:extLst>
                    <a:ext uri="{9D8B030D-6E8A-4147-A177-3AD203B41FA5}">
                      <a16:colId xmlns:a16="http://schemas.microsoft.com/office/drawing/2014/main" val="2509092327"/>
                    </a:ext>
                  </a:extLst>
                </a:gridCol>
                <a:gridCol w="982683">
                  <a:extLst>
                    <a:ext uri="{9D8B030D-6E8A-4147-A177-3AD203B41FA5}">
                      <a16:colId xmlns:a16="http://schemas.microsoft.com/office/drawing/2014/main" val="869248719"/>
                    </a:ext>
                  </a:extLst>
                </a:gridCol>
                <a:gridCol w="862805">
                  <a:extLst>
                    <a:ext uri="{9D8B030D-6E8A-4147-A177-3AD203B41FA5}">
                      <a16:colId xmlns:a16="http://schemas.microsoft.com/office/drawing/2014/main" val="1677843517"/>
                    </a:ext>
                  </a:extLst>
                </a:gridCol>
                <a:gridCol w="902239">
                  <a:extLst>
                    <a:ext uri="{9D8B030D-6E8A-4147-A177-3AD203B41FA5}">
                      <a16:colId xmlns:a16="http://schemas.microsoft.com/office/drawing/2014/main" val="1281492971"/>
                    </a:ext>
                  </a:extLst>
                </a:gridCol>
                <a:gridCol w="861228">
                  <a:extLst>
                    <a:ext uri="{9D8B030D-6E8A-4147-A177-3AD203B41FA5}">
                      <a16:colId xmlns:a16="http://schemas.microsoft.com/office/drawing/2014/main" val="3047159610"/>
                    </a:ext>
                  </a:extLst>
                </a:gridCol>
              </a:tblGrid>
              <a:tr h="260834">
                <a:tc gridSpan="7">
                  <a:txBody>
                    <a:bodyPr/>
                    <a:lstStyle/>
                    <a:p>
                      <a:pPr marL="0" marR="0" algn="ctr">
                        <a:spcBef>
                          <a:spcPts val="0"/>
                        </a:spcBef>
                        <a:spcAft>
                          <a:spcPts val="0"/>
                        </a:spcAft>
                      </a:pPr>
                      <a:endParaRPr lang="en-US" sz="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GRANTEE ACTIVITY INFORMATION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6753394"/>
                  </a:ext>
                </a:extLst>
              </a:tr>
              <a:tr h="825016">
                <a:tc>
                  <a:txBody>
                    <a:bodyPr/>
                    <a:lstStyle/>
                    <a:p>
                      <a:pPr marL="0" marR="0" algn="ctr">
                        <a:spcBef>
                          <a:spcPts val="0"/>
                        </a:spcBef>
                        <a:spcAft>
                          <a:spcPts val="0"/>
                        </a:spcAft>
                        <a:tabLst>
                          <a:tab pos="228600" algn="l"/>
                        </a:tabLs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Location</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marL="0" marR="0" algn="ctr">
                        <a:spcBef>
                          <a:spcPts val="0"/>
                        </a:spcBef>
                        <a:spcAft>
                          <a:spcPts val="0"/>
                        </a:spcAft>
                        <a:tabLst>
                          <a:tab pos="228600" algn="l"/>
                        </a:tabLs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Planning or Training?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marL="0" marR="0" algn="ctr">
                        <a:spcBef>
                          <a:spcPts val="0"/>
                        </a:spcBef>
                        <a:spcAft>
                          <a:spcPts val="0"/>
                        </a:spcAft>
                        <a:tabLst>
                          <a:tab pos="228600" algn="l"/>
                        </a:tabLs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tabLst>
                          <a:tab pos="228600" algn="l"/>
                        </a:tabLs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tabLst>
                          <a:tab pos="228600" algn="l"/>
                        </a:tabLs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Activity Description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marL="0" marR="0" algn="ctr">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Projected # of Courses to be held (if applicable)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marL="0" marR="0" algn="ctr">
                        <a:spcBef>
                          <a:spcPts val="0"/>
                        </a:spcBef>
                        <a:spcAft>
                          <a:spcPts val="0"/>
                        </a:spcAft>
                        <a:tabLst>
                          <a:tab pos="228600" algn="l"/>
                        </a:tabLs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tabLst>
                          <a:tab pos="228600" algn="l"/>
                        </a:tabLs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Projected number to be trained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marL="0" marR="0" algn="ctr">
                        <a:spcBef>
                          <a:spcPts val="0"/>
                        </a:spcBef>
                        <a:spcAft>
                          <a:spcPts val="0"/>
                        </a:spcAft>
                        <a:tabLst>
                          <a:tab pos="228600" algn="l"/>
                        </a:tabLs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tabLst>
                          <a:tab pos="228600" algn="l"/>
                        </a:tabLs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Estimated Activity Costs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marL="0" marR="0" algn="ctr">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Projected Activity Start and End Date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extLst>
                  <a:ext uri="{0D108BD9-81ED-4DB2-BD59-A6C34878D82A}">
                    <a16:rowId xmlns:a16="http://schemas.microsoft.com/office/drawing/2014/main" val="4040952320"/>
                  </a:ext>
                </a:extLst>
              </a:tr>
              <a:tr h="630706">
                <a:tc>
                  <a:txBody>
                    <a:bodyPr/>
                    <a:lstStyle/>
                    <a:p>
                      <a:pPr marL="0" marR="0" algn="l">
                        <a:spcBef>
                          <a:spcPts val="0"/>
                        </a:spcBef>
                        <a:spcAft>
                          <a:spcPts val="0"/>
                        </a:spcAft>
                        <a:tabLst>
                          <a:tab pos="228600" algn="l"/>
                        </a:tabLs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spcBef>
                          <a:spcPts val="0"/>
                        </a:spcBef>
                        <a:spcAft>
                          <a:spcPts val="0"/>
                        </a:spcAft>
                        <a:tabLst>
                          <a:tab pos="228600" algn="l"/>
                        </a:tabLs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tabLst>
                          <a:tab pos="228600" algn="l"/>
                        </a:tabLs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tabLst>
                          <a:tab pos="228600" algn="l"/>
                        </a:tabLs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spcBef>
                          <a:spcPts val="0"/>
                        </a:spcBef>
                        <a:spcAft>
                          <a:spcPts val="0"/>
                        </a:spcAft>
                        <a:tabLst>
                          <a:tab pos="228600" algn="l"/>
                        </a:tabLs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spcBef>
                          <a:spcPts val="0"/>
                        </a:spcBef>
                        <a:spcAft>
                          <a:spcPts val="0"/>
                        </a:spcAft>
                        <a:tabLst>
                          <a:tab pos="228600" algn="l"/>
                        </a:tabLs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spcBef>
                          <a:spcPts val="0"/>
                        </a:spcBef>
                        <a:spcAft>
                          <a:spcPts val="0"/>
                        </a:spcAft>
                        <a:tabLst>
                          <a:tab pos="228600" algn="l"/>
                        </a:tabLs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spcBef>
                          <a:spcPts val="0"/>
                        </a:spcBef>
                        <a:spcAft>
                          <a:spcPts val="0"/>
                        </a:spcAft>
                        <a:tabLst>
                          <a:tab pos="228600" algn="l"/>
                        </a:tabLs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spcBef>
                          <a:spcPts val="0"/>
                        </a:spcBef>
                        <a:spcAft>
                          <a:spcPts val="0"/>
                        </a:spcAft>
                        <a:tabLst>
                          <a:tab pos="228600" algn="l"/>
                        </a:tabLst>
                      </a:pPr>
                      <a:r>
                        <a:rPr lang="en-US"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637052210"/>
                  </a:ext>
                </a:extLst>
              </a:tr>
              <a:tr h="619781">
                <a:tc>
                  <a:txBody>
                    <a:bodyPr/>
                    <a:lstStyle/>
                    <a:p>
                      <a:pPr marL="0" marR="0" algn="l">
                        <a:spcBef>
                          <a:spcPts val="0"/>
                        </a:spcBef>
                        <a:spcAft>
                          <a:spcPts val="0"/>
                        </a:spcAft>
                        <a:tabLst>
                          <a:tab pos="228600" algn="l"/>
                        </a:tabLst>
                      </a:pPr>
                      <a:r>
                        <a:rPr lang="en-US"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spcBef>
                          <a:spcPts val="0"/>
                        </a:spcBef>
                        <a:spcAft>
                          <a:spcPts val="0"/>
                        </a:spcAft>
                        <a:tabLst>
                          <a:tab pos="228600" algn="l"/>
                        </a:tabLs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spcBef>
                          <a:spcPts val="0"/>
                        </a:spcBef>
                        <a:spcAft>
                          <a:spcPts val="0"/>
                        </a:spcAft>
                        <a:tabLst>
                          <a:tab pos="228600" algn="l"/>
                        </a:tabLs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spcBef>
                          <a:spcPts val="0"/>
                        </a:spcBef>
                        <a:spcAft>
                          <a:spcPts val="0"/>
                        </a:spcAft>
                        <a:tabLst>
                          <a:tab pos="228600" algn="l"/>
                        </a:tabLs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spcBef>
                          <a:spcPts val="0"/>
                        </a:spcBef>
                        <a:spcAft>
                          <a:spcPts val="0"/>
                        </a:spcAft>
                        <a:tabLst>
                          <a:tab pos="228600" algn="l"/>
                        </a:tabLs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spcBef>
                          <a:spcPts val="0"/>
                        </a:spcBef>
                        <a:spcAft>
                          <a:spcPts val="0"/>
                        </a:spcAft>
                        <a:tabLst>
                          <a:tab pos="228600" algn="l"/>
                        </a:tabLs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196769204"/>
                  </a:ext>
                </a:extLst>
              </a:tr>
            </a:tbl>
          </a:graphicData>
        </a:graphic>
      </p:graphicFrame>
    </p:spTree>
    <p:extLst>
      <p:ext uri="{BB962C8B-B14F-4D97-AF65-F5344CB8AC3E}">
        <p14:creationId xmlns:p14="http://schemas.microsoft.com/office/powerpoint/2010/main" val="3146314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86" y="742950"/>
            <a:ext cx="7086600" cy="3263304"/>
          </a:xfrm>
        </p:spPr>
        <p:txBody>
          <a:bodyPr>
            <a:normAutofit fontScale="62500" lnSpcReduction="20000"/>
          </a:bodyPr>
          <a:lstStyle/>
          <a:p>
            <a:pPr marL="114300" indent="0" algn="l">
              <a:buFontTx/>
              <a:buNone/>
              <a:defRPr/>
            </a:pPr>
            <a:r>
              <a:rPr lang="en-US" altLang="en-US" sz="2900" b="1" dirty="0">
                <a:solidFill>
                  <a:schemeClr val="accent1"/>
                </a:solidFill>
                <a:latin typeface="Times New Roman" panose="02020603050405020304" pitchFamily="18" charset="0"/>
                <a:cs typeface="Times New Roman" panose="02020603050405020304" pitchFamily="18" charset="0"/>
              </a:rPr>
              <a:t>Listing Activities</a:t>
            </a:r>
          </a:p>
          <a:p>
            <a:pPr marL="114300" indent="0" algn="l">
              <a:buFontTx/>
              <a:buNone/>
              <a:defRPr/>
            </a:pPr>
            <a:r>
              <a:rPr lang="en-US" altLang="en-US" sz="2300" dirty="0">
                <a:solidFill>
                  <a:schemeClr val="tx1"/>
                </a:solidFill>
                <a:latin typeface="Times New Roman" panose="02020603050405020304" pitchFamily="18" charset="0"/>
                <a:cs typeface="Times New Roman" panose="02020603050405020304" pitchFamily="18" charset="0"/>
              </a:rPr>
              <a:t>When listing activities in your project narrative, it is very important to remember the:</a:t>
            </a:r>
          </a:p>
          <a:p>
            <a:pPr marL="114300" indent="0" algn="l">
              <a:buFontTx/>
              <a:buNone/>
              <a:defRPr/>
            </a:pPr>
            <a:r>
              <a:rPr lang="en-US" altLang="en-US" sz="2300" dirty="0">
                <a:latin typeface="Times New Roman" panose="02020603050405020304" pitchFamily="18" charset="0"/>
                <a:cs typeface="Times New Roman" panose="02020603050405020304" pitchFamily="18" charset="0"/>
              </a:rPr>
              <a:t> </a:t>
            </a:r>
            <a:r>
              <a:rPr lang="en-US" altLang="en-US" sz="2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a:t>
            </a:r>
            <a:r>
              <a:rPr lang="en-US" altLang="en-US" sz="2300" dirty="0">
                <a:latin typeface="Times New Roman" panose="02020603050405020304" pitchFamily="18" charset="0"/>
                <a:cs typeface="Times New Roman" panose="02020603050405020304" pitchFamily="18" charset="0"/>
              </a:rPr>
              <a:t>–Who will be performing the task or activity? </a:t>
            </a:r>
          </a:p>
          <a:p>
            <a:pPr marL="114300" indent="0" algn="l">
              <a:buFontTx/>
              <a:buNone/>
              <a:defRPr/>
            </a:pPr>
            <a:r>
              <a:rPr lang="en-US" altLang="en-US" sz="2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a:t>
            </a:r>
            <a:r>
              <a:rPr lang="en-US" altLang="en-US" sz="2300" dirty="0">
                <a:latin typeface="Times New Roman" panose="02020603050405020304" pitchFamily="18" charset="0"/>
                <a:cs typeface="Times New Roman" panose="02020603050405020304" pitchFamily="18" charset="0"/>
              </a:rPr>
              <a:t>–What task or activity is being performed? </a:t>
            </a:r>
          </a:p>
          <a:p>
            <a:pPr marL="114300" indent="0" algn="l">
              <a:buFontTx/>
              <a:buNone/>
              <a:defRPr/>
            </a:pPr>
            <a:r>
              <a:rPr lang="en-US" altLang="en-US" sz="2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a:t>
            </a:r>
            <a:r>
              <a:rPr lang="en-US" altLang="en-US" sz="2300" dirty="0">
                <a:latin typeface="Times New Roman" panose="02020603050405020304" pitchFamily="18" charset="0"/>
                <a:cs typeface="Times New Roman" panose="02020603050405020304" pitchFamily="18" charset="0"/>
              </a:rPr>
              <a:t>–Why is the task or activity being performed?</a:t>
            </a:r>
            <a:endParaRPr lang="en-US" altLang="en-US" sz="2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14300" indent="0" algn="l">
              <a:buFontTx/>
              <a:buNone/>
              <a:defRPr/>
            </a:pPr>
            <a:r>
              <a:rPr lang="en-US" altLang="en-US" sz="2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a:t>
            </a:r>
            <a:r>
              <a:rPr lang="en-US" altLang="en-US" sz="2300" dirty="0">
                <a:latin typeface="Times New Roman" panose="02020603050405020304" pitchFamily="18" charset="0"/>
                <a:cs typeface="Times New Roman" panose="02020603050405020304" pitchFamily="18" charset="0"/>
              </a:rPr>
              <a:t> –Where will the task or activity take place? </a:t>
            </a:r>
          </a:p>
          <a:p>
            <a:pPr marL="114300" indent="0" algn="l">
              <a:buFontTx/>
              <a:buNone/>
              <a:defRPr/>
            </a:pPr>
            <a:r>
              <a:rPr lang="en-US" altLang="en-US" sz="2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a:t>
            </a:r>
            <a:r>
              <a:rPr lang="en-US" altLang="en-US" sz="2300" dirty="0">
                <a:latin typeface="Times New Roman" panose="02020603050405020304" pitchFamily="18" charset="0"/>
                <a:cs typeface="Times New Roman" panose="02020603050405020304" pitchFamily="18" charset="0"/>
              </a:rPr>
              <a:t>–When is the task or activity projected to be performed?</a:t>
            </a:r>
            <a:endParaRPr lang="en-US" altLang="en-US" sz="2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14300" indent="0" algn="l">
              <a:buFontTx/>
              <a:buNone/>
              <a:defRPr/>
            </a:pPr>
            <a:r>
              <a:rPr lang="en-US" sz="2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Many </a:t>
            </a:r>
            <a:r>
              <a:rPr lang="en-US" sz="2300" dirty="0">
                <a:latin typeface="Times New Roman" panose="02020603050405020304" pitchFamily="18" charset="0"/>
                <a:cs typeface="Times New Roman" panose="02020603050405020304" pitchFamily="18" charset="0"/>
              </a:rPr>
              <a:t>– What is the projected number participants involved in the task or activity?</a:t>
            </a:r>
          </a:p>
          <a:p>
            <a:pPr marL="114300" indent="0" algn="l">
              <a:buFontTx/>
              <a:buNone/>
              <a:defRPr/>
            </a:pPr>
            <a:r>
              <a:rPr lang="en-US" sz="2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Much </a:t>
            </a:r>
            <a:r>
              <a:rPr lang="en-US" sz="2300" dirty="0">
                <a:latin typeface="Times New Roman" panose="02020603050405020304" pitchFamily="18" charset="0"/>
                <a:cs typeface="Times New Roman" panose="02020603050405020304" pitchFamily="18" charset="0"/>
              </a:rPr>
              <a:t>– What is the projected cost of the task or activity? </a:t>
            </a:r>
            <a:endParaRPr lang="en-US" sz="2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52400" y="43854"/>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523" t="2347" b="1"/>
          <a:stretch/>
        </p:blipFill>
        <p:spPr>
          <a:xfrm>
            <a:off x="6899495" y="1733550"/>
            <a:ext cx="2209800" cy="1817166"/>
          </a:xfrm>
          <a:prstGeom prst="rect">
            <a:avLst/>
          </a:prstGeom>
        </p:spPr>
      </p:pic>
    </p:spTree>
    <p:extLst>
      <p:ext uri="{BB962C8B-B14F-4D97-AF65-F5344CB8AC3E}">
        <p14:creationId xmlns:p14="http://schemas.microsoft.com/office/powerpoint/2010/main" val="3855827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160"/>
            <a:ext cx="8646814" cy="3581400"/>
          </a:xfrm>
        </p:spPr>
        <p:txBody>
          <a:bodyPr>
            <a:normAutofit fontScale="85000" lnSpcReduction="20000"/>
          </a:bodyPr>
          <a:lstStyle/>
          <a:p>
            <a:pPr marL="114300" indent="0">
              <a:buNone/>
              <a:defRPr/>
            </a:pPr>
            <a:r>
              <a:rPr lang="en-US" altLang="en-US" sz="2100" b="1" dirty="0">
                <a:solidFill>
                  <a:schemeClr val="accent1"/>
                </a:solidFill>
                <a:latin typeface="Times New Roman" panose="02020603050405020304" pitchFamily="18" charset="0"/>
                <a:cs typeface="Times New Roman" panose="02020603050405020304" pitchFamily="18" charset="0"/>
              </a:rPr>
              <a:t>Project Plan Activities</a:t>
            </a:r>
          </a:p>
          <a:p>
            <a:pPr marL="114300" indent="0">
              <a:buNone/>
              <a:defRPr/>
            </a:pPr>
            <a:r>
              <a:rPr lang="en-US" altLang="en-US" sz="2000" dirty="0">
                <a:latin typeface="Times New Roman" panose="02020603050405020304" pitchFamily="18" charset="0"/>
                <a:cs typeface="Times New Roman" panose="02020603050405020304" pitchFamily="18" charset="0"/>
              </a:rPr>
              <a:t>The activities listed in the project plan speaks to the goals for the performance period and how you plan to implement and achieve them. </a:t>
            </a:r>
          </a:p>
          <a:p>
            <a:pPr marL="114300" indent="0">
              <a:buNone/>
              <a:defRPr/>
            </a:pPr>
            <a:r>
              <a:rPr lang="en-US" altLang="en-US" sz="2000" b="1" dirty="0">
                <a:solidFill>
                  <a:schemeClr val="accent2"/>
                </a:solidFill>
                <a:latin typeface="Times New Roman" panose="02020603050405020304" pitchFamily="18" charset="0"/>
                <a:cs typeface="Times New Roman" panose="02020603050405020304" pitchFamily="18" charset="0"/>
              </a:rPr>
              <a:t>Example: </a:t>
            </a:r>
          </a:p>
          <a:p>
            <a:pPr algn="l">
              <a:lnSpc>
                <a:spcPct val="110000"/>
              </a:lnSpc>
              <a:spcBef>
                <a:spcPts val="0"/>
              </a:spcBef>
              <a:spcAft>
                <a:spcPts val="1200"/>
              </a:spcAft>
              <a:buClr>
                <a:schemeClr val="tx1"/>
              </a:buClr>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Calisota is proposing to conduct a </a:t>
            </a:r>
            <a:r>
              <a:rPr lang="en-US"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Hazmat Refresher </a:t>
            </a:r>
            <a:r>
              <a:rPr lang="en-US" sz="2000" dirty="0">
                <a:latin typeface="Times New Roman" panose="02020603050405020304" pitchFamily="18" charset="0"/>
                <a:cs typeface="Times New Roman" panose="02020603050405020304" pitchFamily="18" charset="0"/>
              </a:rPr>
              <a:t>course as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number of responders are now due for training</a:t>
            </a:r>
            <a:r>
              <a:rPr lang="en-US" sz="2000" dirty="0">
                <a:latin typeface="Times New Roman" panose="02020603050405020304" pitchFamily="18" charset="0"/>
                <a:cs typeface="Times New Roman" panose="02020603050405020304" pitchFamily="18" charset="0"/>
              </a:rPr>
              <a:t>.  </a:t>
            </a:r>
          </a:p>
          <a:p>
            <a:pPr algn="l">
              <a:lnSpc>
                <a:spcPct val="110000"/>
              </a:lnSpc>
              <a:spcBef>
                <a:spcPts val="0"/>
              </a:spcBef>
              <a:spcAft>
                <a:spcPts val="1200"/>
              </a:spcAft>
              <a:buFont typeface="Wingdings" panose="05000000000000000000" pitchFamily="2" charset="2"/>
              <a:buChar char="§"/>
              <a:defRPr/>
            </a:pPr>
            <a:r>
              <a:rPr lang="en-US" sz="2000" dirty="0">
                <a:solidFill>
                  <a:schemeClr val="tx1"/>
                </a:solidFill>
                <a:latin typeface="Times New Roman" panose="02020603050405020304" pitchFamily="18" charset="0"/>
                <a:cs typeface="Times New Roman" panose="02020603050405020304" pitchFamily="18" charset="0"/>
              </a:rPr>
              <a:t>Training will be conducted at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Tula Hazardous Materials College in Tula County.  </a:t>
            </a:r>
          </a:p>
          <a:p>
            <a:pPr algn="l">
              <a:lnSpc>
                <a:spcPct val="110000"/>
              </a:lnSpc>
              <a:spcBef>
                <a:spcPts val="0"/>
              </a:spcBef>
              <a:spcAft>
                <a:spcPts val="1200"/>
              </a:spcAft>
              <a:buFont typeface="Wingdings" panose="05000000000000000000" pitchFamily="2" charset="2"/>
              <a:buChar char="§"/>
              <a:defRPr/>
            </a:pPr>
            <a:r>
              <a:rPr lang="en-US" sz="2000" dirty="0">
                <a:solidFill>
                  <a:schemeClr val="tx1"/>
                </a:solidFill>
                <a:latin typeface="Times New Roman" panose="02020603050405020304" pitchFamily="18" charset="0"/>
                <a:cs typeface="Times New Roman" panose="02020603050405020304" pitchFamily="18" charset="0"/>
              </a:rPr>
              <a:t>Tula County is projecting to conduct a Hazmat Refresher course during the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third quarter of the year </a:t>
            </a:r>
            <a:r>
              <a:rPr lang="en-US" sz="2000" dirty="0">
                <a:latin typeface="Times New Roman" panose="02020603050405020304" pitchFamily="18" charset="0"/>
                <a:cs typeface="Times New Roman" panose="02020603050405020304" pitchFamily="18" charset="0"/>
              </a:rPr>
              <a:t>for maximum participation.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l">
              <a:lnSpc>
                <a:spcPct val="110000"/>
              </a:lnSpc>
              <a:spcBef>
                <a:spcPts val="0"/>
              </a:spcBef>
              <a:spcAft>
                <a:spcPts val="1200"/>
              </a:spcAft>
              <a:buClr>
                <a:schemeClr val="tx1"/>
              </a:buClr>
              <a:buFont typeface="Wingdings" panose="05000000000000000000" pitchFamily="2" charset="2"/>
              <a:buChar char="§"/>
              <a:defRPr/>
            </a:pPr>
            <a:r>
              <a:rPr lang="en-US" sz="20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57</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participants are projected to attend this training course.  The projected cost for this training course, to include travel, supplies, and facility rental is </a:t>
            </a:r>
            <a:r>
              <a:rPr lang="en-US" sz="2000" b="1"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$27,571.00</a:t>
            </a:r>
            <a:r>
              <a:rPr lang="en-US"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6" name="Title 1"/>
          <p:cNvSpPr txBox="1">
            <a:spLocks/>
          </p:cNvSpPr>
          <p:nvPr/>
        </p:nvSpPr>
        <p:spPr>
          <a:xfrm>
            <a:off x="112414" y="133350"/>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2220305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55944" y="819150"/>
            <a:ext cx="8839200" cy="2514600"/>
          </a:xfrm>
        </p:spPr>
        <p:txBody>
          <a:bodyPr>
            <a:normAutofit/>
          </a:bodyPr>
          <a:lstStyle/>
          <a:p>
            <a:pPr marL="0" indent="0" algn="l">
              <a:spcBef>
                <a:spcPts val="0"/>
              </a:spcBef>
              <a:spcAft>
                <a:spcPts val="1200"/>
              </a:spcAft>
              <a:buNone/>
            </a:pPr>
            <a:r>
              <a:rPr lang="en-US" sz="1800" b="1" dirty="0">
                <a:solidFill>
                  <a:schemeClr val="accent1"/>
                </a:solidFill>
                <a:latin typeface="Times New Roman" panose="02020603050405020304" pitchFamily="18" charset="0"/>
                <a:cs typeface="Times New Roman" panose="02020603050405020304" pitchFamily="18" charset="0"/>
              </a:rPr>
              <a:t>Project Narrative – Timeline </a:t>
            </a:r>
          </a:p>
          <a:p>
            <a:pPr marL="347472" lvl="1" indent="-342900">
              <a:spcBef>
                <a:spcPts val="0"/>
              </a:spcBef>
              <a:spcAft>
                <a:spcPts val="12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A timeline is a metric which uses milestones upon which the grantee can monitor themselves for progress, as well as monitoring from PHMSA. </a:t>
            </a:r>
          </a:p>
          <a:p>
            <a:pPr marL="347472" lvl="1" indent="-342900">
              <a:spcBef>
                <a:spcPts val="0"/>
              </a:spcBef>
              <a:spcAft>
                <a:spcPts val="12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Project narratives must have timelines that indicate when activities will take place. </a:t>
            </a:r>
            <a:endParaRPr lang="en-US" sz="1800" dirty="0">
              <a:solidFill>
                <a:schemeClr val="tx1"/>
              </a:solidFill>
              <a:latin typeface="Times New Roman" panose="02020603050405020304" pitchFamily="18" charset="0"/>
              <a:cs typeface="Times New Roman" panose="02020603050405020304" pitchFamily="18" charset="0"/>
            </a:endParaRPr>
          </a:p>
          <a:p>
            <a:pPr algn="l">
              <a:spcBef>
                <a:spcPts val="0"/>
              </a:spcBef>
              <a:spcAft>
                <a:spcPts val="1200"/>
              </a:spcAft>
            </a:pP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55944" y="361950"/>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a:p>
            <a:r>
              <a:rPr lang="en-US" sz="3200" dirty="0">
                <a:latin typeface="Times New Roman" panose="02020603050405020304" pitchFamily="18" charset="0"/>
                <a:cs typeface="Times New Roman" panose="02020603050405020304" pitchFamily="18" charset="0"/>
              </a:rPr>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893218"/>
            <a:ext cx="2133600" cy="1157288"/>
          </a:xfrm>
          <a:prstGeom prst="rect">
            <a:avLst/>
          </a:prstGeom>
          <a:effectLst>
            <a:softEdge rad="317500"/>
          </a:effectLst>
        </p:spPr>
      </p:pic>
    </p:spTree>
    <p:extLst>
      <p:ext uri="{BB962C8B-B14F-4D97-AF65-F5344CB8AC3E}">
        <p14:creationId xmlns:p14="http://schemas.microsoft.com/office/powerpoint/2010/main" val="3779799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4159" y="757026"/>
            <a:ext cx="4457700" cy="3031331"/>
          </a:xfrm>
        </p:spPr>
        <p:txBody>
          <a:bodyPr>
            <a:noAutofit/>
          </a:bodyPr>
          <a:lstStyle/>
          <a:p>
            <a:pPr marL="85725" lvl="1" indent="0">
              <a:lnSpc>
                <a:spcPct val="100000"/>
              </a:lnSpc>
              <a:spcBef>
                <a:spcPts val="0"/>
              </a:spcBef>
              <a:spcAft>
                <a:spcPts val="300"/>
              </a:spcAft>
              <a:buNone/>
              <a:defRPr/>
            </a:pPr>
            <a:r>
              <a:rPr lang="en-US" altLang="en-US" sz="1800" b="1" dirty="0">
                <a:solidFill>
                  <a:schemeClr val="accent1"/>
                </a:solidFill>
                <a:latin typeface="Times New Roman" panose="02020603050405020304" pitchFamily="18" charset="0"/>
                <a:cs typeface="Times New Roman" panose="02020603050405020304" pitchFamily="18" charset="0"/>
              </a:rPr>
              <a:t>Part C: Statement of Work – HMEP Monitoring</a:t>
            </a:r>
          </a:p>
          <a:p>
            <a:pPr marL="428625" lvl="1" indent="-342900">
              <a:lnSpc>
                <a:spcPct val="100000"/>
              </a:lnSpc>
              <a:spcBef>
                <a:spcPts val="0"/>
              </a:spcBef>
              <a:spcAft>
                <a:spcPts val="300"/>
              </a:spcAft>
              <a:buFont typeface="Wingdings" panose="05000000000000000000" pitchFamily="2" charset="2"/>
              <a:buChar char="§"/>
              <a:defRPr/>
            </a:pPr>
            <a:r>
              <a:rPr lang="en-US" altLang="en-US" sz="1800" dirty="0">
                <a:latin typeface="Times New Roman" panose="02020603050405020304" pitchFamily="18" charset="0"/>
                <a:cs typeface="Times New Roman" panose="02020603050405020304" pitchFamily="18" charset="0"/>
              </a:rPr>
              <a:t>Provide a description of the monitoring and evaluation of the activities that will be conducted to ensure that the grant activities are successfully carried out according to the activity timeline.</a:t>
            </a:r>
          </a:p>
          <a:p>
            <a:pPr marL="428625" lvl="1" indent="-342900">
              <a:lnSpc>
                <a:spcPct val="100000"/>
              </a:lnSpc>
              <a:spcBef>
                <a:spcPts val="0"/>
              </a:spcBef>
              <a:spcAft>
                <a:spcPts val="300"/>
              </a:spcAft>
              <a:buFont typeface="Wingdings" panose="05000000000000000000" pitchFamily="2" charset="2"/>
              <a:buChar char="§"/>
              <a:defRPr/>
            </a:pPr>
            <a:r>
              <a:rPr lang="en-US" altLang="en-US" sz="1800" dirty="0">
                <a:latin typeface="Times New Roman" panose="02020603050405020304" pitchFamily="18" charset="0"/>
                <a:cs typeface="Times New Roman" panose="02020603050405020304" pitchFamily="18" charset="0"/>
              </a:rPr>
              <a:t>Include an explanation of quality control measures, including but not limited to random examinations, inspections, and audits of planning activities, to maximize the cost effectiveness and impact of the program.</a:t>
            </a:r>
          </a:p>
        </p:txBody>
      </p:sp>
      <p:sp>
        <p:nvSpPr>
          <p:cNvPr id="6" name="Title 1"/>
          <p:cNvSpPr txBox="1">
            <a:spLocks/>
          </p:cNvSpPr>
          <p:nvPr/>
        </p:nvSpPr>
        <p:spPr>
          <a:xfrm>
            <a:off x="0" y="183356"/>
            <a:ext cx="9144000" cy="614363"/>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dirty="0">
                <a:latin typeface="Times New Roman" panose="02020603050405020304" pitchFamily="18" charset="0"/>
                <a:cs typeface="Times New Roman" panose="02020603050405020304" pitchFamily="18" charset="0"/>
              </a:rPr>
              <a:t>HMEP Grant Application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181" y="776288"/>
            <a:ext cx="4343400" cy="3257550"/>
          </a:xfrm>
          <a:prstGeom prst="rect">
            <a:avLst/>
          </a:prstGeom>
        </p:spPr>
      </p:pic>
    </p:spTree>
    <p:extLst>
      <p:ext uri="{BB962C8B-B14F-4D97-AF65-F5344CB8AC3E}">
        <p14:creationId xmlns:p14="http://schemas.microsoft.com/office/powerpoint/2010/main" val="3126996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0050" y="2433251"/>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400050" y="864619"/>
            <a:ext cx="8458200" cy="4039567"/>
          </a:xfrm>
          <a:prstGeom prst="rect">
            <a:avLst/>
          </a:prstGeom>
        </p:spPr>
        <p:txBody>
          <a:bodyPr wrap="square">
            <a:spAutoFit/>
          </a:bodyPr>
          <a:lstStyle/>
          <a:p>
            <a:pPr>
              <a:spcAft>
                <a:spcPts val="300"/>
              </a:spcAft>
            </a:pPr>
            <a:r>
              <a:rPr lang="en-US"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Part E: Certification </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Authorized Representatives should initial next to each statement below to indicate that your agency understands and agrees with each certification. </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257175" indent="-257175">
              <a:spcAft>
                <a:spcPts val="3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Statement of aggregate expenditures</a:t>
            </a:r>
          </a:p>
          <a:p>
            <a:pPr marL="257175" indent="-257175">
              <a:spcAft>
                <a:spcPts val="3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Statement of consistency with NFPA 472 or OSHA 29 § 1910.120 competencies</a:t>
            </a:r>
          </a:p>
          <a:p>
            <a:pPr marL="257175" indent="-257175">
              <a:spcAft>
                <a:spcPts val="3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Statement of compliance with Section 301 and 303 of EPCRA (42 U.S.C. 11001, 11003)</a:t>
            </a:r>
          </a:p>
          <a:p>
            <a:pPr marL="257175" indent="-257175">
              <a:spcAft>
                <a:spcPts val="3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Statement of 75% programmatic requirement</a:t>
            </a:r>
          </a:p>
          <a:p>
            <a:pPr marL="257175" indent="-257175">
              <a:spcAft>
                <a:spcPts val="3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Statement of National Incident Management System (SIMS) compliance</a:t>
            </a:r>
          </a:p>
          <a:p>
            <a:pPr marL="257175" indent="-257175">
              <a:spcAft>
                <a:spcPts val="3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Statement of auditable accounting system</a:t>
            </a:r>
          </a:p>
          <a:p>
            <a:pPr marL="257175" indent="-257175">
              <a:spcAft>
                <a:spcPts val="3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Tribal Emergency Response Commission (TERC) was provided an opportunity to review grant application</a:t>
            </a:r>
          </a:p>
          <a:p>
            <a:pPr>
              <a:spcAft>
                <a:spcPts val="300"/>
              </a:spcAft>
            </a:pPr>
            <a:r>
              <a:rPr lang="en-US" b="1" dirty="0">
                <a:latin typeface="Times New Roman" panose="02020603050405020304" pitchFamily="18" charset="0"/>
                <a:ea typeface="Calibri" panose="020F0502020204030204" pitchFamily="34" charset="0"/>
                <a:cs typeface="Times New Roman" panose="02020603050405020304" pitchFamily="18" charset="0"/>
              </a:rPr>
              <a:t>Application Certification</a:t>
            </a:r>
          </a:p>
          <a:p>
            <a:pPr marL="257175" indent="-257175">
              <a:spcAft>
                <a:spcPts val="3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Please have the </a:t>
            </a:r>
            <a:r>
              <a:rPr lang="en-US"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authorized representative</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sign.</a:t>
            </a:r>
          </a:p>
        </p:txBody>
      </p:sp>
      <p:sp>
        <p:nvSpPr>
          <p:cNvPr id="7" name="Title 1"/>
          <p:cNvSpPr txBox="1">
            <a:spLocks/>
          </p:cNvSpPr>
          <p:nvPr/>
        </p:nvSpPr>
        <p:spPr>
          <a:xfrm>
            <a:off x="0" y="183357"/>
            <a:ext cx="9144000" cy="399708"/>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HMEP Grant Application</a:t>
            </a:r>
          </a:p>
        </p:txBody>
      </p:sp>
    </p:spTree>
    <p:extLst>
      <p:ext uri="{BB962C8B-B14F-4D97-AF65-F5344CB8AC3E}">
        <p14:creationId xmlns:p14="http://schemas.microsoft.com/office/powerpoint/2010/main" val="182283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08984" y="614563"/>
            <a:ext cx="8844516" cy="3505200"/>
          </a:xfrm>
        </p:spPr>
        <p:txBody>
          <a:bodyPr>
            <a:normAutofit/>
          </a:bodyPr>
          <a:lstStyle/>
          <a:p>
            <a:pPr marL="0" indent="0" algn="l">
              <a:lnSpc>
                <a:spcPct val="100000"/>
              </a:lnSpc>
              <a:spcBef>
                <a:spcPts val="0"/>
              </a:spcBef>
              <a:spcAft>
                <a:spcPts val="600"/>
              </a:spcAft>
              <a:buNone/>
            </a:pPr>
            <a:r>
              <a:rPr lang="en-US" sz="2000" b="1" dirty="0">
                <a:solidFill>
                  <a:schemeClr val="accent1"/>
                </a:solidFill>
                <a:latin typeface="Times New Roman" panose="02020603050405020304" pitchFamily="18" charset="0"/>
                <a:cs typeface="Times New Roman" panose="02020603050405020304" pitchFamily="18" charset="0"/>
              </a:rPr>
              <a:t>Project Narrative: Guidance and Reminders</a:t>
            </a:r>
          </a:p>
          <a:p>
            <a:pPr>
              <a:lnSpc>
                <a:spcPct val="100000"/>
              </a:lnSpc>
              <a:spcBef>
                <a:spcPts val="0"/>
              </a:spcBef>
              <a:spcAft>
                <a:spcPts val="18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Review the HMEP Tribal funding announcement. </a:t>
            </a:r>
          </a:p>
          <a:p>
            <a:pPr>
              <a:lnSpc>
                <a:spcPct val="100000"/>
              </a:lnSpc>
              <a:spcBef>
                <a:spcPts val="0"/>
              </a:spcBef>
              <a:spcAft>
                <a:spcPts val="18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Use the HMEP Application form. (</a:t>
            </a:r>
            <a:r>
              <a:rPr lang="en-US" sz="1800" dirty="0">
                <a:solidFill>
                  <a:schemeClr val="accent1"/>
                </a:solidFill>
                <a:latin typeface="Times New Roman" panose="02020603050405020304" pitchFamily="18" charset="0"/>
                <a:cs typeface="Times New Roman" panose="02020603050405020304" pitchFamily="18" charset="0"/>
              </a:rPr>
              <a:t>Any applications submitted not using the form will be returned to applicant to be redone on the application form</a:t>
            </a:r>
            <a:r>
              <a:rPr lang="en-US" sz="1800" dirty="0">
                <a:latin typeface="Times New Roman" panose="02020603050405020304" pitchFamily="18" charset="0"/>
                <a:cs typeface="Times New Roman" panose="02020603050405020304" pitchFamily="18" charset="0"/>
              </a:rPr>
              <a:t>)</a:t>
            </a:r>
          </a:p>
          <a:p>
            <a:pPr>
              <a:lnSpc>
                <a:spcPct val="120000"/>
              </a:lnSpc>
              <a:spcBef>
                <a:spcPts val="0"/>
              </a:spcBef>
              <a:spcAft>
                <a:spcPts val="1200"/>
              </a:spcAf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buFont typeface="Wingdings" panose="05000000000000000000" pitchFamily="2" charset="2"/>
              <a:buChar char="§"/>
            </a:pPr>
            <a:endParaRPr lang="en-US" sz="2900" dirty="0">
              <a:latin typeface="Times New Roman" panose="02020603050405020304" pitchFamily="18" charset="0"/>
              <a:cs typeface="Times New Roman" panose="02020603050405020304" pitchFamily="18" charset="0"/>
            </a:endParaRPr>
          </a:p>
          <a:p>
            <a:pPr marL="0" indent="0" algn="l">
              <a:lnSpc>
                <a:spcPct val="120000"/>
              </a:lnSpc>
              <a:spcAft>
                <a:spcPts val="600"/>
              </a:spcAft>
              <a:buNone/>
            </a:pPr>
            <a:endParaRPr lang="en-US" sz="2900" dirty="0">
              <a:latin typeface="Times New Roman" panose="02020603050405020304" pitchFamily="18" charset="0"/>
              <a:cs typeface="Times New Roman" panose="02020603050405020304" pitchFamily="18" charset="0"/>
            </a:endParaRPr>
          </a:p>
          <a:p>
            <a:pPr marL="0" indent="0" algn="l">
              <a:lnSpc>
                <a:spcPct val="120000"/>
              </a:lnSpc>
              <a:spcAft>
                <a:spcPts val="600"/>
              </a:spcAft>
              <a:buNone/>
            </a:pPr>
            <a:endParaRPr lang="en-US" sz="2900" dirty="0">
              <a:latin typeface="Times New Roman" panose="02020603050405020304" pitchFamily="18" charset="0"/>
              <a:cs typeface="Times New Roman" panose="02020603050405020304" pitchFamily="18" charset="0"/>
            </a:endParaRPr>
          </a:p>
          <a:p>
            <a:pPr marL="0" indent="0" algn="l">
              <a:buNone/>
            </a:pPr>
            <a:endParaRPr lang="en-US" sz="1700" dirty="0">
              <a:latin typeface="Times New Roman" panose="02020603050405020304" pitchFamily="18" charset="0"/>
              <a:cs typeface="Times New Roman" panose="02020603050405020304" pitchFamily="18" charset="0"/>
            </a:endParaRPr>
          </a:p>
          <a:p>
            <a:pPr marL="0" indent="0" algn="l">
              <a:buNone/>
            </a:pPr>
            <a:endParaRPr lang="en-US" sz="1700" dirty="0">
              <a:latin typeface="Times New Roman" panose="02020603050405020304" pitchFamily="18" charset="0"/>
              <a:cs typeface="Times New Roman" panose="02020603050405020304" pitchFamily="18" charset="0"/>
            </a:endParaRPr>
          </a:p>
          <a:p>
            <a:pPr marL="0" indent="0" algn="l">
              <a:buNone/>
            </a:pPr>
            <a:endParaRPr lang="en-US" sz="2100" dirty="0">
              <a:latin typeface="Times New Roman" panose="02020603050405020304" pitchFamily="18" charset="0"/>
              <a:cs typeface="Times New Roman" panose="02020603050405020304" pitchFamily="18" charset="0"/>
            </a:endParaRPr>
          </a:p>
          <a:p>
            <a:pPr marL="0" indent="0" algn="l">
              <a:buNone/>
            </a:pPr>
            <a:endParaRPr lang="en-US" sz="21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28600" y="2721"/>
            <a:ext cx="8763000" cy="5143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1557354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1" y="800100"/>
            <a:ext cx="8743950" cy="3672142"/>
          </a:xfrm>
        </p:spPr>
        <p:txBody>
          <a:bodyPr>
            <a:noAutofit/>
          </a:bodyPr>
          <a:lstStyle/>
          <a:p>
            <a:pPr marL="0" lvl="1" indent="0">
              <a:spcBef>
                <a:spcPts val="300"/>
              </a:spcBef>
              <a:spcAft>
                <a:spcPts val="300"/>
              </a:spcAft>
              <a:buNone/>
              <a:defRPr/>
            </a:pPr>
            <a:r>
              <a:rPr lang="en-US" altLang="en-US" sz="1800" b="1" dirty="0">
                <a:solidFill>
                  <a:schemeClr val="accent1"/>
                </a:solidFill>
                <a:latin typeface="Times New Roman" panose="02020603050405020304" pitchFamily="18" charset="0"/>
                <a:cs typeface="Times New Roman" panose="02020603050405020304" pitchFamily="18" charset="0"/>
              </a:rPr>
              <a:t>Part C: Statement of Work Reminders </a:t>
            </a:r>
          </a:p>
          <a:p>
            <a:pPr marL="257175" lvl="1" indent="-257175">
              <a:spcBef>
                <a:spcPts val="300"/>
              </a:spcBef>
              <a:spcAft>
                <a:spcPts val="300"/>
              </a:spcAft>
              <a:buFont typeface="Wingdings" panose="05000000000000000000" pitchFamily="2" charset="2"/>
              <a:buChar char="§"/>
              <a:defRPr/>
            </a:pPr>
            <a:r>
              <a:rPr lang="en-US" altLang="en-US" sz="1800" dirty="0">
                <a:latin typeface="Times New Roman" panose="02020603050405020304" pitchFamily="18" charset="0"/>
                <a:cs typeface="Times New Roman" panose="02020603050405020304" pitchFamily="18" charset="0"/>
              </a:rPr>
              <a:t>Provide activity descriptions, not just the activity’s name. Include training curriculum (if available), conference agenda, and details of the activity’s relation to transportation if not listed as an approved activity in the HMEP Expenditures Guide.</a:t>
            </a:r>
          </a:p>
          <a:p>
            <a:pPr marL="257175" lvl="1" indent="-257175">
              <a:spcBef>
                <a:spcPts val="300"/>
              </a:spcBef>
              <a:spcAft>
                <a:spcPts val="300"/>
              </a:spcAft>
              <a:buFont typeface="Wingdings" panose="05000000000000000000" pitchFamily="2" charset="2"/>
              <a:buChar char="§"/>
              <a:defRPr/>
            </a:pPr>
            <a:r>
              <a:rPr lang="en-US" altLang="en-US" sz="1800" dirty="0">
                <a:latin typeface="Times New Roman" panose="02020603050405020304" pitchFamily="18" charset="0"/>
                <a:cs typeface="Times New Roman" panose="02020603050405020304" pitchFamily="18" charset="0"/>
              </a:rPr>
              <a:t>Correlate activities to needs, goals, and objectives outlined in the application.</a:t>
            </a:r>
          </a:p>
          <a:p>
            <a:pPr marL="257175" lvl="1" indent="-257175">
              <a:spcBef>
                <a:spcPts val="300"/>
              </a:spcBef>
              <a:spcAft>
                <a:spcPts val="300"/>
              </a:spcAft>
              <a:buFont typeface="Wingdings" panose="05000000000000000000" pitchFamily="2" charset="2"/>
              <a:buChar char="§"/>
              <a:defRPr/>
            </a:pPr>
            <a:r>
              <a:rPr lang="en-US" altLang="en-US" sz="1800" dirty="0">
                <a:latin typeface="Times New Roman" panose="02020603050405020304" pitchFamily="18" charset="0"/>
                <a:cs typeface="Times New Roman" panose="02020603050405020304" pitchFamily="18" charset="0"/>
              </a:rPr>
              <a:t>Provide approximate total cost of each activity.</a:t>
            </a:r>
          </a:p>
          <a:p>
            <a:pPr marL="257175" lvl="1" indent="-257175">
              <a:spcBef>
                <a:spcPts val="300"/>
              </a:spcBef>
              <a:spcAft>
                <a:spcPts val="300"/>
              </a:spcAft>
              <a:buFont typeface="Wingdings" panose="05000000000000000000" pitchFamily="2" charset="2"/>
              <a:buChar char="§"/>
              <a:defRPr/>
            </a:pPr>
            <a:r>
              <a:rPr lang="en-US" altLang="en-US" sz="1800" dirty="0">
                <a:latin typeface="Times New Roman" panose="02020603050405020304" pitchFamily="18" charset="0"/>
                <a:cs typeface="Times New Roman" panose="02020603050405020304" pitchFamily="18" charset="0"/>
              </a:rPr>
              <a:t>Provide the projected start and end date for each activity.</a:t>
            </a:r>
          </a:p>
          <a:p>
            <a:pPr marL="257175" lvl="1" indent="-257175">
              <a:spcBef>
                <a:spcPts val="300"/>
              </a:spcBef>
              <a:spcAft>
                <a:spcPts val="300"/>
              </a:spcAft>
              <a:buFont typeface="Wingdings" panose="05000000000000000000" pitchFamily="2" charset="2"/>
              <a:buChar char="§"/>
              <a:defRPr/>
            </a:pPr>
            <a:r>
              <a:rPr lang="en-US" altLang="en-US" sz="1800" dirty="0">
                <a:latin typeface="Times New Roman" panose="02020603050405020304" pitchFamily="18" charset="0"/>
                <a:cs typeface="Times New Roman" panose="02020603050405020304" pitchFamily="18" charset="0"/>
              </a:rPr>
              <a:t>Do not copy and paste your project narrative from previous grant years.</a:t>
            </a:r>
          </a:p>
        </p:txBody>
      </p:sp>
      <p:pic>
        <p:nvPicPr>
          <p:cNvPr id="7" name="Picture 6" descr="General Survey &lt;strong&gt;Reminder&lt;/strong&gt;">
            <a:extLst>
              <a:ext uri="{FF2B5EF4-FFF2-40B4-BE49-F238E27FC236}">
                <a16:creationId xmlns:a16="http://schemas.microsoft.com/office/drawing/2014/main" id="{DD41462E-9304-453F-87E4-78F646B7B9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623" y="3752590"/>
            <a:ext cx="1600200" cy="719652"/>
          </a:xfrm>
          <a:prstGeom prst="rect">
            <a:avLst/>
          </a:prstGeom>
        </p:spPr>
      </p:pic>
      <p:sp>
        <p:nvSpPr>
          <p:cNvPr id="9" name="Title 1"/>
          <p:cNvSpPr txBox="1">
            <a:spLocks/>
          </p:cNvSpPr>
          <p:nvPr/>
        </p:nvSpPr>
        <p:spPr>
          <a:xfrm>
            <a:off x="0" y="183357"/>
            <a:ext cx="9144000" cy="48790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HMEP Grant Application</a:t>
            </a:r>
          </a:p>
        </p:txBody>
      </p:sp>
    </p:spTree>
    <p:extLst>
      <p:ext uri="{BB962C8B-B14F-4D97-AF65-F5344CB8AC3E}">
        <p14:creationId xmlns:p14="http://schemas.microsoft.com/office/powerpoint/2010/main" val="1338281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C63-21E6-4793-8DD2-244364F9D17D}"/>
              </a:ext>
            </a:extLst>
          </p:cNvPr>
          <p:cNvSpPr>
            <a:spLocks noGrp="1"/>
          </p:cNvSpPr>
          <p:nvPr>
            <p:ph type="ctrTitle"/>
          </p:nvPr>
        </p:nvSpPr>
        <p:spPr>
          <a:xfrm>
            <a:off x="685800" y="209549"/>
            <a:ext cx="7772400" cy="457201"/>
          </a:xfrm>
        </p:spPr>
        <p:txBody>
          <a:bodyPr>
            <a:noAutofit/>
          </a:bodyPr>
          <a:lstStyle/>
          <a:p>
            <a:r>
              <a:rPr lang="en-US" b="1" dirty="0">
                <a:latin typeface="Times New Roman" panose="02020603050405020304" pitchFamily="18" charset="0"/>
                <a:cs typeface="Times New Roman" panose="02020603050405020304" pitchFamily="18" charset="0"/>
              </a:rPr>
              <a:t>Most Common Application Errors </a:t>
            </a:r>
            <a:endParaRPr lang="en-US" sz="2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AE06E33-23AA-4FB9-91AF-68010C37BEE3}"/>
              </a:ext>
            </a:extLst>
          </p:cNvPr>
          <p:cNvSpPr>
            <a:spLocks noGrp="1"/>
          </p:cNvSpPr>
          <p:nvPr>
            <p:ph type="subTitle" idx="1"/>
          </p:nvPr>
        </p:nvSpPr>
        <p:spPr>
          <a:xfrm>
            <a:off x="228600" y="895350"/>
            <a:ext cx="7543800" cy="3126581"/>
          </a:xfrm>
        </p:spPr>
        <p:txBody>
          <a:bodyPr>
            <a:normAutofit/>
          </a:bodyPr>
          <a:lstStyle/>
          <a:p>
            <a:pPr algn="l">
              <a:spcBef>
                <a:spcPts val="600"/>
              </a:spcBef>
              <a:spcAft>
                <a:spcPts val="600"/>
              </a:spcAft>
            </a:pPr>
            <a:r>
              <a:rPr lang="en-US" sz="2000" b="1" dirty="0">
                <a:solidFill>
                  <a:schemeClr val="accent1"/>
                </a:solidFill>
                <a:latin typeface="Times New Roman" panose="02020603050405020304" pitchFamily="18" charset="0"/>
                <a:cs typeface="Times New Roman" panose="02020603050405020304" pitchFamily="18" charset="0"/>
              </a:rPr>
              <a:t>Project Narrative</a:t>
            </a:r>
          </a:p>
          <a:p>
            <a:pPr marL="514350" indent="-514350" algn="l">
              <a:spcBef>
                <a:spcPts val="0"/>
              </a:spcBef>
              <a:spcAft>
                <a:spcPts val="600"/>
              </a:spcAft>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Failure to identify Goals, Objectives, Outputs and Outcomes	</a:t>
            </a:r>
          </a:p>
          <a:p>
            <a:pPr marL="514350" indent="-514350" algn="l">
              <a:spcBef>
                <a:spcPts val="0"/>
              </a:spcBef>
              <a:spcAft>
                <a:spcPts val="600"/>
              </a:spcAft>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Planning and Training Needs Assessment </a:t>
            </a:r>
          </a:p>
          <a:p>
            <a:pPr marL="914400" lvl="1" indent="-457200" algn="l">
              <a:spcBef>
                <a:spcPts val="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Lack of identifying numerical data and substantiation for needed resource	</a:t>
            </a:r>
          </a:p>
          <a:p>
            <a:pPr marL="514350" indent="-514350" algn="l">
              <a:spcBef>
                <a:spcPts val="0"/>
              </a:spcBef>
              <a:spcAft>
                <a:spcPts val="600"/>
              </a:spcAft>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Lack of clear outputs and outcomes</a:t>
            </a:r>
          </a:p>
          <a:p>
            <a:pPr marL="514350" indent="-514350" algn="l">
              <a:spcBef>
                <a:spcPts val="0"/>
              </a:spcBef>
              <a:spcAft>
                <a:spcPts val="600"/>
              </a:spcAft>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Exceeding 25% M&amp;A threshold </a:t>
            </a:r>
          </a:p>
          <a:p>
            <a:pPr lvl="1" algn="l"/>
            <a:endParaRPr lang="en-US" sz="2000" dirty="0">
              <a:solidFill>
                <a:schemeClr val="tx1"/>
              </a:solidFill>
              <a:latin typeface="Times New Roman" panose="02020603050405020304" pitchFamily="18" charset="0"/>
              <a:cs typeface="Times New Roman" panose="02020603050405020304" pitchFamily="18" charset="0"/>
            </a:endParaRPr>
          </a:p>
          <a:p>
            <a:pPr algn="l"/>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16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vc-037x"/>
          <p:cNvPicPr>
            <a:picLocks noChangeAspect="1" noChangeArrowheads="1"/>
          </p:cNvPicPr>
          <p:nvPr/>
        </p:nvPicPr>
        <p:blipFill>
          <a:blip r:embed="rId2" cstate="print"/>
          <a:srcRect/>
          <a:stretch>
            <a:fillRect/>
          </a:stretch>
        </p:blipFill>
        <p:spPr bwMode="auto">
          <a:xfrm>
            <a:off x="4742255" y="963864"/>
            <a:ext cx="2249094" cy="1741766"/>
          </a:xfrm>
          <a:prstGeom prst="rect">
            <a:avLst/>
          </a:prstGeom>
          <a:noFill/>
          <a:effectLst>
            <a:softEdge rad="0"/>
          </a:effectLst>
        </p:spPr>
      </p:pic>
      <p:pic>
        <p:nvPicPr>
          <p:cNvPr id="5" name="Picture 4" descr="ups plane wreck"/>
          <p:cNvPicPr>
            <a:picLocks noChangeAspect="1" noChangeArrowheads="1"/>
          </p:cNvPicPr>
          <p:nvPr/>
        </p:nvPicPr>
        <p:blipFill>
          <a:blip r:embed="rId3" cstate="print"/>
          <a:srcRect/>
          <a:stretch>
            <a:fillRect/>
          </a:stretch>
        </p:blipFill>
        <p:spPr bwMode="auto">
          <a:xfrm>
            <a:off x="2133600" y="971550"/>
            <a:ext cx="2285999" cy="1709401"/>
          </a:xfrm>
          <a:prstGeom prst="rect">
            <a:avLst/>
          </a:prstGeom>
          <a:noFill/>
        </p:spPr>
      </p:pic>
      <p:pic>
        <p:nvPicPr>
          <p:cNvPr id="6" name="Picture 5"/>
          <p:cNvPicPr>
            <a:picLocks noChangeAspect="1"/>
          </p:cNvPicPr>
          <p:nvPr/>
        </p:nvPicPr>
        <p:blipFill>
          <a:blip r:embed="rId4"/>
          <a:stretch>
            <a:fillRect/>
          </a:stretch>
        </p:blipFill>
        <p:spPr>
          <a:xfrm>
            <a:off x="2133600" y="2851651"/>
            <a:ext cx="2285999" cy="170159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0453" y="2851653"/>
            <a:ext cx="2260897" cy="1692761"/>
          </a:xfrm>
          <a:prstGeom prst="rect">
            <a:avLst/>
          </a:prstGeom>
        </p:spPr>
      </p:pic>
      <p:sp>
        <p:nvSpPr>
          <p:cNvPr id="9" name="Rectangle 8">
            <a:extLst>
              <a:ext uri="{FF2B5EF4-FFF2-40B4-BE49-F238E27FC236}">
                <a16:creationId xmlns:a16="http://schemas.microsoft.com/office/drawing/2014/main" id="{81676722-2FF2-4147-8EEE-F760B311ACE8}"/>
              </a:ext>
            </a:extLst>
          </p:cNvPr>
          <p:cNvSpPr/>
          <p:nvPr/>
        </p:nvSpPr>
        <p:spPr>
          <a:xfrm>
            <a:off x="76200" y="263493"/>
            <a:ext cx="8915400" cy="769441"/>
          </a:xfrm>
          <a:prstGeom prst="rect">
            <a:avLst/>
          </a:prstGeom>
        </p:spPr>
        <p:txBody>
          <a:bodyPr wrap="square">
            <a:spAutoFit/>
          </a:bodyPr>
          <a:lstStyle/>
          <a:p>
            <a:pPr algn="ctr"/>
            <a:r>
              <a:rPr lang="en-US" sz="2200" dirty="0">
                <a:latin typeface="Times New Roman" panose="02020603050405020304" pitchFamily="18" charset="0"/>
                <a:cs typeface="Times New Roman" panose="02020603050405020304" pitchFamily="18" charset="0"/>
              </a:rPr>
              <a:t>What We Work to Prevent: Transportation Related Hazmat Accidents and Incidents</a:t>
            </a:r>
          </a:p>
        </p:txBody>
      </p:sp>
    </p:spTree>
    <p:extLst>
      <p:ext uri="{BB962C8B-B14F-4D97-AF65-F5344CB8AC3E}">
        <p14:creationId xmlns:p14="http://schemas.microsoft.com/office/powerpoint/2010/main" val="441379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685800" y="209550"/>
            <a:ext cx="7772400" cy="1102519"/>
          </a:xfrm>
        </p:spPr>
        <p:txBody>
          <a:bodyPr>
            <a:normAutofit fontScale="90000"/>
          </a:bodyPr>
          <a:lstStyle/>
          <a:p>
            <a:r>
              <a:rPr lang="en-US" altLang="en-US" sz="4000" b="1" dirty="0">
                <a:solidFill>
                  <a:schemeClr val="tx1"/>
                </a:solidFill>
                <a:latin typeface="Times New Roman" panose="02020603050405020304" pitchFamily="18" charset="0"/>
                <a:cs typeface="Times New Roman" panose="02020603050405020304" pitchFamily="18" charset="0"/>
              </a:rPr>
              <a:t>Programmatic Questions? </a:t>
            </a:r>
          </a:p>
        </p:txBody>
      </p:sp>
      <p:pic>
        <p:nvPicPr>
          <p:cNvPr id="5" name="Picture 4">
            <a:extLst>
              <a:ext uri="{FF2B5EF4-FFF2-40B4-BE49-F238E27FC236}">
                <a16:creationId xmlns:a16="http://schemas.microsoft.com/office/drawing/2014/main" id="{73E867EA-24C1-43CE-9119-82DC7CD57A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19425" y="1504950"/>
            <a:ext cx="3105150" cy="2639378"/>
          </a:xfrm>
          <a:prstGeom prst="rect">
            <a:avLst/>
          </a:prstGeom>
        </p:spPr>
      </p:pic>
    </p:spTree>
    <p:extLst>
      <p:ext uri="{BB962C8B-B14F-4D97-AF65-F5344CB8AC3E}">
        <p14:creationId xmlns:p14="http://schemas.microsoft.com/office/powerpoint/2010/main" val="73681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9150"/>
            <a:ext cx="8229600" cy="3394472"/>
          </a:xfrm>
        </p:spPr>
        <p:txBody>
          <a:bodyPr/>
          <a:lstStyle/>
          <a:p>
            <a:pPr marL="0" indent="0" algn="ctr">
              <a:buNone/>
            </a:pPr>
            <a:br>
              <a:rPr lang="en-US" altLang="en-US" b="1" dirty="0">
                <a:latin typeface="Times New Roman" panose="02020603050405020304" pitchFamily="18" charset="0"/>
                <a:cs typeface="Times New Roman" panose="02020603050405020304" pitchFamily="18" charset="0"/>
              </a:rPr>
            </a:br>
            <a:br>
              <a:rPr lang="en-US" altLang="en-US" b="1" dirty="0">
                <a:latin typeface="Times New Roman" panose="02020603050405020304" pitchFamily="18" charset="0"/>
                <a:cs typeface="Times New Roman" panose="02020603050405020304" pitchFamily="18" charset="0"/>
              </a:rPr>
            </a:br>
            <a:r>
              <a:rPr lang="en-US" altLang="en-US" sz="3200" b="1" dirty="0">
                <a:solidFill>
                  <a:schemeClr val="accent1"/>
                </a:solidFill>
                <a:latin typeface="Times New Roman" panose="02020603050405020304" pitchFamily="18" charset="0"/>
                <a:cs typeface="Times New Roman" panose="02020603050405020304" pitchFamily="18" charset="0"/>
              </a:rPr>
              <a:t>Components of the HMEP Grant Application</a:t>
            </a:r>
          </a:p>
          <a:p>
            <a:pPr marL="0" indent="0" algn="ctr">
              <a:buNone/>
            </a:pPr>
            <a:r>
              <a:rPr lang="en-US" sz="3200" b="1" dirty="0">
                <a:solidFill>
                  <a:schemeClr val="accent1"/>
                </a:solidFill>
                <a:latin typeface="Times New Roman" panose="02020603050405020304" pitchFamily="18" charset="0"/>
                <a:cs typeface="Times New Roman" panose="02020603050405020304" pitchFamily="18" charset="0"/>
              </a:rPr>
              <a:t>Budget &amp; Budget Narrative</a:t>
            </a:r>
            <a:endParaRPr lang="en-US" sz="3200" dirty="0">
              <a:solidFill>
                <a:schemeClr val="accent1"/>
              </a:solidFill>
            </a:endParaRPr>
          </a:p>
        </p:txBody>
      </p:sp>
    </p:spTree>
    <p:extLst>
      <p:ext uri="{BB962C8B-B14F-4D97-AF65-F5344CB8AC3E}">
        <p14:creationId xmlns:p14="http://schemas.microsoft.com/office/powerpoint/2010/main" val="814334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6576" y="209550"/>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
        <p:nvSpPr>
          <p:cNvPr id="5" name="Content Placeholder 2"/>
          <p:cNvSpPr txBox="1">
            <a:spLocks/>
          </p:cNvSpPr>
          <p:nvPr/>
        </p:nvSpPr>
        <p:spPr>
          <a:xfrm>
            <a:off x="166576" y="1047750"/>
            <a:ext cx="8810847" cy="34099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spcAft>
                <a:spcPts val="600"/>
              </a:spcAft>
              <a:buFontTx/>
              <a:buNone/>
              <a:defRPr/>
            </a:pPr>
            <a:r>
              <a:rPr lang="en-US" sz="2000" b="1" dirty="0">
                <a:solidFill>
                  <a:schemeClr val="accent1"/>
                </a:solidFill>
                <a:latin typeface="Times New Roman" panose="02020603050405020304" pitchFamily="18" charset="0"/>
                <a:cs typeface="Times New Roman" panose="02020603050405020304" pitchFamily="18" charset="0"/>
              </a:rPr>
              <a:t>Application Budget (SF-424A)</a:t>
            </a:r>
          </a:p>
          <a:p>
            <a:pPr marL="342900" indent="-342900" algn="l" fontAlgn="base">
              <a:spcBef>
                <a:spcPts val="0"/>
              </a:spcBef>
              <a:spcAft>
                <a:spcPts val="18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A grant application must include a budget that details the costs required during the performance of the project.  </a:t>
            </a:r>
          </a:p>
          <a:p>
            <a:pPr marL="342900" indent="-342900" algn="l">
              <a:spcBef>
                <a:spcPts val="0"/>
              </a:spcBef>
              <a:spcAft>
                <a:spcPts val="18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The purpose of the line-item budget and budget narrative is to provide a forecast of expenditures and enable the actual financial operation of the organization to be measured against the forecast.</a:t>
            </a:r>
          </a:p>
          <a:p>
            <a:pPr marL="457200" indent="-457200" algn="l">
              <a:buFont typeface="+mj-lt"/>
              <a:buAutoNum type="arabicPeriod"/>
              <a:defRPr/>
            </a:pPr>
            <a:endParaRPr lang="en-US" sz="2300" dirty="0">
              <a:solidFill>
                <a:schemeClr val="tx1"/>
              </a:solidFill>
              <a:latin typeface="Times New Roman" panose="02020603050405020304" pitchFamily="18" charset="0"/>
              <a:cs typeface="Times New Roman" panose="02020603050405020304" pitchFamily="18" charset="0"/>
            </a:endParaRPr>
          </a:p>
          <a:p>
            <a:pPr algn="l" fontAlgn="base"/>
            <a:endParaRPr lang="en-US" sz="2000" dirty="0">
              <a:solidFill>
                <a:schemeClr val="tx1"/>
              </a:solidFill>
            </a:endParaRPr>
          </a:p>
        </p:txBody>
      </p:sp>
    </p:spTree>
    <p:extLst>
      <p:ext uri="{BB962C8B-B14F-4D97-AF65-F5344CB8AC3E}">
        <p14:creationId xmlns:p14="http://schemas.microsoft.com/office/powerpoint/2010/main" val="2947514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52400" y="819150"/>
            <a:ext cx="8839200" cy="3333750"/>
          </a:xfrm>
        </p:spPr>
        <p:txBody>
          <a:bodyPr>
            <a:noAutofit/>
          </a:bodyPr>
          <a:lstStyle/>
          <a:p>
            <a:pPr marL="0" indent="0" algn="l">
              <a:lnSpc>
                <a:spcPct val="100000"/>
              </a:lnSpc>
              <a:spcBef>
                <a:spcPts val="0"/>
              </a:spcBef>
              <a:spcAft>
                <a:spcPts val="600"/>
              </a:spcAft>
              <a:buNone/>
            </a:pPr>
            <a:r>
              <a:rPr lang="en-US" altLang="en-US" sz="1800" b="1" dirty="0">
                <a:solidFill>
                  <a:schemeClr val="accent1"/>
                </a:solidFill>
                <a:latin typeface="Times New Roman" panose="02020603050405020304" pitchFamily="18" charset="0"/>
                <a:cs typeface="Times New Roman" panose="02020603050405020304" pitchFamily="18" charset="0"/>
              </a:rPr>
              <a:t>Testing Your Budget</a:t>
            </a:r>
          </a:p>
          <a:p>
            <a:pPr marL="0" indent="0" algn="l">
              <a:spcBef>
                <a:spcPts val="0"/>
              </a:spcBef>
              <a:spcAft>
                <a:spcPts val="1200"/>
              </a:spcAft>
              <a:buNone/>
            </a:pPr>
            <a:r>
              <a:rPr lang="en-US" altLang="en-US" sz="1800" dirty="0">
                <a:solidFill>
                  <a:schemeClr val="tx1"/>
                </a:solidFill>
                <a:latin typeface="Times New Roman" panose="02020603050405020304" pitchFamily="18" charset="0"/>
                <a:cs typeface="Times New Roman" panose="02020603050405020304" pitchFamily="18" charset="0"/>
              </a:rPr>
              <a:t>An applicant’s budget request is reviewed for compliance with the governing cost principles</a:t>
            </a:r>
            <a:r>
              <a:rPr lang="en-US" altLang="en-US" sz="1800" dirty="0">
                <a:latin typeface="Times New Roman" panose="02020603050405020304" pitchFamily="18" charset="0"/>
                <a:cs typeface="Times New Roman" panose="02020603050405020304" pitchFamily="18" charset="0"/>
              </a:rPr>
              <a:t>,</a:t>
            </a:r>
            <a:r>
              <a:rPr lang="en-US" altLang="en-US" sz="1800" dirty="0">
                <a:solidFill>
                  <a:schemeClr val="tx1"/>
                </a:solidFill>
                <a:latin typeface="Times New Roman" panose="02020603050405020304" pitchFamily="18" charset="0"/>
                <a:cs typeface="Times New Roman" panose="02020603050405020304" pitchFamily="18" charset="0"/>
              </a:rPr>
              <a:t> other requirements and policies applicable to the type of recipient and the type of award. </a:t>
            </a:r>
          </a:p>
          <a:p>
            <a:pPr marL="0" indent="0" algn="l">
              <a:spcBef>
                <a:spcPts val="0"/>
              </a:spcBef>
              <a:spcAft>
                <a:spcPts val="1200"/>
              </a:spcAft>
              <a:buNone/>
            </a:pPr>
            <a:r>
              <a:rPr lang="en-US" altLang="en-US" sz="1800" dirty="0">
                <a:solidFill>
                  <a:schemeClr val="tx1"/>
                </a:solidFill>
                <a:latin typeface="Times New Roman" panose="02020603050405020304" pitchFamily="18" charset="0"/>
                <a:cs typeface="Times New Roman" panose="02020603050405020304" pitchFamily="18" charset="0"/>
              </a:rPr>
              <a:t>The cost principles address </a:t>
            </a:r>
            <a:r>
              <a:rPr lang="en-US" altLang="en-US" sz="1800" b="1" dirty="0">
                <a:solidFill>
                  <a:schemeClr val="tx1"/>
                </a:solidFill>
                <a:latin typeface="Times New Roman" panose="02020603050405020304" pitchFamily="18" charset="0"/>
                <a:cs typeface="Times New Roman" panose="02020603050405020304" pitchFamily="18" charset="0"/>
              </a:rPr>
              <a:t>four tests </a:t>
            </a:r>
            <a:r>
              <a:rPr lang="en-US" altLang="en-US" sz="1800" dirty="0">
                <a:solidFill>
                  <a:schemeClr val="tx1"/>
                </a:solidFill>
                <a:latin typeface="Times New Roman" panose="02020603050405020304" pitchFamily="18" charset="0"/>
                <a:cs typeface="Times New Roman" panose="02020603050405020304" pitchFamily="18" charset="0"/>
              </a:rPr>
              <a:t>that PHMSA follows in determining cost eligibility. Costs charged to awards must be:</a:t>
            </a:r>
          </a:p>
          <a:p>
            <a:pPr>
              <a:lnSpc>
                <a:spcPct val="100000"/>
              </a:lnSpc>
              <a:spcBef>
                <a:spcPts val="0"/>
              </a:spcBef>
              <a:spcAft>
                <a:spcPts val="1200"/>
              </a:spcAft>
              <a:buFont typeface="Wingdings" panose="05000000000000000000" pitchFamily="2" charset="2"/>
              <a:buChar char="§"/>
            </a:pPr>
            <a:r>
              <a:rPr lang="en-US" altLang="en-US" sz="1800" dirty="0">
                <a:solidFill>
                  <a:schemeClr val="tx1"/>
                </a:solidFill>
                <a:latin typeface="Times New Roman" panose="02020603050405020304" pitchFamily="18" charset="0"/>
                <a:cs typeface="Times New Roman" panose="02020603050405020304" pitchFamily="18" charset="0"/>
              </a:rPr>
              <a:t>Allowable </a:t>
            </a:r>
            <a:r>
              <a:rPr lang="en-US" altLang="en-US" sz="1800" i="1" dirty="0">
                <a:solidFill>
                  <a:schemeClr val="tx1"/>
                </a:solidFill>
                <a:latin typeface="Times New Roman" panose="02020603050405020304" pitchFamily="18" charset="0"/>
                <a:cs typeface="Times New Roman" panose="02020603050405020304" pitchFamily="18" charset="0"/>
              </a:rPr>
              <a:t>(2 CFR part 200, </a:t>
            </a:r>
            <a:r>
              <a:rPr lang="en-US" altLang="en-US" sz="1800" i="1" dirty="0">
                <a:latin typeface="Times New Roman" panose="02020603050405020304" pitchFamily="18" charset="0"/>
                <a:cs typeface="Times New Roman" panose="02020603050405020304" pitchFamily="18" charset="0"/>
              </a:rPr>
              <a:t>NOFO</a:t>
            </a:r>
            <a:r>
              <a:rPr lang="en-US" altLang="en-US" sz="1800" i="1" dirty="0">
                <a:solidFill>
                  <a:schemeClr val="tx1"/>
                </a:solidFill>
                <a:latin typeface="Times New Roman" panose="02020603050405020304" pitchFamily="18" charset="0"/>
                <a:cs typeface="Times New Roman" panose="02020603050405020304" pitchFamily="18" charset="0"/>
              </a:rPr>
              <a:t>, federal statute)</a:t>
            </a:r>
          </a:p>
          <a:p>
            <a:pPr>
              <a:lnSpc>
                <a:spcPct val="100000"/>
              </a:lnSpc>
              <a:spcBef>
                <a:spcPts val="0"/>
              </a:spcBef>
              <a:spcAft>
                <a:spcPts val="1200"/>
              </a:spcAft>
              <a:buFont typeface="Wingdings" panose="05000000000000000000" pitchFamily="2" charset="2"/>
              <a:buChar char="§"/>
            </a:pPr>
            <a:r>
              <a:rPr lang="en-US" altLang="en-US" sz="1800" dirty="0">
                <a:solidFill>
                  <a:schemeClr val="tx1"/>
                </a:solidFill>
                <a:latin typeface="Times New Roman" panose="02020603050405020304" pitchFamily="18" charset="0"/>
                <a:cs typeface="Times New Roman" panose="02020603050405020304" pitchFamily="18" charset="0"/>
              </a:rPr>
              <a:t>Allocable </a:t>
            </a:r>
            <a:r>
              <a:rPr lang="en-US" altLang="en-US" sz="1800" i="1" dirty="0">
                <a:solidFill>
                  <a:schemeClr val="tx1"/>
                </a:solidFill>
                <a:latin typeface="Times New Roman" panose="02020603050405020304" pitchFamily="18" charset="0"/>
                <a:cs typeface="Times New Roman" panose="02020603050405020304" pitchFamily="18" charset="0"/>
              </a:rPr>
              <a:t>(2 CFR </a:t>
            </a:r>
            <a:r>
              <a:rPr lang="en-US" sz="1800" i="1" dirty="0">
                <a:latin typeface="Times New Roman" panose="02020603050405020304" pitchFamily="18" charset="0"/>
                <a:cs typeface="Times New Roman" panose="02020603050405020304" pitchFamily="18" charset="0"/>
              </a:rPr>
              <a:t>§ </a:t>
            </a:r>
            <a:r>
              <a:rPr lang="en-US" altLang="en-US" sz="1800" i="1" dirty="0">
                <a:solidFill>
                  <a:schemeClr val="tx1"/>
                </a:solidFill>
                <a:latin typeface="Times New Roman" panose="02020603050405020304" pitchFamily="18" charset="0"/>
                <a:cs typeface="Times New Roman" panose="02020603050405020304" pitchFamily="18" charset="0"/>
              </a:rPr>
              <a:t>200.405)</a:t>
            </a:r>
          </a:p>
          <a:p>
            <a:pPr>
              <a:lnSpc>
                <a:spcPct val="100000"/>
              </a:lnSpc>
              <a:spcBef>
                <a:spcPts val="0"/>
              </a:spcBef>
              <a:spcAft>
                <a:spcPts val="1200"/>
              </a:spcAft>
              <a:buFont typeface="Wingdings" panose="05000000000000000000" pitchFamily="2" charset="2"/>
              <a:buChar char="§"/>
            </a:pPr>
            <a:r>
              <a:rPr lang="en-US" altLang="en-US" sz="1800" dirty="0">
                <a:solidFill>
                  <a:schemeClr val="tx1"/>
                </a:solidFill>
                <a:latin typeface="Times New Roman" panose="02020603050405020304" pitchFamily="18" charset="0"/>
                <a:cs typeface="Times New Roman" panose="02020603050405020304" pitchFamily="18" charset="0"/>
              </a:rPr>
              <a:t>Necessary</a:t>
            </a:r>
            <a:r>
              <a:rPr lang="en-US" altLang="en-US" sz="1800" i="1" dirty="0">
                <a:solidFill>
                  <a:schemeClr val="tx1"/>
                </a:solidFill>
                <a:latin typeface="Times New Roman" panose="02020603050405020304" pitchFamily="18" charset="0"/>
                <a:cs typeface="Times New Roman" panose="02020603050405020304" pitchFamily="18" charset="0"/>
              </a:rPr>
              <a:t>(2 CFR </a:t>
            </a:r>
            <a:r>
              <a:rPr lang="en-US" sz="1800" i="1" dirty="0">
                <a:latin typeface="Times New Roman" panose="02020603050405020304" pitchFamily="18" charset="0"/>
                <a:cs typeface="Times New Roman" panose="02020603050405020304" pitchFamily="18" charset="0"/>
              </a:rPr>
              <a:t>§ </a:t>
            </a:r>
            <a:r>
              <a:rPr lang="en-US" altLang="en-US" sz="1800" i="1" dirty="0">
                <a:solidFill>
                  <a:schemeClr val="tx1"/>
                </a:solidFill>
                <a:latin typeface="Times New Roman" panose="02020603050405020304" pitchFamily="18" charset="0"/>
                <a:cs typeface="Times New Roman" panose="02020603050405020304" pitchFamily="18" charset="0"/>
              </a:rPr>
              <a:t>200.403)</a:t>
            </a:r>
          </a:p>
          <a:p>
            <a:pPr>
              <a:lnSpc>
                <a:spcPct val="100000"/>
              </a:lnSpc>
              <a:spcBef>
                <a:spcPts val="0"/>
              </a:spcBef>
              <a:spcAft>
                <a:spcPts val="1200"/>
              </a:spcAft>
              <a:buFont typeface="Wingdings" panose="05000000000000000000" pitchFamily="2" charset="2"/>
              <a:buChar char="§"/>
            </a:pPr>
            <a:r>
              <a:rPr lang="en-US" altLang="en-US" sz="1800" dirty="0">
                <a:solidFill>
                  <a:schemeClr val="tx1"/>
                </a:solidFill>
                <a:latin typeface="Times New Roman" panose="02020603050405020304" pitchFamily="18" charset="0"/>
                <a:cs typeface="Times New Roman" panose="02020603050405020304" pitchFamily="18" charset="0"/>
              </a:rPr>
              <a:t>Reasonable and consistently applied </a:t>
            </a:r>
            <a:r>
              <a:rPr lang="en-US" altLang="en-US" sz="1800" i="1" dirty="0">
                <a:solidFill>
                  <a:schemeClr val="tx1"/>
                </a:solidFill>
                <a:latin typeface="Times New Roman" panose="02020603050405020304" pitchFamily="18" charset="0"/>
                <a:cs typeface="Times New Roman" panose="02020603050405020304" pitchFamily="18" charset="0"/>
              </a:rPr>
              <a:t>(2 CFR </a:t>
            </a:r>
            <a:r>
              <a:rPr lang="en-US" sz="1800" i="1" dirty="0">
                <a:latin typeface="Times New Roman" panose="02020603050405020304" pitchFamily="18" charset="0"/>
                <a:cs typeface="Times New Roman" panose="02020603050405020304" pitchFamily="18" charset="0"/>
              </a:rPr>
              <a:t>§ </a:t>
            </a:r>
            <a:r>
              <a:rPr lang="en-US" altLang="en-US" sz="1800" i="1" dirty="0">
                <a:solidFill>
                  <a:schemeClr val="tx1"/>
                </a:solidFill>
                <a:latin typeface="Times New Roman" panose="02020603050405020304" pitchFamily="18" charset="0"/>
                <a:cs typeface="Times New Roman" panose="02020603050405020304" pitchFamily="18" charset="0"/>
              </a:rPr>
              <a:t>200.403)</a:t>
            </a:r>
          </a:p>
          <a:p>
            <a:pPr algn="l"/>
            <a:endParaRPr lang="en-US" sz="1800" b="1" dirty="0">
              <a:solidFill>
                <a:schemeClr val="tx1"/>
              </a:solidFill>
              <a:latin typeface="Bell MT" panose="02020503060305020303" pitchFamily="18" charset="0"/>
            </a:endParaRPr>
          </a:p>
        </p:txBody>
      </p:sp>
      <p:sp>
        <p:nvSpPr>
          <p:cNvPr id="4" name="Title 1"/>
          <p:cNvSpPr txBox="1">
            <a:spLocks/>
          </p:cNvSpPr>
          <p:nvPr/>
        </p:nvSpPr>
        <p:spPr>
          <a:xfrm>
            <a:off x="152400" y="32817"/>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3838841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0050" y="2433251"/>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285750" y="733642"/>
            <a:ext cx="4572000" cy="3724096"/>
          </a:xfrm>
          <a:prstGeom prst="rect">
            <a:avLst/>
          </a:prstGeom>
        </p:spPr>
        <p:txBody>
          <a:bodyPr wrap="square">
            <a:spAutoFit/>
          </a:bodyPr>
          <a:lstStyle/>
          <a:p>
            <a:pPr>
              <a:spcBef>
                <a:spcPts val="300"/>
              </a:spcBef>
              <a:spcAft>
                <a:spcPts val="300"/>
              </a:spcAft>
            </a:pPr>
            <a:r>
              <a:rPr lang="en-US"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Part D: Budget Narrative</a:t>
            </a:r>
          </a:p>
          <a:p>
            <a:pPr marL="257175" indent="-257175">
              <a:spcBef>
                <a:spcPts val="300"/>
              </a:spcBef>
              <a:spcAft>
                <a:spcPts val="3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Applicants must include a </a:t>
            </a:r>
            <a:r>
              <a:rPr lang="en-US"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budget</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and </a:t>
            </a:r>
            <a:r>
              <a:rPr lang="en-US"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budget narrative</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that details the costs required during the performance of the project.</a:t>
            </a:r>
          </a:p>
          <a:p>
            <a:pPr marL="257175" indent="-257175">
              <a:spcBef>
                <a:spcPts val="300"/>
              </a:spcBef>
              <a:spcAft>
                <a:spcPts val="3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 </a:t>
            </a:r>
            <a:r>
              <a:rPr lang="en-US" b="1" dirty="0">
                <a:latin typeface="Times New Roman" panose="02020603050405020304" pitchFamily="18" charset="0"/>
                <a:ea typeface="Calibri" panose="020F0502020204030204" pitchFamily="34" charset="0"/>
                <a:cs typeface="Times New Roman" panose="02020603050405020304" pitchFamily="18" charset="0"/>
              </a:rPr>
              <a:t>budget</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provides an overview of costs organized by object class category. </a:t>
            </a:r>
          </a:p>
          <a:p>
            <a:pPr marL="257175" indent="-257175">
              <a:spcBef>
                <a:spcPts val="300"/>
              </a:spcBef>
              <a:spcAft>
                <a:spcPts val="3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 </a:t>
            </a:r>
            <a:r>
              <a:rPr lang="en-US" b="1" dirty="0">
                <a:latin typeface="Times New Roman" panose="02020603050405020304" pitchFamily="18" charset="0"/>
                <a:ea typeface="Calibri" panose="020F0502020204030204" pitchFamily="34" charset="0"/>
                <a:cs typeface="Times New Roman" panose="02020603050405020304" pitchFamily="18" charset="0"/>
              </a:rPr>
              <a:t>budget narrative </a:t>
            </a:r>
            <a:r>
              <a:rPr lang="en-US" dirty="0">
                <a:latin typeface="Times New Roman" panose="02020603050405020304" pitchFamily="18" charset="0"/>
                <a:ea typeface="Calibri" panose="020F0502020204030204" pitchFamily="34" charset="0"/>
                <a:cs typeface="Times New Roman" panose="02020603050405020304" pitchFamily="18" charset="0"/>
              </a:rPr>
              <a:t>explains these costs in detail and how they are calculated. </a:t>
            </a:r>
          </a:p>
          <a:p>
            <a:pPr marL="257175" indent="-257175">
              <a:spcBef>
                <a:spcPts val="300"/>
              </a:spcBef>
              <a:spcAft>
                <a:spcPts val="3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Together, the budget and budget narrative provide a </a:t>
            </a:r>
            <a:r>
              <a:rPr lang="en-US" b="1" dirty="0">
                <a:latin typeface="Times New Roman" panose="02020603050405020304" pitchFamily="18" charset="0"/>
                <a:ea typeface="Calibri" panose="020F0502020204030204" pitchFamily="34" charset="0"/>
                <a:cs typeface="Times New Roman" panose="02020603050405020304" pitchFamily="18" charset="0"/>
              </a:rPr>
              <a:t>forecast of expenditures</a:t>
            </a:r>
            <a:r>
              <a:rPr lang="en-US" dirty="0">
                <a:latin typeface="Times New Roman" panose="02020603050405020304" pitchFamily="18" charset="0"/>
                <a:ea typeface="Calibri" panose="020F0502020204030204" pitchFamily="34" charset="0"/>
                <a:cs typeface="Times New Roman" panose="02020603050405020304" pitchFamily="18" charset="0"/>
              </a:rPr>
              <a:t> to measure against the applicant’s actual financial operations.</a:t>
            </a:r>
          </a:p>
        </p:txBody>
      </p:sp>
      <p:pic>
        <p:nvPicPr>
          <p:cNvPr id="6" name="Picture 5" descr="&lt;strong&gt;budget&lt;/strong&gt; - DriverLayer Search Engin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4007" y="1307305"/>
            <a:ext cx="3056489" cy="2672333"/>
          </a:xfrm>
          <a:prstGeom prst="rect">
            <a:avLst/>
          </a:prstGeom>
        </p:spPr>
      </p:pic>
      <p:sp>
        <p:nvSpPr>
          <p:cNvPr id="7" name="Title 1"/>
          <p:cNvSpPr txBox="1">
            <a:spLocks/>
          </p:cNvSpPr>
          <p:nvPr/>
        </p:nvSpPr>
        <p:spPr>
          <a:xfrm>
            <a:off x="0" y="183356"/>
            <a:ext cx="9144000" cy="614363"/>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HMEP Grant Application</a:t>
            </a:r>
          </a:p>
        </p:txBody>
      </p:sp>
    </p:spTree>
    <p:extLst>
      <p:ext uri="{BB962C8B-B14F-4D97-AF65-F5344CB8AC3E}">
        <p14:creationId xmlns:p14="http://schemas.microsoft.com/office/powerpoint/2010/main" val="1300888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0050" y="2433251"/>
            <a:ext cx="8229600" cy="276999"/>
          </a:xfrm>
          <a:prstGeom prst="rect">
            <a:avLst/>
          </a:prstGeom>
          <a:ln/>
        </p:spPr>
        <p:txBody>
          <a:bodyPr vert="horz" wrap="square" lIns="68580" tIns="34290" rIns="68580" bIns="34290" rtlCol="0" anchor="ctr">
            <a:spAutoFit/>
          </a:bodyPr>
          <a:lstStyle/>
          <a:p>
            <a:endParaRPr lang="en-US" sz="1350" dirty="0"/>
          </a:p>
        </p:txBody>
      </p:sp>
      <p:pic>
        <p:nvPicPr>
          <p:cNvPr id="6" name="Picture 5"/>
          <p:cNvPicPr>
            <a:picLocks noChangeAspect="1"/>
          </p:cNvPicPr>
          <p:nvPr/>
        </p:nvPicPr>
        <p:blipFill rotWithShape="1">
          <a:blip r:embed="rId2"/>
          <a:srcRect l="1806" t="9297" r="1580"/>
          <a:stretch/>
        </p:blipFill>
        <p:spPr>
          <a:xfrm>
            <a:off x="400050" y="1438403"/>
            <a:ext cx="7860875" cy="2000250"/>
          </a:xfrm>
          <a:prstGeom prst="rect">
            <a:avLst/>
          </a:prstGeom>
        </p:spPr>
      </p:pic>
      <p:sp>
        <p:nvSpPr>
          <p:cNvPr id="5" name="Rectangle 4"/>
          <p:cNvSpPr/>
          <p:nvPr/>
        </p:nvSpPr>
        <p:spPr>
          <a:xfrm>
            <a:off x="342900" y="3562350"/>
            <a:ext cx="8458200" cy="703911"/>
          </a:xfrm>
          <a:prstGeom prst="rect">
            <a:avLst/>
          </a:prstGeom>
        </p:spPr>
        <p:txBody>
          <a:bodyPr wrap="square">
            <a:spAutoFit/>
          </a:bodyPr>
          <a:lstStyle/>
          <a:p>
            <a:pPr>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Enter the </a:t>
            </a:r>
            <a:r>
              <a:rPr lang="en-US"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Federal and Non-Federal </a:t>
            </a:r>
            <a:r>
              <a:rPr lang="en-US" dirty="0">
                <a:latin typeface="Times New Roman" panose="02020603050405020304" pitchFamily="18" charset="0"/>
                <a:ea typeface="Calibri" panose="020F0502020204030204" pitchFamily="34" charset="0"/>
                <a:cs typeface="Times New Roman" panose="02020603050405020304" pitchFamily="18" charset="0"/>
              </a:rPr>
              <a:t>match amounts in their respective columns under New or Revised Budget. Column G should auto-populate.</a:t>
            </a:r>
          </a:p>
        </p:txBody>
      </p:sp>
      <p:sp>
        <p:nvSpPr>
          <p:cNvPr id="7" name="Title 1"/>
          <p:cNvSpPr txBox="1">
            <a:spLocks/>
          </p:cNvSpPr>
          <p:nvPr/>
        </p:nvSpPr>
        <p:spPr>
          <a:xfrm>
            <a:off x="25693" y="176437"/>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Budget Narrative</a:t>
            </a:r>
          </a:p>
        </p:txBody>
      </p:sp>
      <p:sp>
        <p:nvSpPr>
          <p:cNvPr id="8" name="TextBox 7">
            <a:extLst>
              <a:ext uri="{FF2B5EF4-FFF2-40B4-BE49-F238E27FC236}">
                <a16:creationId xmlns:a16="http://schemas.microsoft.com/office/drawing/2014/main" id="{FF765551-BA92-4453-8A85-3147DE97D685}"/>
              </a:ext>
            </a:extLst>
          </p:cNvPr>
          <p:cNvSpPr txBox="1"/>
          <p:nvPr/>
        </p:nvSpPr>
        <p:spPr>
          <a:xfrm>
            <a:off x="407144" y="1029149"/>
            <a:ext cx="5765055" cy="400110"/>
          </a:xfrm>
          <a:prstGeom prst="rect">
            <a:avLst/>
          </a:prstGeom>
          <a:noFill/>
        </p:spPr>
        <p:txBody>
          <a:bodyPr wrap="square" rtlCol="0">
            <a:spAutoFit/>
          </a:bodyPr>
          <a:lstStyle/>
          <a:p>
            <a:r>
              <a:rPr lang="en-US" sz="2000" dirty="0">
                <a:solidFill>
                  <a:schemeClr val="accent1"/>
                </a:solidFill>
                <a:latin typeface="Times New Roman" panose="02020603050405020304" pitchFamily="18" charset="0"/>
                <a:cs typeface="Times New Roman" panose="02020603050405020304" pitchFamily="18" charset="0"/>
              </a:rPr>
              <a:t>Budget &amp; Budget Narrative SF-424A Section A</a:t>
            </a:r>
          </a:p>
        </p:txBody>
      </p:sp>
    </p:spTree>
    <p:extLst>
      <p:ext uri="{BB962C8B-B14F-4D97-AF65-F5344CB8AC3E}">
        <p14:creationId xmlns:p14="http://schemas.microsoft.com/office/powerpoint/2010/main" val="1342903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0" y="192768"/>
            <a:ext cx="8458200" cy="438582"/>
          </a:xfrm>
          <a:prstGeom prst="rect">
            <a:avLst/>
          </a:prstGeom>
          <a:ln/>
        </p:spPr>
        <p:txBody>
          <a:bodyPr vert="horz" wrap="square" lIns="68580" tIns="34290" rIns="68580" bIns="34290" rtlCol="0" anchor="ctr">
            <a:spAutoFit/>
          </a:bodyPr>
          <a:lstStyle/>
          <a:p>
            <a:pPr algn="ctr"/>
            <a:r>
              <a:rPr lang="en-US" sz="2400" b="1" dirty="0">
                <a:solidFill>
                  <a:schemeClr val="accent1"/>
                </a:solidFill>
                <a:latin typeface="Times New Roman" panose="02020603050405020304" pitchFamily="18" charset="0"/>
                <a:cs typeface="Times New Roman" panose="02020603050405020304" pitchFamily="18" charset="0"/>
              </a:rPr>
              <a:t>Components of the Budget Narrative</a:t>
            </a:r>
          </a:p>
        </p:txBody>
      </p:sp>
      <p:sp>
        <p:nvSpPr>
          <p:cNvPr id="4" name="TextBox 3"/>
          <p:cNvSpPr txBox="1"/>
          <p:nvPr/>
        </p:nvSpPr>
        <p:spPr>
          <a:xfrm>
            <a:off x="400050" y="2433251"/>
            <a:ext cx="8229600" cy="276999"/>
          </a:xfrm>
          <a:prstGeom prst="rect">
            <a:avLst/>
          </a:prstGeom>
          <a:ln/>
        </p:spPr>
        <p:txBody>
          <a:bodyPr vert="horz" wrap="square" lIns="68580" tIns="34290" rIns="68580" bIns="34290" rtlCol="0" anchor="ctr">
            <a:spAutoFit/>
          </a:bodyPr>
          <a:lstStyle/>
          <a:p>
            <a:endParaRPr lang="en-US" sz="1350" dirty="0"/>
          </a:p>
        </p:txBody>
      </p:sp>
      <p:pic>
        <p:nvPicPr>
          <p:cNvPr id="7" name="Picture 6"/>
          <p:cNvPicPr>
            <a:picLocks noChangeAspect="1"/>
          </p:cNvPicPr>
          <p:nvPr/>
        </p:nvPicPr>
        <p:blipFill rotWithShape="1">
          <a:blip r:embed="rId2"/>
          <a:srcRect l="2327" t="1986" r="981"/>
          <a:stretch/>
        </p:blipFill>
        <p:spPr>
          <a:xfrm>
            <a:off x="394207" y="1352550"/>
            <a:ext cx="5429251" cy="3224105"/>
          </a:xfrm>
          <a:prstGeom prst="rect">
            <a:avLst/>
          </a:prstGeom>
        </p:spPr>
      </p:pic>
      <p:sp>
        <p:nvSpPr>
          <p:cNvPr id="5" name="Rectangle 4"/>
          <p:cNvSpPr/>
          <p:nvPr/>
        </p:nvSpPr>
        <p:spPr>
          <a:xfrm>
            <a:off x="6000750" y="1163461"/>
            <a:ext cx="2914650" cy="2951064"/>
          </a:xfrm>
          <a:prstGeom prst="rect">
            <a:avLst/>
          </a:prstGeom>
        </p:spPr>
        <p:txBody>
          <a:bodyPr wrap="square">
            <a:spAutoFit/>
          </a:bodyPr>
          <a:lstStyle/>
          <a:p>
            <a:pPr>
              <a:lnSpc>
                <a:spcPct val="150000"/>
              </a:lnSpc>
              <a:spcAft>
                <a:spcPts val="1200"/>
              </a:spcAft>
            </a:pPr>
            <a:r>
              <a:rPr lang="en-US" dirty="0">
                <a:latin typeface="Times New Roman" panose="02020603050405020304" pitchFamily="18" charset="0"/>
                <a:ea typeface="Calibri" panose="020F0502020204030204" pitchFamily="34" charset="0"/>
                <a:cs typeface="Times New Roman" panose="02020603050405020304" pitchFamily="18" charset="0"/>
              </a:rPr>
              <a:t>Enter the </a:t>
            </a:r>
            <a:r>
              <a:rPr lang="en-US"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federal costs only</a:t>
            </a:r>
            <a:r>
              <a:rPr lang="en-US" dirty="0">
                <a:latin typeface="Times New Roman" panose="02020603050405020304" pitchFamily="18" charset="0"/>
                <a:ea typeface="Calibri" panose="020F0502020204030204" pitchFamily="34" charset="0"/>
                <a:cs typeface="Times New Roman" panose="02020603050405020304" pitchFamily="18" charset="0"/>
              </a:rPr>
              <a:t>. Include matching amounts in this section (unless exempt). The budget narrative should be used to explain how matching will be met (if applicable).</a:t>
            </a:r>
          </a:p>
        </p:txBody>
      </p:sp>
      <p:sp>
        <p:nvSpPr>
          <p:cNvPr id="6" name="TextBox 5">
            <a:extLst>
              <a:ext uri="{FF2B5EF4-FFF2-40B4-BE49-F238E27FC236}">
                <a16:creationId xmlns:a16="http://schemas.microsoft.com/office/drawing/2014/main" id="{F450AE7B-E2E8-451D-B218-FD2D6566DD2F}"/>
              </a:ext>
            </a:extLst>
          </p:cNvPr>
          <p:cNvSpPr txBox="1"/>
          <p:nvPr/>
        </p:nvSpPr>
        <p:spPr>
          <a:xfrm>
            <a:off x="409575" y="709676"/>
            <a:ext cx="6153150"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Budget &amp; Budget Narrative SF-424A Section B</a:t>
            </a:r>
          </a:p>
        </p:txBody>
      </p:sp>
    </p:spTree>
    <p:extLst>
      <p:ext uri="{BB962C8B-B14F-4D97-AF65-F5344CB8AC3E}">
        <p14:creationId xmlns:p14="http://schemas.microsoft.com/office/powerpoint/2010/main" val="4021195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478" y="99162"/>
            <a:ext cx="8458200" cy="438582"/>
          </a:xfrm>
          <a:prstGeom prst="rect">
            <a:avLst/>
          </a:prstGeom>
          <a:ln/>
        </p:spPr>
        <p:txBody>
          <a:bodyPr vert="horz" wrap="square" lIns="68580" tIns="34290" rIns="68580" bIns="34290" rtlCol="0" anchor="ctr">
            <a:spAutoFit/>
          </a:bodyPr>
          <a:lstStyle/>
          <a:p>
            <a:pPr algn="ctr"/>
            <a:r>
              <a:rPr lang="en-US" sz="2400" b="1" dirty="0">
                <a:solidFill>
                  <a:schemeClr val="accent1"/>
                </a:solidFill>
                <a:latin typeface="Times New Roman" panose="02020603050405020304" pitchFamily="18" charset="0"/>
                <a:cs typeface="Times New Roman" panose="02020603050405020304" pitchFamily="18" charset="0"/>
              </a:rPr>
              <a:t>Components of the Budget Narrative</a:t>
            </a:r>
          </a:p>
        </p:txBody>
      </p:sp>
      <p:sp>
        <p:nvSpPr>
          <p:cNvPr id="4" name="TextBox 3"/>
          <p:cNvSpPr txBox="1"/>
          <p:nvPr/>
        </p:nvSpPr>
        <p:spPr>
          <a:xfrm>
            <a:off x="400050" y="2433251"/>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285750" y="3237938"/>
            <a:ext cx="7994290" cy="385362"/>
          </a:xfrm>
          <a:prstGeom prst="rect">
            <a:avLst/>
          </a:prstGeom>
        </p:spPr>
        <p:txBody>
          <a:bodyPr wrap="square">
            <a:spAutoFit/>
          </a:bodyPr>
          <a:lstStyle/>
          <a:p>
            <a:pPr>
              <a:lnSpc>
                <a:spcPct val="115000"/>
              </a:lnSpc>
              <a:spcAft>
                <a:spcPts val="750"/>
              </a:spcAft>
            </a:pPr>
            <a:r>
              <a:rPr lang="en-US" dirty="0">
                <a:latin typeface="Times New Roman" panose="02020603050405020304" pitchFamily="18" charset="0"/>
                <a:ea typeface="Calibri" panose="020F0502020204030204" pitchFamily="34" charset="0"/>
                <a:cs typeface="Times New Roman" panose="02020603050405020304" pitchFamily="18" charset="0"/>
              </a:rPr>
              <a:t>Enter the </a:t>
            </a:r>
            <a:r>
              <a:rPr lang="en-US"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matching costs only</a:t>
            </a:r>
            <a:r>
              <a:rPr lang="en-US"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8" name="Picture 7"/>
          <p:cNvPicPr>
            <a:picLocks noChangeAspect="1"/>
          </p:cNvPicPr>
          <p:nvPr/>
        </p:nvPicPr>
        <p:blipFill rotWithShape="1">
          <a:blip r:embed="rId2"/>
          <a:srcRect l="2099" t="3174"/>
          <a:stretch/>
        </p:blipFill>
        <p:spPr>
          <a:xfrm>
            <a:off x="276225" y="1210617"/>
            <a:ext cx="7994290" cy="2027321"/>
          </a:xfrm>
          <a:prstGeom prst="rect">
            <a:avLst/>
          </a:prstGeom>
        </p:spPr>
      </p:pic>
      <p:sp>
        <p:nvSpPr>
          <p:cNvPr id="6" name="TextBox 5">
            <a:extLst>
              <a:ext uri="{FF2B5EF4-FFF2-40B4-BE49-F238E27FC236}">
                <a16:creationId xmlns:a16="http://schemas.microsoft.com/office/drawing/2014/main" id="{C2023FA9-0EA1-4752-ACAA-664E18C68255}"/>
              </a:ext>
            </a:extLst>
          </p:cNvPr>
          <p:cNvSpPr txBox="1"/>
          <p:nvPr/>
        </p:nvSpPr>
        <p:spPr>
          <a:xfrm>
            <a:off x="228600" y="787464"/>
            <a:ext cx="7620000"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Budget &amp; Budget Narrative SF-424A Section C</a:t>
            </a:r>
          </a:p>
        </p:txBody>
      </p:sp>
    </p:spTree>
    <p:extLst>
      <p:ext uri="{BB962C8B-B14F-4D97-AF65-F5344CB8AC3E}">
        <p14:creationId xmlns:p14="http://schemas.microsoft.com/office/powerpoint/2010/main" val="1922932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81901"/>
            <a:ext cx="8458200" cy="438582"/>
          </a:xfrm>
          <a:prstGeom prst="rect">
            <a:avLst/>
          </a:prstGeom>
          <a:ln/>
        </p:spPr>
        <p:txBody>
          <a:bodyPr vert="horz" wrap="square" lIns="68580" tIns="34290" rIns="68580" bIns="34290" rtlCol="0" anchor="ctr">
            <a:spAutoFit/>
          </a:bodyPr>
          <a:lstStyle/>
          <a:p>
            <a:pPr algn="ctr"/>
            <a:r>
              <a:rPr lang="en-US" sz="2400" b="1" dirty="0">
                <a:solidFill>
                  <a:schemeClr val="accent1"/>
                </a:solidFill>
                <a:latin typeface="Times New Roman" panose="02020603050405020304" pitchFamily="18" charset="0"/>
                <a:cs typeface="Times New Roman" panose="02020603050405020304" pitchFamily="18" charset="0"/>
              </a:rPr>
              <a:t>Components of the Budget Narrative</a:t>
            </a:r>
          </a:p>
        </p:txBody>
      </p:sp>
      <p:pic>
        <p:nvPicPr>
          <p:cNvPr id="4" name="Picture 3"/>
          <p:cNvPicPr>
            <a:picLocks noChangeAspect="1"/>
          </p:cNvPicPr>
          <p:nvPr/>
        </p:nvPicPr>
        <p:blipFill>
          <a:blip r:embed="rId2"/>
          <a:stretch>
            <a:fillRect/>
          </a:stretch>
        </p:blipFill>
        <p:spPr>
          <a:xfrm>
            <a:off x="685800" y="3061353"/>
            <a:ext cx="7228088" cy="1435186"/>
          </a:xfrm>
          <a:prstGeom prst="rect">
            <a:avLst/>
          </a:prstGeom>
        </p:spPr>
      </p:pic>
      <p:pic>
        <p:nvPicPr>
          <p:cNvPr id="5" name="Picture 4"/>
          <p:cNvPicPr>
            <a:picLocks noChangeAspect="1"/>
          </p:cNvPicPr>
          <p:nvPr/>
        </p:nvPicPr>
        <p:blipFill>
          <a:blip r:embed="rId3"/>
          <a:stretch>
            <a:fillRect/>
          </a:stretch>
        </p:blipFill>
        <p:spPr>
          <a:xfrm>
            <a:off x="685800" y="1435393"/>
            <a:ext cx="7228088" cy="1170432"/>
          </a:xfrm>
          <a:prstGeom prst="rect">
            <a:avLst/>
          </a:prstGeom>
        </p:spPr>
      </p:pic>
      <p:sp>
        <p:nvSpPr>
          <p:cNvPr id="6" name="Rectangle 5"/>
          <p:cNvSpPr/>
          <p:nvPr/>
        </p:nvSpPr>
        <p:spPr>
          <a:xfrm>
            <a:off x="609600" y="980002"/>
            <a:ext cx="6943940" cy="369332"/>
          </a:xfrm>
          <a:prstGeom prst="rect">
            <a:avLst/>
          </a:prstGeom>
        </p:spPr>
        <p:txBody>
          <a:bodyPr wrap="square">
            <a:spAutoFit/>
          </a:bodyPr>
          <a:lstStyle/>
          <a:p>
            <a:r>
              <a:rPr lang="en-US" dirty="0">
                <a:solidFill>
                  <a:schemeClr val="accent1"/>
                </a:solidFill>
                <a:latin typeface="Times New Roman" panose="02020603050405020304" pitchFamily="18" charset="0"/>
                <a:cs typeface="Times New Roman" panose="02020603050405020304" pitchFamily="18" charset="0"/>
              </a:rPr>
              <a:t>Budget &amp; Budget Narrative SF-424A Section D &amp; E</a:t>
            </a:r>
          </a:p>
        </p:txBody>
      </p:sp>
      <p:sp>
        <p:nvSpPr>
          <p:cNvPr id="7" name="TextBox 6">
            <a:extLst>
              <a:ext uri="{FF2B5EF4-FFF2-40B4-BE49-F238E27FC236}">
                <a16:creationId xmlns:a16="http://schemas.microsoft.com/office/drawing/2014/main" id="{981E2891-E8B2-4529-AA63-CF8846C3C7B2}"/>
              </a:ext>
            </a:extLst>
          </p:cNvPr>
          <p:cNvSpPr txBox="1"/>
          <p:nvPr/>
        </p:nvSpPr>
        <p:spPr>
          <a:xfrm>
            <a:off x="685800" y="4663773"/>
            <a:ext cx="5562600" cy="369332"/>
          </a:xfrm>
          <a:prstGeom prst="rect">
            <a:avLst/>
          </a:prstGeom>
          <a:noFill/>
        </p:spPr>
        <p:txBody>
          <a:bodyPr wrap="square" rtlCol="0">
            <a:spAutoFit/>
          </a:bodyPr>
          <a:lstStyle/>
          <a:p>
            <a:r>
              <a:rPr lang="en-US">
                <a:latin typeface="Times New Roman" panose="02020603050405020304" pitchFamily="18" charset="0"/>
                <a:ea typeface="Calibri" panose="020F0502020204030204" pitchFamily="34" charset="0"/>
                <a:cs typeface="Times New Roman" panose="02020603050405020304" pitchFamily="18" charset="0"/>
              </a:rPr>
              <a:t>We encourage you to complete section D and E.</a:t>
            </a:r>
            <a:endParaRPr lang="en-US" dirty="0"/>
          </a:p>
        </p:txBody>
      </p:sp>
    </p:spTree>
    <p:extLst>
      <p:ext uri="{BB962C8B-B14F-4D97-AF65-F5344CB8AC3E}">
        <p14:creationId xmlns:p14="http://schemas.microsoft.com/office/powerpoint/2010/main" val="1686492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0" y="295062"/>
            <a:ext cx="8458200" cy="438582"/>
          </a:xfrm>
          <a:prstGeom prst="rect">
            <a:avLst/>
          </a:prstGeom>
          <a:ln/>
        </p:spPr>
        <p:txBody>
          <a:bodyPr vert="horz" wrap="square" lIns="68580" tIns="34290" rIns="68580" bIns="34290" rtlCol="0" anchor="ctr">
            <a:spAutoFit/>
          </a:bodyPr>
          <a:lstStyle/>
          <a:p>
            <a:pPr algn="ctr"/>
            <a:r>
              <a:rPr lang="en-US" sz="2400" b="1" dirty="0">
                <a:solidFill>
                  <a:schemeClr val="accent1"/>
                </a:solidFill>
                <a:latin typeface="Times New Roman" panose="02020603050405020304" pitchFamily="18" charset="0"/>
                <a:cs typeface="Times New Roman" panose="02020603050405020304" pitchFamily="18" charset="0"/>
              </a:rPr>
              <a:t>Components of the Budget Narrative </a:t>
            </a:r>
          </a:p>
        </p:txBody>
      </p:sp>
      <p:sp>
        <p:nvSpPr>
          <p:cNvPr id="4" name="TextBox 3"/>
          <p:cNvSpPr txBox="1"/>
          <p:nvPr/>
        </p:nvSpPr>
        <p:spPr>
          <a:xfrm>
            <a:off x="400050" y="2433251"/>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264698" y="2824267"/>
            <a:ext cx="7994290" cy="425501"/>
          </a:xfrm>
          <a:prstGeom prst="rect">
            <a:avLst/>
          </a:prstGeom>
        </p:spPr>
        <p:txBody>
          <a:bodyPr wrap="square">
            <a:spAutoFit/>
          </a:bodyPr>
          <a:lstStyle/>
          <a:p>
            <a:pPr>
              <a:lnSpc>
                <a:spcPct val="115000"/>
              </a:lnSpc>
              <a:spcAft>
                <a:spcPts val="75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Section F is required if requesting indirect costs.</a:t>
            </a:r>
          </a:p>
        </p:txBody>
      </p:sp>
      <p:pic>
        <p:nvPicPr>
          <p:cNvPr id="6" name="Picture 5"/>
          <p:cNvPicPr>
            <a:picLocks noChangeAspect="1"/>
          </p:cNvPicPr>
          <p:nvPr/>
        </p:nvPicPr>
        <p:blipFill rotWithShape="1">
          <a:blip r:embed="rId2"/>
          <a:srcRect l="21875" t="82308" r="20625" b="8038"/>
          <a:stretch/>
        </p:blipFill>
        <p:spPr>
          <a:xfrm>
            <a:off x="294074" y="2079338"/>
            <a:ext cx="7821890" cy="711320"/>
          </a:xfrm>
          <a:prstGeom prst="rect">
            <a:avLst/>
          </a:prstGeom>
        </p:spPr>
      </p:pic>
      <p:sp>
        <p:nvSpPr>
          <p:cNvPr id="7" name="TextBox 6">
            <a:extLst>
              <a:ext uri="{FF2B5EF4-FFF2-40B4-BE49-F238E27FC236}">
                <a16:creationId xmlns:a16="http://schemas.microsoft.com/office/drawing/2014/main" id="{C4CF194E-6452-4569-A453-C6A98C62C5F7}"/>
              </a:ext>
            </a:extLst>
          </p:cNvPr>
          <p:cNvSpPr txBox="1"/>
          <p:nvPr/>
        </p:nvSpPr>
        <p:spPr>
          <a:xfrm>
            <a:off x="264698" y="1120535"/>
            <a:ext cx="7372350" cy="400110"/>
          </a:xfrm>
          <a:prstGeom prst="rect">
            <a:avLst/>
          </a:prstGeom>
          <a:noFill/>
        </p:spPr>
        <p:txBody>
          <a:bodyPr wrap="square" rtlCol="0">
            <a:spAutoFit/>
          </a:bodyPr>
          <a:lstStyle/>
          <a:p>
            <a:r>
              <a:rPr lang="en-US" sz="2000" dirty="0">
                <a:solidFill>
                  <a:schemeClr val="accent1"/>
                </a:solidFill>
                <a:latin typeface="Times New Roman" panose="02020603050405020304" pitchFamily="18" charset="0"/>
                <a:cs typeface="Times New Roman" panose="02020603050405020304" pitchFamily="18" charset="0"/>
              </a:rPr>
              <a:t>Budget &amp; Budget Narrative SF-424A Section F</a:t>
            </a:r>
          </a:p>
        </p:txBody>
      </p:sp>
    </p:spTree>
    <p:extLst>
      <p:ext uri="{BB962C8B-B14F-4D97-AF65-F5344CB8AC3E}">
        <p14:creationId xmlns:p14="http://schemas.microsoft.com/office/powerpoint/2010/main" val="756161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310933"/>
            <a:ext cx="8229600" cy="399372"/>
          </a:xfrm>
          <a:prstGeom prst="rect">
            <a:avLst/>
          </a:prstGeom>
          <a:noFill/>
          <a:ln w="9525">
            <a:noFill/>
            <a:miter lim="800000"/>
            <a:headEnd/>
            <a:tailEnd/>
          </a:ln>
        </p:spPr>
        <p:txBody>
          <a:bodyPr anchor="ctr"/>
          <a:lstStyle/>
          <a:p>
            <a:pPr algn="ctr" eaLnBrk="0" fontAlgn="auto" hangingPunct="0">
              <a:spcBef>
                <a:spcPts val="0"/>
              </a:spcBef>
              <a:spcAft>
                <a:spcPts val="0"/>
              </a:spcAft>
              <a:defRPr/>
            </a:pPr>
            <a:r>
              <a:rPr lang="en-US" sz="2800" b="1" kern="0" dirty="0">
                <a:solidFill>
                  <a:schemeClr val="accent1"/>
                </a:solidFill>
                <a:latin typeface="Times New Roman" panose="02020603050405020304" pitchFamily="18" charset="0"/>
                <a:ea typeface="+mj-ea"/>
                <a:cs typeface="Times New Roman" panose="02020603050405020304" pitchFamily="18" charset="0"/>
              </a:rPr>
              <a:t>Hazmat Grants Team  </a:t>
            </a:r>
          </a:p>
        </p:txBody>
      </p:sp>
      <p:graphicFrame>
        <p:nvGraphicFramePr>
          <p:cNvPr id="14" name="Diagram 13"/>
          <p:cNvGraphicFramePr/>
          <p:nvPr>
            <p:extLst>
              <p:ext uri="{D42A27DB-BD31-4B8C-83A1-F6EECF244321}">
                <p14:modId xmlns:p14="http://schemas.microsoft.com/office/powerpoint/2010/main" val="1232733453"/>
              </p:ext>
            </p:extLst>
          </p:nvPr>
        </p:nvGraphicFramePr>
        <p:xfrm>
          <a:off x="609600" y="868657"/>
          <a:ext cx="7620000" cy="3702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0035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7019" y="133350"/>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
        <p:nvSpPr>
          <p:cNvPr id="7" name="Rectangle 6"/>
          <p:cNvSpPr/>
          <p:nvPr/>
        </p:nvSpPr>
        <p:spPr>
          <a:xfrm>
            <a:off x="167019" y="1132345"/>
            <a:ext cx="8504273" cy="3416320"/>
          </a:xfrm>
          <a:prstGeom prst="rect">
            <a:avLst/>
          </a:prstGeom>
        </p:spPr>
        <p:txBody>
          <a:bodyPr wrap="square">
            <a:spAutoFit/>
          </a:bodyPr>
          <a:lstStyle/>
          <a:p>
            <a:pPr>
              <a:spcAft>
                <a:spcPts val="1200"/>
              </a:spcAft>
            </a:pPr>
            <a:r>
              <a:rPr lang="en-US" sz="2000" b="1" dirty="0">
                <a:solidFill>
                  <a:schemeClr val="accent1"/>
                </a:solidFill>
                <a:latin typeface="Times New Roman" panose="02020603050405020304" pitchFamily="18" charset="0"/>
                <a:cs typeface="Times New Roman" panose="02020603050405020304" pitchFamily="18" charset="0"/>
              </a:rPr>
              <a:t>Budget Line Items Explained</a:t>
            </a:r>
          </a:p>
          <a:p>
            <a:pPr>
              <a:spcAft>
                <a:spcPts val="1200"/>
              </a:spcAft>
            </a:pPr>
            <a:r>
              <a:rPr lang="en-US" b="1" u="sng" dirty="0">
                <a:latin typeface="Times New Roman" panose="02020603050405020304" pitchFamily="18" charset="0"/>
                <a:cs typeface="Times New Roman" panose="02020603050405020304" pitchFamily="18" charset="0"/>
              </a:rPr>
              <a:t>Personnel</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 CFR § 200.430)   </a:t>
            </a:r>
          </a:p>
          <a:p>
            <a:pPr>
              <a:spcAft>
                <a:spcPts val="1200"/>
              </a:spcAft>
            </a:pPr>
            <a:r>
              <a:rPr lang="en-US" dirty="0">
                <a:latin typeface="Times New Roman" panose="02020603050405020304" pitchFamily="18" charset="0"/>
                <a:cs typeface="Times New Roman" panose="02020603050405020304" pitchFamily="18" charset="0"/>
              </a:rPr>
              <a:t>Employee salaries working directly on the grant project.  Include the number, type of personnel, the percentage of time dedicated to the project, hourly wage, and total cost. </a:t>
            </a:r>
          </a:p>
          <a:p>
            <a:pPr marL="342900" indent="-34290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This category is limited to </a:t>
            </a:r>
            <a:r>
              <a:rPr lang="en-US" b="1" u="sng" dirty="0">
                <a:latin typeface="Times New Roman" panose="02020603050405020304" pitchFamily="18" charset="0"/>
                <a:cs typeface="Times New Roman" panose="02020603050405020304" pitchFamily="18" charset="0"/>
              </a:rPr>
              <a:t>ONLY</a:t>
            </a:r>
            <a:r>
              <a:rPr lang="en-US" dirty="0">
                <a:latin typeface="Times New Roman" panose="02020603050405020304" pitchFamily="18" charset="0"/>
                <a:cs typeface="Times New Roman" panose="02020603050405020304" pitchFamily="18" charset="0"/>
              </a:rPr>
              <a:t> persons employed by your organization.  Contractual and consultant costs should not be listed in the Personnel line item.</a:t>
            </a:r>
          </a:p>
          <a:p>
            <a:pPr>
              <a:spcAft>
                <a:spcPts val="1200"/>
              </a:spcAft>
            </a:pPr>
            <a:r>
              <a:rPr lang="en-US" sz="2000" dirty="0">
                <a:latin typeface="Times New Roman" panose="02020603050405020304" pitchFamily="18" charset="0"/>
                <a:cs typeface="Times New Roman" panose="02020603050405020304" pitchFamily="18" charset="0"/>
              </a:rPr>
              <a:t> </a:t>
            </a:r>
          </a:p>
          <a:p>
            <a:r>
              <a:rPr lang="en-US" dirty="0"/>
              <a:t> </a:t>
            </a:r>
          </a:p>
        </p:txBody>
      </p:sp>
    </p:spTree>
    <p:extLst>
      <p:ext uri="{BB962C8B-B14F-4D97-AF65-F5344CB8AC3E}">
        <p14:creationId xmlns:p14="http://schemas.microsoft.com/office/powerpoint/2010/main" val="2427437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285750"/>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
        <p:nvSpPr>
          <p:cNvPr id="7" name="Rectangle 6"/>
          <p:cNvSpPr/>
          <p:nvPr/>
        </p:nvSpPr>
        <p:spPr>
          <a:xfrm>
            <a:off x="238125" y="1123950"/>
            <a:ext cx="8504273" cy="2985433"/>
          </a:xfrm>
          <a:prstGeom prst="rect">
            <a:avLst/>
          </a:prstGeom>
        </p:spPr>
        <p:txBody>
          <a:bodyPr wrap="square">
            <a:spAutoFit/>
          </a:bodyPr>
          <a:lstStyle/>
          <a:p>
            <a:pPr>
              <a:spcAft>
                <a:spcPts val="1200"/>
              </a:spcAft>
            </a:pPr>
            <a:r>
              <a:rPr lang="en-US" sz="2000" b="1" dirty="0">
                <a:solidFill>
                  <a:schemeClr val="accent1"/>
                </a:solidFill>
                <a:latin typeface="Times New Roman" panose="02020603050405020304" pitchFamily="18" charset="0"/>
                <a:cs typeface="Times New Roman" panose="02020603050405020304" pitchFamily="18" charset="0"/>
              </a:rPr>
              <a:t>Budget Line Items Explained</a:t>
            </a:r>
            <a:endParaRPr lang="en-US" sz="2000" b="1" u="sng" dirty="0">
              <a:solidFill>
                <a:schemeClr val="accent1"/>
              </a:solidFill>
              <a:latin typeface="Times New Roman" panose="02020603050405020304" pitchFamily="18" charset="0"/>
              <a:cs typeface="Times New Roman" panose="02020603050405020304" pitchFamily="18" charset="0"/>
            </a:endParaRPr>
          </a:p>
          <a:p>
            <a:pPr>
              <a:spcAft>
                <a:spcPts val="1200"/>
              </a:spcAft>
            </a:pPr>
            <a:r>
              <a:rPr lang="en-US" b="1" u="sng" dirty="0">
                <a:latin typeface="Times New Roman" panose="02020603050405020304" pitchFamily="18" charset="0"/>
                <a:cs typeface="Times New Roman" panose="02020603050405020304" pitchFamily="18" charset="0"/>
              </a:rPr>
              <a:t>Fringe Benefits </a:t>
            </a:r>
            <a:r>
              <a:rPr lang="en-US" dirty="0">
                <a:latin typeface="Times New Roman" panose="02020603050405020304" pitchFamily="18" charset="0"/>
                <a:cs typeface="Times New Roman" panose="02020603050405020304" pitchFamily="18" charset="0"/>
              </a:rPr>
              <a:t>(2 CFR § 200.431)</a:t>
            </a:r>
          </a:p>
          <a:p>
            <a:pPr>
              <a:spcAft>
                <a:spcPts val="1200"/>
              </a:spcAft>
            </a:pPr>
            <a:r>
              <a:rPr lang="en-US" dirty="0">
                <a:latin typeface="Times New Roman" panose="02020603050405020304" pitchFamily="18" charset="0"/>
                <a:cs typeface="Times New Roman" panose="02020603050405020304" pitchFamily="18" charset="0"/>
              </a:rPr>
              <a:t>The allowances and services provided to employees as compensation in addition to regular salaries and wages. Include how the fringe benefit amount is calculated, a description of specific benefits charged to a project, and the benefit percentage.</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Personnel and Fringe costs must be separated into their respective line-item categories. </a:t>
            </a:r>
            <a:r>
              <a:rPr lang="en-US" b="1" dirty="0">
                <a:solidFill>
                  <a:schemeClr val="accent1"/>
                </a:solidFill>
                <a:latin typeface="Times New Roman" panose="02020603050405020304" pitchFamily="18" charset="0"/>
                <a:cs typeface="Times New Roman" panose="02020603050405020304" pitchFamily="18" charset="0"/>
              </a:rPr>
              <a:t>Do not combine these costs together</a:t>
            </a:r>
            <a:r>
              <a:rPr lang="en-US" sz="2000" b="1" dirty="0">
                <a:solidFill>
                  <a:schemeClr val="accent1"/>
                </a:solidFill>
                <a:latin typeface="Times New Roman" panose="02020603050405020304" pitchFamily="18" charset="0"/>
                <a:cs typeface="Times New Roman" panose="02020603050405020304" pitchFamily="18" charset="0"/>
              </a:rPr>
              <a:t>.</a:t>
            </a:r>
          </a:p>
          <a:p>
            <a:pPr>
              <a:spcAft>
                <a:spcPts val="1200"/>
              </a:spcAft>
            </a:pP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61368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6684" y="26972"/>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
        <p:nvSpPr>
          <p:cNvPr id="7" name="Rectangle 6"/>
          <p:cNvSpPr/>
          <p:nvPr/>
        </p:nvSpPr>
        <p:spPr>
          <a:xfrm>
            <a:off x="166684" y="742950"/>
            <a:ext cx="8712502" cy="5355312"/>
          </a:xfrm>
          <a:prstGeom prst="rect">
            <a:avLst/>
          </a:prstGeom>
        </p:spPr>
        <p:txBody>
          <a:bodyPr wrap="square">
            <a:spAutoFit/>
          </a:bodyPr>
          <a:lstStyle/>
          <a:p>
            <a:pPr>
              <a:spcAft>
                <a:spcPts val="1200"/>
              </a:spcAft>
            </a:pPr>
            <a:r>
              <a:rPr lang="en-US" sz="2000" b="1" dirty="0">
                <a:solidFill>
                  <a:schemeClr val="accent1"/>
                </a:solidFill>
                <a:latin typeface="Times New Roman" panose="02020603050405020304" pitchFamily="18" charset="0"/>
                <a:cs typeface="Times New Roman" panose="02020603050405020304" pitchFamily="18" charset="0"/>
              </a:rPr>
              <a:t>Budget Line Items Explained</a:t>
            </a:r>
            <a:endParaRPr lang="en-US" sz="2000" b="1" u="sng" dirty="0">
              <a:solidFill>
                <a:schemeClr val="accent1"/>
              </a:solidFill>
              <a:latin typeface="Times New Roman" panose="02020603050405020304" pitchFamily="18" charset="0"/>
              <a:cs typeface="Times New Roman" panose="02020603050405020304" pitchFamily="18" charset="0"/>
            </a:endParaRPr>
          </a:p>
          <a:p>
            <a:pPr>
              <a:spcAft>
                <a:spcPts val="1200"/>
              </a:spcAft>
            </a:pPr>
            <a:r>
              <a:rPr lang="en-US" b="1" u="sng" dirty="0">
                <a:latin typeface="Times New Roman" panose="02020603050405020304" pitchFamily="18" charset="0"/>
                <a:cs typeface="Times New Roman" panose="02020603050405020304" pitchFamily="18" charset="0"/>
              </a:rPr>
              <a:t>Travel </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 CFR § 200.474)</a:t>
            </a:r>
          </a:p>
          <a:p>
            <a:pPr>
              <a:spcAft>
                <a:spcPts val="1200"/>
              </a:spcAft>
            </a:pPr>
            <a:r>
              <a:rPr lang="en-US" dirty="0">
                <a:latin typeface="Times New Roman" panose="02020603050405020304" pitchFamily="18" charset="0"/>
                <a:cs typeface="Times New Roman" panose="02020603050405020304" pitchFamily="18" charset="0"/>
              </a:rPr>
              <a:t>Those costs requested for field work or for travel to professional meetings.  Provide the purpose, method of travel, number of persons traveling, number of days, and estimated cost for each trip.  </a:t>
            </a:r>
          </a:p>
          <a:p>
            <a:pPr marL="342900" indent="-34290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If details of each trip are not known at the time of application submission, provide the basis for determining the amount requested.</a:t>
            </a:r>
          </a:p>
          <a:p>
            <a:pPr marL="342900" indent="-34290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Be sure not to exceed your government or organization’s standard for rates of travel.  Exceptions will be considered by PHMSA grant staff on the basis reasonableness and necessity. Federal rates of travel can be found on </a:t>
            </a:r>
            <a:r>
              <a:rPr lang="en-US" dirty="0">
                <a:latin typeface="Times New Roman" panose="02020603050405020304" pitchFamily="18" charset="0"/>
                <a:cs typeface="Times New Roman" panose="02020603050405020304" pitchFamily="18" charset="0"/>
                <a:hlinkClick r:id="rId2"/>
              </a:rPr>
              <a:t>https://www.gsa.gov/travel/plan-book/per-diem-rates</a:t>
            </a:r>
            <a:endParaRPr lang="en-US" dirty="0">
              <a:latin typeface="Times New Roman" panose="02020603050405020304" pitchFamily="18" charset="0"/>
              <a:cs typeface="Times New Roman" panose="02020603050405020304" pitchFamily="18" charset="0"/>
            </a:endParaRPr>
          </a:p>
          <a:p>
            <a:pPr marL="342900" indent="-342900">
              <a:spcAft>
                <a:spcPts val="1200"/>
              </a:spcAf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a:spcAft>
                <a:spcPts val="1200"/>
              </a:spcAft>
            </a:pPr>
            <a:r>
              <a:rPr lang="en-US" dirty="0"/>
              <a:t> </a:t>
            </a:r>
          </a:p>
          <a:p>
            <a:endParaRPr lang="en-US" dirty="0"/>
          </a:p>
          <a:p>
            <a:r>
              <a:rPr lang="en-US" dirty="0"/>
              <a:t> </a:t>
            </a:r>
          </a:p>
        </p:txBody>
      </p:sp>
    </p:spTree>
    <p:extLst>
      <p:ext uri="{BB962C8B-B14F-4D97-AF65-F5344CB8AC3E}">
        <p14:creationId xmlns:p14="http://schemas.microsoft.com/office/powerpoint/2010/main" val="278414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75453"/>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
        <p:nvSpPr>
          <p:cNvPr id="7" name="Rectangle 6"/>
          <p:cNvSpPr/>
          <p:nvPr/>
        </p:nvSpPr>
        <p:spPr>
          <a:xfrm>
            <a:off x="228600" y="646953"/>
            <a:ext cx="8686799" cy="3870290"/>
          </a:xfrm>
          <a:prstGeom prst="rect">
            <a:avLst/>
          </a:prstGeom>
        </p:spPr>
        <p:txBody>
          <a:bodyPr wrap="square">
            <a:spAutoFit/>
          </a:bodyPr>
          <a:lstStyle/>
          <a:p>
            <a:pPr>
              <a:spcAft>
                <a:spcPts val="1200"/>
              </a:spcAft>
            </a:pPr>
            <a:r>
              <a:rPr lang="en-US" sz="2000" b="1" dirty="0">
                <a:solidFill>
                  <a:schemeClr val="accent1"/>
                </a:solidFill>
                <a:latin typeface="Times New Roman" panose="02020603050405020304" pitchFamily="18" charset="0"/>
                <a:cs typeface="Times New Roman" panose="02020603050405020304" pitchFamily="18" charset="0"/>
              </a:rPr>
              <a:t>Budget Line Items Explained</a:t>
            </a:r>
            <a:endParaRPr lang="en-US" sz="2000" b="1" u="sng" dirty="0">
              <a:solidFill>
                <a:schemeClr val="accent1"/>
              </a:solidFill>
              <a:latin typeface="Times New Roman" panose="02020603050405020304" pitchFamily="18" charset="0"/>
              <a:cs typeface="Times New Roman" panose="02020603050405020304" pitchFamily="18" charset="0"/>
            </a:endParaRPr>
          </a:p>
          <a:p>
            <a:pPr>
              <a:spcAft>
                <a:spcPts val="1200"/>
              </a:spcAft>
            </a:pPr>
            <a:r>
              <a:rPr lang="en-US" sz="1750" b="1" u="sng" dirty="0">
                <a:latin typeface="Times New Roman" panose="02020603050405020304" pitchFamily="18" charset="0"/>
                <a:cs typeface="Times New Roman" panose="02020603050405020304" pitchFamily="18" charset="0"/>
              </a:rPr>
              <a:t>Equipment </a:t>
            </a:r>
            <a:r>
              <a:rPr lang="en-US" sz="1750" dirty="0">
                <a:latin typeface="Times New Roman" panose="02020603050405020304" pitchFamily="18" charset="0"/>
                <a:cs typeface="Times New Roman" panose="02020603050405020304" pitchFamily="18" charset="0"/>
              </a:rPr>
              <a:t>(2 CFR § 200.439)</a:t>
            </a:r>
            <a:endParaRPr lang="en-US" sz="1750" b="1" u="sng" dirty="0">
              <a:latin typeface="Times New Roman" panose="02020603050405020304" pitchFamily="18" charset="0"/>
              <a:cs typeface="Times New Roman" panose="02020603050405020304" pitchFamily="18" charset="0"/>
            </a:endParaRPr>
          </a:p>
          <a:p>
            <a:pPr lvl="0">
              <a:spcAft>
                <a:spcPts val="1200"/>
              </a:spcAft>
            </a:pPr>
            <a:r>
              <a:rPr lang="en-US" sz="1750" dirty="0">
                <a:latin typeface="Times New Roman" panose="02020603050405020304" pitchFamily="18" charset="0"/>
                <a:cs typeface="Times New Roman" panose="02020603050405020304" pitchFamily="18" charset="0"/>
              </a:rPr>
              <a:t>Includes those items which are tangible, nonexpendable, personal property having a useful life of more than one year and an acquisition cost of $5,000 or more per unit (unless the state threshold is lower).  </a:t>
            </a:r>
          </a:p>
          <a:p>
            <a:pPr marL="285750" lvl="0" indent="-285750">
              <a:spcAft>
                <a:spcPts val="1200"/>
              </a:spcAft>
              <a:buFont typeface="Wingdings" panose="05000000000000000000" pitchFamily="2" charset="2"/>
              <a:buChar char="§"/>
            </a:pPr>
            <a:r>
              <a:rPr lang="en-US" sz="1750" dirty="0">
                <a:latin typeface="Times New Roman" panose="02020603050405020304" pitchFamily="18" charset="0"/>
                <a:cs typeface="Times New Roman" panose="02020603050405020304" pitchFamily="18" charset="0"/>
              </a:rPr>
              <a:t>Include a description, quantity and unit price for all equipment.  </a:t>
            </a:r>
          </a:p>
          <a:p>
            <a:pPr marL="285750" lvl="0" indent="-285750">
              <a:spcAft>
                <a:spcPts val="1200"/>
              </a:spcAft>
              <a:buFont typeface="Wingdings" panose="05000000000000000000" pitchFamily="2" charset="2"/>
              <a:buChar char="§"/>
            </a:pPr>
            <a:r>
              <a:rPr lang="en-US" sz="1750" dirty="0">
                <a:latin typeface="Times New Roman" panose="02020603050405020304" pitchFamily="18" charset="0"/>
                <a:cs typeface="Times New Roman" panose="02020603050405020304" pitchFamily="18" charset="0"/>
              </a:rPr>
              <a:t>If the expense is under the usual threshold of $5,000 per item, it belongs under “Supplies.” However, if your equipment threshold is below $5,000, provide an explanation and state policy citation.</a:t>
            </a:r>
          </a:p>
          <a:p>
            <a:pPr marL="285750" indent="-285750">
              <a:spcAft>
                <a:spcPts val="1200"/>
              </a:spcAft>
              <a:buFont typeface="Wingdings" panose="05000000000000000000" pitchFamily="2" charset="2"/>
              <a:buChar char="§"/>
            </a:pPr>
            <a:r>
              <a:rPr lang="en-US" sz="1750" dirty="0">
                <a:latin typeface="Times New Roman" panose="02020603050405020304" pitchFamily="18" charset="0"/>
                <a:cs typeface="Times New Roman" panose="02020603050405020304" pitchFamily="18" charset="0"/>
              </a:rPr>
              <a:t>Applicants should have a plan in place to track and dispose equipment items acquired using HMEP grant funding in accordance with § 200.313 (d)(e).  </a:t>
            </a:r>
            <a:r>
              <a:rPr lang="en-US" dirty="0"/>
              <a:t> </a:t>
            </a:r>
          </a:p>
        </p:txBody>
      </p:sp>
    </p:spTree>
    <p:extLst>
      <p:ext uri="{BB962C8B-B14F-4D97-AF65-F5344CB8AC3E}">
        <p14:creationId xmlns:p14="http://schemas.microsoft.com/office/powerpoint/2010/main" val="2551026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1610" y="742950"/>
            <a:ext cx="8504273" cy="3385542"/>
          </a:xfrm>
          <a:prstGeom prst="rect">
            <a:avLst/>
          </a:prstGeom>
        </p:spPr>
        <p:txBody>
          <a:bodyPr wrap="square">
            <a:spAutoFit/>
          </a:bodyPr>
          <a:lstStyle/>
          <a:p>
            <a:pPr>
              <a:spcAft>
                <a:spcPts val="1200"/>
              </a:spcAft>
            </a:pPr>
            <a:r>
              <a:rPr lang="en-US" sz="2000" b="1" dirty="0">
                <a:solidFill>
                  <a:schemeClr val="accent1"/>
                </a:solidFill>
                <a:latin typeface="Times New Roman" panose="02020603050405020304" pitchFamily="18" charset="0"/>
                <a:cs typeface="Times New Roman" panose="02020603050405020304" pitchFamily="18" charset="0"/>
              </a:rPr>
              <a:t>Budget Line Items Explained</a:t>
            </a:r>
            <a:endParaRPr lang="en-US" sz="2000" b="1" u="sng" dirty="0">
              <a:solidFill>
                <a:schemeClr val="accent1"/>
              </a:solidFill>
              <a:latin typeface="Times New Roman" panose="02020603050405020304" pitchFamily="18" charset="0"/>
              <a:cs typeface="Times New Roman" panose="02020603050405020304" pitchFamily="18" charset="0"/>
            </a:endParaRPr>
          </a:p>
          <a:p>
            <a:pPr>
              <a:spcAft>
                <a:spcPts val="1200"/>
              </a:spcAft>
            </a:pPr>
            <a:r>
              <a:rPr lang="en-US" b="1" u="sng" dirty="0">
                <a:latin typeface="Times New Roman" panose="02020603050405020304" pitchFamily="18" charset="0"/>
                <a:cs typeface="Times New Roman" panose="02020603050405020304" pitchFamily="18" charset="0"/>
              </a:rPr>
              <a:t>Supplies </a:t>
            </a:r>
            <a:r>
              <a:rPr lang="en-US" dirty="0">
                <a:latin typeface="Times New Roman" panose="02020603050405020304" pitchFamily="18" charset="0"/>
                <a:cs typeface="Times New Roman" panose="02020603050405020304" pitchFamily="18" charset="0"/>
              </a:rPr>
              <a:t>(2 CFR § 200.453)</a:t>
            </a:r>
            <a:endParaRPr lang="en-US" b="1" u="sng" dirty="0">
              <a:latin typeface="Times New Roman" panose="02020603050405020304" pitchFamily="18" charset="0"/>
              <a:cs typeface="Times New Roman" panose="02020603050405020304" pitchFamily="18" charset="0"/>
            </a:endParaRPr>
          </a:p>
          <a:p>
            <a:pPr>
              <a:spcAft>
                <a:spcPts val="1200"/>
              </a:spcAft>
            </a:pPr>
            <a:r>
              <a:rPr lang="en-US" dirty="0">
                <a:latin typeface="Times New Roman" panose="02020603050405020304" pitchFamily="18" charset="0"/>
                <a:cs typeface="Times New Roman" panose="02020603050405020304" pitchFamily="18" charset="0"/>
              </a:rPr>
              <a:t>Tangible property other than equipment.  Include the type of supply item in general terms.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It is not necessary to document office supplies in great detail (for example: reams of paper, boxes of paperclips, etc.).   A good way to document office supplies is to indicate the approximate expenditure of the unit as a whole.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However, applicants </a:t>
            </a:r>
            <a:r>
              <a:rPr lang="en-US" b="1" i="1" dirty="0">
                <a:latin typeface="Times New Roman" panose="02020603050405020304" pitchFamily="18" charset="0"/>
                <a:cs typeface="Times New Roman" panose="02020603050405020304" pitchFamily="18" charset="0"/>
              </a:rPr>
              <a:t>should</a:t>
            </a:r>
            <a:r>
              <a:rPr lang="en-US" dirty="0">
                <a:latin typeface="Times New Roman" panose="02020603050405020304" pitchFamily="18" charset="0"/>
                <a:cs typeface="Times New Roman" panose="02020603050405020304" pitchFamily="18" charset="0"/>
              </a:rPr>
              <a:t> include a quantity and unit cost for larger cost supply items such as computers and printers. </a:t>
            </a:r>
          </a:p>
          <a:p>
            <a:endParaRPr lang="en-US" dirty="0"/>
          </a:p>
        </p:txBody>
      </p:sp>
      <p:sp>
        <p:nvSpPr>
          <p:cNvPr id="5" name="Title 1"/>
          <p:cNvSpPr txBox="1">
            <a:spLocks/>
          </p:cNvSpPr>
          <p:nvPr/>
        </p:nvSpPr>
        <p:spPr>
          <a:xfrm>
            <a:off x="152400" y="75453"/>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593900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52400" y="650955"/>
            <a:ext cx="8839200" cy="2971800"/>
          </a:xfrm>
        </p:spPr>
        <p:txBody>
          <a:bodyPr>
            <a:normAutofit fontScale="25000" lnSpcReduction="20000"/>
          </a:bodyPr>
          <a:lstStyle/>
          <a:p>
            <a:pPr marL="0" indent="0">
              <a:buNone/>
            </a:pPr>
            <a:r>
              <a:rPr lang="en-US" sz="7200" b="1" dirty="0">
                <a:solidFill>
                  <a:schemeClr val="accent1"/>
                </a:solidFill>
                <a:latin typeface="Times New Roman" panose="02020603050405020304" pitchFamily="18" charset="0"/>
                <a:cs typeface="Times New Roman" panose="02020603050405020304" pitchFamily="18" charset="0"/>
              </a:rPr>
              <a:t>Budget Line Items Explained</a:t>
            </a:r>
            <a:endParaRPr lang="en-US" sz="7200" b="1" u="sng" dirty="0">
              <a:solidFill>
                <a:schemeClr val="accent1"/>
              </a:solidFill>
              <a:latin typeface="Times New Roman" panose="02020603050405020304" pitchFamily="18" charset="0"/>
              <a:cs typeface="Times New Roman" panose="02020603050405020304" pitchFamily="18" charset="0"/>
            </a:endParaRPr>
          </a:p>
          <a:p>
            <a:pPr marL="0" indent="0">
              <a:buNone/>
            </a:pPr>
            <a:r>
              <a:rPr lang="en-US" sz="7200" b="1" u="sng" dirty="0">
                <a:solidFill>
                  <a:schemeClr val="tx1"/>
                </a:solidFill>
                <a:latin typeface="Times New Roman" panose="02020603050405020304" pitchFamily="18" charset="0"/>
                <a:cs typeface="Times New Roman" panose="02020603050405020304" pitchFamily="18" charset="0"/>
              </a:rPr>
              <a:t>Contractual </a:t>
            </a:r>
            <a:r>
              <a:rPr lang="en-US" sz="7200" dirty="0">
                <a:solidFill>
                  <a:schemeClr val="tx1"/>
                </a:solidFill>
                <a:latin typeface="Times New Roman" panose="02020603050405020304" pitchFamily="18" charset="0"/>
                <a:cs typeface="Times New Roman" panose="02020603050405020304" pitchFamily="18" charset="0"/>
              </a:rPr>
              <a:t>(2 CFR </a:t>
            </a:r>
            <a:r>
              <a:rPr lang="en-US" sz="7200" dirty="0">
                <a:latin typeface="Times New Roman" panose="02020603050405020304" pitchFamily="18" charset="0"/>
                <a:cs typeface="Times New Roman" panose="02020603050405020304" pitchFamily="18" charset="0"/>
              </a:rPr>
              <a:t>§ </a:t>
            </a:r>
            <a:r>
              <a:rPr lang="en-US" sz="7200" dirty="0">
                <a:solidFill>
                  <a:schemeClr val="tx1"/>
                </a:solidFill>
                <a:latin typeface="Times New Roman" panose="02020603050405020304" pitchFamily="18" charset="0"/>
                <a:cs typeface="Times New Roman" panose="02020603050405020304" pitchFamily="18" charset="0"/>
              </a:rPr>
              <a:t>200.22)</a:t>
            </a:r>
          </a:p>
          <a:p>
            <a:pPr marL="0" indent="0" algn="l">
              <a:buNone/>
            </a:pPr>
            <a:r>
              <a:rPr lang="en-US" sz="7200" dirty="0">
                <a:solidFill>
                  <a:schemeClr val="tx1"/>
                </a:solidFill>
                <a:latin typeface="Times New Roman" panose="02020603050405020304" pitchFamily="18" charset="0"/>
                <a:cs typeface="Times New Roman" panose="02020603050405020304" pitchFamily="18" charset="0"/>
              </a:rPr>
              <a:t>Contractual costs are those services carried out by an individual or organization, other than the applicant, in the form of a procurement relationship.  There are two ways to capture costs in this category: </a:t>
            </a:r>
            <a:r>
              <a:rPr lang="en-US" sz="7200" b="1" dirty="0">
                <a:solidFill>
                  <a:schemeClr val="tx1"/>
                </a:solidFill>
                <a:latin typeface="Times New Roman" panose="02020603050405020304" pitchFamily="18" charset="0"/>
                <a:cs typeface="Times New Roman" panose="02020603050405020304" pitchFamily="18" charset="0"/>
              </a:rPr>
              <a:t>subgrants</a:t>
            </a:r>
            <a:r>
              <a:rPr lang="en-US" sz="7200" dirty="0">
                <a:solidFill>
                  <a:schemeClr val="tx1"/>
                </a:solidFill>
                <a:latin typeface="Times New Roman" panose="02020603050405020304" pitchFamily="18" charset="0"/>
                <a:cs typeface="Times New Roman" panose="02020603050405020304" pitchFamily="18" charset="0"/>
              </a:rPr>
              <a:t> and </a:t>
            </a:r>
            <a:r>
              <a:rPr lang="en-US" sz="7200" b="1" dirty="0">
                <a:solidFill>
                  <a:schemeClr val="tx1"/>
                </a:solidFill>
                <a:latin typeface="Times New Roman" panose="02020603050405020304" pitchFamily="18" charset="0"/>
                <a:cs typeface="Times New Roman" panose="02020603050405020304" pitchFamily="18" charset="0"/>
              </a:rPr>
              <a:t>contracts</a:t>
            </a:r>
            <a:r>
              <a:rPr lang="en-US" sz="7200" dirty="0">
                <a:solidFill>
                  <a:schemeClr val="tx1"/>
                </a:solidFill>
                <a:latin typeface="Times New Roman" panose="02020603050405020304" pitchFamily="18" charset="0"/>
                <a:cs typeface="Times New Roman" panose="02020603050405020304" pitchFamily="18" charset="0"/>
              </a:rPr>
              <a:t>.</a:t>
            </a:r>
          </a:p>
          <a:p>
            <a:pPr marL="0" indent="0">
              <a:buNone/>
            </a:pPr>
            <a:r>
              <a:rPr lang="en-US" sz="7200" b="1" i="1" dirty="0">
                <a:solidFill>
                  <a:schemeClr val="tx1"/>
                </a:solidFill>
                <a:latin typeface="Times New Roman" panose="02020603050405020304" pitchFamily="18" charset="0"/>
                <a:cs typeface="Times New Roman" panose="02020603050405020304" pitchFamily="18" charset="0"/>
              </a:rPr>
              <a:t>What is a subgrant?  </a:t>
            </a:r>
            <a:r>
              <a:rPr lang="en-US" sz="7200" i="1" dirty="0">
                <a:solidFill>
                  <a:schemeClr val="tx1"/>
                </a:solidFill>
                <a:latin typeface="Times New Roman" panose="02020603050405020304" pitchFamily="18" charset="0"/>
                <a:cs typeface="Times New Roman" panose="02020603050405020304" pitchFamily="18" charset="0"/>
              </a:rPr>
              <a:t>(</a:t>
            </a:r>
            <a:r>
              <a:rPr lang="en-US" sz="7200" dirty="0">
                <a:solidFill>
                  <a:schemeClr val="tx1"/>
                </a:solidFill>
                <a:latin typeface="Times New Roman" panose="02020603050405020304" pitchFamily="18" charset="0"/>
                <a:cs typeface="Times New Roman" panose="02020603050405020304" pitchFamily="18" charset="0"/>
              </a:rPr>
              <a:t>2 CFR </a:t>
            </a:r>
            <a:r>
              <a:rPr lang="en-US" sz="7200" dirty="0">
                <a:latin typeface="Times New Roman" panose="02020603050405020304" pitchFamily="18" charset="0"/>
                <a:cs typeface="Times New Roman" panose="02020603050405020304" pitchFamily="18" charset="0"/>
              </a:rPr>
              <a:t>§ </a:t>
            </a:r>
            <a:r>
              <a:rPr lang="en-US" sz="7200" dirty="0">
                <a:solidFill>
                  <a:schemeClr val="tx1"/>
                </a:solidFill>
                <a:latin typeface="Times New Roman" panose="02020603050405020304" pitchFamily="18" charset="0"/>
                <a:cs typeface="Times New Roman" panose="02020603050405020304" pitchFamily="18" charset="0"/>
              </a:rPr>
              <a:t>200.92; 2 CFR </a:t>
            </a:r>
            <a:r>
              <a:rPr lang="en-US" sz="7200" dirty="0">
                <a:latin typeface="Times New Roman" panose="02020603050405020304" pitchFamily="18" charset="0"/>
                <a:cs typeface="Times New Roman" panose="02020603050405020304" pitchFamily="18" charset="0"/>
              </a:rPr>
              <a:t>§ </a:t>
            </a:r>
            <a:r>
              <a:rPr lang="en-US" sz="7200" dirty="0">
                <a:solidFill>
                  <a:schemeClr val="tx1"/>
                </a:solidFill>
                <a:latin typeface="Times New Roman" panose="02020603050405020304" pitchFamily="18" charset="0"/>
                <a:cs typeface="Times New Roman" panose="02020603050405020304" pitchFamily="18" charset="0"/>
              </a:rPr>
              <a:t>200.330)</a:t>
            </a:r>
          </a:p>
          <a:p>
            <a:pPr marL="0" indent="0">
              <a:buNone/>
            </a:pPr>
            <a:r>
              <a:rPr lang="en-US" sz="7200" dirty="0">
                <a:solidFill>
                  <a:schemeClr val="tx1"/>
                </a:solidFill>
                <a:latin typeface="Times New Roman" panose="02020603050405020304" pitchFamily="18" charset="0"/>
                <a:cs typeface="Times New Roman" panose="02020603050405020304" pitchFamily="18" charset="0"/>
              </a:rPr>
              <a:t>An award provided by a pass-through entity to a subrecipient to carry out part of a Federal award received by the pass-through entity.  </a:t>
            </a:r>
          </a:p>
          <a:p>
            <a:pPr lvl="1">
              <a:buFont typeface="Wingdings" panose="05000000000000000000" pitchFamily="2" charset="2"/>
              <a:buChar char="§"/>
            </a:pPr>
            <a:r>
              <a:rPr lang="en-US" sz="7200" dirty="0">
                <a:latin typeface="Times New Roman" panose="02020603050405020304" pitchFamily="18" charset="0"/>
                <a:cs typeface="Times New Roman" panose="02020603050405020304" pitchFamily="18" charset="0"/>
              </a:rPr>
              <a:t>1.  Has its performance measured in relation to whether objectives of a Federal program   were met.</a:t>
            </a:r>
          </a:p>
          <a:p>
            <a:pPr lvl="1">
              <a:buFont typeface="Wingdings" panose="05000000000000000000" pitchFamily="2" charset="2"/>
              <a:buChar char="§"/>
            </a:pPr>
            <a:r>
              <a:rPr lang="en-US" sz="7200" dirty="0">
                <a:latin typeface="Times New Roman" panose="02020603050405020304" pitchFamily="18" charset="0"/>
                <a:cs typeface="Times New Roman" panose="02020603050405020304" pitchFamily="18" charset="0"/>
              </a:rPr>
              <a:t>2. Responsibility for programmatic decision-making.</a:t>
            </a:r>
          </a:p>
          <a:p>
            <a:pPr marL="0" indent="0" algn="l">
              <a:buNone/>
            </a:pPr>
            <a:r>
              <a:rPr lang="en-US" sz="7200" dirty="0">
                <a:solidFill>
                  <a:schemeClr val="tx1"/>
                </a:solidFill>
              </a:rPr>
              <a:t> </a:t>
            </a:r>
          </a:p>
          <a:p>
            <a:pPr marL="457200" indent="-457200" algn="l">
              <a:buFont typeface="Arial" panose="020B0604020202020204" pitchFamily="34" charset="0"/>
              <a:buChar char="•"/>
            </a:pPr>
            <a:endParaRPr lang="en-US" sz="2900" dirty="0">
              <a:solidFill>
                <a:schemeClr val="tx1"/>
              </a:solidFill>
            </a:endParaRPr>
          </a:p>
          <a:p>
            <a:endParaRPr lang="en-US" dirty="0"/>
          </a:p>
        </p:txBody>
      </p:sp>
      <p:sp>
        <p:nvSpPr>
          <p:cNvPr id="5" name="Title 1"/>
          <p:cNvSpPr txBox="1">
            <a:spLocks/>
          </p:cNvSpPr>
          <p:nvPr/>
        </p:nvSpPr>
        <p:spPr>
          <a:xfrm>
            <a:off x="152400" y="75453"/>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1361972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2651" y="1237704"/>
            <a:ext cx="8763000" cy="2277547"/>
          </a:xfrm>
          <a:prstGeom prst="rect">
            <a:avLst/>
          </a:prstGeom>
        </p:spPr>
        <p:txBody>
          <a:bodyPr wrap="square">
            <a:spAutoFit/>
          </a:bodyPr>
          <a:lstStyle/>
          <a:p>
            <a:pPr>
              <a:spcAft>
                <a:spcPts val="1200"/>
              </a:spcAft>
            </a:pPr>
            <a:r>
              <a:rPr lang="en-US" sz="2000" b="1" dirty="0">
                <a:solidFill>
                  <a:schemeClr val="accent1"/>
                </a:solidFill>
                <a:latin typeface="Times New Roman" panose="02020603050405020304" pitchFamily="18" charset="0"/>
                <a:cs typeface="Times New Roman" panose="02020603050405020304" pitchFamily="18" charset="0"/>
              </a:rPr>
              <a:t>Budget Line Items Explained</a:t>
            </a:r>
            <a:endParaRPr lang="en-US" sz="2000" b="1" i="1" dirty="0">
              <a:solidFill>
                <a:schemeClr val="accent1"/>
              </a:solidFill>
              <a:latin typeface="Times New Roman" panose="02020603050405020304" pitchFamily="18" charset="0"/>
              <a:cs typeface="Times New Roman" panose="02020603050405020304" pitchFamily="18" charset="0"/>
            </a:endParaRPr>
          </a:p>
          <a:p>
            <a:pPr>
              <a:spcAft>
                <a:spcPts val="1200"/>
              </a:spcAft>
            </a:pPr>
            <a:r>
              <a:rPr lang="en-US" b="1" i="1" dirty="0">
                <a:latin typeface="Times New Roman" panose="02020603050405020304" pitchFamily="18" charset="0"/>
                <a:cs typeface="Times New Roman" panose="02020603050405020304" pitchFamily="18" charset="0"/>
              </a:rPr>
              <a:t>What is a contract?</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 CFR § 200.22)</a:t>
            </a:r>
            <a:endParaRPr lang="en-US" b="1" dirty="0">
              <a:latin typeface="Times New Roman" panose="02020603050405020304" pitchFamily="18" charset="0"/>
              <a:cs typeface="Times New Roman" panose="02020603050405020304" pitchFamily="18" charset="0"/>
            </a:endParaRPr>
          </a:p>
          <a:p>
            <a:pPr>
              <a:spcAft>
                <a:spcPts val="1200"/>
              </a:spcAft>
            </a:pPr>
            <a:r>
              <a:rPr lang="en-US" dirty="0">
                <a:latin typeface="Times New Roman" panose="02020603050405020304" pitchFamily="18" charset="0"/>
                <a:cs typeface="Times New Roman" panose="02020603050405020304" pitchFamily="18" charset="0"/>
              </a:rPr>
              <a:t>A contract is a legal instrument by which a Prime Grantee Recipient purchases property or services needed to carry out the project or program under an award.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Sub-awards and Contracts </a:t>
            </a:r>
            <a:r>
              <a:rPr lang="en-US" b="1" i="1" u="sng" dirty="0">
                <a:latin typeface="Times New Roman" panose="02020603050405020304" pitchFamily="18" charset="0"/>
                <a:cs typeface="Times New Roman" panose="02020603050405020304" pitchFamily="18" charset="0"/>
              </a:rPr>
              <a:t>must</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 listed in the Contractual line-item category.  In the budget narrative, they must be correctly identified as a sub-award or a contract.</a:t>
            </a:r>
          </a:p>
        </p:txBody>
      </p:sp>
      <p:sp>
        <p:nvSpPr>
          <p:cNvPr id="7" name="Rectangle 6"/>
          <p:cNvSpPr/>
          <p:nvPr/>
        </p:nvSpPr>
        <p:spPr>
          <a:xfrm>
            <a:off x="212651" y="2628900"/>
            <a:ext cx="8686800" cy="923330"/>
          </a:xfrm>
          <a:prstGeom prst="rect">
            <a:avLst/>
          </a:prstGeom>
        </p:spPr>
        <p:txBody>
          <a:bodyPr wrap="square">
            <a:spAutoFit/>
          </a:bodyPr>
          <a:lstStyle/>
          <a:p>
            <a:endParaRPr lang="en-US" b="1" u="sng" dirty="0"/>
          </a:p>
          <a:p>
            <a:endParaRPr lang="en-US" b="1" u="sng" dirty="0"/>
          </a:p>
          <a:p>
            <a:r>
              <a:rPr lang="en-US" dirty="0"/>
              <a:t> </a:t>
            </a:r>
          </a:p>
        </p:txBody>
      </p:sp>
      <p:sp>
        <p:nvSpPr>
          <p:cNvPr id="8" name="Title 1"/>
          <p:cNvSpPr txBox="1">
            <a:spLocks/>
          </p:cNvSpPr>
          <p:nvPr/>
        </p:nvSpPr>
        <p:spPr>
          <a:xfrm>
            <a:off x="212651" y="200025"/>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747170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2651" y="1328778"/>
            <a:ext cx="8763000" cy="2985433"/>
          </a:xfrm>
          <a:prstGeom prst="rect">
            <a:avLst/>
          </a:prstGeom>
        </p:spPr>
        <p:txBody>
          <a:bodyPr wrap="square">
            <a:spAutoFit/>
          </a:bodyPr>
          <a:lstStyle/>
          <a:p>
            <a:pPr>
              <a:spcAft>
                <a:spcPts val="1200"/>
              </a:spcAft>
            </a:pPr>
            <a:r>
              <a:rPr lang="en-US" sz="2000" b="1" dirty="0">
                <a:solidFill>
                  <a:schemeClr val="accent1"/>
                </a:solidFill>
                <a:latin typeface="Times New Roman" panose="02020603050405020304" pitchFamily="18" charset="0"/>
                <a:cs typeface="Times New Roman" panose="02020603050405020304" pitchFamily="18" charset="0"/>
              </a:rPr>
              <a:t>Budget Line Items Explained</a:t>
            </a:r>
            <a:endParaRPr lang="en-US" sz="2000" b="1" u="sng" dirty="0">
              <a:solidFill>
                <a:schemeClr val="accent1"/>
              </a:solidFill>
              <a:latin typeface="Times New Roman" panose="02020603050405020304" pitchFamily="18" charset="0"/>
              <a:cs typeface="Times New Roman" panose="02020603050405020304" pitchFamily="18" charset="0"/>
            </a:endParaRPr>
          </a:p>
          <a:p>
            <a:pPr>
              <a:spcAft>
                <a:spcPts val="1200"/>
              </a:spcAft>
            </a:pPr>
            <a:r>
              <a:rPr lang="en-US" b="1" u="sng" dirty="0">
                <a:latin typeface="Times New Roman" panose="02020603050405020304" pitchFamily="18" charset="0"/>
                <a:cs typeface="Times New Roman" panose="02020603050405020304" pitchFamily="18" charset="0"/>
              </a:rPr>
              <a:t>Other</a:t>
            </a:r>
            <a:r>
              <a:rPr lang="en-US" b="1" i="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spcAft>
                <a:spcPts val="1200"/>
              </a:spcAft>
            </a:pPr>
            <a:r>
              <a:rPr lang="en-US" dirty="0">
                <a:latin typeface="Times New Roman" panose="02020603050405020304" pitchFamily="18" charset="0"/>
                <a:cs typeface="Times New Roman" panose="02020603050405020304" pitchFamily="18" charset="0"/>
              </a:rPr>
              <a:t>“Other” direct costs do not fit any of the aforementioned categories, such as rent for buildings used to conduct project activities, printing, utilities and/or leased equipment, employee  training, tuition, etc.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“Other” direct costs should be itemized and the methodology explained in the budget narrative. </a:t>
            </a:r>
          </a:p>
          <a:p>
            <a:endParaRPr lang="en-US" b="1" dirty="0"/>
          </a:p>
        </p:txBody>
      </p:sp>
      <p:sp>
        <p:nvSpPr>
          <p:cNvPr id="7" name="Rectangle 6"/>
          <p:cNvSpPr/>
          <p:nvPr/>
        </p:nvSpPr>
        <p:spPr>
          <a:xfrm>
            <a:off x="228600" y="2821495"/>
            <a:ext cx="8686800" cy="369332"/>
          </a:xfrm>
          <a:prstGeom prst="rect">
            <a:avLst/>
          </a:prstGeom>
        </p:spPr>
        <p:txBody>
          <a:bodyPr wrap="square">
            <a:spAutoFit/>
          </a:bodyPr>
          <a:lstStyle/>
          <a:p>
            <a:r>
              <a:rPr lang="en-US" dirty="0"/>
              <a:t> </a:t>
            </a:r>
          </a:p>
        </p:txBody>
      </p:sp>
      <p:sp>
        <p:nvSpPr>
          <p:cNvPr id="8" name="Title 1"/>
          <p:cNvSpPr txBox="1">
            <a:spLocks/>
          </p:cNvSpPr>
          <p:nvPr/>
        </p:nvSpPr>
        <p:spPr>
          <a:xfrm>
            <a:off x="212651" y="200025"/>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4176381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 y="1047750"/>
            <a:ext cx="8763000" cy="3847207"/>
          </a:xfrm>
          <a:prstGeom prst="rect">
            <a:avLst/>
          </a:prstGeom>
        </p:spPr>
        <p:txBody>
          <a:bodyPr wrap="square">
            <a:spAutoFit/>
          </a:bodyPr>
          <a:lstStyle/>
          <a:p>
            <a:r>
              <a:rPr lang="en-US" sz="2000" b="1" dirty="0">
                <a:solidFill>
                  <a:schemeClr val="accent1"/>
                </a:solidFill>
                <a:latin typeface="Times New Roman" panose="02020603050405020304" pitchFamily="18" charset="0"/>
                <a:cs typeface="Times New Roman" panose="02020603050405020304" pitchFamily="18" charset="0"/>
              </a:rPr>
              <a:t>Budget Line Items Explained</a:t>
            </a:r>
            <a:endParaRPr lang="en-US" sz="2000" b="1" i="1" dirty="0">
              <a:solidFill>
                <a:schemeClr val="accent1"/>
              </a:solidFill>
              <a:latin typeface="Times New Roman" panose="02020603050405020304" pitchFamily="18" charset="0"/>
              <a:cs typeface="Times New Roman" panose="02020603050405020304" pitchFamily="18" charset="0"/>
            </a:endParaRPr>
          </a:p>
          <a:p>
            <a:endParaRPr lang="en-US" sz="2000" b="1" u="sng" dirty="0">
              <a:latin typeface="Times New Roman" panose="02020603050405020304" pitchFamily="18" charset="0"/>
              <a:cs typeface="Times New Roman" panose="02020603050405020304" pitchFamily="18" charset="0"/>
            </a:endParaRPr>
          </a:p>
          <a:p>
            <a:r>
              <a:rPr lang="en-US" b="1" u="sng" dirty="0">
                <a:latin typeface="Times New Roman" panose="02020603050405020304" pitchFamily="18" charset="0"/>
                <a:cs typeface="Times New Roman" panose="02020603050405020304" pitchFamily="18" charset="0"/>
              </a:rPr>
              <a:t>Indirect Costs</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(2 CFR § 200.416)</a:t>
            </a:r>
          </a:p>
          <a:p>
            <a:pPr>
              <a:spcAft>
                <a:spcPts val="1200"/>
              </a:spcAft>
            </a:pPr>
            <a:r>
              <a:rPr lang="en-US" dirty="0">
                <a:latin typeface="Times New Roman" panose="02020603050405020304" pitchFamily="18" charset="0"/>
                <a:cs typeface="Times New Roman" panose="02020603050405020304" pitchFamily="18" charset="0"/>
              </a:rPr>
              <a:t>Are incurred for common or joint objectives that benefit more than one project.  The applicant must include a current and fully executed agreement in the application if claiming indirect costs.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Make sure the rate is applied to the appropriate base in the approved agreement.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If the rate will not be approved by the application due date, attach the letter of renewal or letter of request that you sent to your cognizant agency to your application.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Applicant may use the 10% de minimis</a:t>
            </a:r>
          </a:p>
          <a:p>
            <a:endParaRPr lang="en-US" b="1" dirty="0">
              <a:latin typeface="Times New Roman" panose="02020603050405020304" pitchFamily="18" charset="0"/>
              <a:cs typeface="Times New Roman" panose="02020603050405020304" pitchFamily="18" charset="0"/>
            </a:endParaRPr>
          </a:p>
        </p:txBody>
      </p:sp>
      <p:sp>
        <p:nvSpPr>
          <p:cNvPr id="7" name="Rectangle 6"/>
          <p:cNvSpPr/>
          <p:nvPr/>
        </p:nvSpPr>
        <p:spPr>
          <a:xfrm>
            <a:off x="228600" y="2821495"/>
            <a:ext cx="8686800" cy="369332"/>
          </a:xfrm>
          <a:prstGeom prst="rect">
            <a:avLst/>
          </a:prstGeom>
        </p:spPr>
        <p:txBody>
          <a:bodyPr wrap="square">
            <a:spAutoFit/>
          </a:bodyPr>
          <a:lstStyle/>
          <a:p>
            <a:r>
              <a:rPr lang="en-US" dirty="0"/>
              <a:t> </a:t>
            </a:r>
          </a:p>
        </p:txBody>
      </p:sp>
      <p:sp>
        <p:nvSpPr>
          <p:cNvPr id="8" name="Title 1"/>
          <p:cNvSpPr txBox="1">
            <a:spLocks/>
          </p:cNvSpPr>
          <p:nvPr/>
        </p:nvSpPr>
        <p:spPr>
          <a:xfrm>
            <a:off x="212651" y="200025"/>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455924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90" y="298943"/>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cap="all" dirty="0">
                <a:solidFill>
                  <a:schemeClr val="accent1"/>
                </a:solidFill>
                <a:latin typeface="Times New Roman" panose="02020603050405020304" pitchFamily="18" charset="0"/>
                <a:cs typeface="Times New Roman" panose="02020603050405020304" pitchFamily="18" charset="0"/>
              </a:rPr>
              <a:t>Cost Share/Match</a:t>
            </a:r>
          </a:p>
        </p:txBody>
      </p:sp>
      <p:sp>
        <p:nvSpPr>
          <p:cNvPr id="6" name="Rectangle 5"/>
          <p:cNvSpPr/>
          <p:nvPr/>
        </p:nvSpPr>
        <p:spPr>
          <a:xfrm>
            <a:off x="152400" y="990224"/>
            <a:ext cx="8763000" cy="3662541"/>
          </a:xfrm>
          <a:prstGeom prst="rect">
            <a:avLst/>
          </a:prstGeom>
        </p:spPr>
        <p:txBody>
          <a:bodyPr wrap="square">
            <a:spAutoFit/>
          </a:bodyPr>
          <a:lstStyle/>
          <a:p>
            <a:pPr>
              <a:spcAft>
                <a:spcPts val="1200"/>
              </a:spcAft>
            </a:pPr>
            <a:r>
              <a:rPr lang="en-US" altLang="en-US" sz="2000" b="1" dirty="0">
                <a:solidFill>
                  <a:schemeClr val="accent1"/>
                </a:solidFill>
                <a:latin typeface="Times New Roman" panose="02020603050405020304" pitchFamily="18" charset="0"/>
                <a:cs typeface="Times New Roman" panose="02020603050405020304" pitchFamily="18" charset="0"/>
              </a:rPr>
              <a:t>Cost Sharing/Matching Requirements</a:t>
            </a:r>
            <a:endParaRPr lang="en-US" sz="2000" dirty="0">
              <a:solidFill>
                <a:schemeClr val="accent1"/>
              </a:solidFill>
              <a:latin typeface="Times New Roman" panose="02020603050405020304" pitchFamily="18" charset="0"/>
              <a:cs typeface="Times New Roman" panose="02020603050405020304" pitchFamily="18" charset="0"/>
            </a:endParaRPr>
          </a:p>
          <a:p>
            <a:pPr>
              <a:spcAft>
                <a:spcPts val="1200"/>
              </a:spcAft>
            </a:pPr>
            <a:r>
              <a:rPr lang="en-US" b="1" i="1" dirty="0">
                <a:latin typeface="Times New Roman" panose="02020603050405020304" pitchFamily="18" charset="0"/>
                <a:cs typeface="Times New Roman" panose="02020603050405020304" pitchFamily="18" charset="0"/>
              </a:rPr>
              <a:t>Cost sharing or matching</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the portion of project costs not paid by Federal funds. For planning and training grants, this amount is 20%, if applicable.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On the 424A budget, enter match in Section A and C.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Match must be fully described in the budget narrative in a clearly marked section for match.  Explain the amount and how it will be met in the same manner you would for a federal share cost item.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You can do a soft or a hard (cash) match.</a:t>
            </a:r>
          </a:p>
          <a:p>
            <a:endParaRPr lang="en-US" dirty="0">
              <a:solidFill>
                <a:srgbClr val="FF0000"/>
              </a:solidFill>
            </a:endParaRPr>
          </a:p>
          <a:p>
            <a:endParaRPr lang="en-US" b="1" dirty="0"/>
          </a:p>
        </p:txBody>
      </p:sp>
      <p:sp>
        <p:nvSpPr>
          <p:cNvPr id="7" name="Rectangle 6"/>
          <p:cNvSpPr/>
          <p:nvPr/>
        </p:nvSpPr>
        <p:spPr>
          <a:xfrm>
            <a:off x="228600" y="2821495"/>
            <a:ext cx="8686800" cy="369332"/>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3205862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47555" y="81161"/>
            <a:ext cx="8229600" cy="548879"/>
          </a:xfrm>
        </p:spPr>
        <p:txBody>
          <a:bodyPr>
            <a:noAutofit/>
          </a:bodyPr>
          <a:lstStyle/>
          <a:p>
            <a:r>
              <a:rPr lang="en-US" altLang="en-US" sz="3200" b="1" dirty="0">
                <a:latin typeface="Times New Roman" panose="02020603050405020304" pitchFamily="18" charset="0"/>
                <a:ea typeface="Tahoma" pitchFamily="34" charset="0"/>
                <a:cs typeface="Times New Roman" panose="02020603050405020304" pitchFamily="18" charset="0"/>
              </a:rPr>
              <a:t>Today’s Agenda</a:t>
            </a:r>
          </a:p>
        </p:txBody>
      </p:sp>
      <p:sp>
        <p:nvSpPr>
          <p:cNvPr id="3" name="Content Placeholder 2"/>
          <p:cNvSpPr>
            <a:spLocks noGrp="1"/>
          </p:cNvSpPr>
          <p:nvPr>
            <p:ph idx="1"/>
          </p:nvPr>
        </p:nvSpPr>
        <p:spPr>
          <a:xfrm>
            <a:off x="304800" y="740836"/>
            <a:ext cx="5410200" cy="3812114"/>
          </a:xfrm>
        </p:spPr>
        <p:txBody>
          <a:bodyPr>
            <a:noAutofit/>
          </a:bodyPr>
          <a:lstStyle/>
          <a:p>
            <a:pPr algn="l">
              <a:lnSpc>
                <a:spcPct val="100000"/>
              </a:lnSpc>
              <a:spcBef>
                <a:spcPts val="0"/>
              </a:spcBef>
              <a:spcAft>
                <a:spcPts val="600"/>
              </a:spcAft>
              <a:buFont typeface="Wingdings" panose="05000000000000000000" pitchFamily="2" charset="2"/>
              <a:buChar char="§"/>
              <a:defRPr/>
            </a:pPr>
            <a:r>
              <a:rPr lang="en-US" altLang="en-US" sz="2000" dirty="0">
                <a:solidFill>
                  <a:schemeClr val="tx1"/>
                </a:solidFill>
                <a:latin typeface="Times New Roman" panose="02020603050405020304" pitchFamily="18" charset="0"/>
                <a:cs typeface="Times New Roman" panose="02020603050405020304" pitchFamily="18" charset="0"/>
              </a:rPr>
              <a:t>HMEP Program Overview</a:t>
            </a:r>
          </a:p>
          <a:p>
            <a:pPr algn="l">
              <a:lnSpc>
                <a:spcPct val="100000"/>
              </a:lnSpc>
              <a:spcBef>
                <a:spcPts val="0"/>
              </a:spcBef>
              <a:spcAft>
                <a:spcPts val="600"/>
              </a:spcAft>
              <a:buFont typeface="Wingdings" panose="05000000000000000000" pitchFamily="2" charset="2"/>
              <a:buChar char="§"/>
              <a:defRPr/>
            </a:pPr>
            <a:r>
              <a:rPr lang="en-US" altLang="en-US" sz="2000" dirty="0">
                <a:solidFill>
                  <a:schemeClr val="tx1"/>
                </a:solidFill>
                <a:latin typeface="Times New Roman" panose="02020603050405020304" pitchFamily="18" charset="0"/>
                <a:cs typeface="Times New Roman" panose="02020603050405020304" pitchFamily="18" charset="0"/>
              </a:rPr>
              <a:t>U.S. DOT/PHMSA Priorities</a:t>
            </a:r>
          </a:p>
          <a:p>
            <a:pPr algn="l">
              <a:lnSpc>
                <a:spcPct val="100000"/>
              </a:lnSpc>
              <a:spcBef>
                <a:spcPts val="0"/>
              </a:spcBef>
              <a:spcAft>
                <a:spcPts val="600"/>
              </a:spcAft>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Conducting a Needs Assessment</a:t>
            </a:r>
            <a:endParaRPr lang="en-US" altLang="en-US" sz="2000" dirty="0">
              <a:solidFill>
                <a:schemeClr val="tx1"/>
              </a:solidFill>
              <a:latin typeface="Times New Roman" panose="02020603050405020304" pitchFamily="18" charset="0"/>
              <a:cs typeface="Times New Roman" panose="02020603050405020304" pitchFamily="18" charset="0"/>
            </a:endParaRPr>
          </a:p>
          <a:p>
            <a:pPr algn="l">
              <a:lnSpc>
                <a:spcPct val="100000"/>
              </a:lnSpc>
              <a:spcBef>
                <a:spcPts val="0"/>
              </a:spcBef>
              <a:spcAft>
                <a:spcPts val="600"/>
              </a:spcAft>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HMEP Application Components </a:t>
            </a:r>
          </a:p>
          <a:p>
            <a:pPr>
              <a:lnSpc>
                <a:spcPct val="100000"/>
              </a:lnSpc>
              <a:spcBef>
                <a:spcPts val="0"/>
              </a:spcBef>
              <a:spcAft>
                <a:spcPts val="600"/>
              </a:spcAf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Cost Share (Matching)</a:t>
            </a:r>
          </a:p>
          <a:p>
            <a:pPr>
              <a:lnSpc>
                <a:spcPct val="100000"/>
              </a:lnSpc>
              <a:spcBef>
                <a:spcPts val="0"/>
              </a:spcBef>
              <a:spcAft>
                <a:spcPts val="600"/>
              </a:spcAf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Common Application Errors </a:t>
            </a:r>
          </a:p>
          <a:p>
            <a:pPr>
              <a:lnSpc>
                <a:spcPct val="100000"/>
              </a:lnSpc>
              <a:spcBef>
                <a:spcPts val="0"/>
              </a:spcBef>
              <a:spcAft>
                <a:spcPts val="600"/>
              </a:spcAft>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HMEP Grant Milestones </a:t>
            </a:r>
            <a:endParaRPr lang="en-US" altLang="en-US" sz="2000" dirty="0">
              <a:solidFill>
                <a:schemeClr val="tx1"/>
              </a:solidFill>
              <a:latin typeface="Times New Roman" panose="02020603050405020304" pitchFamily="18" charset="0"/>
              <a:cs typeface="Times New Roman" panose="02020603050405020304" pitchFamily="18" charset="0"/>
            </a:endParaRPr>
          </a:p>
          <a:p>
            <a:pPr algn="l">
              <a:lnSpc>
                <a:spcPct val="100000"/>
              </a:lnSpc>
              <a:spcBef>
                <a:spcPts val="0"/>
              </a:spcBef>
              <a:spcAft>
                <a:spcPts val="600"/>
              </a:spcAft>
              <a:buFont typeface="Wingdings" panose="05000000000000000000" pitchFamily="2" charset="2"/>
              <a:buChar char="§"/>
              <a:defRPr/>
            </a:pPr>
            <a:r>
              <a:rPr lang="en-US" sz="2000" dirty="0">
                <a:solidFill>
                  <a:schemeClr val="tx1"/>
                </a:solidFill>
                <a:latin typeface="Times New Roman" panose="02020603050405020304" pitchFamily="18" charset="0"/>
                <a:cs typeface="Times New Roman" panose="02020603050405020304" pitchFamily="18" charset="0"/>
              </a:rPr>
              <a:t>Questions/Comments</a:t>
            </a:r>
            <a:endParaRPr lang="en-US" sz="2000" strike="sngStrike"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171955" y="1352550"/>
            <a:ext cx="3505200" cy="2428875"/>
          </a:xfrm>
          <a:prstGeom prst="rect">
            <a:avLst/>
          </a:prstGeom>
          <a:ln>
            <a:noFill/>
          </a:ln>
          <a:effectLst>
            <a:outerShdw blurRad="292100" dist="139700" dir="2700000" algn="tl" rotWithShape="0">
              <a:srgbClr val="333333">
                <a:alpha val="65000"/>
              </a:srgbClr>
            </a:outerShdw>
            <a:softEdge rad="635000"/>
          </a:effectLst>
        </p:spPr>
      </p:pic>
    </p:spTree>
    <p:extLst>
      <p:ext uri="{BB962C8B-B14F-4D97-AF65-F5344CB8AC3E}">
        <p14:creationId xmlns:p14="http://schemas.microsoft.com/office/powerpoint/2010/main" val="24291677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19558-6290-4308-BDB9-44622883999E}"/>
              </a:ext>
            </a:extLst>
          </p:cNvPr>
          <p:cNvSpPr>
            <a:spLocks noGrp="1"/>
          </p:cNvSpPr>
          <p:nvPr>
            <p:ph type="ctrTitle"/>
          </p:nvPr>
        </p:nvSpPr>
        <p:spPr>
          <a:xfrm>
            <a:off x="685800" y="285750"/>
            <a:ext cx="7772400" cy="533400"/>
          </a:xfrm>
        </p:spPr>
        <p:txBody>
          <a:bodyPr>
            <a:normAutofit fontScale="90000"/>
          </a:bodyPr>
          <a:lstStyle/>
          <a:p>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Cost Share/Match</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D5BBD29-1139-4810-A9C9-592001B9ECE9}"/>
              </a:ext>
            </a:extLst>
          </p:cNvPr>
          <p:cNvSpPr>
            <a:spLocks noGrp="1"/>
          </p:cNvSpPr>
          <p:nvPr>
            <p:ph type="subTitle" idx="1"/>
          </p:nvPr>
        </p:nvSpPr>
        <p:spPr>
          <a:xfrm>
            <a:off x="76200" y="819150"/>
            <a:ext cx="8839200" cy="3257550"/>
          </a:xfrm>
        </p:spPr>
        <p:txBody>
          <a:bodyPr>
            <a:normAutofit fontScale="77500" lnSpcReduction="20000"/>
          </a:bodyPr>
          <a:lstStyle/>
          <a:p>
            <a:pPr algn="l">
              <a:spcBef>
                <a:spcPts val="600"/>
              </a:spcBef>
              <a:spcAft>
                <a:spcPts val="600"/>
              </a:spcAft>
            </a:pPr>
            <a:r>
              <a:rPr lang="en-US" sz="2000" b="1" dirty="0">
                <a:solidFill>
                  <a:schemeClr val="accent1"/>
                </a:solidFill>
                <a:latin typeface="Times New Roman" panose="02020603050405020304" pitchFamily="18" charset="0"/>
                <a:cs typeface="Times New Roman" panose="02020603050405020304" pitchFamily="18" charset="0"/>
              </a:rPr>
              <a:t>Cost Share/Match Requirements</a:t>
            </a:r>
            <a:endParaRPr lang="en-US" sz="1800" b="1" dirty="0">
              <a:solidFill>
                <a:schemeClr val="tx1"/>
              </a:solidFill>
              <a:latin typeface="Times New Roman" panose="02020603050405020304" pitchFamily="18" charset="0"/>
              <a:cs typeface="Times New Roman" panose="02020603050405020304" pitchFamily="18" charset="0"/>
            </a:endParaRPr>
          </a:p>
          <a:p>
            <a:pPr marL="914400" lvl="1" indent="-457200" algn="l">
              <a:spcBef>
                <a:spcPts val="60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HMEP grant award is 80% Federal share + 20% match = 100% grant award.</a:t>
            </a:r>
          </a:p>
          <a:p>
            <a:pPr marL="1143000" lvl="1" indent="-282575" algn="l">
              <a:spcBef>
                <a:spcPts val="600"/>
              </a:spcBef>
              <a:spcAft>
                <a:spcPts val="600"/>
              </a:spcAft>
              <a:buFont typeface="Wingdings" panose="05000000000000000000" pitchFamily="2" charset="2"/>
              <a:buChar char="Ø"/>
            </a:pPr>
            <a:r>
              <a:rPr lang="en-US" sz="1800" dirty="0">
                <a:solidFill>
                  <a:schemeClr val="tx1"/>
                </a:solidFill>
                <a:latin typeface="Times New Roman" panose="02020603050405020304" pitchFamily="18" charset="0"/>
                <a:cs typeface="Times New Roman" panose="02020603050405020304" pitchFamily="18" charset="0"/>
              </a:rPr>
              <a:t>Match can be calculated by using the federal share (award) divided by the percentage of Total Project Cost minus federal share. </a:t>
            </a:r>
          </a:p>
          <a:p>
            <a:pPr marL="1143000" lvl="1" indent="-282575" algn="l">
              <a:spcBef>
                <a:spcPts val="600"/>
              </a:spcBef>
              <a:spcAft>
                <a:spcPts val="600"/>
              </a:spcAft>
              <a:buFont typeface="Wingdings" panose="05000000000000000000" pitchFamily="2" charset="2"/>
              <a:buChar char="Ø"/>
            </a:pPr>
            <a:r>
              <a:rPr lang="en-US" sz="1800" dirty="0">
                <a:solidFill>
                  <a:schemeClr val="tx1"/>
                </a:solidFill>
                <a:latin typeface="Times New Roman" panose="02020603050405020304" pitchFamily="18" charset="0"/>
                <a:cs typeface="Times New Roman" panose="02020603050405020304" pitchFamily="18" charset="0"/>
              </a:rPr>
              <a:t>Match can also be calculated by multiplying Federal share by 25%.</a:t>
            </a:r>
          </a:p>
          <a:p>
            <a:pPr marL="860425" lvl="1" indent="-403225" algn="l">
              <a:spcBef>
                <a:spcPts val="600"/>
              </a:spcBef>
              <a:spcAft>
                <a:spcPts val="600"/>
              </a:spcAft>
            </a:pPr>
            <a:r>
              <a:rPr lang="en-US" sz="1800" b="1" dirty="0">
                <a:solidFill>
                  <a:schemeClr val="accent1"/>
                </a:solidFill>
                <a:latin typeface="Times New Roman" panose="02020603050405020304" pitchFamily="18" charset="0"/>
                <a:cs typeface="Times New Roman" panose="02020603050405020304" pitchFamily="18" charset="0"/>
              </a:rPr>
              <a:t>Example:</a:t>
            </a:r>
          </a:p>
          <a:p>
            <a:pPr marL="860425" lvl="1" indent="-403225" algn="l">
              <a:spcBef>
                <a:spcPts val="600"/>
              </a:spcBef>
              <a:spcAft>
                <a:spcPts val="600"/>
              </a:spcAft>
            </a:pPr>
            <a:r>
              <a:rPr lang="en-US" sz="1800" dirty="0">
                <a:solidFill>
                  <a:schemeClr val="tx1"/>
                </a:solidFill>
                <a:latin typeface="Times New Roman" panose="02020603050405020304" pitchFamily="18" charset="0"/>
                <a:cs typeface="Times New Roman" panose="02020603050405020304" pitchFamily="18" charset="0"/>
              </a:rPr>
              <a:t>With a match of 20%, and federal share of 80%, a $250,000 federal share:</a:t>
            </a:r>
          </a:p>
          <a:p>
            <a:pPr marL="860425" lvl="1" indent="-403225" algn="l">
              <a:spcBef>
                <a:spcPts val="0"/>
              </a:spcBef>
              <a:spcAft>
                <a:spcPts val="600"/>
              </a:spcAft>
            </a:pPr>
            <a:r>
              <a:rPr lang="en-US" sz="1800" dirty="0">
                <a:solidFill>
                  <a:schemeClr val="tx1"/>
                </a:solidFill>
                <a:latin typeface="Times New Roman" panose="02020603050405020304" pitchFamily="18" charset="0"/>
                <a:cs typeface="Times New Roman" panose="02020603050405020304" pitchFamily="18" charset="0"/>
              </a:rPr>
              <a:t>•	$250,000 divided by 80% = $312,500</a:t>
            </a:r>
          </a:p>
          <a:p>
            <a:pPr marL="860425" lvl="1" indent="-403225" algn="l">
              <a:spcBef>
                <a:spcPts val="0"/>
              </a:spcBef>
              <a:spcAft>
                <a:spcPts val="600"/>
              </a:spcAft>
            </a:pPr>
            <a:r>
              <a:rPr lang="en-US" sz="1800" dirty="0">
                <a:solidFill>
                  <a:schemeClr val="tx1"/>
                </a:solidFill>
                <a:latin typeface="Times New Roman" panose="02020603050405020304" pitchFamily="18" charset="0"/>
                <a:cs typeface="Times New Roman" panose="02020603050405020304" pitchFamily="18" charset="0"/>
              </a:rPr>
              <a:t>•	$312,500 minus $250,000 = $62,500</a:t>
            </a:r>
          </a:p>
          <a:p>
            <a:pPr marL="860425" lvl="1" indent="-403225" algn="l">
              <a:spcBef>
                <a:spcPts val="0"/>
              </a:spcBef>
              <a:spcAft>
                <a:spcPts val="600"/>
              </a:spcAft>
            </a:pPr>
            <a:r>
              <a:rPr lang="en-US" sz="1800" dirty="0">
                <a:solidFill>
                  <a:schemeClr val="tx1"/>
                </a:solidFill>
                <a:latin typeface="Times New Roman" panose="02020603050405020304" pitchFamily="18" charset="0"/>
                <a:cs typeface="Times New Roman" panose="02020603050405020304" pitchFamily="18" charset="0"/>
              </a:rPr>
              <a:t>•	The 20% cost share is $62,500.</a:t>
            </a:r>
          </a:p>
        </p:txBody>
      </p:sp>
    </p:spTree>
    <p:extLst>
      <p:ext uri="{BB962C8B-B14F-4D97-AF65-F5344CB8AC3E}">
        <p14:creationId xmlns:p14="http://schemas.microsoft.com/office/powerpoint/2010/main" val="26496432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19558-6290-4308-BDB9-44622883999E}"/>
              </a:ext>
            </a:extLst>
          </p:cNvPr>
          <p:cNvSpPr>
            <a:spLocks noGrp="1"/>
          </p:cNvSpPr>
          <p:nvPr>
            <p:ph type="ctrTitle"/>
          </p:nvPr>
        </p:nvSpPr>
        <p:spPr>
          <a:xfrm>
            <a:off x="685800" y="285750"/>
            <a:ext cx="7772400" cy="533400"/>
          </a:xfrm>
        </p:spPr>
        <p:txBody>
          <a:bodyPr>
            <a:normAutofit fontScale="90000"/>
          </a:bodyPr>
          <a:lstStyle/>
          <a:p>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Cost Share/Match</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D5BBD29-1139-4810-A9C9-592001B9ECE9}"/>
              </a:ext>
            </a:extLst>
          </p:cNvPr>
          <p:cNvSpPr>
            <a:spLocks noGrp="1"/>
          </p:cNvSpPr>
          <p:nvPr>
            <p:ph type="subTitle" idx="1"/>
          </p:nvPr>
        </p:nvSpPr>
        <p:spPr>
          <a:xfrm>
            <a:off x="76200" y="819150"/>
            <a:ext cx="8839200" cy="3257550"/>
          </a:xfrm>
        </p:spPr>
        <p:txBody>
          <a:bodyPr>
            <a:normAutofit/>
          </a:bodyPr>
          <a:lstStyle/>
          <a:p>
            <a:pPr algn="l">
              <a:spcBef>
                <a:spcPts val="600"/>
              </a:spcBef>
              <a:spcAft>
                <a:spcPts val="600"/>
              </a:spcAft>
            </a:pPr>
            <a:r>
              <a:rPr lang="en-US" sz="2000" b="1" dirty="0">
                <a:solidFill>
                  <a:schemeClr val="accent1"/>
                </a:solidFill>
                <a:latin typeface="Times New Roman" panose="02020603050405020304" pitchFamily="18" charset="0"/>
                <a:cs typeface="Times New Roman" panose="02020603050405020304" pitchFamily="18" charset="0"/>
              </a:rPr>
              <a:t>Cost Share/Match Requirements continued</a:t>
            </a:r>
            <a:endParaRPr lang="en-US" sz="1800" b="1" dirty="0">
              <a:solidFill>
                <a:schemeClr val="tx1"/>
              </a:solidFill>
              <a:latin typeface="Times New Roman" panose="02020603050405020304" pitchFamily="18" charset="0"/>
              <a:cs typeface="Times New Roman" panose="02020603050405020304" pitchFamily="18" charset="0"/>
            </a:endParaRPr>
          </a:p>
          <a:p>
            <a:pPr marL="860425" lvl="1" indent="-403225" algn="l">
              <a:spcBef>
                <a:spcPts val="600"/>
              </a:spcBef>
              <a:spcAft>
                <a:spcPts val="600"/>
              </a:spcAft>
            </a:pPr>
            <a:r>
              <a:rPr lang="en-US" sz="1800" b="1" dirty="0">
                <a:solidFill>
                  <a:schemeClr val="accent1"/>
                </a:solidFill>
                <a:latin typeface="Times New Roman" panose="02020603050405020304" pitchFamily="18" charset="0"/>
                <a:cs typeface="Times New Roman" panose="02020603050405020304" pitchFamily="18" charset="0"/>
              </a:rPr>
              <a:t>Example:</a:t>
            </a:r>
          </a:p>
          <a:p>
            <a:pPr marL="860425" lvl="1" indent="-403225" algn="l">
              <a:spcBef>
                <a:spcPts val="60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$250,000 of Federal share request:</a:t>
            </a:r>
          </a:p>
          <a:p>
            <a:pPr marL="1139825" lvl="1" indent="-284163" algn="l">
              <a:spcBef>
                <a:spcPts val="600"/>
              </a:spcBef>
              <a:spcAft>
                <a:spcPts val="600"/>
              </a:spcAft>
              <a:buFont typeface="Wingdings" panose="05000000000000000000" pitchFamily="2" charset="2"/>
              <a:buChar char="Ø"/>
              <a:tabLst>
                <a:tab pos="1139825" algn="l"/>
              </a:tabLst>
            </a:pPr>
            <a:r>
              <a:rPr lang="en-US" sz="1800" dirty="0">
                <a:solidFill>
                  <a:schemeClr val="tx1"/>
                </a:solidFill>
                <a:latin typeface="Times New Roman" panose="02020603050405020304" pitchFamily="18" charset="0"/>
                <a:cs typeface="Times New Roman" panose="02020603050405020304" pitchFamily="18" charset="0"/>
              </a:rPr>
              <a:t>$250,000 * 25% = $62,500 match required</a:t>
            </a:r>
          </a:p>
          <a:p>
            <a:pPr marL="860425" lvl="1" indent="-403225" algn="l">
              <a:spcBef>
                <a:spcPts val="0"/>
              </a:spcBef>
              <a:spcAft>
                <a:spcPts val="600"/>
              </a:spcAft>
            </a:pP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1382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0050" y="2433251"/>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400050" y="819150"/>
            <a:ext cx="8458200" cy="2339102"/>
          </a:xfrm>
          <a:prstGeom prst="rect">
            <a:avLst/>
          </a:prstGeom>
        </p:spPr>
        <p:txBody>
          <a:bodyPr wrap="square">
            <a:spAutoFit/>
          </a:bodyPr>
          <a:lstStyle/>
          <a:p>
            <a:pPr>
              <a:spcBef>
                <a:spcPts val="300"/>
              </a:spcBef>
              <a:spcAft>
                <a:spcPts val="300"/>
              </a:spcAft>
            </a:pPr>
            <a:r>
              <a:rPr lang="en-US"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Part D: Budget Narrative Reminders</a:t>
            </a:r>
          </a:p>
          <a:p>
            <a:pPr marL="257175" indent="-257175">
              <a:spcBef>
                <a:spcPts val="300"/>
              </a:spcBef>
              <a:spcAft>
                <a:spcPts val="3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Every SF-424A line-item should have a </a:t>
            </a:r>
            <a:r>
              <a:rPr lang="en-US"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corresponding explanation</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as to how it was calculated in the budget narrative. Submitting a well-written budget narrative results in a faster review!</a:t>
            </a:r>
          </a:p>
          <a:p>
            <a:pPr marL="257175" indent="-257175">
              <a:spcBef>
                <a:spcPts val="300"/>
              </a:spcBef>
              <a:spcAft>
                <a:spcPts val="3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Explain how the </a:t>
            </a:r>
            <a:r>
              <a:rPr lang="en-US"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20% matching contribution </a:t>
            </a:r>
            <a:r>
              <a:rPr lang="en-US" dirty="0">
                <a:latin typeface="Times New Roman" panose="02020603050405020304" pitchFamily="18" charset="0"/>
                <a:ea typeface="Calibri" panose="020F0502020204030204" pitchFamily="34" charset="0"/>
                <a:cs typeface="Times New Roman" panose="02020603050405020304" pitchFamily="18" charset="0"/>
              </a:rPr>
              <a:t>will be met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in the budget narrative.</a:t>
            </a:r>
          </a:p>
          <a:p>
            <a:pPr marL="257175" indent="-257175">
              <a:spcBef>
                <a:spcPts val="300"/>
              </a:spcBef>
              <a:spcAft>
                <a:spcPts val="3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Attach the </a:t>
            </a:r>
            <a:r>
              <a:rPr lang="en-US"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indirect cost rate agreement</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if claiming indirect costs.</a:t>
            </a:r>
          </a:p>
          <a:p>
            <a:pPr marL="257175" indent="-257175">
              <a:spcBef>
                <a:spcPts val="300"/>
              </a:spcBef>
              <a:spcAft>
                <a:spcPts val="3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Double check all </a:t>
            </a:r>
            <a:r>
              <a:rPr lang="en-US"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computations</a:t>
            </a:r>
            <a:r>
              <a:rPr lang="en-US"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Title 1"/>
          <p:cNvSpPr txBox="1">
            <a:spLocks/>
          </p:cNvSpPr>
          <p:nvPr/>
        </p:nvSpPr>
        <p:spPr>
          <a:xfrm>
            <a:off x="0" y="183356"/>
            <a:ext cx="9144000" cy="614363"/>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HMEP Grant Application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1625" y="3188696"/>
            <a:ext cx="6000750" cy="1771448"/>
          </a:xfrm>
          <a:prstGeom prst="rect">
            <a:avLst/>
          </a:prstGeom>
        </p:spPr>
      </p:pic>
    </p:spTree>
    <p:extLst>
      <p:ext uri="{BB962C8B-B14F-4D97-AF65-F5344CB8AC3E}">
        <p14:creationId xmlns:p14="http://schemas.microsoft.com/office/powerpoint/2010/main" val="10607268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0050" y="2433251"/>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197780" y="590551"/>
            <a:ext cx="5734050" cy="1554272"/>
          </a:xfrm>
          <a:prstGeom prst="rect">
            <a:avLst/>
          </a:prstGeom>
        </p:spPr>
        <p:txBody>
          <a:bodyPr wrap="square">
            <a:spAutoFit/>
          </a:bodyPr>
          <a:lstStyle/>
          <a:p>
            <a:pPr>
              <a:spcAft>
                <a:spcPts val="300"/>
              </a:spcAft>
            </a:pPr>
            <a:r>
              <a:rPr lang="en-US" b="1" dirty="0">
                <a:latin typeface="Times New Roman" panose="02020603050405020304" pitchFamily="18" charset="0"/>
                <a:ea typeface="Calibri" panose="020F0502020204030204" pitchFamily="34" charset="0"/>
                <a:cs typeface="Times New Roman" panose="02020603050405020304" pitchFamily="18" charset="0"/>
              </a:rPr>
              <a:t>Part D: Budget Narrative Reminders</a:t>
            </a:r>
          </a:p>
          <a:p>
            <a:pPr marL="257175" indent="-257175">
              <a:spcAft>
                <a:spcPts val="3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At least </a:t>
            </a:r>
            <a:r>
              <a:rPr lang="en-US"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75% </a:t>
            </a:r>
            <a:r>
              <a:rPr lang="en-US" dirty="0">
                <a:latin typeface="Times New Roman" panose="02020603050405020304" pitchFamily="18" charset="0"/>
                <a:ea typeface="Calibri" panose="020F0502020204030204" pitchFamily="34" charset="0"/>
                <a:cs typeface="Times New Roman" panose="02020603050405020304" pitchFamily="18" charset="0"/>
              </a:rPr>
              <a:t>of HMEP funds must be for </a:t>
            </a:r>
            <a:r>
              <a:rPr lang="en-US"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programmatic activities</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L="257175" indent="-257175">
              <a:spcAft>
                <a:spcPts val="3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Up to </a:t>
            </a:r>
            <a:r>
              <a:rPr lang="en-US"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25%</a:t>
            </a:r>
            <a:r>
              <a:rPr lang="en-US" dirty="0">
                <a:latin typeface="Times New Roman" panose="02020603050405020304" pitchFamily="18" charset="0"/>
                <a:ea typeface="Calibri" panose="020F0502020204030204" pitchFamily="34" charset="0"/>
                <a:cs typeface="Times New Roman" panose="02020603050405020304" pitchFamily="18" charset="0"/>
              </a:rPr>
              <a:t> of HMEP funds may be used for </a:t>
            </a:r>
            <a:r>
              <a:rPr lang="en-US"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management and administration</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(“M&amp;A”) for Tribal employees. </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4916" y="1485900"/>
            <a:ext cx="2805284" cy="1618433"/>
          </a:xfrm>
          <a:prstGeom prst="rect">
            <a:avLst/>
          </a:prstGeom>
        </p:spPr>
      </p:pic>
      <p:sp>
        <p:nvSpPr>
          <p:cNvPr id="7" name="Title 1"/>
          <p:cNvSpPr txBox="1">
            <a:spLocks/>
          </p:cNvSpPr>
          <p:nvPr/>
        </p:nvSpPr>
        <p:spPr>
          <a:xfrm>
            <a:off x="0" y="183357"/>
            <a:ext cx="9144000" cy="407194"/>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HMEP Grant Application</a:t>
            </a:r>
          </a:p>
        </p:txBody>
      </p:sp>
    </p:spTree>
    <p:extLst>
      <p:ext uri="{BB962C8B-B14F-4D97-AF65-F5344CB8AC3E}">
        <p14:creationId xmlns:p14="http://schemas.microsoft.com/office/powerpoint/2010/main" val="20085627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85" y="285750"/>
            <a:ext cx="6968411" cy="786926"/>
          </a:xfrm>
        </p:spPr>
        <p:txBody>
          <a:bodyPr>
            <a:normAutofit/>
          </a:bodyPr>
          <a:lstStyle/>
          <a:p>
            <a:r>
              <a:rPr lang="en-US" b="1" dirty="0">
                <a:latin typeface="Times New Roman" panose="02020603050405020304" pitchFamily="18" charset="0"/>
                <a:cs typeface="Times New Roman" panose="02020603050405020304" pitchFamily="18" charset="0"/>
              </a:rPr>
              <a:t>Notice of Funding Opportunity (NOFO)</a:t>
            </a:r>
          </a:p>
        </p:txBody>
      </p:sp>
      <p:sp>
        <p:nvSpPr>
          <p:cNvPr id="3" name="Content Placeholder 2"/>
          <p:cNvSpPr>
            <a:spLocks noGrp="1"/>
          </p:cNvSpPr>
          <p:nvPr>
            <p:ph idx="1"/>
          </p:nvPr>
        </p:nvSpPr>
        <p:spPr>
          <a:xfrm>
            <a:off x="1088685" y="1657350"/>
            <a:ext cx="6968411" cy="2587960"/>
          </a:xfrm>
        </p:spPr>
        <p:txBody>
          <a:bodyPr>
            <a:normAutofit/>
          </a:bodyPr>
          <a:lstStyle/>
          <a:p>
            <a:pPr marL="0" indent="0">
              <a:spcBef>
                <a:spcPts val="0"/>
              </a:spcBef>
              <a:spcAft>
                <a:spcPts val="600"/>
              </a:spcAft>
              <a:buNone/>
            </a:pPr>
            <a:r>
              <a:rPr lang="en-US" sz="2000" dirty="0">
                <a:latin typeface="Times New Roman" panose="02020603050405020304" pitchFamily="18" charset="0"/>
                <a:cs typeface="Times New Roman" panose="02020603050405020304" pitchFamily="18" charset="0"/>
              </a:rPr>
              <a:t>The NOFO will provide the requirements for the application submission (where to submit, format, etc.).</a:t>
            </a:r>
          </a:p>
        </p:txBody>
      </p:sp>
    </p:spTree>
    <p:extLst>
      <p:ext uri="{BB962C8B-B14F-4D97-AF65-F5344CB8AC3E}">
        <p14:creationId xmlns:p14="http://schemas.microsoft.com/office/powerpoint/2010/main" val="39918036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635" y="514350"/>
            <a:ext cx="8229600" cy="3394472"/>
          </a:xfrm>
        </p:spPr>
        <p:txBody>
          <a:bodyPr/>
          <a:lstStyle/>
          <a:p>
            <a:pPr marL="0" indent="0" algn="ctr">
              <a:buNone/>
            </a:pPr>
            <a:endParaRPr lang="en-US" b="1" dirty="0">
              <a:latin typeface="Times New Roman" panose="02020603050405020304" pitchFamily="18" charset="0"/>
              <a:cs typeface="Times New Roman" panose="02020603050405020304" pitchFamily="18" charset="0"/>
            </a:endParaRPr>
          </a:p>
          <a:p>
            <a:pPr marL="0" indent="0" algn="ctr">
              <a:buNone/>
            </a:pPr>
            <a:endParaRPr lang="en-US" b="1" dirty="0">
              <a:latin typeface="Times New Roman" panose="02020603050405020304" pitchFamily="18" charset="0"/>
              <a:cs typeface="Times New Roman" panose="02020603050405020304" pitchFamily="18" charset="0"/>
            </a:endParaRPr>
          </a:p>
          <a:p>
            <a:pPr marL="0" indent="0" algn="ctr">
              <a:buNone/>
            </a:pPr>
            <a:r>
              <a:rPr lang="en-US" sz="3200" b="1" dirty="0">
                <a:solidFill>
                  <a:schemeClr val="accent1"/>
                </a:solidFill>
                <a:latin typeface="Times New Roman" panose="02020603050405020304" pitchFamily="18" charset="0"/>
                <a:cs typeface="Times New Roman" panose="02020603050405020304" pitchFamily="18" charset="0"/>
              </a:rPr>
              <a:t>Common Application Errors </a:t>
            </a:r>
          </a:p>
          <a:p>
            <a:pPr marL="0" indent="0" algn="ctr">
              <a:buNone/>
            </a:pPr>
            <a:r>
              <a:rPr lang="en-US" sz="2400" b="1" dirty="0">
                <a:latin typeface="Curlz MT" panose="04040404050702020202" pitchFamily="82" charset="0"/>
                <a:cs typeface="Times New Roman" panose="02020603050405020304" pitchFamily="18" charset="0"/>
              </a:rPr>
              <a:t>Did I </a:t>
            </a:r>
            <a:r>
              <a:rPr lang="en-US" sz="2400" b="1" u="sng" dirty="0">
                <a:solidFill>
                  <a:srgbClr val="00B050"/>
                </a:solidFill>
                <a:effectLst>
                  <a:outerShdw blurRad="38100" dist="38100" dir="2700000" algn="tl">
                    <a:srgbClr val="000000">
                      <a:alpha val="43137"/>
                    </a:srgbClr>
                  </a:outerShdw>
                </a:effectLst>
                <a:latin typeface="Curlz MT" panose="04040404050702020202" pitchFamily="82" charset="0"/>
                <a:cs typeface="Times New Roman" panose="02020603050405020304" pitchFamily="18" charset="0"/>
              </a:rPr>
              <a:t>Do</a:t>
            </a:r>
            <a:r>
              <a:rPr lang="en-US" sz="2400" b="1" dirty="0">
                <a:latin typeface="Curlz MT" panose="04040404050702020202" pitchFamily="82" charset="0"/>
                <a:cs typeface="Times New Roman" panose="02020603050405020304" pitchFamily="18" charset="0"/>
              </a:rPr>
              <a:t> That?</a:t>
            </a:r>
            <a:endParaRPr lang="en-US" sz="2400" dirty="0">
              <a:latin typeface="Curlz MT" panose="04040404050702020202" pitchFamily="82" charset="0"/>
            </a:endParaRPr>
          </a:p>
        </p:txBody>
      </p:sp>
    </p:spTree>
    <p:extLst>
      <p:ext uri="{BB962C8B-B14F-4D97-AF65-F5344CB8AC3E}">
        <p14:creationId xmlns:p14="http://schemas.microsoft.com/office/powerpoint/2010/main" val="2690344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23359-E8BC-4E96-8863-C35BC21263FC}"/>
              </a:ext>
            </a:extLst>
          </p:cNvPr>
          <p:cNvSpPr>
            <a:spLocks noGrp="1"/>
          </p:cNvSpPr>
          <p:nvPr>
            <p:ph type="ctrTitle"/>
          </p:nvPr>
        </p:nvSpPr>
        <p:spPr>
          <a:xfrm>
            <a:off x="457200" y="209550"/>
            <a:ext cx="7848600" cy="694928"/>
          </a:xfrm>
        </p:spPr>
        <p:txBody>
          <a:bodyPr>
            <a:normAutofit fontScale="90000"/>
          </a:bodyPr>
          <a:lstStyle/>
          <a:p>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Most Common Application Errors </a:t>
            </a:r>
            <a:br>
              <a:rPr lang="en-US" sz="2700"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5E4BE77-F432-4E2C-B2AE-554FC877335C}"/>
              </a:ext>
            </a:extLst>
          </p:cNvPr>
          <p:cNvSpPr>
            <a:spLocks noGrp="1"/>
          </p:cNvSpPr>
          <p:nvPr>
            <p:ph type="subTitle" idx="1"/>
          </p:nvPr>
        </p:nvSpPr>
        <p:spPr>
          <a:xfrm>
            <a:off x="152400" y="742950"/>
            <a:ext cx="8915400" cy="3581400"/>
          </a:xfrm>
        </p:spPr>
        <p:txBody>
          <a:bodyPr>
            <a:normAutofit/>
          </a:bodyPr>
          <a:lstStyle/>
          <a:p>
            <a:pPr algn="l">
              <a:spcBef>
                <a:spcPts val="0"/>
              </a:spcBef>
              <a:spcAft>
                <a:spcPts val="600"/>
              </a:spcAft>
            </a:pPr>
            <a:r>
              <a:rPr lang="en-US" sz="2000" b="1" dirty="0">
                <a:solidFill>
                  <a:schemeClr val="accent1"/>
                </a:solidFill>
                <a:latin typeface="Times New Roman" panose="02020603050405020304" pitchFamily="18" charset="0"/>
                <a:cs typeface="Times New Roman" panose="02020603050405020304" pitchFamily="18" charset="0"/>
              </a:rPr>
              <a:t>Standard Forms</a:t>
            </a:r>
          </a:p>
          <a:p>
            <a:pPr marL="514350" indent="-514350" algn="l">
              <a:spcBef>
                <a:spcPts val="0"/>
              </a:spcBef>
              <a:spcAft>
                <a:spcPts val="600"/>
              </a:spcAft>
              <a:buFont typeface="+mj-lt"/>
              <a:buAutoNum type="arabicPeriod"/>
            </a:pPr>
            <a:r>
              <a:rPr lang="en-US" sz="1800" b="1" dirty="0">
                <a:solidFill>
                  <a:schemeClr val="tx1"/>
                </a:solidFill>
                <a:latin typeface="Times New Roman" panose="02020603050405020304" pitchFamily="18" charset="0"/>
                <a:cs typeface="Times New Roman" panose="02020603050405020304" pitchFamily="18" charset="0"/>
              </a:rPr>
              <a:t>SF-424A – Budget Information</a:t>
            </a:r>
          </a:p>
          <a:p>
            <a:pPr marL="914400" lvl="1" indent="-457200" algn="l">
              <a:spcBef>
                <a:spcPts val="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Section A Budget Summary column (a) incomplete</a:t>
            </a:r>
          </a:p>
          <a:p>
            <a:pPr marL="914400" lvl="1" indent="-457200" algn="l">
              <a:spcBef>
                <a:spcPts val="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Mathematical errors</a:t>
            </a:r>
          </a:p>
          <a:p>
            <a:pPr marL="914400" lvl="1" indent="-457200" algn="l">
              <a:spcBef>
                <a:spcPts val="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Failure to calculate budget items under the correct Object Class</a:t>
            </a:r>
          </a:p>
          <a:p>
            <a:pPr marL="914400" lvl="1" indent="-457200" algn="l">
              <a:spcBef>
                <a:spcPts val="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Failure Enter Federal share only in Section B</a:t>
            </a:r>
          </a:p>
          <a:p>
            <a:pPr marL="914400" lvl="1" indent="-457200" algn="l">
              <a:spcBef>
                <a:spcPts val="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Section C Non-Federal Resources incomplete</a:t>
            </a:r>
          </a:p>
          <a:p>
            <a:pPr algn="l"/>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1276350"/>
            <a:ext cx="2169445" cy="1073344"/>
          </a:xfrm>
          <a:prstGeom prst="rect">
            <a:avLst/>
          </a:prstGeom>
        </p:spPr>
      </p:pic>
    </p:spTree>
    <p:extLst>
      <p:ext uri="{BB962C8B-B14F-4D97-AF65-F5344CB8AC3E}">
        <p14:creationId xmlns:p14="http://schemas.microsoft.com/office/powerpoint/2010/main" val="20419648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23359-E8BC-4E96-8863-C35BC21263FC}"/>
              </a:ext>
            </a:extLst>
          </p:cNvPr>
          <p:cNvSpPr>
            <a:spLocks noGrp="1"/>
          </p:cNvSpPr>
          <p:nvPr>
            <p:ph type="ctrTitle"/>
          </p:nvPr>
        </p:nvSpPr>
        <p:spPr>
          <a:xfrm>
            <a:off x="457200" y="209550"/>
            <a:ext cx="7848600" cy="694928"/>
          </a:xfrm>
        </p:spPr>
        <p:txBody>
          <a:bodyPr>
            <a:normAutofit fontScale="90000"/>
          </a:bodyPr>
          <a:lstStyle/>
          <a:p>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Most Common Application Errors </a:t>
            </a:r>
            <a:br>
              <a:rPr lang="en-US" sz="2700"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5E4BE77-F432-4E2C-B2AE-554FC877335C}"/>
              </a:ext>
            </a:extLst>
          </p:cNvPr>
          <p:cNvSpPr>
            <a:spLocks noGrp="1"/>
          </p:cNvSpPr>
          <p:nvPr>
            <p:ph type="subTitle" idx="1"/>
          </p:nvPr>
        </p:nvSpPr>
        <p:spPr>
          <a:xfrm>
            <a:off x="152400" y="742950"/>
            <a:ext cx="8915400" cy="3581400"/>
          </a:xfrm>
        </p:spPr>
        <p:txBody>
          <a:bodyPr>
            <a:normAutofit/>
          </a:bodyPr>
          <a:lstStyle/>
          <a:p>
            <a:pPr algn="l">
              <a:spcBef>
                <a:spcPts val="0"/>
              </a:spcBef>
              <a:spcAft>
                <a:spcPts val="600"/>
              </a:spcAft>
            </a:pPr>
            <a:r>
              <a:rPr lang="en-US" sz="2400" b="1" dirty="0">
                <a:solidFill>
                  <a:schemeClr val="accent1"/>
                </a:solidFill>
                <a:latin typeface="Times New Roman" panose="02020603050405020304" pitchFamily="18" charset="0"/>
                <a:cs typeface="Times New Roman" panose="02020603050405020304" pitchFamily="18" charset="0"/>
              </a:rPr>
              <a:t>Standard Forms</a:t>
            </a:r>
          </a:p>
          <a:p>
            <a:pPr marL="514350" indent="-514350" algn="l">
              <a:spcBef>
                <a:spcPts val="0"/>
              </a:spcBef>
              <a:spcAft>
                <a:spcPts val="600"/>
              </a:spcAft>
              <a:buFont typeface="+mj-lt"/>
              <a:buAutoNum type="arabicPeriod"/>
            </a:pPr>
            <a:r>
              <a:rPr lang="en-US" sz="1800" b="1" dirty="0">
                <a:solidFill>
                  <a:schemeClr val="tx1"/>
                </a:solidFill>
                <a:latin typeface="Times New Roman" panose="02020603050405020304" pitchFamily="18" charset="0"/>
                <a:cs typeface="Times New Roman" panose="02020603050405020304" pitchFamily="18" charset="0"/>
              </a:rPr>
              <a:t>SF-424 – Application for Federal Assistance</a:t>
            </a:r>
          </a:p>
          <a:p>
            <a:pPr marL="914400" lvl="1" indent="-457200" algn="l">
              <a:spcBef>
                <a:spcPts val="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Authorized Representative’s misinformation</a:t>
            </a:r>
          </a:p>
          <a:p>
            <a:pPr marL="514350" indent="-514350" algn="l">
              <a:spcBef>
                <a:spcPts val="0"/>
              </a:spcBef>
              <a:spcAft>
                <a:spcPts val="600"/>
              </a:spcAft>
              <a:buFont typeface="+mj-lt"/>
              <a:buAutoNum type="arabicPeriod"/>
            </a:pPr>
            <a:r>
              <a:rPr lang="en-US" sz="1800" b="1" dirty="0">
                <a:solidFill>
                  <a:schemeClr val="tx1"/>
                </a:solidFill>
                <a:latin typeface="Times New Roman" panose="02020603050405020304" pitchFamily="18" charset="0"/>
                <a:cs typeface="Times New Roman" panose="02020603050405020304" pitchFamily="18" charset="0"/>
              </a:rPr>
              <a:t>Missing, Incomplete, or Unsigned These Required Forms</a:t>
            </a:r>
          </a:p>
          <a:p>
            <a:pPr marL="914400" lvl="1" indent="-457200" algn="l">
              <a:spcBef>
                <a:spcPts val="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SF-LLL – Disclosure of Lobbying Activities.</a:t>
            </a:r>
          </a:p>
          <a:p>
            <a:pPr marL="914400" lvl="1" indent="-457200" algn="l">
              <a:spcBef>
                <a:spcPts val="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Standard Title VI/Non-Discrimination Assurances – Civil Rights Assurances </a:t>
            </a:r>
          </a:p>
          <a:p>
            <a:pPr marL="914400" lvl="1" indent="-457200" algn="l">
              <a:spcBef>
                <a:spcPts val="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HMEP Application form not completed and submitted</a:t>
            </a:r>
          </a:p>
          <a:p>
            <a:pPr algn="l">
              <a:spcAft>
                <a:spcPts val="1200"/>
              </a:spcAft>
            </a:pPr>
            <a:endParaRPr lang="en-US" sz="7200"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1276350"/>
            <a:ext cx="2169445" cy="1073344"/>
          </a:xfrm>
          <a:prstGeom prst="rect">
            <a:avLst/>
          </a:prstGeom>
        </p:spPr>
      </p:pic>
    </p:spTree>
    <p:extLst>
      <p:ext uri="{BB962C8B-B14F-4D97-AF65-F5344CB8AC3E}">
        <p14:creationId xmlns:p14="http://schemas.microsoft.com/office/powerpoint/2010/main" val="29472653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734A4-EF4E-439D-9BC5-98B1419FCF30}"/>
              </a:ext>
            </a:extLst>
          </p:cNvPr>
          <p:cNvSpPr>
            <a:spLocks noGrp="1"/>
          </p:cNvSpPr>
          <p:nvPr>
            <p:ph type="ctrTitle"/>
          </p:nvPr>
        </p:nvSpPr>
        <p:spPr>
          <a:xfrm>
            <a:off x="762000" y="33959"/>
            <a:ext cx="7772400" cy="785191"/>
          </a:xfrm>
        </p:spPr>
        <p:txBody>
          <a:bodyPr>
            <a:normAutofit/>
          </a:bodyPr>
          <a:lstStyle/>
          <a:p>
            <a:r>
              <a:rPr lang="en-US" b="1" dirty="0">
                <a:latin typeface="Times New Roman" panose="02020603050405020304" pitchFamily="18" charset="0"/>
                <a:cs typeface="Times New Roman" panose="02020603050405020304" pitchFamily="18" charset="0"/>
              </a:rPr>
              <a:t>Most Common Application Errors</a:t>
            </a:r>
            <a:endParaRPr lang="en-US" sz="2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72F9609-1DB9-41E0-8E85-9E9FBAEAC2FB}"/>
              </a:ext>
            </a:extLst>
          </p:cNvPr>
          <p:cNvSpPr>
            <a:spLocks noGrp="1"/>
          </p:cNvSpPr>
          <p:nvPr>
            <p:ph type="subTitle" idx="1"/>
          </p:nvPr>
        </p:nvSpPr>
        <p:spPr>
          <a:xfrm>
            <a:off x="152400" y="666750"/>
            <a:ext cx="8382000" cy="3886200"/>
          </a:xfrm>
        </p:spPr>
        <p:txBody>
          <a:bodyPr>
            <a:normAutofit/>
          </a:bodyPr>
          <a:lstStyle/>
          <a:p>
            <a:pPr algn="l"/>
            <a:r>
              <a:rPr lang="en-US" sz="2400" b="1" dirty="0">
                <a:solidFill>
                  <a:schemeClr val="accent1"/>
                </a:solidFill>
                <a:latin typeface="Times New Roman" panose="02020603050405020304" pitchFamily="18" charset="0"/>
                <a:cs typeface="Times New Roman" panose="02020603050405020304" pitchFamily="18" charset="0"/>
              </a:rPr>
              <a:t>Budget Narrative</a:t>
            </a:r>
            <a:endParaRPr lang="en-US" sz="2400" dirty="0">
              <a:solidFill>
                <a:schemeClr val="accent1"/>
              </a:solidFill>
              <a:latin typeface="Times New Roman" panose="02020603050405020304" pitchFamily="18" charset="0"/>
              <a:cs typeface="Times New Roman" panose="02020603050405020304" pitchFamily="18" charset="0"/>
            </a:endParaRPr>
          </a:p>
          <a:p>
            <a:pPr marL="514350" indent="-514350" algn="l">
              <a:buFont typeface="+mj-lt"/>
              <a:buAutoNum type="arabicPeriod"/>
            </a:pPr>
            <a:r>
              <a:rPr lang="en-US" sz="2100" dirty="0">
                <a:solidFill>
                  <a:schemeClr val="tx1"/>
                </a:solidFill>
                <a:latin typeface="Times New Roman" panose="02020603050405020304" pitchFamily="18" charset="0"/>
                <a:cs typeface="Times New Roman" panose="02020603050405020304" pitchFamily="18" charset="0"/>
              </a:rPr>
              <a:t>SF-424A budget failure to align with the budget narrative</a:t>
            </a:r>
          </a:p>
          <a:p>
            <a:pPr marL="514350" indent="-514350" algn="l">
              <a:buFont typeface="+mj-lt"/>
              <a:buAutoNum type="arabicPeriod"/>
            </a:pPr>
            <a:r>
              <a:rPr lang="en-US" sz="2100" dirty="0">
                <a:solidFill>
                  <a:schemeClr val="tx1"/>
                </a:solidFill>
                <a:latin typeface="Times New Roman" panose="02020603050405020304" pitchFamily="18" charset="0"/>
                <a:cs typeface="Times New Roman" panose="02020603050405020304" pitchFamily="18" charset="0"/>
              </a:rPr>
              <a:t>Lack of detailed explanation of how the agency will make its 20% match contribution </a:t>
            </a:r>
          </a:p>
          <a:p>
            <a:pPr marL="514350" indent="-514350" algn="l">
              <a:buFont typeface="+mj-lt"/>
              <a:buAutoNum type="arabicPeriod"/>
            </a:pPr>
            <a:r>
              <a:rPr lang="en-US" sz="2100" dirty="0">
                <a:solidFill>
                  <a:schemeClr val="tx1"/>
                </a:solidFill>
                <a:latin typeface="Times New Roman" panose="02020603050405020304" pitchFamily="18" charset="0"/>
                <a:cs typeface="Times New Roman" panose="02020603050405020304" pitchFamily="18" charset="0"/>
              </a:rPr>
              <a:t>Incorrect object class categorization </a:t>
            </a:r>
          </a:p>
          <a:p>
            <a:pPr marL="514350" indent="-514350" algn="l">
              <a:buFont typeface="+mj-lt"/>
              <a:buAutoNum type="arabicPeriod"/>
            </a:pPr>
            <a:r>
              <a:rPr lang="en-US" sz="2100" dirty="0">
                <a:solidFill>
                  <a:schemeClr val="tx1"/>
                </a:solidFill>
                <a:latin typeface="Times New Roman" panose="02020603050405020304" pitchFamily="18" charset="0"/>
                <a:cs typeface="Times New Roman" panose="02020603050405020304" pitchFamily="18" charset="0"/>
              </a:rPr>
              <a:t>Incorrect allocation of Indirect costs </a:t>
            </a:r>
          </a:p>
          <a:p>
            <a:pPr marL="514350" indent="-514350" algn="l">
              <a:buFont typeface="+mj-lt"/>
              <a:buAutoNum type="arabicPeriod"/>
            </a:pPr>
            <a:r>
              <a:rPr lang="en-US" sz="2100" dirty="0">
                <a:solidFill>
                  <a:schemeClr val="tx1"/>
                </a:solidFill>
                <a:latin typeface="Times New Roman" panose="02020603050405020304" pitchFamily="18" charset="0"/>
                <a:cs typeface="Times New Roman" panose="02020603050405020304" pitchFamily="18" charset="0"/>
              </a:rPr>
              <a:t>Lack of indirect cost rate agreement or statement indicating the use of the 10% de Minimis rate</a:t>
            </a:r>
          </a:p>
        </p:txBody>
      </p:sp>
    </p:spTree>
    <p:extLst>
      <p:ext uri="{BB962C8B-B14F-4D97-AF65-F5344CB8AC3E}">
        <p14:creationId xmlns:p14="http://schemas.microsoft.com/office/powerpoint/2010/main" val="3730331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635" y="514350"/>
            <a:ext cx="8229600" cy="3394472"/>
          </a:xfrm>
        </p:spPr>
        <p:txBody>
          <a:bodyPr/>
          <a:lstStyle/>
          <a:p>
            <a:pPr marL="0" indent="0" algn="ctr">
              <a:buNone/>
            </a:pPr>
            <a:br>
              <a:rPr lang="en-US" altLang="en-US" b="1" dirty="0">
                <a:latin typeface="Times New Roman" panose="02020603050405020304" pitchFamily="18" charset="0"/>
                <a:cs typeface="Times New Roman" panose="02020603050405020304" pitchFamily="18" charset="0"/>
              </a:rPr>
            </a:br>
            <a:br>
              <a:rPr lang="en-US" altLang="en-US" b="1" dirty="0">
                <a:solidFill>
                  <a:schemeClr val="accent1"/>
                </a:solidFill>
                <a:latin typeface="Times New Roman" panose="02020603050405020304" pitchFamily="18" charset="0"/>
                <a:cs typeface="Times New Roman" panose="02020603050405020304" pitchFamily="18" charset="0"/>
              </a:rPr>
            </a:br>
            <a:r>
              <a:rPr lang="en-US" sz="3200" b="1" dirty="0">
                <a:solidFill>
                  <a:schemeClr val="accent1"/>
                </a:solidFill>
                <a:latin typeface="Times New Roman" panose="02020603050405020304" pitchFamily="18" charset="0"/>
                <a:cs typeface="Times New Roman" panose="02020603050405020304" pitchFamily="18" charset="0"/>
              </a:rPr>
              <a:t>HMEP Grant Milestones</a:t>
            </a:r>
          </a:p>
          <a:p>
            <a:pPr marL="0" indent="0" algn="ctr">
              <a:buNone/>
            </a:pPr>
            <a:r>
              <a:rPr lang="en-US" sz="2400" b="1" u="sng"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Your Calendar!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2689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0"/>
            <a:ext cx="8229600" cy="1524000"/>
          </a:xfrm>
        </p:spPr>
        <p:txBody>
          <a:bodyPr>
            <a:normAutofit fontScale="55000" lnSpcReduction="20000"/>
          </a:bodyPr>
          <a:lstStyle/>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lgn="ctr">
              <a:buNone/>
            </a:pPr>
            <a:r>
              <a:rPr lang="en-US" sz="5100" b="1" u="sng"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HMEP</a:t>
            </a:r>
            <a:r>
              <a:rPr lang="en-US" sz="5100" b="1" dirty="0">
                <a:solidFill>
                  <a:srgbClr val="00B050"/>
                </a:solidFill>
                <a:latin typeface="Times New Roman" panose="02020603050405020304" pitchFamily="18" charset="0"/>
                <a:cs typeface="Times New Roman" panose="02020603050405020304" pitchFamily="18" charset="0"/>
              </a:rPr>
              <a:t> </a:t>
            </a:r>
            <a:r>
              <a:rPr lang="en-US" sz="5100" b="1" dirty="0">
                <a:latin typeface="Times New Roman" panose="02020603050405020304" pitchFamily="18" charset="0"/>
                <a:cs typeface="Times New Roman" panose="02020603050405020304" pitchFamily="18" charset="0"/>
              </a:rPr>
              <a:t>Grant Overview</a:t>
            </a:r>
          </a:p>
        </p:txBody>
      </p:sp>
    </p:spTree>
    <p:extLst>
      <p:ext uri="{BB962C8B-B14F-4D97-AF65-F5344CB8AC3E}">
        <p14:creationId xmlns:p14="http://schemas.microsoft.com/office/powerpoint/2010/main" val="626207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9550"/>
            <a:ext cx="8153400" cy="609600"/>
          </a:xfrm>
          <a:ln>
            <a:noFill/>
          </a:ln>
        </p:spPr>
        <p:txBody>
          <a:bodyPr>
            <a:noAutofit/>
          </a:bodyPr>
          <a:lstStyle/>
          <a:p>
            <a:pPr lvl="0">
              <a:spcBef>
                <a:spcPts val="0"/>
              </a:spcBef>
            </a:pP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HMEP Grant Milestones </a:t>
            </a:r>
            <a:br>
              <a:rPr lang="en-US" sz="32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6700" y="1123950"/>
            <a:ext cx="8686800" cy="2743200"/>
          </a:xfrm>
        </p:spPr>
        <p:txBody>
          <a:bodyPr>
            <a:normAutofit/>
          </a:bodyPr>
          <a:lstStyle/>
          <a:p>
            <a:pPr>
              <a:spcBef>
                <a:spcPts val="0"/>
              </a:spcBef>
              <a:spcAft>
                <a:spcPts val="6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Application Period begins: </a:t>
            </a:r>
            <a:r>
              <a:rPr lang="en-US" sz="2000" dirty="0">
                <a:solidFill>
                  <a:schemeClr val="accent1"/>
                </a:solidFill>
                <a:latin typeface="Times New Roman" panose="02020603050405020304" pitchFamily="18" charset="0"/>
                <a:cs typeface="Times New Roman" panose="02020603050405020304" pitchFamily="18" charset="0"/>
              </a:rPr>
              <a:t>February 28, 2022</a:t>
            </a:r>
          </a:p>
          <a:p>
            <a:pPr>
              <a:spcBef>
                <a:spcPts val="0"/>
              </a:spcBef>
              <a:spcAft>
                <a:spcPts val="6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Application Due Date: </a:t>
            </a:r>
            <a:r>
              <a:rPr lang="en-US" sz="2000" dirty="0">
                <a:solidFill>
                  <a:schemeClr val="accent1"/>
                </a:solidFill>
                <a:latin typeface="Times New Roman" panose="02020603050405020304" pitchFamily="18" charset="0"/>
                <a:cs typeface="Times New Roman" panose="02020603050405020304" pitchFamily="18" charset="0"/>
              </a:rPr>
              <a:t>April 15, 2022</a:t>
            </a:r>
          </a:p>
          <a:p>
            <a:pPr>
              <a:spcBef>
                <a:spcPts val="0"/>
              </a:spcBef>
              <a:spcAft>
                <a:spcPts val="6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Application Award Date No Later Than: </a:t>
            </a:r>
            <a:r>
              <a:rPr lang="en-US" sz="2000" dirty="0">
                <a:solidFill>
                  <a:schemeClr val="accent1"/>
                </a:solidFill>
                <a:latin typeface="Times New Roman" panose="02020603050405020304" pitchFamily="18" charset="0"/>
                <a:cs typeface="Times New Roman" panose="02020603050405020304" pitchFamily="18" charset="0"/>
              </a:rPr>
              <a:t>09/30/2022</a:t>
            </a:r>
          </a:p>
          <a:p>
            <a:pPr>
              <a:spcBef>
                <a:spcPts val="0"/>
              </a:spcBef>
              <a:spcAft>
                <a:spcPts val="6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Period of Performance: </a:t>
            </a:r>
            <a:r>
              <a:rPr lang="en-US" sz="2000" dirty="0">
                <a:solidFill>
                  <a:schemeClr val="accent1"/>
                </a:solidFill>
                <a:latin typeface="Times New Roman" panose="02020603050405020304" pitchFamily="18" charset="0"/>
                <a:cs typeface="Times New Roman" panose="02020603050405020304" pitchFamily="18" charset="0"/>
              </a:rPr>
              <a:t>10/01/2022 – 09/30/2023</a:t>
            </a:r>
          </a:p>
          <a:p>
            <a:pPr marL="0" indent="0">
              <a:spcBef>
                <a:spcPts val="0"/>
              </a:spcBef>
              <a:spcAft>
                <a:spcPts val="600"/>
              </a:spcAft>
              <a:buNone/>
            </a:pPr>
            <a:r>
              <a:rPr lang="en-US" sz="2000" dirty="0">
                <a:solidFill>
                  <a:prstClr val="black"/>
                </a:solidFill>
                <a:latin typeface="Times New Roman" panose="02020603050405020304" pitchFamily="18" charset="0"/>
                <a:cs typeface="Times New Roman" panose="02020603050405020304" pitchFamily="18" charset="0"/>
              </a:rPr>
              <a:t> </a:t>
            </a:r>
          </a:p>
          <a:p>
            <a:pPr lvl="1">
              <a:spcBef>
                <a:spcPts val="0"/>
              </a:spcBef>
              <a:spcAft>
                <a:spcPts val="600"/>
              </a:spcAft>
              <a:buFont typeface="Wingdings" panose="05000000000000000000" pitchFamily="2" charset="2"/>
              <a:buChar char="§"/>
            </a:pPr>
            <a:endParaRPr lang="en-US" sz="1600" dirty="0">
              <a:solidFill>
                <a:prstClr val="black"/>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373" y="1797611"/>
            <a:ext cx="2495550" cy="2212721"/>
          </a:xfrm>
          <a:prstGeom prst="rect">
            <a:avLst/>
          </a:prstGeom>
        </p:spPr>
      </p:pic>
    </p:spTree>
    <p:extLst>
      <p:ext uri="{BB962C8B-B14F-4D97-AF65-F5344CB8AC3E}">
        <p14:creationId xmlns:p14="http://schemas.microsoft.com/office/powerpoint/2010/main" val="42132778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35168"/>
            <a:ext cx="8229600" cy="548879"/>
          </a:xfrm>
        </p:spPr>
        <p:txBody>
          <a:bodyPr>
            <a:noAutofit/>
          </a:bodyPr>
          <a:lstStyle/>
          <a:p>
            <a:r>
              <a:rPr lang="en-US" altLang="en-US" b="1" dirty="0">
                <a:latin typeface="Times New Roman" panose="02020603050405020304" pitchFamily="18" charset="0"/>
                <a:cs typeface="Times New Roman" panose="02020603050405020304" pitchFamily="18" charset="0"/>
              </a:rPr>
              <a:t>Invitation to </a:t>
            </a:r>
            <a:r>
              <a:rPr lang="en-US" altLang="en-US" b="1" u="sng" dirty="0">
                <a:solidFill>
                  <a:schemeClr val="accent3">
                    <a:lumMod val="75000"/>
                  </a:schemeClr>
                </a:solidFill>
                <a:latin typeface="Times New Roman" panose="02020603050405020304" pitchFamily="18" charset="0"/>
                <a:cs typeface="Times New Roman" panose="02020603050405020304" pitchFamily="18" charset="0"/>
              </a:rPr>
              <a:t>Apply</a:t>
            </a:r>
          </a:p>
        </p:txBody>
      </p:sp>
      <p:sp>
        <p:nvSpPr>
          <p:cNvPr id="29699" name="Content Placeholder 2"/>
          <p:cNvSpPr>
            <a:spLocks noGrp="1"/>
          </p:cNvSpPr>
          <p:nvPr>
            <p:ph idx="1"/>
          </p:nvPr>
        </p:nvSpPr>
        <p:spPr>
          <a:xfrm>
            <a:off x="457200" y="937904"/>
            <a:ext cx="8229600" cy="2937272"/>
          </a:xfrm>
        </p:spPr>
        <p:txBody>
          <a:bodyPr/>
          <a:lstStyle/>
          <a:p>
            <a:pPr marL="0" indent="0" algn="ctr">
              <a:buFontTx/>
              <a:buNone/>
            </a:pPr>
            <a:r>
              <a:rPr lang="en-US" altLang="en-US" sz="2000" dirty="0">
                <a:solidFill>
                  <a:schemeClr val="tx1"/>
                </a:solidFill>
                <a:latin typeface="Times New Roman" panose="02020603050405020304" pitchFamily="18" charset="0"/>
                <a:cs typeface="Times New Roman" panose="02020603050405020304" pitchFamily="18" charset="0"/>
              </a:rPr>
              <a:t>PHMSA encourages </a:t>
            </a:r>
            <a:r>
              <a:rPr lang="en-US" altLang="en-US" sz="2000" dirty="0">
                <a:latin typeface="Times New Roman" panose="02020603050405020304" pitchFamily="18" charset="0"/>
                <a:cs typeface="Times New Roman" panose="02020603050405020304" pitchFamily="18" charset="0"/>
              </a:rPr>
              <a:t>federally recognized Tribes and Tribal Organizations to apply for the </a:t>
            </a:r>
            <a:r>
              <a:rPr lang="en-US" altLang="en-US" sz="2000" dirty="0">
                <a:solidFill>
                  <a:schemeClr val="tx1"/>
                </a:solidFill>
                <a:latin typeface="Times New Roman" panose="02020603050405020304" pitchFamily="18" charset="0"/>
                <a:cs typeface="Times New Roman" panose="02020603050405020304" pitchFamily="18" charset="0"/>
              </a:rPr>
              <a:t>HMEP grant via </a:t>
            </a:r>
            <a:r>
              <a:rPr lang="en-US" altLang="en-US" sz="2000" dirty="0">
                <a:solidFill>
                  <a:schemeClr val="tx1"/>
                </a:solidFill>
                <a:latin typeface="Times New Roman" panose="02020603050405020304" pitchFamily="18" charset="0"/>
                <a:cs typeface="Times New Roman" panose="02020603050405020304" pitchFamily="18" charset="0"/>
                <a:hlinkClick r:id="rId3"/>
              </a:rPr>
              <a:t>www.grants.gov</a:t>
            </a:r>
            <a:r>
              <a:rPr lang="en-US" altLang="en-US" sz="1800" dirty="0">
                <a:solidFill>
                  <a:schemeClr val="tx1"/>
                </a:solidFill>
                <a:latin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a:blip r:embed="rId4"/>
          <a:stretch>
            <a:fillRect/>
          </a:stretch>
        </p:blipFill>
        <p:spPr>
          <a:xfrm>
            <a:off x="4353720" y="2199904"/>
            <a:ext cx="4002088" cy="1777604"/>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stretch>
            <a:fillRect/>
          </a:stretch>
        </p:blipFill>
        <p:spPr>
          <a:xfrm>
            <a:off x="822605" y="2266950"/>
            <a:ext cx="1905000" cy="1485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40035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33350"/>
            <a:ext cx="8229600" cy="457200"/>
          </a:xfrm>
        </p:spPr>
        <p:txBody>
          <a:bodyPr>
            <a:noAutofit/>
          </a:bodyPr>
          <a:lstStyle/>
          <a:p>
            <a:br>
              <a:rPr lang="en-US" altLang="en-US" sz="3200" b="1" dirty="0">
                <a:latin typeface="Times New Roman" panose="02020603050405020304" pitchFamily="18" charset="0"/>
                <a:cs typeface="Times New Roman" panose="02020603050405020304" pitchFamily="18" charset="0"/>
              </a:rPr>
            </a:br>
            <a:r>
              <a:rPr lang="en-US" altLang="en-US" b="1" dirty="0">
                <a:solidFill>
                  <a:schemeClr val="tx1"/>
                </a:solidFill>
                <a:latin typeface="Times New Roman" panose="02020603050405020304" pitchFamily="18" charset="0"/>
                <a:cs typeface="Times New Roman" panose="02020603050405020304" pitchFamily="18" charset="0"/>
              </a:rPr>
              <a:t>Invitation to Apply</a:t>
            </a:r>
            <a:br>
              <a:rPr lang="en-US" altLang="en-US" b="1" u="sng" dirty="0">
                <a:solidFill>
                  <a:schemeClr val="accent3">
                    <a:lumMod val="75000"/>
                  </a:schemeClr>
                </a:solidFill>
                <a:latin typeface="Times New Roman" panose="02020603050405020304" pitchFamily="18" charset="0"/>
                <a:cs typeface="Times New Roman" panose="02020603050405020304" pitchFamily="18" charset="0"/>
              </a:rPr>
            </a:br>
            <a:endParaRPr lang="en-US" altLang="en-US"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5299" y="637560"/>
            <a:ext cx="7179901" cy="3381990"/>
          </a:xfrm>
        </p:spPr>
        <p:txBody>
          <a:bodyPr>
            <a:noAutofit/>
          </a:bodyPr>
          <a:lstStyle/>
          <a:p>
            <a:pPr marL="0" indent="0">
              <a:buNone/>
            </a:pPr>
            <a:r>
              <a:rPr lang="en-US" altLang="en-US" sz="1800" b="1" dirty="0">
                <a:latin typeface="Times New Roman" panose="02020603050405020304" pitchFamily="18" charset="0"/>
                <a:cs typeface="Times New Roman" panose="02020603050405020304" pitchFamily="18" charset="0"/>
              </a:rPr>
              <a:t>Additional Requirements</a:t>
            </a:r>
            <a:endParaRPr lang="en-US" sz="1800" b="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Additionally, applicants must register with </a:t>
            </a:r>
            <a:r>
              <a:rPr lang="en-US" dirty="0" err="1">
                <a:latin typeface="Times New Roman" panose="02020603050405020304" pitchFamily="18" charset="0"/>
                <a:cs typeface="Times New Roman" panose="02020603050405020304" pitchFamily="18" charset="0"/>
              </a:rPr>
              <a:t>FedConnect</a:t>
            </a:r>
            <a:r>
              <a:rPr lang="en-US" dirty="0">
                <a:latin typeface="Times New Roman" panose="02020603050405020304" pitchFamily="18" charset="0"/>
                <a:cs typeface="Times New Roman" panose="02020603050405020304" pitchFamily="18" charset="0"/>
              </a:rPr>
              <a:t> for an account before submitting an application. </a:t>
            </a:r>
          </a:p>
          <a:p>
            <a:pPr marL="0" indent="0">
              <a:buNone/>
            </a:pPr>
            <a:r>
              <a:rPr lang="en-US" dirty="0">
                <a:latin typeface="Times New Roman" panose="02020603050405020304" pitchFamily="18" charset="0"/>
                <a:cs typeface="Times New Roman" panose="02020603050405020304" pitchFamily="18" charset="0"/>
              </a:rPr>
              <a:t>Your organization’s Marketing Partner ID number (MPIN), which can be retrieved from the System for Award Management (SAM), is required to create an account. </a:t>
            </a:r>
            <a:r>
              <a:rPr lang="en-US" dirty="0">
                <a:latin typeface="Times New Roman" panose="02020603050405020304" pitchFamily="18" charset="0"/>
                <a:cs typeface="Times New Roman" panose="02020603050405020304" pitchFamily="18" charset="0"/>
                <a:hlinkClick r:id="rId2"/>
              </a:rPr>
              <a:t>https://www.sam.gov/SAM/</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For instructions on how to register in FedConnect and how to use the portal, view the </a:t>
            </a:r>
            <a:r>
              <a:rPr lang="en-US" i="1" dirty="0">
                <a:latin typeface="Times New Roman" panose="02020603050405020304" pitchFamily="18" charset="0"/>
                <a:cs typeface="Times New Roman" panose="02020603050405020304" pitchFamily="18" charset="0"/>
                <a:hlinkClick r:id="rId3"/>
              </a:rPr>
              <a:t>FedConnect: Ready, Set, Go!</a:t>
            </a:r>
            <a:r>
              <a:rPr lang="en-US" dirty="0">
                <a:latin typeface="Times New Roman" panose="02020603050405020304" pitchFamily="18" charset="0"/>
                <a:cs typeface="Times New Roman" panose="02020603050405020304" pitchFamily="18" charset="0"/>
                <a:hlinkClick r:id="rId3"/>
              </a:rPr>
              <a:t> </a:t>
            </a:r>
            <a:r>
              <a:rPr lang="en-US" i="1" dirty="0">
                <a:latin typeface="Times New Roman" panose="02020603050405020304" pitchFamily="18" charset="0"/>
                <a:cs typeface="Times New Roman" panose="02020603050405020304" pitchFamily="18" charset="0"/>
                <a:hlinkClick r:id="rId3"/>
              </a:rPr>
              <a:t>Tutorial</a:t>
            </a:r>
            <a:r>
              <a:rPr lang="en-US" dirty="0">
                <a:latin typeface="Times New Roman" panose="02020603050405020304" pitchFamily="18" charset="0"/>
                <a:cs typeface="Times New Roman" panose="02020603050405020304" pitchFamily="18" charset="0"/>
                <a:hlinkClick r:id="rId3"/>
              </a:rPr>
              <a:t> under the </a:t>
            </a:r>
            <a:r>
              <a:rPr lang="en-US" i="1" dirty="0">
                <a:latin typeface="Times New Roman" panose="02020603050405020304" pitchFamily="18" charset="0"/>
                <a:cs typeface="Times New Roman" panose="02020603050405020304" pitchFamily="18" charset="0"/>
                <a:hlinkClick r:id="rId3"/>
              </a:rPr>
              <a:t>Need Help</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section on the FedConnect home page.</a:t>
            </a:r>
            <a:r>
              <a:rPr lang="en-US" dirty="0">
                <a:latin typeface="Times New Roman" panose="02020603050405020304" pitchFamily="18" charset="0"/>
                <a:cs typeface="Times New Roman" panose="02020603050405020304" pitchFamily="18" charset="0"/>
                <a:hlinkClick r:id="rId4"/>
              </a:rPr>
              <a:t> https://www.fedconnect.net</a:t>
            </a: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C0DE1FB-3E5D-4AD4-8E16-9412CC013C7E}"/>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419361" y="1504950"/>
            <a:ext cx="1761510" cy="1761510"/>
          </a:xfrm>
          <a:prstGeom prst="rect">
            <a:avLst/>
          </a:prstGeom>
        </p:spPr>
      </p:pic>
    </p:spTree>
    <p:extLst>
      <p:ext uri="{BB962C8B-B14F-4D97-AF65-F5344CB8AC3E}">
        <p14:creationId xmlns:p14="http://schemas.microsoft.com/office/powerpoint/2010/main" val="29602248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38443"/>
            <a:ext cx="7200900" cy="575957"/>
          </a:xfrm>
        </p:spPr>
        <p:txBody>
          <a:bodyPr>
            <a:noAutofit/>
          </a:bodyPr>
          <a:lstStyle/>
          <a:p>
            <a:r>
              <a:rPr lang="en-US" dirty="0">
                <a:latin typeface="Times New Roman" panose="02020603050405020304" pitchFamily="18" charset="0"/>
                <a:cs typeface="Times New Roman" panose="02020603050405020304" pitchFamily="18" charset="0"/>
              </a:rPr>
              <a:t>Other Hazmat Grant Programs </a:t>
            </a:r>
          </a:p>
        </p:txBody>
      </p:sp>
      <p:sp>
        <p:nvSpPr>
          <p:cNvPr id="3" name="Content Placeholder 2"/>
          <p:cNvSpPr>
            <a:spLocks noGrp="1"/>
          </p:cNvSpPr>
          <p:nvPr>
            <p:ph idx="1"/>
          </p:nvPr>
        </p:nvSpPr>
        <p:spPr>
          <a:xfrm>
            <a:off x="400050" y="1143000"/>
            <a:ext cx="4972050" cy="3028950"/>
          </a:xfrm>
        </p:spPr>
        <p:txBody>
          <a:bodyPr>
            <a:noAutofit/>
          </a:bodyPr>
          <a:lstStyle/>
          <a:p>
            <a:pPr marL="42863" indent="0">
              <a:spcBef>
                <a:spcPts val="300"/>
              </a:spcBef>
              <a:spcAft>
                <a:spcPts val="300"/>
              </a:spcAft>
              <a:buNone/>
            </a:pPr>
            <a:r>
              <a:rPr lang="en-US" dirty="0">
                <a:latin typeface="Times New Roman" panose="02020603050405020304" pitchFamily="18" charset="0"/>
                <a:cs typeface="Times New Roman" panose="02020603050405020304" pitchFamily="18" charset="0"/>
              </a:rPr>
              <a:t>Open to Tribal Nonprofit Organizations</a:t>
            </a:r>
          </a:p>
          <a:p>
            <a:pPr marL="300038">
              <a:spcBef>
                <a:spcPts val="300"/>
              </a:spcBef>
              <a:spcAft>
                <a:spcPts val="3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hlinkClick r:id="rId3"/>
              </a:rPr>
              <a:t>Hazmat Instructor Training Grant (HMIT) </a:t>
            </a:r>
            <a:r>
              <a:rPr lang="en-US" dirty="0">
                <a:latin typeface="Times New Roman" panose="02020603050405020304" pitchFamily="18" charset="0"/>
                <a:cs typeface="Times New Roman" panose="02020603050405020304" pitchFamily="18" charset="0"/>
              </a:rPr>
              <a:t> ($4M)– Trains hazmat employees on the hazmat regulations.</a:t>
            </a:r>
          </a:p>
          <a:p>
            <a:pPr marL="300038">
              <a:spcBef>
                <a:spcPts val="300"/>
              </a:spcBef>
              <a:spcAft>
                <a:spcPts val="3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hlinkClick r:id="rId4"/>
              </a:rPr>
              <a:t>Community Safety Grant </a:t>
            </a:r>
            <a:r>
              <a:rPr lang="en-US" dirty="0">
                <a:latin typeface="Times New Roman" panose="02020603050405020304" pitchFamily="18" charset="0"/>
                <a:cs typeface="Times New Roman" panose="02020603050405020304" pitchFamily="18" charset="0"/>
              </a:rPr>
              <a:t>($1M)– prepares communities to respond to hazmat accidents and incidents and supports the training of state and local enforcement personnel who are responsible for enforcing the safe transportation of hazmat.</a:t>
            </a:r>
          </a:p>
          <a:p>
            <a:pPr marL="300038">
              <a:spcBef>
                <a:spcPts val="300"/>
              </a:spcBef>
              <a:spcAft>
                <a:spcPts val="3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Search by CFDA/Assistance Listing number and enter 20.703 to locate the grant opportunities.</a:t>
            </a:r>
          </a:p>
        </p:txBody>
      </p:sp>
      <p:pic>
        <p:nvPicPr>
          <p:cNvPr id="2050" name="Picture 2">
            <a:extLst>
              <a:ext uri="{FF2B5EF4-FFF2-40B4-BE49-F238E27FC236}">
                <a16:creationId xmlns:a16="http://schemas.microsoft.com/office/drawing/2014/main" id="{398D3788-EC14-43CA-9B17-B2B712E482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0700" y="914400"/>
            <a:ext cx="2571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9865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348256"/>
            <a:ext cx="9144000" cy="720329"/>
          </a:xfrm>
        </p:spPr>
        <p:txBody>
          <a:bodyPr>
            <a:noAutofit/>
          </a:bodyPr>
          <a:lstStyle/>
          <a:p>
            <a:pPr eaLnBrk="1" hangingPunct="1"/>
            <a:r>
              <a:rPr lang="en-US" altLang="en-US" sz="2800" b="1" dirty="0">
                <a:latin typeface="Times New Roman" panose="02020603050405020304" pitchFamily="18" charset="0"/>
                <a:cs typeface="Times New Roman" panose="02020603050405020304" pitchFamily="18" charset="0"/>
              </a:rPr>
              <a:t>Hazmat Grant Program </a:t>
            </a:r>
            <a:br>
              <a:rPr lang="en-US" altLang="en-US" sz="2800" b="1" dirty="0">
                <a:latin typeface="Times New Roman" panose="02020603050405020304" pitchFamily="18" charset="0"/>
                <a:cs typeface="Times New Roman" panose="02020603050405020304" pitchFamily="18" charset="0"/>
              </a:rPr>
            </a:br>
            <a:r>
              <a:rPr lang="en-US" altLang="en-US" sz="2800" b="1" u="sng" dirty="0">
                <a:solidFill>
                  <a:schemeClr val="accent3">
                    <a:lumMod val="75000"/>
                  </a:schemeClr>
                </a:solidFill>
                <a:latin typeface="Times New Roman" panose="02020603050405020304" pitchFamily="18" charset="0"/>
                <a:cs typeface="Times New Roman" panose="02020603050405020304" pitchFamily="18" charset="0"/>
              </a:rPr>
              <a:t>Contact </a:t>
            </a:r>
            <a:r>
              <a:rPr lang="en-US" altLang="en-US" sz="2800" b="1" dirty="0">
                <a:latin typeface="Times New Roman" panose="02020603050405020304" pitchFamily="18" charset="0"/>
                <a:cs typeface="Times New Roman" panose="02020603050405020304" pitchFamily="18" charset="0"/>
              </a:rPr>
              <a:t>Information</a:t>
            </a:r>
          </a:p>
        </p:txBody>
      </p:sp>
      <p:sp>
        <p:nvSpPr>
          <p:cNvPr id="49155" name="Content Placeholder 2"/>
          <p:cNvSpPr>
            <a:spLocks noGrp="1"/>
          </p:cNvSpPr>
          <p:nvPr>
            <p:ph idx="1"/>
          </p:nvPr>
        </p:nvSpPr>
        <p:spPr>
          <a:xfrm>
            <a:off x="0" y="1749029"/>
            <a:ext cx="9144000" cy="2686050"/>
          </a:xfrm>
        </p:spPr>
        <p:txBody>
          <a:bodyPr>
            <a:normAutofit fontScale="85000" lnSpcReduction="20000"/>
          </a:bodyPr>
          <a:lstStyle/>
          <a:p>
            <a:pPr marL="0" indent="0" algn="ctr" eaLnBrk="1" hangingPunct="1">
              <a:lnSpc>
                <a:spcPct val="110000"/>
              </a:lnSpc>
              <a:spcBef>
                <a:spcPts val="0"/>
              </a:spcBef>
              <a:spcAft>
                <a:spcPts val="1200"/>
              </a:spcAft>
              <a:buFontTx/>
              <a:buNone/>
              <a:defRPr/>
            </a:pPr>
            <a:r>
              <a:rPr lang="en-US" sz="2400" dirty="0">
                <a:solidFill>
                  <a:schemeClr val="tx1"/>
                </a:solidFill>
                <a:latin typeface="Times New Roman" panose="02020603050405020304" pitchFamily="18" charset="0"/>
                <a:cs typeface="Times New Roman" panose="02020603050405020304" pitchFamily="18" charset="0"/>
              </a:rPr>
              <a:t>General Grant </a:t>
            </a:r>
            <a:r>
              <a:rPr lang="en-US" sz="2400" u="sng" dirty="0">
                <a:solidFill>
                  <a:schemeClr val="accent3">
                    <a:lumMod val="75000"/>
                  </a:schemeClr>
                </a:solidFill>
                <a:latin typeface="Times New Roman" panose="02020603050405020304" pitchFamily="18" charset="0"/>
                <a:cs typeface="Times New Roman" panose="02020603050405020304" pitchFamily="18" charset="0"/>
              </a:rPr>
              <a:t>Inquiries</a:t>
            </a:r>
          </a:p>
          <a:p>
            <a:pPr marL="0" indent="0" algn="ctr" eaLnBrk="1" hangingPunct="1">
              <a:lnSpc>
                <a:spcPct val="110000"/>
              </a:lnSpc>
              <a:spcBef>
                <a:spcPts val="0"/>
              </a:spcBef>
              <a:spcAft>
                <a:spcPts val="1200"/>
              </a:spcAft>
              <a:buFontTx/>
              <a:buNone/>
              <a:defRPr/>
            </a:pPr>
            <a:r>
              <a:rPr lang="en-US" sz="2400" dirty="0">
                <a:latin typeface="Times New Roman" panose="02020603050405020304" pitchFamily="18" charset="0"/>
                <a:cs typeface="Times New Roman" panose="02020603050405020304" pitchFamily="18" charset="0"/>
                <a:hlinkClick r:id="rId2"/>
              </a:rPr>
              <a:t>HMEP.Grants@dot.gov</a:t>
            </a:r>
            <a:endParaRPr lang="en-US" sz="2400" b="1" dirty="0">
              <a:latin typeface="Times New Roman" panose="02020603050405020304" pitchFamily="18" charset="0"/>
              <a:cs typeface="Times New Roman" panose="02020603050405020304" pitchFamily="18" charset="0"/>
            </a:endParaRPr>
          </a:p>
          <a:p>
            <a:pPr marL="457200" lvl="1" indent="0" algn="ctr" eaLnBrk="1" hangingPunct="1">
              <a:lnSpc>
                <a:spcPct val="110000"/>
              </a:lnSpc>
              <a:spcBef>
                <a:spcPts val="0"/>
              </a:spcBef>
              <a:spcAft>
                <a:spcPts val="1200"/>
              </a:spcAft>
              <a:buFontTx/>
              <a:buNone/>
              <a:defRPr/>
            </a:pPr>
            <a:r>
              <a:rPr lang="en-US" sz="2400" dirty="0">
                <a:solidFill>
                  <a:schemeClr val="tx1"/>
                </a:solidFill>
                <a:latin typeface="Times New Roman" panose="02020603050405020304" pitchFamily="18" charset="0"/>
                <a:cs typeface="Times New Roman" panose="02020603050405020304" pitchFamily="18" charset="0"/>
              </a:rPr>
              <a:t>Website</a:t>
            </a:r>
            <a:r>
              <a:rPr lang="en-US" sz="2400" b="1" dirty="0">
                <a:solidFill>
                  <a:schemeClr val="tx1"/>
                </a:solidFill>
                <a:latin typeface="Times New Roman" panose="02020603050405020304" pitchFamily="18" charset="0"/>
                <a:cs typeface="Times New Roman" panose="02020603050405020304" pitchFamily="18" charset="0"/>
              </a:rPr>
              <a:t>:</a:t>
            </a:r>
          </a:p>
          <a:p>
            <a:pPr marL="457200" lvl="1" indent="0" algn="ctr">
              <a:lnSpc>
                <a:spcPct val="110000"/>
              </a:lnSpc>
              <a:spcBef>
                <a:spcPts val="0"/>
              </a:spcBef>
              <a:spcAft>
                <a:spcPts val="1200"/>
              </a:spcAft>
              <a:buFontTx/>
              <a:buNone/>
              <a:defRPr/>
            </a:pPr>
            <a:r>
              <a:rPr lang="en-US" sz="2400" dirty="0">
                <a:solidFill>
                  <a:schemeClr val="accent3">
                    <a:lumMod val="75000"/>
                  </a:schemeClr>
                </a:solidFill>
                <a:latin typeface="Times New Roman" panose="02020603050405020304" pitchFamily="18" charset="0"/>
                <a:cs typeface="Times New Roman" panose="02020603050405020304" pitchFamily="18" charset="0"/>
                <a:hlinkClick r:id="rId3"/>
              </a:rPr>
              <a:t>www.phmsa.dot.gov/hazmat/grants</a:t>
            </a:r>
            <a:endParaRPr lang="en-US" sz="2400" dirty="0">
              <a:solidFill>
                <a:schemeClr val="accent3">
                  <a:lumMod val="75000"/>
                </a:schemeClr>
              </a:solidFill>
              <a:latin typeface="Times New Roman" panose="02020603050405020304" pitchFamily="18" charset="0"/>
              <a:cs typeface="Times New Roman" panose="02020603050405020304" pitchFamily="18" charset="0"/>
            </a:endParaRPr>
          </a:p>
          <a:p>
            <a:pPr marL="457200" lvl="1" indent="0" algn="ctr">
              <a:lnSpc>
                <a:spcPct val="110000"/>
              </a:lnSpc>
              <a:spcBef>
                <a:spcPts val="0"/>
              </a:spcBef>
              <a:spcAft>
                <a:spcPts val="1200"/>
              </a:spcAft>
              <a:buFontTx/>
              <a:buNone/>
              <a:defRPr/>
            </a:pPr>
            <a:r>
              <a:rPr lang="en-US" sz="2400" dirty="0">
                <a:solidFill>
                  <a:schemeClr val="tx1"/>
                </a:solidFill>
                <a:latin typeface="Times New Roman" panose="02020603050405020304" pitchFamily="18" charset="0"/>
                <a:cs typeface="Times New Roman" panose="02020603050405020304" pitchFamily="18" charset="0"/>
              </a:rPr>
              <a:t>Phone:</a:t>
            </a:r>
          </a:p>
          <a:p>
            <a:pPr marL="457200" lvl="1" indent="0" algn="ctr">
              <a:lnSpc>
                <a:spcPct val="110000"/>
              </a:lnSpc>
              <a:spcBef>
                <a:spcPts val="0"/>
              </a:spcBef>
              <a:spcAft>
                <a:spcPts val="1200"/>
              </a:spcAft>
              <a:buFontTx/>
              <a:buNone/>
              <a:defRPr/>
            </a:pPr>
            <a:r>
              <a:rPr lang="en-US" sz="2400" dirty="0">
                <a:solidFill>
                  <a:schemeClr val="tx1"/>
                </a:solidFill>
                <a:latin typeface="Times New Roman" panose="02020603050405020304" pitchFamily="18" charset="0"/>
                <a:cs typeface="Times New Roman" panose="02020603050405020304" pitchFamily="18" charset="0"/>
              </a:rPr>
              <a:t>(202)366-1109</a:t>
            </a:r>
          </a:p>
          <a:p>
            <a:pPr eaLnBrk="1" hangingPunct="1">
              <a:defRPr/>
            </a:pPr>
            <a:endParaRPr lang="en-US" sz="1800" dirty="0"/>
          </a:p>
        </p:txBody>
      </p:sp>
    </p:spTree>
    <p:extLst>
      <p:ext uri="{BB962C8B-B14F-4D97-AF65-F5344CB8AC3E}">
        <p14:creationId xmlns:p14="http://schemas.microsoft.com/office/powerpoint/2010/main" val="14953656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685800" y="209550"/>
            <a:ext cx="7772400" cy="1102519"/>
          </a:xfrm>
        </p:spPr>
        <p:txBody>
          <a:bodyPr>
            <a:normAutofit/>
          </a:bodyPr>
          <a:lstStyle/>
          <a:p>
            <a:r>
              <a:rPr lang="en-US" altLang="en-US" sz="4000" b="1" dirty="0">
                <a:solidFill>
                  <a:schemeClr val="tx1"/>
                </a:solidFill>
                <a:latin typeface="Times New Roman" panose="02020603050405020304" pitchFamily="18" charset="0"/>
                <a:cs typeface="Times New Roman" panose="02020603050405020304" pitchFamily="18" charset="0"/>
              </a:rPr>
              <a:t>Questions? </a:t>
            </a:r>
          </a:p>
        </p:txBody>
      </p:sp>
      <p:pic>
        <p:nvPicPr>
          <p:cNvPr id="5" name="Picture 4">
            <a:extLst>
              <a:ext uri="{FF2B5EF4-FFF2-40B4-BE49-F238E27FC236}">
                <a16:creationId xmlns:a16="http://schemas.microsoft.com/office/drawing/2014/main" id="{73E867EA-24C1-43CE-9119-82DC7CD57A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19425" y="1504950"/>
            <a:ext cx="3105150" cy="2639378"/>
          </a:xfrm>
          <a:prstGeom prst="rect">
            <a:avLst/>
          </a:prstGeom>
        </p:spPr>
      </p:pic>
    </p:spTree>
    <p:extLst>
      <p:ext uri="{BB962C8B-B14F-4D97-AF65-F5344CB8AC3E}">
        <p14:creationId xmlns:p14="http://schemas.microsoft.com/office/powerpoint/2010/main" val="3510287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Title 1"/>
          <p:cNvSpPr>
            <a:spLocks noGrp="1"/>
          </p:cNvSpPr>
          <p:nvPr>
            <p:ph type="title"/>
          </p:nvPr>
        </p:nvSpPr>
        <p:spPr>
          <a:xfrm>
            <a:off x="14288" y="121852"/>
            <a:ext cx="9144000" cy="411659"/>
          </a:xfrm>
        </p:spPr>
        <p:txBody>
          <a:bodyPr>
            <a:noAutofit/>
          </a:bodyPr>
          <a:lstStyle/>
          <a:p>
            <a:r>
              <a:rPr lang="en-US" altLang="en-US" b="1" dirty="0">
                <a:latin typeface="Times New Roman" panose="02020603050405020304" pitchFamily="18" charset="0"/>
                <a:cs typeface="Times New Roman" panose="02020603050405020304" pitchFamily="18" charset="0"/>
              </a:rPr>
              <a:t>HMEP Grant Award Overview</a:t>
            </a:r>
          </a:p>
        </p:txBody>
      </p:sp>
      <p:sp>
        <p:nvSpPr>
          <p:cNvPr id="142340" name="Content Placeholder 2"/>
          <p:cNvSpPr>
            <a:spLocks noGrp="1"/>
          </p:cNvSpPr>
          <p:nvPr>
            <p:ph idx="1"/>
          </p:nvPr>
        </p:nvSpPr>
        <p:spPr>
          <a:xfrm>
            <a:off x="533400" y="666750"/>
            <a:ext cx="7886700" cy="2710904"/>
          </a:xfrm>
        </p:spPr>
        <p:txBody>
          <a:bodyPr>
            <a:noAutofit/>
          </a:bodyPr>
          <a:lstStyle/>
          <a:p>
            <a:pPr>
              <a:spcBef>
                <a:spcPts val="300"/>
              </a:spcBef>
              <a:spcAft>
                <a:spcPts val="300"/>
              </a:spcAft>
              <a:buFont typeface="Wingdings" panose="05000000000000000000" pitchFamily="2" charset="2"/>
              <a:buChar char="§"/>
            </a:pPr>
            <a:r>
              <a:rPr lang="en-US" altLang="en-US" sz="1700" dirty="0">
                <a:latin typeface="Times New Roman" panose="02020603050405020304" pitchFamily="18" charset="0"/>
                <a:cs typeface="Times New Roman" panose="02020603050405020304" pitchFamily="18" charset="0"/>
              </a:rPr>
              <a:t>The HMEP grant is funded by registration fees collected from hazardous materials (HAZMAT) shippers and carriers who offer for transportation or transport certain hazmat in intrastate, interstate, or foreign commerce in accordance with 49 CFR Part 107, Subpart G.</a:t>
            </a:r>
          </a:p>
          <a:p>
            <a:pPr>
              <a:spcBef>
                <a:spcPts val="300"/>
              </a:spcBef>
              <a:spcAft>
                <a:spcPts val="300"/>
              </a:spcAft>
              <a:buFont typeface="Wingdings" panose="05000000000000000000" pitchFamily="2" charset="2"/>
              <a:buChar char="§"/>
            </a:pPr>
            <a:r>
              <a:rPr lang="en-US" altLang="en-US" sz="1700" dirty="0">
                <a:latin typeface="Times New Roman" panose="02020603050405020304" pitchFamily="18" charset="0"/>
                <a:cs typeface="Times New Roman" panose="02020603050405020304" pitchFamily="18" charset="0"/>
              </a:rPr>
              <a:t>HMEP supports federally recognized Tribes and Tribal Organizations with transportation-related hazardous materials emergencies and the implementation of sections 301 and 303 the Emergency Planning and Community Right-to-Know Act (EPCRA) of 1986. Learn more about EPCRA here: </a:t>
            </a:r>
            <a:r>
              <a:rPr lang="en-US" altLang="en-US" sz="1700" dirty="0">
                <a:latin typeface="Times New Roman" panose="02020603050405020304" pitchFamily="18" charset="0"/>
                <a:cs typeface="Times New Roman" panose="02020603050405020304" pitchFamily="18" charset="0"/>
                <a:hlinkClick r:id="rId3"/>
              </a:rPr>
              <a:t>https://www.epa.gov/epcra/what-epcra</a:t>
            </a:r>
            <a:r>
              <a:rPr lang="en-US" altLang="en-US" sz="1700" dirty="0">
                <a:latin typeface="Times New Roman" panose="02020603050405020304" pitchFamily="18" charset="0"/>
                <a:cs typeface="Times New Roman" panose="02020603050405020304" pitchFamily="18" charset="0"/>
              </a:rPr>
              <a:t> </a:t>
            </a:r>
          </a:p>
          <a:p>
            <a:pPr>
              <a:spcBef>
                <a:spcPts val="300"/>
              </a:spcBef>
              <a:spcAft>
                <a:spcPts val="300"/>
              </a:spcAft>
              <a:buFont typeface="Wingdings" panose="05000000000000000000" pitchFamily="2" charset="2"/>
              <a:buChar char="§"/>
            </a:pPr>
            <a:r>
              <a:rPr lang="en-US" altLang="en-US" sz="1700" dirty="0">
                <a:latin typeface="Times New Roman" panose="02020603050405020304" pitchFamily="18" charset="0"/>
                <a:cs typeface="Times New Roman" panose="02020603050405020304" pitchFamily="18" charset="0"/>
              </a:rPr>
              <a:t>Approximately $1 million is made available for federally recognized Tribes and Tribal Organizations, annually.</a:t>
            </a:r>
          </a:p>
        </p:txBody>
      </p:sp>
    </p:spTree>
    <p:extLst>
      <p:ext uri="{BB962C8B-B14F-4D97-AF65-F5344CB8AC3E}">
        <p14:creationId xmlns:p14="http://schemas.microsoft.com/office/powerpoint/2010/main" val="3039235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61950"/>
            <a:ext cx="8229600" cy="548879"/>
          </a:xfrm>
        </p:spPr>
        <p:txBody>
          <a:bodyPr>
            <a:noAutofit/>
          </a:bodyPr>
          <a:lstStyle/>
          <a:p>
            <a:pPr algn="ctr"/>
            <a:r>
              <a:rPr lang="en-US" altLang="en-US" b="1" dirty="0">
                <a:latin typeface="Times New Roman" panose="02020603050405020304" pitchFamily="18" charset="0"/>
                <a:ea typeface="Tahoma" pitchFamily="34" charset="0"/>
                <a:cs typeface="Times New Roman" panose="02020603050405020304" pitchFamily="18" charset="0"/>
              </a:rPr>
              <a:t>HMEP GRANT common activities</a:t>
            </a:r>
          </a:p>
        </p:txBody>
      </p:sp>
      <p:sp>
        <p:nvSpPr>
          <p:cNvPr id="4" name="Content Placeholder 7">
            <a:extLst>
              <a:ext uri="{FF2B5EF4-FFF2-40B4-BE49-F238E27FC236}">
                <a16:creationId xmlns:a16="http://schemas.microsoft.com/office/drawing/2014/main" id="{CC588FEC-0499-4A9E-8F7E-D4DFC891E86C}"/>
              </a:ext>
            </a:extLst>
          </p:cNvPr>
          <p:cNvSpPr txBox="1">
            <a:spLocks/>
          </p:cNvSpPr>
          <p:nvPr/>
        </p:nvSpPr>
        <p:spPr>
          <a:xfrm>
            <a:off x="533400" y="920594"/>
            <a:ext cx="7285245" cy="342423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US" sz="1600" b="1" dirty="0">
                <a:latin typeface="Times New Roman" panose="02020603050405020304" pitchFamily="18" charset="0"/>
                <a:cs typeface="Times New Roman" panose="02020603050405020304" pitchFamily="18" charset="0"/>
              </a:rPr>
              <a:t>Eligible activities include (but are not limited to):</a:t>
            </a:r>
          </a:p>
          <a:p>
            <a:pPr>
              <a:spcBef>
                <a:spcPts val="0"/>
              </a:spcBef>
              <a:spcAft>
                <a:spcPts val="1200"/>
              </a:spcAft>
            </a:pPr>
            <a:r>
              <a:rPr lang="en-US" sz="1600" dirty="0">
                <a:latin typeface="Times New Roman" panose="02020603050405020304" pitchFamily="18" charset="0"/>
                <a:cs typeface="Times New Roman" panose="02020603050405020304" pitchFamily="18" charset="0"/>
              </a:rPr>
              <a:t>Commodity Flow Studies (what HAZMAT is flowing through your community?)</a:t>
            </a:r>
          </a:p>
          <a:p>
            <a:pPr>
              <a:spcBef>
                <a:spcPts val="0"/>
              </a:spcBef>
              <a:spcAft>
                <a:spcPts val="1200"/>
              </a:spcAft>
            </a:pPr>
            <a:r>
              <a:rPr lang="en-US" sz="1600" dirty="0">
                <a:latin typeface="Times New Roman" panose="02020603050405020304" pitchFamily="18" charset="0"/>
                <a:cs typeface="Times New Roman" panose="02020603050405020304" pitchFamily="18" charset="0"/>
              </a:rPr>
              <a:t>HAZMAT Training (awareness, technician, operations, specialist)</a:t>
            </a:r>
          </a:p>
          <a:p>
            <a:pPr>
              <a:spcBef>
                <a:spcPts val="0"/>
              </a:spcBef>
              <a:spcAft>
                <a:spcPts val="1200"/>
              </a:spcAft>
            </a:pPr>
            <a:r>
              <a:rPr lang="en-US" sz="1600" dirty="0">
                <a:latin typeface="Times New Roman" panose="02020603050405020304" pitchFamily="18" charset="0"/>
                <a:cs typeface="Times New Roman" panose="02020603050405020304" pitchFamily="18" charset="0"/>
              </a:rPr>
              <a:t>Table-Top Exercises </a:t>
            </a:r>
          </a:p>
          <a:p>
            <a:pPr>
              <a:spcBef>
                <a:spcPts val="0"/>
              </a:spcBef>
              <a:spcAft>
                <a:spcPts val="1200"/>
              </a:spcAft>
            </a:pPr>
            <a:r>
              <a:rPr lang="en-US" sz="1600" dirty="0">
                <a:latin typeface="Times New Roman" panose="02020603050405020304" pitchFamily="18" charset="0"/>
                <a:cs typeface="Times New Roman" panose="02020603050405020304" pitchFamily="18" charset="0"/>
              </a:rPr>
              <a:t>Purchase of Training Props</a:t>
            </a:r>
          </a:p>
          <a:p>
            <a:pPr>
              <a:spcBef>
                <a:spcPts val="0"/>
              </a:spcBef>
              <a:spcAft>
                <a:spcPts val="1200"/>
              </a:spcAft>
            </a:pPr>
            <a:r>
              <a:rPr lang="en-US" sz="1600" dirty="0">
                <a:latin typeface="Times New Roman" panose="02020603050405020304" pitchFamily="18" charset="0"/>
                <a:cs typeface="Times New Roman" panose="02020603050405020304" pitchFamily="18" charset="0"/>
              </a:rPr>
              <a:t>Development of Emergency Response Plans</a:t>
            </a:r>
          </a:p>
          <a:p>
            <a:pPr>
              <a:spcBef>
                <a:spcPts val="0"/>
              </a:spcBef>
              <a:spcAft>
                <a:spcPts val="1200"/>
              </a:spcAft>
            </a:pPr>
            <a:r>
              <a:rPr lang="en-US" sz="1600" dirty="0">
                <a:latin typeface="Times New Roman" panose="02020603050405020304" pitchFamily="18" charset="0"/>
                <a:cs typeface="Times New Roman" panose="02020603050405020304" pitchFamily="18" charset="0"/>
              </a:rPr>
              <a:t>Backfill/Overtime/Stipends for volunteer firefighters </a:t>
            </a:r>
          </a:p>
          <a:p>
            <a:pPr>
              <a:spcBef>
                <a:spcPts val="0"/>
              </a:spcBef>
              <a:spcAft>
                <a:spcPts val="1200"/>
              </a:spcAft>
            </a:pPr>
            <a:r>
              <a:rPr lang="en-US" sz="1600" dirty="0">
                <a:latin typeface="Times New Roman" panose="02020603050405020304" pitchFamily="18" charset="0"/>
                <a:cs typeface="Times New Roman" panose="02020603050405020304" pitchFamily="18" charset="0"/>
              </a:rPr>
              <a:t>HAZMAT Conference Attendance</a:t>
            </a:r>
          </a:p>
          <a:p>
            <a:pPr>
              <a:spcBef>
                <a:spcPts val="0"/>
              </a:spcBef>
              <a:spcAft>
                <a:spcPts val="1200"/>
              </a:spcAft>
            </a:pPr>
            <a:r>
              <a:rPr lang="en-US" sz="1600" dirty="0">
                <a:latin typeface="Times New Roman" panose="02020603050405020304" pitchFamily="18" charset="0"/>
                <a:cs typeface="Times New Roman" panose="02020603050405020304" pitchFamily="18" charset="0"/>
              </a:rPr>
              <a:t>Hazardous Waste Operations and Emergency Response (HAZWOPER) Training</a:t>
            </a:r>
          </a:p>
        </p:txBody>
      </p:sp>
    </p:spTree>
    <p:extLst>
      <p:ext uri="{BB962C8B-B14F-4D97-AF65-F5344CB8AC3E}">
        <p14:creationId xmlns:p14="http://schemas.microsoft.com/office/powerpoint/2010/main" val="2964625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200150"/>
            <a:ext cx="3771900" cy="2895600"/>
          </a:xfrm>
        </p:spPr>
        <p:txBody>
          <a:bodyPr>
            <a:noAutofit/>
          </a:bodyPr>
          <a:lstStyle/>
          <a:p>
            <a:pPr marL="0" indent="0">
              <a:spcBef>
                <a:spcPts val="300"/>
              </a:spcBef>
              <a:spcAft>
                <a:spcPts val="300"/>
              </a:spcAft>
              <a:buNone/>
            </a:pPr>
            <a:r>
              <a:rPr lang="en-US" sz="1800" b="1" dirty="0">
                <a:latin typeface="Times New Roman" panose="02020603050405020304" pitchFamily="18" charset="0"/>
                <a:cs typeface="Times New Roman" panose="02020603050405020304" pitchFamily="18" charset="0"/>
              </a:rPr>
              <a:t>Eligibility</a:t>
            </a:r>
          </a:p>
          <a:p>
            <a:pPr>
              <a:spcBef>
                <a:spcPts val="300"/>
              </a:spcBef>
              <a:spcAft>
                <a:spcPts val="3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Applicants are limited to federally recognized Tribal Governments and Intertribal Consortiums.</a:t>
            </a:r>
          </a:p>
        </p:txBody>
      </p:sp>
      <p:sp>
        <p:nvSpPr>
          <p:cNvPr id="7" name="Title 1"/>
          <p:cNvSpPr txBox="1">
            <a:spLocks/>
          </p:cNvSpPr>
          <p:nvPr/>
        </p:nvSpPr>
        <p:spPr>
          <a:xfrm>
            <a:off x="0" y="133350"/>
            <a:ext cx="914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HMEP Grant Award Overview</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0" y="1200150"/>
            <a:ext cx="3200400" cy="2400300"/>
          </a:xfrm>
          <a:prstGeom prst="rect">
            <a:avLst/>
          </a:prstGeom>
        </p:spPr>
      </p:pic>
    </p:spTree>
    <p:extLst>
      <p:ext uri="{BB962C8B-B14F-4D97-AF65-F5344CB8AC3E}">
        <p14:creationId xmlns:p14="http://schemas.microsoft.com/office/powerpoint/2010/main" val="2722847478"/>
      </p:ext>
    </p:extLst>
  </p:cSld>
  <p:clrMapOvr>
    <a:masterClrMapping/>
  </p:clrMapOvr>
</p:sld>
</file>

<file path=ppt/theme/theme1.xml><?xml version="1.0" encoding="utf-8"?>
<a:theme xmlns:a="http://schemas.openxmlformats.org/drawingml/2006/main" name="Gallery">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35C03C4D30FB4D8CD722FBBA18DE93" ma:contentTypeVersion="0" ma:contentTypeDescription="Create a new document." ma:contentTypeScope="" ma:versionID="08f081b724c025756f61002f65c31c3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E34727-FAE8-48AA-81E6-14F96444E8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6A5CEF2-8A8D-4459-8C77-0481BD36A747}">
  <ds:schemaRefs>
    <ds:schemaRef ds:uri="http://purl.org/dc/terms/"/>
    <ds:schemaRef ds:uri="http://schemas.microsoft.com/office/2006/metadata/properties"/>
    <ds:schemaRef ds:uri="http://www.w3.org/XML/1998/namespace"/>
    <ds:schemaRef ds:uri="http://purl.org/dc/dcmityp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76C6A2AC-9363-4976-99DC-4FBEC6458A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23143</TotalTime>
  <Words>4061</Words>
  <Application>Microsoft Office PowerPoint</Application>
  <PresentationFormat>On-screen Show (16:9)</PresentationFormat>
  <Paragraphs>484</Paragraphs>
  <Slides>65</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Bell MT</vt:lpstr>
      <vt:lpstr>Calibri</vt:lpstr>
      <vt:lpstr>Curlz MT</vt:lpstr>
      <vt:lpstr>Rockwell</vt:lpstr>
      <vt:lpstr>Times New Roman</vt:lpstr>
      <vt:lpstr>Wingdings</vt:lpstr>
      <vt:lpstr>Gallery</vt:lpstr>
      <vt:lpstr> Hazardous Materials Emergency Preparedness  Grant Program Tribes  </vt:lpstr>
      <vt:lpstr>PowerPoint Presentation</vt:lpstr>
      <vt:lpstr>PowerPoint Presentation</vt:lpstr>
      <vt:lpstr>PowerPoint Presentation</vt:lpstr>
      <vt:lpstr>Today’s Agenda</vt:lpstr>
      <vt:lpstr>PowerPoint Presentation</vt:lpstr>
      <vt:lpstr>HMEP Grant Award Overview</vt:lpstr>
      <vt:lpstr>HMEP GRANT common activities</vt:lpstr>
      <vt:lpstr>PowerPoint Presentation</vt:lpstr>
      <vt:lpstr>U.S. DOT/PHMSA Priorities</vt:lpstr>
      <vt:lpstr>PowerPoint Presentation</vt:lpstr>
      <vt:lpstr>Components of the HMEP Grant Application  Initial  Application  </vt:lpstr>
      <vt:lpstr>PowerPoint Presentation</vt:lpstr>
      <vt:lpstr>PowerPoint Presentation</vt:lpstr>
      <vt:lpstr>Planning &amp; Preparation Hazmat Transport Needs Assessment</vt:lpstr>
      <vt:lpstr>Reviewing Past Incident data in your jurisdiction</vt:lpstr>
      <vt:lpstr>PowerPoint Presentation</vt:lpstr>
      <vt:lpstr>Sample needs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Most Common Application Errors </vt:lpstr>
      <vt:lpstr>Programmatic 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Cost Share/Match </vt:lpstr>
      <vt:lpstr> Cost Share/Match </vt:lpstr>
      <vt:lpstr>PowerPoint Presentation</vt:lpstr>
      <vt:lpstr>PowerPoint Presentation</vt:lpstr>
      <vt:lpstr>Notice of Funding Opportunity (NOFO)</vt:lpstr>
      <vt:lpstr>PowerPoint Presentation</vt:lpstr>
      <vt:lpstr> Most Common Application Errors   </vt:lpstr>
      <vt:lpstr> Most Common Application Errors   </vt:lpstr>
      <vt:lpstr>Most Common Application Errors</vt:lpstr>
      <vt:lpstr>PowerPoint Presentation</vt:lpstr>
      <vt:lpstr> HMEP Grant Milestones  </vt:lpstr>
      <vt:lpstr>Invitation to Apply</vt:lpstr>
      <vt:lpstr> Invitation to Apply </vt:lpstr>
      <vt:lpstr>Other Hazmat Grant Programs </vt:lpstr>
      <vt:lpstr>Hazmat Grant Program  Contact Information</vt:lpstr>
      <vt:lpstr>Questions? </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Sheppard, Carla (PHMSA)</cp:lastModifiedBy>
  <cp:revision>603</cp:revision>
  <cp:lastPrinted>2016-01-14T15:04:09Z</cp:lastPrinted>
  <dcterms:created xsi:type="dcterms:W3CDTF">2013-12-05T14:22:47Z</dcterms:created>
  <dcterms:modified xsi:type="dcterms:W3CDTF">2022-03-04T15:20:11Z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0x0101008935C03C4D30FB4D8CD722FBBA18DE93</vt:lpwstr>
  </property>
</Properties>
</file>

<file path=userCustomization/customUI.xml><?xml version="1.0" encoding="utf-8"?>
<mso:customUI xmlns:mso="http://schemas.microsoft.com/office/2006/01/customui">
  <mso:ribbon>
    <mso:qat>
      <mso:documentControls>
        <mso:control idQ="mso:SlidesFromOutline" visible="true"/>
        <mso:control idQ="mso:SlideThemesGallery" visible="true"/>
      </mso:documentControls>
    </mso:qat>
  </mso:ribbon>
</mso:customUI>
</file>