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NUL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4"/>
  </p:sldMasterIdLst>
  <p:notesMasterIdLst>
    <p:notesMasterId r:id="rId20"/>
  </p:notesMasterIdLst>
  <p:handoutMasterIdLst>
    <p:handoutMasterId r:id="rId21"/>
  </p:handoutMasterIdLst>
  <p:sldIdLst>
    <p:sldId id="276" r:id="rId5"/>
    <p:sldId id="402" r:id="rId6"/>
    <p:sldId id="397" r:id="rId7"/>
    <p:sldId id="403" r:id="rId8"/>
    <p:sldId id="384" r:id="rId9"/>
    <p:sldId id="398" r:id="rId10"/>
    <p:sldId id="349" r:id="rId11"/>
    <p:sldId id="387" r:id="rId12"/>
    <p:sldId id="399" r:id="rId13"/>
    <p:sldId id="400" r:id="rId14"/>
    <p:sldId id="401" r:id="rId15"/>
    <p:sldId id="404" r:id="rId16"/>
    <p:sldId id="405" r:id="rId17"/>
    <p:sldId id="406" r:id="rId18"/>
    <p:sldId id="390" r:id="rId1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r">
              <a:defRPr sz="1200"/>
            </a:lvl1pPr>
          </a:lstStyle>
          <a:p>
            <a:fld id="{A287493D-AE51-4418-9E71-36B23C2388D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r">
              <a:defRPr sz="1200"/>
            </a:lvl1pPr>
          </a:lstStyle>
          <a:p>
            <a:fld id="{F9C5C174-283A-4008-8D91-ADEF446E0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2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200"/>
            </a:lvl1pPr>
          </a:lstStyle>
          <a:p>
            <a:fld id="{6AA549CA-EEC1-486A-B810-B82C7E5C130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0088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0" tIns="45815" rIns="91630" bIns="458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008" y="4421110"/>
            <a:ext cx="5643248" cy="4189254"/>
          </a:xfrm>
          <a:prstGeom prst="rect">
            <a:avLst/>
          </a:prstGeom>
        </p:spPr>
        <p:txBody>
          <a:bodyPr vert="horz" lIns="91630" tIns="45815" rIns="91630" bIns="458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200"/>
            </a:lvl1pPr>
          </a:lstStyle>
          <a:p>
            <a:fld id="{3C64A064-BE8C-4AC9-8D5E-31C0B035C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2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696913"/>
            <a:ext cx="464026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A064-BE8C-4AC9-8D5E-31C0B035C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9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20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0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9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48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8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4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2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40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0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94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FB46-27C6-4112-AAD7-283A562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7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69A5-BA6F-4BB5-A40A-0EC1B5725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4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9CDE-7D7C-46BF-A58B-2F105EB1CE33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2C5C-633A-4EBA-8C4B-010BB725FB1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B471-EBB4-4D81-9EA6-902E33AD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28EF-447D-42BE-84AD-4173871F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4" r:id="rId4"/>
    <p:sldLayoutId id="2147483695" r:id="rId5"/>
    <p:sldLayoutId id="214748369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msa.dot.gov/training/hazmat/publication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9728" y="2338292"/>
            <a:ext cx="9121877" cy="1052607"/>
          </a:xfrm>
        </p:spPr>
        <p:txBody>
          <a:bodyPr>
            <a:noAutofit/>
          </a:bodyPr>
          <a:lstStyle/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Preparedness Grant Program</a:t>
            </a:r>
            <a:b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Nonprofit Grantee Virtual Meeting</a:t>
            </a:r>
            <a:endParaRPr lang="en-US" altLang="en-US" sz="2700" b="1"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3967" y="381000"/>
            <a:ext cx="8153400" cy="1143000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Pipeline &amp; Hazardous Materials Safety Administration (PHMSA)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553892AF-EE6F-4317-9AAB-B78D5AEF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4270AFCA-5BA1-4D20-9597-CFFB313A15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62265"/>
            <a:ext cx="4495800" cy="4457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3C637F-3A97-4085-B6C6-3FBF69F977E5}"/>
              </a:ext>
            </a:extLst>
          </p:cNvPr>
          <p:cNvSpPr txBox="1"/>
          <p:nvPr/>
        </p:nvSpPr>
        <p:spPr>
          <a:xfrm>
            <a:off x="1516182" y="4790141"/>
            <a:ext cx="6308967" cy="738664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Partnering with Nonprofit organizations working together to safeguard the American public against accidents and incidents involving the transport of hazardous materials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BC465-1D8E-4F87-B8FD-5A46D4D84580}"/>
              </a:ext>
            </a:extLst>
          </p:cNvPr>
          <p:cNvSpPr txBox="1"/>
          <p:nvPr/>
        </p:nvSpPr>
        <p:spPr>
          <a:xfrm>
            <a:off x="2209800" y="3390898"/>
            <a:ext cx="4724400" cy="1138773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Wednesday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October 13, 2021</a:t>
            </a: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1:00 – 4:00 PM EST</a:t>
            </a:r>
          </a:p>
        </p:txBody>
      </p:sp>
    </p:spTree>
    <p:extLst>
      <p:ext uri="{BB962C8B-B14F-4D97-AF65-F5344CB8AC3E}">
        <p14:creationId xmlns:p14="http://schemas.microsoft.com/office/powerpoint/2010/main" val="10964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Contac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Info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A25D7-5A8A-4912-A95A-DCAA3BB3C912}"/>
              </a:ext>
            </a:extLst>
          </p:cNvPr>
          <p:cNvSpPr/>
          <p:nvPr/>
        </p:nvSpPr>
        <p:spPr>
          <a:xfrm>
            <a:off x="379288" y="1791028"/>
            <a:ext cx="8077200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11430"/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Roundtable Discussion Topic 1:</a:t>
            </a:r>
          </a:p>
          <a:p>
            <a:pPr lvl="0" algn="ctr">
              <a:defRPr/>
            </a:pPr>
            <a:r>
              <a:rPr lang="en-US" sz="4000" b="1" dirty="0">
                <a:ln w="11430"/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Outreach Practices to Reach the Target Audience and Fill Training Courses </a:t>
            </a:r>
          </a:p>
        </p:txBody>
      </p:sp>
    </p:spTree>
    <p:extLst>
      <p:ext uri="{BB962C8B-B14F-4D97-AF65-F5344CB8AC3E}">
        <p14:creationId xmlns:p14="http://schemas.microsoft.com/office/powerpoint/2010/main" val="66628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Contac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Info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11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A25D7-5A8A-4912-A95A-DCAA3BB3C912}"/>
              </a:ext>
            </a:extLst>
          </p:cNvPr>
          <p:cNvSpPr/>
          <p:nvPr/>
        </p:nvSpPr>
        <p:spPr>
          <a:xfrm>
            <a:off x="379288" y="1791028"/>
            <a:ext cx="807720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11430"/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Roundtable Discussion Topic 2:</a:t>
            </a:r>
          </a:p>
          <a:p>
            <a:pPr lvl="0" algn="ctr">
              <a:defRPr/>
            </a:pPr>
            <a:r>
              <a:rPr lang="en-US" sz="4000" b="1" dirty="0">
                <a:ln w="11430"/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Redirecting Your Scope to Adapt to the Impact of Change</a:t>
            </a:r>
          </a:p>
        </p:txBody>
      </p:sp>
    </p:spTree>
    <p:extLst>
      <p:ext uri="{BB962C8B-B14F-4D97-AF65-F5344CB8AC3E}">
        <p14:creationId xmlns:p14="http://schemas.microsoft.com/office/powerpoint/2010/main" val="231376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0" y="23086"/>
            <a:ext cx="9088916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1175" y="1668515"/>
            <a:ext cx="8512207" cy="369029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2006, the Federal Funding Accountability and Transparency Act (FFATA) set in motion a government-wide reporting procedure that has continued to evolve.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comply with this Act, reporting information is located centrally via USAspending.gov.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information reported by: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grant-making agencies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 awardees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Sub-awardees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12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CBFF3-3647-4DE4-95E8-065271A80E46}"/>
              </a:ext>
            </a:extLst>
          </p:cNvPr>
          <p:cNvSpPr txBox="1"/>
          <p:nvPr/>
        </p:nvSpPr>
        <p:spPr>
          <a:xfrm>
            <a:off x="5110597" y="5348645"/>
            <a:ext cx="3576203" cy="369332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0" y="23086"/>
            <a:ext cx="9088916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599" y="1352503"/>
            <a:ext cx="8547717" cy="281758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kinds of data are federal award recipients expected to include in their reporting?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data - expenditures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information to ensure the recipient is following federal regulations and project data highlighting progress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Grant-making agencies use this information to/for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the success of the programs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to Congress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Data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13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CBFF3-3647-4DE4-95E8-065271A80E46}"/>
              </a:ext>
            </a:extLst>
          </p:cNvPr>
          <p:cNvSpPr txBox="1"/>
          <p:nvPr/>
        </p:nvSpPr>
        <p:spPr>
          <a:xfrm>
            <a:off x="5110597" y="5348645"/>
            <a:ext cx="3576203" cy="369332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0" y="23086"/>
            <a:ext cx="9144000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1447800"/>
            <a:ext cx="8458200" cy="30480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should include: 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activities and outputs during reporting period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 and strategies implemented to mitigate those challenges 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timeline of activities projected to take place for the remainder of performance period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statements regarding the impact current grant performance period grant activities have had on protecting people and the environment from the risks of hazardous materials transportation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Reporting Requirements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Contac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Info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A25D7-5A8A-4912-A95A-DCAA3BB3C912}"/>
              </a:ext>
            </a:extLst>
          </p:cNvPr>
          <p:cNvSpPr/>
          <p:nvPr/>
        </p:nvSpPr>
        <p:spPr>
          <a:xfrm>
            <a:off x="533400" y="2397204"/>
            <a:ext cx="8077200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11430"/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7799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-1" y="23086"/>
            <a:ext cx="9110949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372" y="3294082"/>
            <a:ext cx="8331485" cy="249026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40" tIns="45720" rIns="91440" bIns="45720" anchor="t"/>
          <a:lstStyle/>
          <a:p>
            <a:pPr>
              <a:buNone/>
            </a:pPr>
            <a:br>
              <a:rPr lang="en-US" dirty="0"/>
            </a:b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8963666" cy="731838"/>
          </a:xfr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Agenda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>
              <a:defRPr/>
            </a:pPr>
            <a:endParaRPr lang="en-US" sz="4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BE73A-B4E0-4BE5-8B68-56E70BFE9041}"/>
              </a:ext>
            </a:extLst>
          </p:cNvPr>
          <p:cNvSpPr txBox="1"/>
          <p:nvPr/>
        </p:nvSpPr>
        <p:spPr>
          <a:xfrm>
            <a:off x="147282" y="3244333"/>
            <a:ext cx="8585752" cy="369332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47F96-CAB7-4FFE-AF4D-927327480C53}"/>
              </a:ext>
            </a:extLst>
          </p:cNvPr>
          <p:cNvSpPr/>
          <p:nvPr/>
        </p:nvSpPr>
        <p:spPr>
          <a:xfrm>
            <a:off x="141090" y="1050715"/>
            <a:ext cx="8794858" cy="446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U.S. DOT/PHMSA Update </a:t>
            </a:r>
          </a:p>
          <a:p>
            <a:pPr lvl="1">
              <a:lnSpc>
                <a:spcPct val="115000"/>
              </a:lnSpc>
              <a:spcBef>
                <a:spcPts val="1200"/>
              </a:spcBef>
              <a:tabLst>
                <a:tab pos="1143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Bill Schoonover, OHMS Associate Administrator</a:t>
            </a:r>
            <a:endParaRPr lang="en-US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Program/Grants Update </a:t>
            </a:r>
          </a:p>
          <a:p>
            <a:pPr lvl="1">
              <a:lnSpc>
                <a:spcPct val="115000"/>
              </a:lnSpc>
              <a:spcBef>
                <a:spcPts val="1200"/>
              </a:spcBef>
              <a:tabLst>
                <a:tab pos="1143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Aaron Mitchell, Outreach and Grants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Keynote Presentation: Hazardous Materials Safety Regulations </a:t>
            </a:r>
          </a:p>
          <a:p>
            <a:pPr lvl="1">
              <a:lnSpc>
                <a:spcPct val="115000"/>
              </a:lnSpc>
              <a:spcBef>
                <a:spcPts val="1200"/>
              </a:spcBef>
              <a:tabLst>
                <a:tab pos="1143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Shelby Geller, Standards and Rulemaking</a:t>
            </a:r>
          </a:p>
          <a:p>
            <a:pPr lvl="1">
              <a:lnSpc>
                <a:spcPct val="115000"/>
              </a:lnSpc>
              <a:spcBef>
                <a:spcPts val="1200"/>
              </a:spcBef>
              <a:tabLst>
                <a:tab pos="114300" algn="l"/>
              </a:tabLst>
            </a:pP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** BREAK**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Hazardous Materials Roundtable Discussion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Preparing Performance and Financial Reporting for Maximum Program Impact    </a:t>
            </a: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Closing Remarks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4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-1" y="23086"/>
            <a:ext cx="9110949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372" y="3294082"/>
            <a:ext cx="8331485" cy="249026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40" tIns="45720" rIns="91440" bIns="45720" anchor="t"/>
          <a:lstStyle/>
          <a:p>
            <a:pPr>
              <a:buNone/>
            </a:pPr>
            <a:br>
              <a:rPr lang="en-US" dirty="0"/>
            </a:b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7"/>
            <a:ext cx="8963666" cy="1135269"/>
          </a:xfr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 Remarks 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>
              <a:defRPr/>
            </a:pPr>
            <a:endParaRPr lang="en-US" sz="4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05FAB0-80BE-486F-9D34-1E5B45242A35}"/>
              </a:ext>
            </a:extLst>
          </p:cNvPr>
          <p:cNvSpPr/>
          <p:nvPr/>
        </p:nvSpPr>
        <p:spPr>
          <a:xfrm>
            <a:off x="473647" y="2630181"/>
            <a:ext cx="8023082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Bill Schoonover, Associate Administrator, Office of Hazardous Materials Safety</a:t>
            </a:r>
          </a:p>
        </p:txBody>
      </p:sp>
    </p:spTree>
    <p:extLst>
      <p:ext uri="{BB962C8B-B14F-4D97-AF65-F5344CB8AC3E}">
        <p14:creationId xmlns:p14="http://schemas.microsoft.com/office/powerpoint/2010/main" val="336500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-1" y="23086"/>
            <a:ext cx="9110949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372" y="3294082"/>
            <a:ext cx="8331485" cy="249026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40" tIns="45720" rIns="91440" bIns="45720" anchor="t"/>
          <a:lstStyle/>
          <a:p>
            <a:pPr>
              <a:buNone/>
            </a:pPr>
            <a:br>
              <a:rPr lang="en-US" dirty="0"/>
            </a:b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7"/>
            <a:ext cx="8963666" cy="1135269"/>
          </a:xfr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Update </a:t>
            </a:r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 algn="l">
              <a:defRPr/>
            </a:pPr>
            <a:endParaRPr lang="en-US" sz="2000" dirty="0"/>
          </a:p>
          <a:p>
            <a:pPr>
              <a:defRPr/>
            </a:pPr>
            <a:endParaRPr lang="en-US" sz="40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05FAB0-80BE-486F-9D34-1E5B45242A35}"/>
              </a:ext>
            </a:extLst>
          </p:cNvPr>
          <p:cNvSpPr/>
          <p:nvPr/>
        </p:nvSpPr>
        <p:spPr>
          <a:xfrm>
            <a:off x="463373" y="2578811"/>
            <a:ext cx="8023082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Aaron Mitchell, Director Outreach and Grants Office of Hazardous Materials Safety</a:t>
            </a:r>
          </a:p>
        </p:txBody>
      </p:sp>
    </p:spTree>
    <p:extLst>
      <p:ext uri="{BB962C8B-B14F-4D97-AF65-F5344CB8AC3E}">
        <p14:creationId xmlns:p14="http://schemas.microsoft.com/office/powerpoint/2010/main" val="208810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0" y="23086"/>
            <a:ext cx="9144000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978" y="2819400"/>
            <a:ext cx="5161822" cy="11049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Tristan Brown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PHMSA, Acting Administrator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PHMSA Leadership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8AD79-4FBA-4B47-A73B-E5C706012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19250"/>
            <a:ext cx="2895600" cy="361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E624B-162A-4865-868F-73E036612F33}"/>
              </a:ext>
            </a:extLst>
          </p:cNvPr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8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-1" y="23086"/>
            <a:ext cx="9110949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2209800"/>
            <a:ext cx="4790470" cy="2514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Impacts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FY19-20 Grant Performance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22 HM Grant Priorities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Hazmat Grants Update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8E2E1-5421-4C05-A1F4-F66E26BB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066800"/>
            <a:ext cx="3071684" cy="2511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82F92-AFE0-4BE0-8644-CCC2D71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17" y="3666059"/>
            <a:ext cx="3071684" cy="22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7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0" y="23086"/>
            <a:ext cx="9088916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3962400" cy="281758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Emergency Response Guide (ERG)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 Chart 17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 Online Training Modules 2.0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https://www.phmsa.dot.gov/training/hazmat/publications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HM Publications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16B9D3-CC96-4E19-9C1D-13C1A75363E6}"/>
              </a:ext>
            </a:extLst>
          </p:cNvPr>
          <p:cNvGrpSpPr/>
          <p:nvPr/>
        </p:nvGrpSpPr>
        <p:grpSpPr>
          <a:xfrm>
            <a:off x="4969837" y="1458132"/>
            <a:ext cx="3576203" cy="3952068"/>
            <a:chOff x="4993275" y="1458132"/>
            <a:chExt cx="3552765" cy="423282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239D3D-709B-454E-AB6F-FC94F279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4641" y="1458132"/>
              <a:ext cx="1576611" cy="22579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71E61A6-13F0-4BC4-AC58-CD59EE255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3275" y="3886200"/>
              <a:ext cx="3552765" cy="18047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89D428-D692-4990-894C-00D62126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2540" y="1458132"/>
              <a:ext cx="1606860" cy="22579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22CBFF3-3647-4DE4-95E8-065271A80E46}"/>
              </a:ext>
            </a:extLst>
          </p:cNvPr>
          <p:cNvSpPr txBox="1"/>
          <p:nvPr/>
        </p:nvSpPr>
        <p:spPr>
          <a:xfrm>
            <a:off x="5110597" y="5348645"/>
            <a:ext cx="3576203" cy="369332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4BD6C2-B70F-4D78-A8AC-C8A5FA7FA6C2}"/>
              </a:ext>
            </a:extLst>
          </p:cNvPr>
          <p:cNvSpPr txBox="1">
            <a:spLocks/>
          </p:cNvSpPr>
          <p:nvPr/>
        </p:nvSpPr>
        <p:spPr>
          <a:xfrm>
            <a:off x="0" y="23086"/>
            <a:ext cx="9144000" cy="794273"/>
          </a:xfrm>
          <a:prstGeom prst="rect">
            <a:avLst/>
          </a:prstGeom>
          <a:solidFill>
            <a:schemeClr val="tx2"/>
          </a:solidFill>
          <a:ln w="8572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834E-F7BA-49BE-BD58-15363C4A94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5020630" cy="30480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HM-264A LNG Suspension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HM-215 International Harmonization NPRM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HM-265 Modal Safety Advancement NPRM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Rulemaking Update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D19309-9B58-4F2E-8E6C-7CBC0D4E8DDB}"/>
              </a:ext>
            </a:extLst>
          </p:cNvPr>
          <p:cNvGrpSpPr/>
          <p:nvPr/>
        </p:nvGrpSpPr>
        <p:grpSpPr>
          <a:xfrm>
            <a:off x="4343400" y="1905000"/>
            <a:ext cx="4310069" cy="2750610"/>
            <a:chOff x="4529131" y="2405020"/>
            <a:chExt cx="4310069" cy="27506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308DE68-C0A9-4F73-BD3B-1B7C064A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131" y="3677976"/>
              <a:ext cx="3319469" cy="14776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F781B0-8802-40A2-A6C4-0574C306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9732" y="2405020"/>
              <a:ext cx="3319468" cy="15573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8029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282" y="118178"/>
            <a:ext cx="9144000" cy="731838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Contac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Info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293" y="5163979"/>
            <a:ext cx="3463977" cy="246221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n-US" sz="1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061"/>
            <a:ext cx="1853920" cy="847050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E4FB471-EBB4-4D81-9EA6-902E33AD37CE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A25D7-5A8A-4912-A95A-DCAA3BB3C912}"/>
              </a:ext>
            </a:extLst>
          </p:cNvPr>
          <p:cNvSpPr/>
          <p:nvPr/>
        </p:nvSpPr>
        <p:spPr>
          <a:xfrm>
            <a:off x="533400" y="2397204"/>
            <a:ext cx="8077200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11430"/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2949588821"/>
      </p:ext>
    </p:extLst>
  </p:cSld>
  <p:clrMapOvr>
    <a:masterClrMapping/>
  </p:clrMapOvr>
</p:sld>
</file>

<file path=ppt/theme/theme1.xml><?xml version="1.0" encoding="utf-8"?>
<a:theme xmlns:a="http://schemas.openxmlformats.org/drawingml/2006/main" name="1_PCHELPS PHMSA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/>
      </a:spPr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4841F4AEFDD4FB82652D8FA3FC297" ma:contentTypeVersion="0" ma:contentTypeDescription="Create a new document." ma:contentTypeScope="" ma:versionID="6b9e6e9b831588bb89a7afeedf4ccd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6A2AC-9363-4976-99DC-4FBEC6458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A5CEF2-8A8D-4459-8C77-0481BD36A747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0BACF5-DFA3-4956-A741-0D3BD3F544E8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PHMSA PowerPoint Template High Reso</Template>
  <TotalTime>1268</TotalTime>
  <Words>457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1_PCHELPS PHMSA Presentation Template</vt:lpstr>
      <vt:lpstr>Emergency Preparedness Grant Program Nonprofit Grantee Virtual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Nilson, Bruce (PHMSA)</dc:creator>
  <cp:lastModifiedBy>Sheppard, Carla (PHMSA)</cp:lastModifiedBy>
  <cp:revision>28</cp:revision>
  <cp:lastPrinted>2015-02-10T14:17:10Z</cp:lastPrinted>
  <dcterms:created xsi:type="dcterms:W3CDTF">2021-03-08T20:57:16Z</dcterms:created>
  <dcterms:modified xsi:type="dcterms:W3CDTF">2021-10-14T14:19:52Z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0x01010084F4841F4AEFDD4FB82652D8FA3FC297</vt:lpwstr>
  </property>
</Properties>
</file>