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4"/>
    <p:sldMasterId id="2147483699" r:id="rId5"/>
  </p:sldMasterIdLst>
  <p:notesMasterIdLst>
    <p:notesMasterId r:id="rId30"/>
  </p:notesMasterIdLst>
  <p:handoutMasterIdLst>
    <p:handoutMasterId r:id="rId31"/>
  </p:handoutMasterIdLst>
  <p:sldIdLst>
    <p:sldId id="397" r:id="rId6"/>
    <p:sldId id="386" r:id="rId7"/>
    <p:sldId id="383" r:id="rId8"/>
    <p:sldId id="393" r:id="rId9"/>
    <p:sldId id="388" r:id="rId10"/>
    <p:sldId id="385" r:id="rId11"/>
    <p:sldId id="277" r:id="rId12"/>
    <p:sldId id="300" r:id="rId13"/>
    <p:sldId id="296" r:id="rId14"/>
    <p:sldId id="293" r:id="rId15"/>
    <p:sldId id="389" r:id="rId16"/>
    <p:sldId id="394" r:id="rId17"/>
    <p:sldId id="395" r:id="rId18"/>
    <p:sldId id="259" r:id="rId19"/>
    <p:sldId id="308" r:id="rId20"/>
    <p:sldId id="390" r:id="rId21"/>
    <p:sldId id="311" r:id="rId22"/>
    <p:sldId id="396" r:id="rId23"/>
    <p:sldId id="302" r:id="rId24"/>
    <p:sldId id="391" r:id="rId25"/>
    <p:sldId id="307" r:id="rId26"/>
    <p:sldId id="398" r:id="rId27"/>
    <p:sldId id="295" r:id="rId28"/>
    <p:sldId id="306" r:id="rId2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FF3300"/>
    <a:srgbClr val="0F0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5" autoAdjust="0"/>
    <p:restoredTop sz="88837" autoAdjust="0"/>
  </p:normalViewPr>
  <p:slideViewPr>
    <p:cSldViewPr>
      <p:cViewPr varScale="1">
        <p:scale>
          <a:sx n="89" d="100"/>
          <a:sy n="89" d="100"/>
        </p:scale>
        <p:origin x="19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4" d="100"/>
          <a:sy n="74" d="100"/>
        </p:scale>
        <p:origin x="-2628" y="-3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4840006701289"/>
          <c:y val="4.314289181199104E-2"/>
          <c:w val="0.83954220396363499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(Planned)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B-4CD1-84B4-6E4A48956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'CRM inspection history'!$A$1:$A$10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'CRM inspection history'!$B$1:$B$10</c:f>
              <c:numCache>
                <c:formatCode>General</c:formatCode>
                <c:ptCount val="10"/>
                <c:pt idx="0">
                  <c:v>61</c:v>
                </c:pt>
                <c:pt idx="1">
                  <c:v>51</c:v>
                </c:pt>
                <c:pt idx="2">
                  <c:v>51</c:v>
                </c:pt>
                <c:pt idx="3">
                  <c:v>16</c:v>
                </c:pt>
                <c:pt idx="4">
                  <c:v>24</c:v>
                </c:pt>
                <c:pt idx="5">
                  <c:v>7</c:v>
                </c:pt>
                <c:pt idx="6">
                  <c:v>8</c:v>
                </c:pt>
                <c:pt idx="7">
                  <c:v>2</c:v>
                </c:pt>
                <c:pt idx="8">
                  <c:v>62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B-4CD1-84B4-6E4A48956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43"/>
        <c:axId val="909398288"/>
        <c:axId val="909403536"/>
      </c:barChart>
      <c:catAx>
        <c:axId val="90939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09403536"/>
        <c:crosses val="autoZero"/>
        <c:auto val="1"/>
        <c:lblAlgn val="ctr"/>
        <c:lblOffset val="100"/>
        <c:noMultiLvlLbl val="0"/>
      </c:catAx>
      <c:valAx>
        <c:axId val="90940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</a:t>
                </a:r>
              </a:p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CRM Full</a:t>
                </a:r>
                <a:r>
                  <a:rPr lang="en-US" sz="16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Inspections</a:t>
                </a:r>
              </a:p>
            </c:rich>
          </c:tx>
          <c:layout>
            <c:manualLayout>
              <c:xMode val="edge"/>
              <c:yMode val="edge"/>
              <c:x val="2.4056127599434685E-3"/>
              <c:y val="0.118302796285079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093982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 CR Mileage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6-41E5-BBA4-B79619E8B9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6-41E5-BBA4-B79619E8B9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6-41E5-BBA4-B79619E8B98A}"/>
              </c:ext>
            </c:extLst>
          </c:dPt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 Plan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1-4788-9598-B991219A7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Haz. Liquid Control Rooms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7-4626-914B-F20B118440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7-4626-914B-F20B118440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7-4626-914B-F20B1184403D}"/>
              </c:ext>
            </c:extLst>
          </c:dPt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 Plan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12D-A02E-29FEA8B4E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Haz. Liquid CR Mileage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9-4CDB-B1AE-2B36D84782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9-4CDB-B1AE-2B36D84782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59-4CDB-B1AE-2B36D847825B}"/>
              </c:ext>
            </c:extLst>
          </c:dPt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 Plan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23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1-4788-9598-B991219A7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v>Original Goal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PowerPoint]Sheet3'!$H$2:$H$3</c:f>
              <c:numCache>
                <c:formatCode>m/d/yyyy</c:formatCode>
                <c:ptCount val="2"/>
                <c:pt idx="0">
                  <c:v>43831</c:v>
                </c:pt>
                <c:pt idx="1">
                  <c:v>44196</c:v>
                </c:pt>
              </c:numCache>
            </c:numRef>
          </c:xVal>
          <c:yVal>
            <c:numRef>
              <c:f>'[Chart in Microsoft PowerPoint]Sheet3'!$I$2:$I$3</c:f>
              <c:numCache>
                <c:formatCode>General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BE-442E-BB4C-1F6A710FF7AD}"/>
            </c:ext>
          </c:extLst>
        </c:ser>
        <c:ser>
          <c:idx val="3"/>
          <c:order val="1"/>
          <c:tx>
            <c:v>Adjusted Goal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3BE-442E-BB4C-1F6A710FF7AD}"/>
              </c:ext>
            </c:extLst>
          </c:dPt>
          <c:xVal>
            <c:numRef>
              <c:f>'[Chart in Microsoft PowerPoint]Sheet3'!$H$2:$H$3</c:f>
              <c:numCache>
                <c:formatCode>m/d/yyyy</c:formatCode>
                <c:ptCount val="2"/>
                <c:pt idx="0">
                  <c:v>43831</c:v>
                </c:pt>
                <c:pt idx="1">
                  <c:v>44196</c:v>
                </c:pt>
              </c:numCache>
            </c:numRef>
          </c:xVal>
          <c:yVal>
            <c:numRef>
              <c:f>'[Chart in Microsoft PowerPoint]Sheet3'!$J$2:$J$3</c:f>
              <c:numCache>
                <c:formatCode>General</c:formatCode>
                <c:ptCount val="2"/>
                <c:pt idx="0">
                  <c:v>0</c:v>
                </c:pt>
                <c:pt idx="1">
                  <c:v>67.5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3BE-442E-BB4C-1F6A710FF7AD}"/>
            </c:ext>
          </c:extLst>
        </c:ser>
        <c:ser>
          <c:idx val="0"/>
          <c:order val="2"/>
          <c:tx>
            <c:v>Scheduled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PowerPoint]Sheet3'!$A$2:$A$36</c:f>
              <c:numCache>
                <c:formatCode>m/d/yyyy</c:formatCode>
                <c:ptCount val="35"/>
                <c:pt idx="0">
                  <c:v>43857</c:v>
                </c:pt>
                <c:pt idx="1">
                  <c:v>43864</c:v>
                </c:pt>
                <c:pt idx="2">
                  <c:v>43892</c:v>
                </c:pt>
                <c:pt idx="3">
                  <c:v>43899</c:v>
                </c:pt>
                <c:pt idx="4">
                  <c:v>43913</c:v>
                </c:pt>
                <c:pt idx="5">
                  <c:v>43920</c:v>
                </c:pt>
                <c:pt idx="6">
                  <c:v>43934</c:v>
                </c:pt>
                <c:pt idx="7">
                  <c:v>43948</c:v>
                </c:pt>
                <c:pt idx="8">
                  <c:v>43955</c:v>
                </c:pt>
                <c:pt idx="9">
                  <c:v>43962</c:v>
                </c:pt>
                <c:pt idx="10">
                  <c:v>43983</c:v>
                </c:pt>
                <c:pt idx="11">
                  <c:v>43996</c:v>
                </c:pt>
                <c:pt idx="12">
                  <c:v>43997</c:v>
                </c:pt>
                <c:pt idx="13">
                  <c:v>44004</c:v>
                </c:pt>
                <c:pt idx="14">
                  <c:v>44018</c:v>
                </c:pt>
                <c:pt idx="15">
                  <c:v>44025</c:v>
                </c:pt>
                <c:pt idx="16">
                  <c:v>44032</c:v>
                </c:pt>
                <c:pt idx="17">
                  <c:v>44039</c:v>
                </c:pt>
                <c:pt idx="18">
                  <c:v>44046</c:v>
                </c:pt>
                <c:pt idx="19">
                  <c:v>44053</c:v>
                </c:pt>
                <c:pt idx="20">
                  <c:v>44060</c:v>
                </c:pt>
                <c:pt idx="21">
                  <c:v>44073</c:v>
                </c:pt>
                <c:pt idx="22">
                  <c:v>44074</c:v>
                </c:pt>
                <c:pt idx="23">
                  <c:v>44081</c:v>
                </c:pt>
                <c:pt idx="24">
                  <c:v>44087</c:v>
                </c:pt>
                <c:pt idx="25">
                  <c:v>44094</c:v>
                </c:pt>
                <c:pt idx="26">
                  <c:v>44102</c:v>
                </c:pt>
                <c:pt idx="27">
                  <c:v>44123</c:v>
                </c:pt>
                <c:pt idx="28">
                  <c:v>44129</c:v>
                </c:pt>
                <c:pt idx="29">
                  <c:v>44130</c:v>
                </c:pt>
                <c:pt idx="30">
                  <c:v>44137</c:v>
                </c:pt>
                <c:pt idx="31">
                  <c:v>44151</c:v>
                </c:pt>
                <c:pt idx="32">
                  <c:v>44165</c:v>
                </c:pt>
                <c:pt idx="33">
                  <c:v>44172</c:v>
                </c:pt>
                <c:pt idx="34">
                  <c:v>44179</c:v>
                </c:pt>
              </c:numCache>
            </c:numRef>
          </c:xVal>
          <c:yVal>
            <c:numRef>
              <c:f>'[Chart in Microsoft PowerPoint]Sheet3'!$C$2:$C$36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16</c:v>
                </c:pt>
                <c:pt idx="10">
                  <c:v>18</c:v>
                </c:pt>
                <c:pt idx="11">
                  <c:v>19</c:v>
                </c:pt>
                <c:pt idx="12">
                  <c:v>21</c:v>
                </c:pt>
                <c:pt idx="13">
                  <c:v>22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30</c:v>
                </c:pt>
                <c:pt idx="18">
                  <c:v>32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44</c:v>
                </c:pt>
                <c:pt idx="26">
                  <c:v>45</c:v>
                </c:pt>
                <c:pt idx="27">
                  <c:v>48</c:v>
                </c:pt>
                <c:pt idx="28">
                  <c:v>49</c:v>
                </c:pt>
                <c:pt idx="29">
                  <c:v>51</c:v>
                </c:pt>
                <c:pt idx="30">
                  <c:v>54</c:v>
                </c:pt>
                <c:pt idx="31">
                  <c:v>57</c:v>
                </c:pt>
                <c:pt idx="32">
                  <c:v>59</c:v>
                </c:pt>
                <c:pt idx="33">
                  <c:v>61</c:v>
                </c:pt>
                <c:pt idx="34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3BE-442E-BB4C-1F6A710FF7AD}"/>
            </c:ext>
          </c:extLst>
        </c:ser>
        <c:ser>
          <c:idx val="1"/>
          <c:order val="3"/>
          <c:tx>
            <c:v>Completed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'[Chart in Microsoft PowerPoint]Sheet3'!$D$2:$D$46</c:f>
              <c:numCache>
                <c:formatCode>m/d/yyyy</c:formatCode>
                <c:ptCount val="45"/>
                <c:pt idx="0">
                  <c:v>43865</c:v>
                </c:pt>
                <c:pt idx="1">
                  <c:v>43908</c:v>
                </c:pt>
                <c:pt idx="2">
                  <c:v>43923</c:v>
                </c:pt>
                <c:pt idx="3">
                  <c:v>43942</c:v>
                </c:pt>
                <c:pt idx="4">
                  <c:v>43952</c:v>
                </c:pt>
                <c:pt idx="5">
                  <c:v>43962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43973</c:v>
                </c:pt>
                <c:pt idx="10">
                  <c:v>43999</c:v>
                </c:pt>
                <c:pt idx="11">
                  <c:v>44006</c:v>
                </c:pt>
                <c:pt idx="12">
                  <c:v>44025</c:v>
                </c:pt>
                <c:pt idx="13">
                  <c:v>44046</c:v>
                </c:pt>
                <c:pt idx="14">
                  <c:v>44055</c:v>
                </c:pt>
                <c:pt idx="15">
                  <c:v>44057</c:v>
                </c:pt>
                <c:pt idx="16">
                  <c:v>44062</c:v>
                </c:pt>
                <c:pt idx="17">
                  <c:v>44068</c:v>
                </c:pt>
                <c:pt idx="18">
                  <c:v>44078</c:v>
                </c:pt>
                <c:pt idx="19">
                  <c:v>44092</c:v>
                </c:pt>
                <c:pt idx="20">
                  <c:v>44095</c:v>
                </c:pt>
                <c:pt idx="21">
                  <c:v>44096</c:v>
                </c:pt>
                <c:pt idx="22">
                  <c:v>44098</c:v>
                </c:pt>
                <c:pt idx="23">
                  <c:v>44101</c:v>
                </c:pt>
                <c:pt idx="24">
                  <c:v>44105</c:v>
                </c:pt>
                <c:pt idx="25">
                  <c:v>44108</c:v>
                </c:pt>
                <c:pt idx="26">
                  <c:v>44109</c:v>
                </c:pt>
                <c:pt idx="27">
                  <c:v>44118</c:v>
                </c:pt>
                <c:pt idx="28">
                  <c:v>44123</c:v>
                </c:pt>
                <c:pt idx="29">
                  <c:v>44127</c:v>
                </c:pt>
                <c:pt idx="30">
                  <c:v>44133</c:v>
                </c:pt>
                <c:pt idx="31">
                  <c:v>44141</c:v>
                </c:pt>
                <c:pt idx="32">
                  <c:v>44144</c:v>
                </c:pt>
                <c:pt idx="33">
                  <c:v>44148</c:v>
                </c:pt>
                <c:pt idx="34">
                  <c:v>44160</c:v>
                </c:pt>
                <c:pt idx="35">
                  <c:v>44165</c:v>
                </c:pt>
                <c:pt idx="36">
                  <c:v>44167</c:v>
                </c:pt>
                <c:pt idx="37">
                  <c:v>44180</c:v>
                </c:pt>
                <c:pt idx="38">
                  <c:v>44186</c:v>
                </c:pt>
                <c:pt idx="39">
                  <c:v>44193</c:v>
                </c:pt>
                <c:pt idx="40">
                  <c:v>44194</c:v>
                </c:pt>
                <c:pt idx="41" formatCode="dd\-mmm\-yy">
                  <c:v>44215</c:v>
                </c:pt>
                <c:pt idx="42" formatCode="dd\-mmm\-yy">
                  <c:v>44221</c:v>
                </c:pt>
                <c:pt idx="43" formatCode="dd\-mmm\-yy">
                  <c:v>44223</c:v>
                </c:pt>
                <c:pt idx="44" formatCode="dd\-mmm\-yy">
                  <c:v>44225</c:v>
                </c:pt>
              </c:numCache>
            </c:numRef>
          </c:xVal>
          <c:yVal>
            <c:numRef>
              <c:f>'[Chart in Microsoft PowerPoint]Sheet3'!$F$2:$F$46</c:f>
              <c:numCache>
                <c:formatCode>General</c:formatCode>
                <c:ptCount val="4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27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  <c:pt idx="35">
                  <c:v>47</c:v>
                </c:pt>
                <c:pt idx="36">
                  <c:v>48</c:v>
                </c:pt>
                <c:pt idx="37">
                  <c:v>49</c:v>
                </c:pt>
                <c:pt idx="38">
                  <c:v>50</c:v>
                </c:pt>
                <c:pt idx="39">
                  <c:v>51</c:v>
                </c:pt>
                <c:pt idx="40">
                  <c:v>52</c:v>
                </c:pt>
                <c:pt idx="41">
                  <c:v>53</c:v>
                </c:pt>
                <c:pt idx="42">
                  <c:v>54</c:v>
                </c:pt>
                <c:pt idx="43">
                  <c:v>55</c:v>
                </c:pt>
                <c:pt idx="44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3BE-442E-BB4C-1F6A710FF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880280"/>
        <c:axId val="742875032"/>
      </c:scatterChart>
      <c:valAx>
        <c:axId val="742880280"/>
        <c:scaling>
          <c:orientation val="minMax"/>
          <c:max val="44228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2875032"/>
        <c:crosses val="autoZero"/>
        <c:crossBetween val="midCat"/>
      </c:valAx>
      <c:valAx>
        <c:axId val="742875032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Inspections</a:t>
                </a:r>
              </a:p>
            </c:rich>
          </c:tx>
          <c:layout>
            <c:manualLayout>
              <c:xMode val="edge"/>
              <c:yMode val="edge"/>
              <c:x val="8.9415091229538331E-3"/>
              <c:y val="0.185622436249017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2880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75-4037-9E44-F7346B38DD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75-4037-9E44-F7346B38DD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75-4037-9E44-F7346B38DDC2}"/>
              </c:ext>
            </c:extLst>
          </c:dPt>
          <c:dLbls>
            <c:dLbl>
              <c:idx val="0"/>
              <c:layout>
                <c:manualLayout>
                  <c:x val="-4.4916770272137037E-2"/>
                  <c:y val="2.0422275844551689E-2"/>
                </c:manualLayout>
              </c:layout>
              <c:tx>
                <c:rich>
                  <a:bodyPr/>
                  <a:lstStyle/>
                  <a:p>
                    <a:fld id="{8B2E6C31-CCCD-499E-A511-CC20E55956E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670879955795"/>
                      <c:h val="0.11995216323765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75-4037-9E44-F7346B38DDC2}"/>
                </c:ext>
              </c:extLst>
            </c:dLbl>
            <c:dLbl>
              <c:idx val="1"/>
              <c:layout>
                <c:manualLayout>
                  <c:x val="-7.0175438596491141E-2"/>
                  <c:y val="3.8947167894335791E-2"/>
                </c:manualLayout>
              </c:layout>
              <c:tx>
                <c:rich>
                  <a:bodyPr/>
                  <a:lstStyle/>
                  <a:p>
                    <a:fld id="{DB7554F0-593B-48A9-AF45-C0EB3C265446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1754385964913"/>
                      <c:h val="0.213261789856913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75-4037-9E44-F7346B38DDC2}"/>
                </c:ext>
              </c:extLst>
            </c:dLbl>
            <c:dLbl>
              <c:idx val="2"/>
              <c:layout>
                <c:manualLayout>
                  <c:x val="0.26614454443194596"/>
                  <c:y val="-0.283980854494835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Satisfactory</a:t>
                    </a:r>
                    <a:r>
                      <a:rPr lang="en-US" baseline="0" dirty="0"/>
                      <a:t> 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63492063492061"/>
                      <c:h val="0.167530665299558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75-4037-9E44-F7346B38D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Sheet3!$A$18:$C$18</c:f>
              <c:strCache>
                <c:ptCount val="3"/>
                <c:pt idx="0">
                  <c:v>Unsat</c:v>
                </c:pt>
                <c:pt idx="1">
                  <c:v>Concern</c:v>
                </c:pt>
                <c:pt idx="2">
                  <c:v>Sat</c:v>
                </c:pt>
              </c:strCache>
            </c:strRef>
          </c:cat>
          <c:val>
            <c:numRef>
              <c:f>Sheet3!$A$21:$C$21</c:f>
              <c:numCache>
                <c:formatCode>0%</c:formatCode>
                <c:ptCount val="3"/>
                <c:pt idx="0">
                  <c:v>8.7478559176672382E-2</c:v>
                </c:pt>
                <c:pt idx="1">
                  <c:v>0.10291595197255575</c:v>
                </c:pt>
                <c:pt idx="2">
                  <c:v>0.80960548885077188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75-4037-9E44-F7346B38D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636670416198"/>
          <c:y val="3.427526331446365E-2"/>
          <c:w val="0.79868599758363534"/>
          <c:h val="0.736760896691192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Submodule!$A$1:$A$9</c:f>
              <c:strCache>
                <c:ptCount val="9"/>
                <c:pt idx="0">
                  <c:v>(a)</c:v>
                </c:pt>
                <c:pt idx="1">
                  <c:v>(b)</c:v>
                </c:pt>
                <c:pt idx="2">
                  <c:v>(c)</c:v>
                </c:pt>
                <c:pt idx="3">
                  <c:v>(d)</c:v>
                </c:pt>
                <c:pt idx="4">
                  <c:v>(e)</c:v>
                </c:pt>
                <c:pt idx="5">
                  <c:v>(f)</c:v>
                </c:pt>
                <c:pt idx="6">
                  <c:v>(g)</c:v>
                </c:pt>
                <c:pt idx="7">
                  <c:v>(h)</c:v>
                </c:pt>
                <c:pt idx="8">
                  <c:v>(i-j)</c:v>
                </c:pt>
              </c:strCache>
            </c:strRef>
          </c:cat>
          <c:val>
            <c:numRef>
              <c:f>Submodule!$B$1:$B$9</c:f>
              <c:numCache>
                <c:formatCode>0.00%</c:formatCode>
                <c:ptCount val="9"/>
                <c:pt idx="0">
                  <c:v>2.5510204081632654E-2</c:v>
                </c:pt>
                <c:pt idx="1">
                  <c:v>0.16326530612244897</c:v>
                </c:pt>
                <c:pt idx="2">
                  <c:v>0.14795918367346939</c:v>
                </c:pt>
                <c:pt idx="3">
                  <c:v>8.673469387755102E-2</c:v>
                </c:pt>
                <c:pt idx="4">
                  <c:v>0.18367346938775511</c:v>
                </c:pt>
                <c:pt idx="5">
                  <c:v>3.0612244897959183E-2</c:v>
                </c:pt>
                <c:pt idx="6">
                  <c:v>2.0408163265306121E-2</c:v>
                </c:pt>
                <c:pt idx="7">
                  <c:v>0.29591836734693877</c:v>
                </c:pt>
                <c:pt idx="8">
                  <c:v>4.5918367346938778E-2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9-4887-96D0-8C5D49FF2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403228064"/>
        <c:axId val="403228392"/>
      </c:barChart>
      <c:catAx>
        <c:axId val="4032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3228392"/>
        <c:crosses val="autoZero"/>
        <c:auto val="1"/>
        <c:lblAlgn val="ctr"/>
        <c:lblOffset val="100"/>
        <c:noMultiLvlLbl val="0"/>
      </c:catAx>
      <c:valAx>
        <c:axId val="403228392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 of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Unsats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570048309178744E-2"/>
              <c:y val="0.215929181086872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322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6701046172046"/>
          <c:y val="3.007518796992481E-2"/>
          <c:w val="0.80726405678163471"/>
          <c:h val="0.75308092738407695"/>
        </c:manualLayout>
      </c:layout>
      <c:barChart>
        <c:barDir val="col"/>
        <c:grouping val="clustered"/>
        <c:varyColors val="0"/>
        <c:ser>
          <c:idx val="1"/>
          <c:order val="0"/>
          <c:tx>
            <c:v>HL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PowerPoint]Submodule'!$A$2:$A$10</c:f>
              <c:strCache>
                <c:ptCount val="9"/>
                <c:pt idx="0">
                  <c:v>(a)</c:v>
                </c:pt>
                <c:pt idx="1">
                  <c:v>(b)</c:v>
                </c:pt>
                <c:pt idx="2">
                  <c:v>(c)</c:v>
                </c:pt>
                <c:pt idx="3">
                  <c:v>(d)</c:v>
                </c:pt>
                <c:pt idx="4">
                  <c:v>(e)</c:v>
                </c:pt>
                <c:pt idx="5">
                  <c:v>(f)</c:v>
                </c:pt>
                <c:pt idx="6">
                  <c:v>(g)</c:v>
                </c:pt>
                <c:pt idx="7">
                  <c:v>(h)</c:v>
                </c:pt>
                <c:pt idx="8">
                  <c:v>(i-j)</c:v>
                </c:pt>
              </c:strCache>
            </c:strRef>
          </c:cat>
          <c:val>
            <c:numRef>
              <c:f>'[Chart in Microsoft PowerPoint]Submodule'!$D$2:$D$10</c:f>
              <c:numCache>
                <c:formatCode>0.0%</c:formatCode>
                <c:ptCount val="9"/>
                <c:pt idx="0" formatCode="0%">
                  <c:v>1.9867549668874173E-2</c:v>
                </c:pt>
                <c:pt idx="1">
                  <c:v>0.14569536423841062</c:v>
                </c:pt>
                <c:pt idx="2">
                  <c:v>0.15894039735099341</c:v>
                </c:pt>
                <c:pt idx="3">
                  <c:v>6.6225165562913912E-2</c:v>
                </c:pt>
                <c:pt idx="4">
                  <c:v>0.17218543046357618</c:v>
                </c:pt>
                <c:pt idx="5">
                  <c:v>3.3112582781456956E-2</c:v>
                </c:pt>
                <c:pt idx="6">
                  <c:v>1.3245033112582781E-2</c:v>
                </c:pt>
                <c:pt idx="7">
                  <c:v>0.32450331125827825</c:v>
                </c:pt>
                <c:pt idx="8">
                  <c:v>6.6225165562913912E-2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3-4CB3-864B-A89EF4109506}"/>
            </c:ext>
          </c:extLst>
        </c:ser>
        <c:ser>
          <c:idx val="2"/>
          <c:order val="1"/>
          <c:tx>
            <c:v>Gas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PowerPoint]Submodule'!$A$2:$A$10</c:f>
              <c:strCache>
                <c:ptCount val="9"/>
                <c:pt idx="0">
                  <c:v>(a)</c:v>
                </c:pt>
                <c:pt idx="1">
                  <c:v>(b)</c:v>
                </c:pt>
                <c:pt idx="2">
                  <c:v>(c)</c:v>
                </c:pt>
                <c:pt idx="3">
                  <c:v>(d)</c:v>
                </c:pt>
                <c:pt idx="4">
                  <c:v>(e)</c:v>
                </c:pt>
                <c:pt idx="5">
                  <c:v>(f)</c:v>
                </c:pt>
                <c:pt idx="6">
                  <c:v>(g)</c:v>
                </c:pt>
                <c:pt idx="7">
                  <c:v>(h)</c:v>
                </c:pt>
                <c:pt idx="8">
                  <c:v>(i-j)</c:v>
                </c:pt>
              </c:strCache>
            </c:strRef>
          </c:cat>
          <c:val>
            <c:numRef>
              <c:f>'[Chart in Microsoft PowerPoint]Submodule'!$C$2:$C$10</c:f>
              <c:numCache>
                <c:formatCode>0.0%</c:formatCode>
                <c:ptCount val="9"/>
                <c:pt idx="0">
                  <c:v>4.6511627906976744E-2</c:v>
                </c:pt>
                <c:pt idx="1">
                  <c:v>0.16279069767441862</c:v>
                </c:pt>
                <c:pt idx="2">
                  <c:v>0.18604651162790697</c:v>
                </c:pt>
                <c:pt idx="3">
                  <c:v>0.11627906976744186</c:v>
                </c:pt>
                <c:pt idx="4">
                  <c:v>0.18604651162790697</c:v>
                </c:pt>
                <c:pt idx="5">
                  <c:v>2.3255813953488372E-2</c:v>
                </c:pt>
                <c:pt idx="6">
                  <c:v>6.9767441860465115E-2</c:v>
                </c:pt>
                <c:pt idx="7">
                  <c:v>0.20930232558139533</c:v>
                </c:pt>
                <c:pt idx="8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3-4CB3-864B-A89EF4109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03228064"/>
        <c:axId val="403228392"/>
      </c:barChart>
      <c:catAx>
        <c:axId val="4032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3228392"/>
        <c:crosses val="autoZero"/>
        <c:auto val="1"/>
        <c:lblAlgn val="ctr"/>
        <c:lblOffset val="100"/>
        <c:noMultiLvlLbl val="0"/>
      </c:catAx>
      <c:valAx>
        <c:axId val="40322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 of Unsats</a:t>
                </a:r>
              </a:p>
            </c:rich>
          </c:tx>
          <c:layout>
            <c:manualLayout>
              <c:xMode val="edge"/>
              <c:yMode val="edge"/>
              <c:x val="0"/>
              <c:y val="0.23166994750656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322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58249232930391"/>
          <c:y val="0.90031255468066507"/>
          <c:w val="0.24752966618609293"/>
          <c:h val="7.0315806050555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96934078892312"/>
          <c:y val="2.5428331875182269E-2"/>
          <c:w val="0.7883700407014340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Procedures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Sheet7!$K$19:$K$27</c:f>
              <c:strCache>
                <c:ptCount val="9"/>
                <c:pt idx="0">
                  <c:v>(a)</c:v>
                </c:pt>
                <c:pt idx="1">
                  <c:v>(b) </c:v>
                </c:pt>
                <c:pt idx="2">
                  <c:v>(c)</c:v>
                </c:pt>
                <c:pt idx="3">
                  <c:v>(d)</c:v>
                </c:pt>
                <c:pt idx="4">
                  <c:v>(e)</c:v>
                </c:pt>
                <c:pt idx="5">
                  <c:v>(f)</c:v>
                </c:pt>
                <c:pt idx="6">
                  <c:v>(g)</c:v>
                </c:pt>
                <c:pt idx="7">
                  <c:v>(h)</c:v>
                </c:pt>
                <c:pt idx="8">
                  <c:v>(i-j)</c:v>
                </c:pt>
              </c:strCache>
            </c:strRef>
          </c:cat>
          <c:val>
            <c:numRef>
              <c:f>Sheet7!$B$2:$B$10</c:f>
              <c:numCache>
                <c:formatCode>0%</c:formatCode>
                <c:ptCount val="9"/>
                <c:pt idx="0">
                  <c:v>4.4247787610619468E-2</c:v>
                </c:pt>
                <c:pt idx="1">
                  <c:v>0.22123893805309736</c:v>
                </c:pt>
                <c:pt idx="2">
                  <c:v>0.11504424778761062</c:v>
                </c:pt>
                <c:pt idx="3">
                  <c:v>4.4247787610619468E-2</c:v>
                </c:pt>
                <c:pt idx="4">
                  <c:v>0.21238938053097345</c:v>
                </c:pt>
                <c:pt idx="5">
                  <c:v>1.7699115044247787E-2</c:v>
                </c:pt>
                <c:pt idx="6">
                  <c:v>2.6548672566371681E-2</c:v>
                </c:pt>
                <c:pt idx="7">
                  <c:v>0.2831858407079646</c:v>
                </c:pt>
                <c:pt idx="8">
                  <c:v>3.5398230088495575E-2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C-465D-9AE9-FE86C8AF174C}"/>
            </c:ext>
          </c:extLst>
        </c:ser>
        <c:ser>
          <c:idx val="1"/>
          <c:order val="1"/>
          <c:tx>
            <c:v>Records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Sheet7!$K$19:$K$27</c:f>
              <c:strCache>
                <c:ptCount val="9"/>
                <c:pt idx="0">
                  <c:v>(a)</c:v>
                </c:pt>
                <c:pt idx="1">
                  <c:v>(b) </c:v>
                </c:pt>
                <c:pt idx="2">
                  <c:v>(c)</c:v>
                </c:pt>
                <c:pt idx="3">
                  <c:v>(d)</c:v>
                </c:pt>
                <c:pt idx="4">
                  <c:v>(e)</c:v>
                </c:pt>
                <c:pt idx="5">
                  <c:v>(f)</c:v>
                </c:pt>
                <c:pt idx="6">
                  <c:v>(g)</c:v>
                </c:pt>
                <c:pt idx="7">
                  <c:v>(h)</c:v>
                </c:pt>
                <c:pt idx="8">
                  <c:v>(i-j)</c:v>
                </c:pt>
              </c:strCache>
            </c:strRef>
          </c:cat>
          <c:val>
            <c:numRef>
              <c:f>Sheet7!$C$2:$C$10</c:f>
              <c:numCache>
                <c:formatCode>0%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0.23750000000000002</c:v>
                </c:pt>
                <c:pt idx="3">
                  <c:v>0.125</c:v>
                </c:pt>
                <c:pt idx="4">
                  <c:v>0.15</c:v>
                </c:pt>
                <c:pt idx="5">
                  <c:v>0.05</c:v>
                </c:pt>
                <c:pt idx="6">
                  <c:v>2.5000000000000001E-2</c:v>
                </c:pt>
                <c:pt idx="7">
                  <c:v>0.28750000000000003</c:v>
                </c:pt>
                <c:pt idx="8">
                  <c:v>7.5000000000000011E-2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C-465D-9AE9-FE86C8AF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579390104"/>
        <c:axId val="579392400"/>
      </c:barChart>
      <c:catAx>
        <c:axId val="5793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9392400"/>
        <c:crosses val="autoZero"/>
        <c:auto val="1"/>
        <c:lblAlgn val="ctr"/>
        <c:lblOffset val="100"/>
        <c:noMultiLvlLbl val="0"/>
      </c:catAx>
      <c:valAx>
        <c:axId val="579392400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 of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Unsats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1400966183574891E-3"/>
              <c:y val="0.219857579278000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939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17638556050058"/>
          <c:y val="0.90198055161137658"/>
          <c:w val="0.57873882612499528"/>
          <c:h val="6.5232563142721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'Inspection Breakdown'!$A$8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'Inspection Breakdown'!$C$7:$D$7</c:f>
              <c:strCache>
                <c:ptCount val="2"/>
                <c:pt idx="0">
                  <c:v>Unsats: Procedures</c:v>
                </c:pt>
                <c:pt idx="1">
                  <c:v>Unsats: Records</c:v>
                </c:pt>
              </c:strCache>
              <c:extLst/>
            </c:strRef>
          </c:cat>
          <c:val>
            <c:numRef>
              <c:f>'Inspection Breakdown'!$C$8:$D$8</c:f>
              <c:numCache>
                <c:formatCode>General</c:formatCode>
                <c:ptCount val="2"/>
                <c:pt idx="0">
                  <c:v>4.5</c:v>
                </c:pt>
                <c:pt idx="1">
                  <c:v>2.6666666666666665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622-4AB3-AEAA-A45189E9914B}"/>
            </c:ext>
          </c:extLst>
        </c:ser>
        <c:ser>
          <c:idx val="1"/>
          <c:order val="1"/>
          <c:tx>
            <c:strRef>
              <c:f>'Inspection Breakdown'!$A$9</c:f>
              <c:strCache>
                <c:ptCount val="1"/>
                <c:pt idx="0">
                  <c:v>Liquid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'Inspection Breakdown'!$C$7:$D$7</c:f>
              <c:strCache>
                <c:ptCount val="2"/>
                <c:pt idx="0">
                  <c:v>Unsats: Procedures</c:v>
                </c:pt>
                <c:pt idx="1">
                  <c:v>Unsats: Records</c:v>
                </c:pt>
              </c:strCache>
              <c:extLst/>
            </c:strRef>
          </c:cat>
          <c:val>
            <c:numRef>
              <c:f>'Inspection Breakdown'!$C$9:$D$9</c:f>
              <c:numCache>
                <c:formatCode>General</c:formatCode>
                <c:ptCount val="2"/>
                <c:pt idx="0">
                  <c:v>7.8181818181818183</c:v>
                </c:pt>
                <c:pt idx="1">
                  <c:v>5.8181818181818183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622-4AB3-AEAA-A45189E99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4234664"/>
        <c:axId val="894231384"/>
      </c:barChart>
      <c:catAx>
        <c:axId val="89423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4231384"/>
        <c:crosses val="autoZero"/>
        <c:auto val="1"/>
        <c:lblAlgn val="ctr"/>
        <c:lblOffset val="100"/>
        <c:noMultiLvlLbl val="0"/>
      </c:catAx>
      <c:valAx>
        <c:axId val="89423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Unsats per Inspection</a:t>
                </a:r>
              </a:p>
            </c:rich>
          </c:tx>
          <c:layout>
            <c:manualLayout>
              <c:xMode val="edge"/>
              <c:yMode val="edge"/>
              <c:x val="7.7354270104598132E-3"/>
              <c:y val="0.11773999412217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4234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1808516835758"/>
          <c:y val="4.7810700322998494E-2"/>
          <c:w val="0.75302944613914136"/>
          <c:h val="0.57083062134120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'Inspection Breakdown'!$A$2</c:f>
              <c:strCache>
                <c:ptCount val="1"/>
                <c:pt idx="0">
                  <c:v>Large &gt; 5,000 miles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'Inspection Breakdown'!$C$1:$D$1</c:f>
              <c:strCache>
                <c:ptCount val="2"/>
                <c:pt idx="0">
                  <c:v>Unsats: Procedures</c:v>
                </c:pt>
                <c:pt idx="1">
                  <c:v>Unsats: Records</c:v>
                </c:pt>
              </c:strCache>
              <c:extLst/>
            </c:strRef>
          </c:cat>
          <c:val>
            <c:numRef>
              <c:f>'Inspection Breakdown'!$C$2:$D$2</c:f>
              <c:numCache>
                <c:formatCode>General</c:formatCode>
                <c:ptCount val="2"/>
                <c:pt idx="0">
                  <c:v>3.625</c:v>
                </c:pt>
                <c:pt idx="1">
                  <c:v>2.375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695-4048-8D61-D959502132F6}"/>
            </c:ext>
          </c:extLst>
        </c:ser>
        <c:ser>
          <c:idx val="1"/>
          <c:order val="1"/>
          <c:tx>
            <c:strRef>
              <c:f>'Inspection Breakdown'!$A$3</c:f>
              <c:strCache>
                <c:ptCount val="1"/>
                <c:pt idx="0">
                  <c:v>Medium (800-5,000 Miles)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'Inspection Breakdown'!$C$1:$D$1</c:f>
              <c:strCache>
                <c:ptCount val="2"/>
                <c:pt idx="0">
                  <c:v>Unsats: Procedures</c:v>
                </c:pt>
                <c:pt idx="1">
                  <c:v>Unsats: Records</c:v>
                </c:pt>
              </c:strCache>
              <c:extLst/>
            </c:strRef>
          </c:cat>
          <c:val>
            <c:numRef>
              <c:f>'Inspection Breakdown'!$C$3:$D$3</c:f>
              <c:numCache>
                <c:formatCode>General</c:formatCode>
                <c:ptCount val="2"/>
                <c:pt idx="0">
                  <c:v>6.333333333333333</c:v>
                </c:pt>
                <c:pt idx="1">
                  <c:v>5.333333333333333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695-4048-8D61-D959502132F6}"/>
            </c:ext>
          </c:extLst>
        </c:ser>
        <c:ser>
          <c:idx val="2"/>
          <c:order val="2"/>
          <c:tx>
            <c:strRef>
              <c:f>'Inspection Breakdown'!$A$4</c:f>
              <c:strCache>
                <c:ptCount val="1"/>
                <c:pt idx="0">
                  <c:v>Small &lt;800 Miles)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'Inspection Breakdown'!$C$1:$D$1</c:f>
              <c:strCache>
                <c:ptCount val="2"/>
                <c:pt idx="0">
                  <c:v>Unsats: Procedures</c:v>
                </c:pt>
                <c:pt idx="1">
                  <c:v>Unsats: Records</c:v>
                </c:pt>
              </c:strCache>
              <c:extLst/>
            </c:strRef>
          </c:cat>
          <c:val>
            <c:numRef>
              <c:f>'Inspection Breakdown'!$C$4:$D$4</c:f>
              <c:numCache>
                <c:formatCode>General</c:formatCode>
                <c:ptCount val="2"/>
                <c:pt idx="0">
                  <c:v>10.833333333333334</c:v>
                </c:pt>
                <c:pt idx="1">
                  <c:v>7.5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695-4048-8D61-D95950213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5179728"/>
        <c:axId val="765178744"/>
      </c:barChart>
      <c:catAx>
        <c:axId val="76517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5178744"/>
        <c:crosses val="autoZero"/>
        <c:auto val="1"/>
        <c:lblAlgn val="ctr"/>
        <c:lblOffset val="100"/>
        <c:noMultiLvlLbl val="0"/>
      </c:catAx>
      <c:valAx>
        <c:axId val="76517874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Unsats per Inspection</a:t>
                </a:r>
              </a:p>
            </c:rich>
          </c:tx>
          <c:layout>
            <c:manualLayout>
              <c:xMode val="edge"/>
              <c:yMode val="edge"/>
              <c:x val="9.9587000331492689E-3"/>
              <c:y val="8.23168392421895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51797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90396816845397E-2"/>
          <c:y val="0.81253897679474907"/>
          <c:w val="0.9866096031831546"/>
          <c:h val="0.16317559677969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 Control Rooms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2-4839-824C-B6112D3960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2-4839-824C-B6112D3960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E2-4839-824C-B6112D396083}"/>
              </c:ext>
            </c:extLst>
          </c:dPt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 Plan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17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12D-A02E-29FEA8B4E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0.17792</cdr:x>
      <cdr:y>0.30952</cdr:y>
    </cdr:from>
    <cdr:to>
      <cdr:x>0.41516</cdr:x>
      <cdr:y>0.59524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990600"/>
          <a:ext cx="914400" cy="914400"/>
        </a:xfrm>
        <a:prstGeom xmlns:a="http://schemas.openxmlformats.org/drawingml/2006/main" prst="rect">
          <a:avLst/>
        </a:prstGeom>
        <a:ln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rtlCol="0" anchor="ctr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r">
              <a:defRPr sz="1200"/>
            </a:lvl1pPr>
          </a:lstStyle>
          <a:p>
            <a:fld id="{A287493D-AE51-4418-9E71-36B23C2388D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r">
              <a:defRPr sz="1200"/>
            </a:lvl1pPr>
          </a:lstStyle>
          <a:p>
            <a:fld id="{F9C5C174-283A-4008-8D91-ADEF446E0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2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200"/>
            </a:lvl1pPr>
          </a:lstStyle>
          <a:p>
            <a:fld id="{6AA549CA-EEC1-486A-B810-B82C7E5C13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0088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0" tIns="45815" rIns="91630" bIns="458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008" y="4421110"/>
            <a:ext cx="5643248" cy="4189254"/>
          </a:xfrm>
          <a:prstGeom prst="rect">
            <a:avLst/>
          </a:prstGeom>
        </p:spPr>
        <p:txBody>
          <a:bodyPr vert="horz" lIns="91630" tIns="45815" rIns="91630" bIns="458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200"/>
            </a:lvl1pPr>
          </a:lstStyle>
          <a:p>
            <a:fld id="{3C64A064-BE8C-4AC9-8D5E-31C0B035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2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9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2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3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50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5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3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95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68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90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9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A328-F016-4329-AEEC-CAE3932678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4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3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4A6F-48F6-4095-817E-60E92DDC5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4A6F-48F6-4095-817E-60E92DDC5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7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0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2C4A94-3448-4A55-A7BA-B587ABD00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18"/>
            <a:ext cx="9144000" cy="6854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5542" y="5729357"/>
            <a:ext cx="990600" cy="365125"/>
          </a:xfrm>
        </p:spPr>
        <p:txBody>
          <a:bodyPr/>
          <a:lstStyle/>
          <a:p>
            <a:fld id="{68B79CDE-7D7C-46BF-A58B-2F105EB1CE3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1719"/>
            <a:ext cx="5334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A26E-2223-44D3-A8D2-F9BCF2C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4F07C-453A-4092-A389-ECF2D0F97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E877-8580-441B-9EB9-D3C421C6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01D9-D345-40C4-AA57-06855C176B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30357-F671-4649-BF4E-85E8D0B8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E45CA-2F52-4F14-B4CF-07663883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531D-551D-476A-B5D7-EBBDCD7B6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0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DFD3-9768-47A4-92E6-F60FC914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6B329-3F6F-4756-AB1D-FD7C9E96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C38FA-D989-4A5F-8E0F-F1DF1B582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04D27-7B55-4BB8-9993-908F4BBC9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EE5F3-3EA3-4E13-91AE-B9A2F475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12F37-A4EE-4AB7-B79D-828516EB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01D9-D345-40C4-AA57-06855C176B0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6CF0C-2CFD-4BAB-894E-3AFC44F6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EDBA8-FC95-4230-88AA-8B06A924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531D-551D-476A-B5D7-EBBDCD7B6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5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4" r:id="rId4"/>
    <p:sldLayoutId id="2147483696" r:id="rId5"/>
    <p:sldLayoutId id="2147483697" r:id="rId6"/>
    <p:sldLayoutId id="214748369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C474-B64B-4770-82F9-D7B403B6A19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D694-ADC7-45D2-BB74-8900BB6E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399" y="612142"/>
            <a:ext cx="7543800" cy="76944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Room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1894" y="1929974"/>
            <a:ext cx="548881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PHMSA’s CRM Initiative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 Analytics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8066" y="4191000"/>
            <a:ext cx="3716467" cy="1569660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Byron Coy PE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 Technical Advisor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USDOT / PHMSA</a:t>
            </a:r>
          </a:p>
        </p:txBody>
      </p:sp>
    </p:spTree>
    <p:extLst>
      <p:ext uri="{BB962C8B-B14F-4D97-AF65-F5344CB8AC3E}">
        <p14:creationId xmlns:p14="http://schemas.microsoft.com/office/powerpoint/2010/main" val="293224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71F2E-B452-402B-8C8E-D573B258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5" y="850108"/>
            <a:ext cx="7045890" cy="5143499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7A78E14-2C60-442D-9AEA-1771CDF42DA3}"/>
              </a:ext>
            </a:extLst>
          </p:cNvPr>
          <p:cNvSpPr/>
          <p:nvPr/>
        </p:nvSpPr>
        <p:spPr>
          <a:xfrm>
            <a:off x="3667601" y="391477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AA0EF6D-E386-4F3D-97B8-99ABE2004E29}"/>
              </a:ext>
            </a:extLst>
          </p:cNvPr>
          <p:cNvSpPr/>
          <p:nvPr/>
        </p:nvSpPr>
        <p:spPr>
          <a:xfrm>
            <a:off x="5949960" y="247888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8E15E2B-FAB0-44A5-B360-19D5F2339755}"/>
              </a:ext>
            </a:extLst>
          </p:cNvPr>
          <p:cNvSpPr/>
          <p:nvPr/>
        </p:nvSpPr>
        <p:spPr>
          <a:xfrm>
            <a:off x="2104745" y="1274039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AABD239-C0CD-47DB-89EB-632FAA124A81}"/>
              </a:ext>
            </a:extLst>
          </p:cNvPr>
          <p:cNvSpPr/>
          <p:nvPr/>
        </p:nvSpPr>
        <p:spPr>
          <a:xfrm>
            <a:off x="2944659" y="259508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4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E08C1E2-C852-4D9C-8728-74798913058F}"/>
              </a:ext>
            </a:extLst>
          </p:cNvPr>
          <p:cNvSpPr/>
          <p:nvPr/>
        </p:nvSpPr>
        <p:spPr>
          <a:xfrm>
            <a:off x="4746893" y="2671762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CCA45C1-CB09-4C77-8399-4A71BA5384FA}"/>
              </a:ext>
            </a:extLst>
          </p:cNvPr>
          <p:cNvSpPr/>
          <p:nvPr/>
        </p:nvSpPr>
        <p:spPr>
          <a:xfrm>
            <a:off x="5761330" y="3182296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C3C9564-9A45-4AAE-9FFF-886BB7938006}"/>
              </a:ext>
            </a:extLst>
          </p:cNvPr>
          <p:cNvSpPr/>
          <p:nvPr/>
        </p:nvSpPr>
        <p:spPr>
          <a:xfrm>
            <a:off x="6232208" y="3747612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4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3335EF6-1BD0-47AA-A727-01CA01D3220C}"/>
              </a:ext>
            </a:extLst>
          </p:cNvPr>
          <p:cNvSpPr/>
          <p:nvPr/>
        </p:nvSpPr>
        <p:spPr>
          <a:xfrm>
            <a:off x="6441376" y="2763203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38686C1-8844-4F1C-B286-9226D374D85D}"/>
              </a:ext>
            </a:extLst>
          </p:cNvPr>
          <p:cNvSpPr/>
          <p:nvPr/>
        </p:nvSpPr>
        <p:spPr>
          <a:xfrm>
            <a:off x="7282007" y="2456021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4FBDB79-3EAD-468D-BDE4-CD118486DBF7}"/>
              </a:ext>
            </a:extLst>
          </p:cNvPr>
          <p:cNvSpPr/>
          <p:nvPr/>
        </p:nvSpPr>
        <p:spPr>
          <a:xfrm>
            <a:off x="7060031" y="253242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337B508-E9EF-43E3-957A-1A9E32CA390C}"/>
              </a:ext>
            </a:extLst>
          </p:cNvPr>
          <p:cNvSpPr/>
          <p:nvPr/>
        </p:nvSpPr>
        <p:spPr>
          <a:xfrm>
            <a:off x="6530201" y="301942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FAF0980-00E0-4E81-BDA4-0DA868C30D3D}"/>
              </a:ext>
            </a:extLst>
          </p:cNvPr>
          <p:cNvSpPr/>
          <p:nvPr/>
        </p:nvSpPr>
        <p:spPr>
          <a:xfrm>
            <a:off x="6155300" y="268407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5D05892-04C9-48BD-80FF-0A6897BFB2CB}"/>
              </a:ext>
            </a:extLst>
          </p:cNvPr>
          <p:cNvSpPr/>
          <p:nvPr/>
        </p:nvSpPr>
        <p:spPr>
          <a:xfrm>
            <a:off x="6789827" y="3338132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28EFA29-F96F-4896-A51E-B75BA59D4378}"/>
              </a:ext>
            </a:extLst>
          </p:cNvPr>
          <p:cNvSpPr/>
          <p:nvPr/>
        </p:nvSpPr>
        <p:spPr>
          <a:xfrm>
            <a:off x="6676003" y="343852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9151E99-0A56-4F4F-AD4F-61AE93A1B6C1}"/>
              </a:ext>
            </a:extLst>
          </p:cNvPr>
          <p:cNvSpPr/>
          <p:nvPr/>
        </p:nvSpPr>
        <p:spPr>
          <a:xfrm>
            <a:off x="6231855" y="3749993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F9B76BA-EDBC-4A1C-A25F-F1AA825AD690}"/>
              </a:ext>
            </a:extLst>
          </p:cNvPr>
          <p:cNvSpPr/>
          <p:nvPr/>
        </p:nvSpPr>
        <p:spPr>
          <a:xfrm>
            <a:off x="5669152" y="2573859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7E8F680-43A8-4941-9A53-73D4BBBB670C}"/>
              </a:ext>
            </a:extLst>
          </p:cNvPr>
          <p:cNvSpPr/>
          <p:nvPr/>
        </p:nvSpPr>
        <p:spPr>
          <a:xfrm>
            <a:off x="2104745" y="1181578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10C669E5-9DE7-422F-A7A7-B8F17DD75471}"/>
              </a:ext>
            </a:extLst>
          </p:cNvPr>
          <p:cNvSpPr/>
          <p:nvPr/>
        </p:nvSpPr>
        <p:spPr>
          <a:xfrm>
            <a:off x="4627721" y="326669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2F789460-D539-4A3E-81B7-38F0379D6426}"/>
              </a:ext>
            </a:extLst>
          </p:cNvPr>
          <p:cNvSpPr/>
          <p:nvPr/>
        </p:nvSpPr>
        <p:spPr>
          <a:xfrm>
            <a:off x="4579142" y="3170493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6BA22621-DE4D-4ED1-A1A6-960DE3BA47CE}"/>
              </a:ext>
            </a:extLst>
          </p:cNvPr>
          <p:cNvSpPr/>
          <p:nvPr/>
        </p:nvSpPr>
        <p:spPr>
          <a:xfrm>
            <a:off x="1757014" y="3219444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2FF9DB38-822F-40EC-8E17-E9DA5FB9F0A8}"/>
              </a:ext>
            </a:extLst>
          </p:cNvPr>
          <p:cNvSpPr/>
          <p:nvPr/>
        </p:nvSpPr>
        <p:spPr>
          <a:xfrm>
            <a:off x="2943452" y="2594064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C68D750-848C-4916-8649-F74CB72594AF}"/>
              </a:ext>
            </a:extLst>
          </p:cNvPr>
          <p:cNvSpPr/>
          <p:nvPr/>
        </p:nvSpPr>
        <p:spPr>
          <a:xfrm>
            <a:off x="5159326" y="436054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FFD1102-E6B8-4666-A5FB-1C3D30F718B8}"/>
              </a:ext>
            </a:extLst>
          </p:cNvPr>
          <p:cNvSpPr/>
          <p:nvPr/>
        </p:nvSpPr>
        <p:spPr>
          <a:xfrm>
            <a:off x="4786224" y="3517583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BEED312D-8FC9-4B4E-BDF3-A7196FEA8EAB}"/>
              </a:ext>
            </a:extLst>
          </p:cNvPr>
          <p:cNvSpPr/>
          <p:nvPr/>
        </p:nvSpPr>
        <p:spPr>
          <a:xfrm>
            <a:off x="4434276" y="4447699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54AC317-105B-45E4-BF7C-77F19A1A81F7}"/>
              </a:ext>
            </a:extLst>
          </p:cNvPr>
          <p:cNvSpPr/>
          <p:nvPr/>
        </p:nvSpPr>
        <p:spPr>
          <a:xfrm>
            <a:off x="5015396" y="442515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BE4DD929-EC91-454F-AE3A-55A7602252AA}"/>
              </a:ext>
            </a:extLst>
          </p:cNvPr>
          <p:cNvSpPr/>
          <p:nvPr/>
        </p:nvSpPr>
        <p:spPr>
          <a:xfrm>
            <a:off x="4657360" y="407908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C849BCD-8CEB-4B6E-BC77-CC04C803913A}"/>
              </a:ext>
            </a:extLst>
          </p:cNvPr>
          <p:cNvSpPr/>
          <p:nvPr/>
        </p:nvSpPr>
        <p:spPr>
          <a:xfrm>
            <a:off x="4783631" y="4350071"/>
            <a:ext cx="171450" cy="171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8884C54-ED29-4988-AD77-79949F455EC6}"/>
              </a:ext>
            </a:extLst>
          </p:cNvPr>
          <p:cNvSpPr/>
          <p:nvPr/>
        </p:nvSpPr>
        <p:spPr>
          <a:xfrm>
            <a:off x="5164132" y="4834141"/>
            <a:ext cx="1239526" cy="1039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5CF7E0C2-6A72-423C-81B8-16A039906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637" y="5379355"/>
            <a:ext cx="556001" cy="317444"/>
          </a:xfrm>
          <a:prstGeom prst="rect">
            <a:avLst/>
          </a:prstGeom>
        </p:spPr>
      </p:pic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EAFE6FA-FBDF-4E49-B6B6-01435F4A9FE3}"/>
              </a:ext>
            </a:extLst>
          </p:cNvPr>
          <p:cNvGrpSpPr/>
          <p:nvPr/>
        </p:nvGrpSpPr>
        <p:grpSpPr>
          <a:xfrm>
            <a:off x="182145" y="4101395"/>
            <a:ext cx="3950777" cy="1738409"/>
            <a:chOff x="242860" y="4325526"/>
            <a:chExt cx="5267702" cy="2317879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C674AF2C-8662-4874-961A-759D812F3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860" y="4325527"/>
              <a:ext cx="3590925" cy="1962150"/>
            </a:xfrm>
            <a:prstGeom prst="rect">
              <a:avLst/>
            </a:prstGeom>
          </p:spPr>
        </p:pic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2312FF2-FBBA-4C7D-8F8A-BB645B162BB8}"/>
                </a:ext>
              </a:extLst>
            </p:cNvPr>
            <p:cNvSpPr/>
            <p:nvPr/>
          </p:nvSpPr>
          <p:spPr>
            <a:xfrm>
              <a:off x="3857861" y="5199516"/>
              <a:ext cx="1652701" cy="138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62749BC3-BC1D-41E2-8B6C-8D42AB8E33D6}"/>
                </a:ext>
              </a:extLst>
            </p:cNvPr>
            <p:cNvSpPr/>
            <p:nvPr/>
          </p:nvSpPr>
          <p:spPr>
            <a:xfrm>
              <a:off x="3336471" y="4439192"/>
              <a:ext cx="1306930" cy="1202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053971E0-C46B-45F9-A0F9-7C8B82293EBA}"/>
                </a:ext>
              </a:extLst>
            </p:cNvPr>
            <p:cNvSpPr/>
            <p:nvPr/>
          </p:nvSpPr>
          <p:spPr>
            <a:xfrm>
              <a:off x="3116225" y="4325526"/>
              <a:ext cx="809987" cy="117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7A1626B9-C0FF-43F2-95C3-562BAC93A6CE}"/>
                </a:ext>
              </a:extLst>
            </p:cNvPr>
            <p:cNvSpPr/>
            <p:nvPr/>
          </p:nvSpPr>
          <p:spPr>
            <a:xfrm>
              <a:off x="1716383" y="6262058"/>
              <a:ext cx="2346989" cy="381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4E259202-04D0-4972-BEC8-DE3E28723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806" y="4735759"/>
            <a:ext cx="1335881" cy="1014413"/>
          </a:xfrm>
          <a:prstGeom prst="rect">
            <a:avLst/>
          </a:prstGeom>
        </p:spPr>
      </p:pic>
      <p:sp>
        <p:nvSpPr>
          <p:cNvPr id="263" name="Oval 262">
            <a:extLst>
              <a:ext uri="{FF2B5EF4-FFF2-40B4-BE49-F238E27FC236}">
                <a16:creationId xmlns:a16="http://schemas.microsoft.com/office/drawing/2014/main" id="{F99A9EC1-6AC1-428C-842C-3A132323C3D2}"/>
              </a:ext>
            </a:extLst>
          </p:cNvPr>
          <p:cNvSpPr/>
          <p:nvPr/>
        </p:nvSpPr>
        <p:spPr>
          <a:xfrm>
            <a:off x="1915760" y="4206597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35739FE2-C1D4-4F3D-B121-BCE789D0B855}"/>
              </a:ext>
            </a:extLst>
          </p:cNvPr>
          <p:cNvSpPr/>
          <p:nvPr/>
        </p:nvSpPr>
        <p:spPr>
          <a:xfrm>
            <a:off x="1865444" y="507610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46FE7A9B-FBC0-4817-8787-1BE4E332B18C}"/>
              </a:ext>
            </a:extLst>
          </p:cNvPr>
          <p:cNvSpPr/>
          <p:nvPr/>
        </p:nvSpPr>
        <p:spPr>
          <a:xfrm>
            <a:off x="1934024" y="496180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0BE50554-ABE4-4C75-A0C7-753FECBE31EB}"/>
              </a:ext>
            </a:extLst>
          </p:cNvPr>
          <p:cNvSpPr/>
          <p:nvPr/>
        </p:nvSpPr>
        <p:spPr>
          <a:xfrm>
            <a:off x="1991913" y="4236539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18ADD01F-BBE4-4C9A-B455-66E869AA2621}"/>
              </a:ext>
            </a:extLst>
          </p:cNvPr>
          <p:cNvSpPr/>
          <p:nvPr/>
        </p:nvSpPr>
        <p:spPr>
          <a:xfrm>
            <a:off x="3334768" y="5030197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8F8E38B-EC4B-45DC-995C-A1CC1754E6A3}"/>
              </a:ext>
            </a:extLst>
          </p:cNvPr>
          <p:cNvGrpSpPr/>
          <p:nvPr/>
        </p:nvGrpSpPr>
        <p:grpSpPr>
          <a:xfrm>
            <a:off x="7741227" y="3995683"/>
            <a:ext cx="980198" cy="1151861"/>
            <a:chOff x="9663292" y="4729193"/>
            <a:chExt cx="1306930" cy="1535814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9F9A30F-BDC1-4307-B0FA-01010B820E81}"/>
                </a:ext>
              </a:extLst>
            </p:cNvPr>
            <p:cNvGrpSpPr/>
            <p:nvPr/>
          </p:nvGrpSpPr>
          <p:grpSpPr>
            <a:xfrm>
              <a:off x="9918166" y="5218568"/>
              <a:ext cx="980270" cy="1046439"/>
              <a:chOff x="475519" y="2314575"/>
              <a:chExt cx="980270" cy="104643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E5A5B9F-2CD8-45E6-8B5B-0DBA85F88310}"/>
                  </a:ext>
                </a:extLst>
              </p:cNvPr>
              <p:cNvSpPr txBox="1"/>
              <p:nvPr/>
            </p:nvSpPr>
            <p:spPr>
              <a:xfrm>
                <a:off x="475519" y="2314575"/>
                <a:ext cx="825439" cy="1046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4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– 9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– 20</a:t>
                </a: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0D5DE3B3-6388-43F8-A901-B60314C00280}"/>
                  </a:ext>
                </a:extLst>
              </p:cNvPr>
              <p:cNvSpPr/>
              <p:nvPr/>
            </p:nvSpPr>
            <p:spPr>
              <a:xfrm>
                <a:off x="697233" y="2419350"/>
                <a:ext cx="91440" cy="952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F49F67CB-6764-4C70-866F-D70E634F62A5}"/>
                  </a:ext>
                </a:extLst>
              </p:cNvPr>
              <p:cNvSpPr/>
              <p:nvPr/>
            </p:nvSpPr>
            <p:spPr>
              <a:xfrm>
                <a:off x="1002406" y="26250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D9229623-6CC5-45B2-8C0D-AE8ACCA6D85D}"/>
                  </a:ext>
                </a:extLst>
              </p:cNvPr>
              <p:cNvSpPr/>
              <p:nvPr/>
            </p:nvSpPr>
            <p:spPr>
              <a:xfrm>
                <a:off x="1006698" y="284225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6519AAB4-4570-4739-A52E-8B291D840590}"/>
                  </a:ext>
                </a:extLst>
              </p:cNvPr>
              <p:cNvSpPr/>
              <p:nvPr/>
            </p:nvSpPr>
            <p:spPr>
              <a:xfrm>
                <a:off x="1227189" y="305066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4763CF5-DA01-4D49-82A5-BC002050DC50}"/>
                </a:ext>
              </a:extLst>
            </p:cNvPr>
            <p:cNvSpPr txBox="1"/>
            <p:nvPr/>
          </p:nvSpPr>
          <p:spPr>
            <a:xfrm>
              <a:off x="9663292" y="4729193"/>
              <a:ext cx="130693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Num. of CRs Inspected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9B18EA12-D29B-47B9-8011-216B74CCCA65}"/>
              </a:ext>
            </a:extLst>
          </p:cNvPr>
          <p:cNvSpPr/>
          <p:nvPr/>
        </p:nvSpPr>
        <p:spPr>
          <a:xfrm>
            <a:off x="3570540" y="1231302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D41D4D-4BC0-4B74-A2FD-DC82DF94AA68}"/>
              </a:ext>
            </a:extLst>
          </p:cNvPr>
          <p:cNvSpPr txBox="1"/>
          <p:nvPr/>
        </p:nvSpPr>
        <p:spPr>
          <a:xfrm>
            <a:off x="3667602" y="119186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B4DD8C-38F0-432B-9707-C35362710A5E}"/>
              </a:ext>
            </a:extLst>
          </p:cNvPr>
          <p:cNvSpPr txBox="1"/>
          <p:nvPr/>
        </p:nvSpPr>
        <p:spPr>
          <a:xfrm>
            <a:off x="-1" y="-6643"/>
            <a:ext cx="914400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CRM Inspections</a:t>
            </a:r>
          </a:p>
        </p:txBody>
      </p:sp>
    </p:spTree>
    <p:extLst>
      <p:ext uri="{BB962C8B-B14F-4D97-AF65-F5344CB8AC3E}">
        <p14:creationId xmlns:p14="http://schemas.microsoft.com/office/powerpoint/2010/main" val="8440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Inspection Results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2000343"/>
            <a:ext cx="6324600" cy="331118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results show approximately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10% Concerns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Variation in Operator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Ranging from 1 – 50%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results, for operators with previous full CRM inspections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D8223A-E1E0-40C5-BF83-4890486E0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316738"/>
              </p:ext>
            </p:extLst>
          </p:nvPr>
        </p:nvGraphicFramePr>
        <p:xfrm>
          <a:off x="5562600" y="1293992"/>
          <a:ext cx="3200400" cy="266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705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7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5215957"/>
              </p:ext>
            </p:extLst>
          </p:nvPr>
        </p:nvGraphicFramePr>
        <p:xfrm>
          <a:off x="381000" y="1447800"/>
          <a:ext cx="52578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26AB-2FD8-4823-BF30-6F072771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04999"/>
            <a:ext cx="2971800" cy="3657599"/>
          </a:xfrm>
        </p:spPr>
        <p:txBody>
          <a:bodyPr/>
          <a:lstStyle/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General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Roles &amp; Responsibilities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Information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Fatigue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Alarm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 Change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Operating Experience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 Training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-j) Compliance Validation &amp; Deviations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5F8CFB-A840-482C-ABF0-180321C113DE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CRM Inspection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Code Subparagraph</a:t>
            </a:r>
          </a:p>
        </p:txBody>
      </p:sp>
    </p:spTree>
    <p:extLst>
      <p:ext uri="{BB962C8B-B14F-4D97-AF65-F5344CB8AC3E}">
        <p14:creationId xmlns:p14="http://schemas.microsoft.com/office/powerpoint/2010/main" val="23342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7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5F8CFB-A840-482C-ABF0-180321C113DE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CRM Inspection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Code Subparagraph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5867400" y="1866900"/>
            <a:ext cx="2971800" cy="3657599"/>
          </a:xfrm>
        </p:spPr>
        <p:txBody>
          <a:bodyPr/>
          <a:lstStyle/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General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Roles &amp; Responsibilities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Information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Fatigue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Alarm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 Change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Operating Experience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 Training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-j) Compliance Validation &amp; Deviations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2832301"/>
              </p:ext>
            </p:extLst>
          </p:nvPr>
        </p:nvGraphicFramePr>
        <p:xfrm>
          <a:off x="304800" y="1295400"/>
          <a:ext cx="5410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2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626270"/>
          </a:xfrm>
        </p:spPr>
        <p:txBody>
          <a:bodyPr/>
          <a:lstStyle/>
          <a:p>
            <a:r>
              <a:rPr lang="en-US" dirty="0"/>
              <a:t>Most Frequent Code Citations of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83031" y="1442002"/>
            <a:ext cx="3868340" cy="36143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6160" y="2320366"/>
            <a:ext cx="3512360" cy="3149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92631" y="1504539"/>
            <a:ext cx="3637153" cy="29535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Liquid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9171069"/>
              </p:ext>
            </p:extLst>
          </p:nvPr>
        </p:nvGraphicFramePr>
        <p:xfrm>
          <a:off x="4651192" y="1799895"/>
          <a:ext cx="4023913" cy="328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31">
                  <a:extLst>
                    <a:ext uri="{9D8B030D-6E8A-4147-A177-3AD203B41FA5}">
                      <a16:colId xmlns:a16="http://schemas.microsoft.com/office/drawing/2014/main" val="2740198088"/>
                    </a:ext>
                  </a:extLst>
                </a:gridCol>
                <a:gridCol w="999782">
                  <a:extLst>
                    <a:ext uri="{9D8B030D-6E8A-4147-A177-3AD203B41FA5}">
                      <a16:colId xmlns:a16="http://schemas.microsoft.com/office/drawing/2014/main" val="364911711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Citation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Total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5801164"/>
                  </a:ext>
                </a:extLst>
              </a:tr>
              <a:tr h="3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195.446(h) - Training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59467831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195.446(e) – Alarm Management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24052052"/>
                  </a:ext>
                </a:extLst>
              </a:tr>
              <a:tr h="345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195.446(c) – Adequate</a:t>
                      </a:r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Info.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610530771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195.446(b) – Roles &amp; Responsibilities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52926818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195.446(j) – Compliance Validation &amp; Deviations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99987439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195.446(d) - Fatigue Management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53688049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05543367"/>
              </p:ext>
            </p:extLst>
          </p:nvPr>
        </p:nvGraphicFramePr>
        <p:xfrm>
          <a:off x="468895" y="1804583"/>
          <a:ext cx="3962810" cy="324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309">
                  <a:extLst>
                    <a:ext uri="{9D8B030D-6E8A-4147-A177-3AD203B41FA5}">
                      <a16:colId xmlns:a16="http://schemas.microsoft.com/office/drawing/2014/main" val="1793808614"/>
                    </a:ext>
                  </a:extLst>
                </a:gridCol>
                <a:gridCol w="985501">
                  <a:extLst>
                    <a:ext uri="{9D8B030D-6E8A-4147-A177-3AD203B41FA5}">
                      <a16:colId xmlns:a16="http://schemas.microsoft.com/office/drawing/2014/main" val="4023701692"/>
                    </a:ext>
                  </a:extLst>
                </a:gridCol>
              </a:tblGrid>
              <a:tr h="9117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Citation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Total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6036603"/>
                  </a:ext>
                </a:extLst>
              </a:tr>
              <a:tr h="46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192.631(h) - Training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72197120"/>
                  </a:ext>
                </a:extLst>
              </a:tr>
              <a:tr h="46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192.631(e) – Alarm Management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81463717"/>
                  </a:ext>
                </a:extLst>
              </a:tr>
              <a:tr h="46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192.631(c) – Adequate</a:t>
                      </a:r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Info.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80611212"/>
                  </a:ext>
                </a:extLst>
              </a:tr>
              <a:tr h="46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192.631(b) – Roles &amp; Responsibilities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781600655"/>
                  </a:ext>
                </a:extLst>
              </a:tr>
              <a:tr h="46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192.631(d) – Fatigue Management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8997372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9DA78E4-AE37-4348-A0CB-D59279A22B68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 Subparagraph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Inspection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7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93828" y="1388143"/>
            <a:ext cx="3868340" cy="36143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6160" y="2320366"/>
            <a:ext cx="3512360" cy="3149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13019" y="1454223"/>
            <a:ext cx="3637153" cy="29535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15095"/>
              </p:ext>
            </p:extLst>
          </p:nvPr>
        </p:nvGraphicFramePr>
        <p:xfrm>
          <a:off x="4660135" y="1749578"/>
          <a:ext cx="4023912" cy="370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68">
                  <a:extLst>
                    <a:ext uri="{9D8B030D-6E8A-4147-A177-3AD203B41FA5}">
                      <a16:colId xmlns:a16="http://schemas.microsoft.com/office/drawing/2014/main" val="2740198088"/>
                    </a:ext>
                  </a:extLst>
                </a:gridCol>
                <a:gridCol w="1008044">
                  <a:extLst>
                    <a:ext uri="{9D8B030D-6E8A-4147-A177-3AD203B41FA5}">
                      <a16:colId xmlns:a16="http://schemas.microsoft.com/office/drawing/2014/main" val="3649117115"/>
                    </a:ext>
                  </a:extLst>
                </a:gridCol>
              </a:tblGrid>
              <a:tr h="98998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Citation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5801164"/>
                  </a:ext>
                </a:extLst>
              </a:tr>
              <a:tr h="508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195.446(h)(6)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Training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59467831"/>
                  </a:ext>
                </a:extLst>
              </a:tr>
              <a:tr h="51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195.446(b)(5)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Authority to Direct or Supersede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24052052"/>
                  </a:ext>
                </a:extLst>
              </a:tr>
              <a:tr h="451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195.446(e)(5)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 Management Annual Monitoring of Activity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610530771"/>
                  </a:ext>
                </a:extLst>
              </a:tr>
              <a:tr h="51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195.446(c)(2)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Point-to-Point Verification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52926818"/>
                  </a:ext>
                </a:extLst>
              </a:tr>
              <a:tr h="51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195.446(j)(2)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Documentation of Deviations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99987439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61234481"/>
              </p:ext>
            </p:extLst>
          </p:nvPr>
        </p:nvGraphicFramePr>
        <p:xfrm>
          <a:off x="442977" y="1749578"/>
          <a:ext cx="3962810" cy="365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309">
                  <a:extLst>
                    <a:ext uri="{9D8B030D-6E8A-4147-A177-3AD203B41FA5}">
                      <a16:colId xmlns:a16="http://schemas.microsoft.com/office/drawing/2014/main" val="1793808614"/>
                    </a:ext>
                  </a:extLst>
                </a:gridCol>
                <a:gridCol w="985501">
                  <a:extLst>
                    <a:ext uri="{9D8B030D-6E8A-4147-A177-3AD203B41FA5}">
                      <a16:colId xmlns:a16="http://schemas.microsoft.com/office/drawing/2014/main" val="4023701692"/>
                    </a:ext>
                  </a:extLst>
                </a:gridCol>
              </a:tblGrid>
              <a:tr h="9842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Citation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6036603"/>
                  </a:ext>
                </a:extLst>
              </a:tr>
              <a:tr h="504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192.631(h)(6)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Training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72197120"/>
                  </a:ext>
                </a:extLst>
              </a:tr>
              <a:tr h="504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192.631(c)(2)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Point-to-Point Verification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81463717"/>
                  </a:ext>
                </a:extLst>
              </a:tr>
              <a:tr h="504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192.631(b)(5)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Authority To Direct or Supersede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80611212"/>
                  </a:ext>
                </a:extLst>
              </a:tr>
              <a:tr h="504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192.631(e)(4)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 Management Annual Review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781600655"/>
                  </a:ext>
                </a:extLst>
              </a:tr>
              <a:tr h="504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192.631(e)(2)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Monthly Identification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Points Affecting Safety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8997372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BDCFB3F-7711-4DE5-AC86-337CD76C35F0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 Code Citations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Inspection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Most Cited Subsection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2020 CRM Inspections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1637743"/>
            <a:ext cx="7777518" cy="3962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“Team Training”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192.631(h)(6) – 11%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Natural Gas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195.446(h)(6) – 14%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Liquids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7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CB1404-0780-4EDF-B015-4B11226DF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412673"/>
              </p:ext>
            </p:extLst>
          </p:nvPr>
        </p:nvGraphicFramePr>
        <p:xfrm>
          <a:off x="628650" y="1543913"/>
          <a:ext cx="7886700" cy="377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006">
                  <a:extLst>
                    <a:ext uri="{9D8B030D-6E8A-4147-A177-3AD203B41FA5}">
                      <a16:colId xmlns:a16="http://schemas.microsoft.com/office/drawing/2014/main" val="3226966305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186761045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of </a:t>
                      </a:r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Unsats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2053030"/>
                  </a:ext>
                </a:extLst>
              </a:tr>
              <a:tr h="36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Records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ocumentation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36287629"/>
                  </a:ext>
                </a:extLst>
              </a:tr>
              <a:tr h="60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Insufficient Documentation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82424101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Inadequate Process, but requirements being met in practice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18604736"/>
                  </a:ext>
                </a:extLst>
              </a:tr>
              <a:tr h="36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process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870428918"/>
                  </a:ext>
                </a:extLst>
              </a:tr>
              <a:tr h="60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Inadequate Implementation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18571947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meeting 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equired Intervals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608539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D3FD62D-8443-4F22-8BA8-8D7C5C70CC27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Issues for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0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26AB-2FD8-4823-BF30-6F072771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371601"/>
            <a:ext cx="2743200" cy="4038600"/>
          </a:xfrm>
        </p:spPr>
        <p:txBody>
          <a:bodyPr/>
          <a:lstStyle/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General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Roles &amp; Responsibilities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SCADA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Fatigue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Alarm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 Change Management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Operating Experience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 Training	</a:t>
            </a:r>
          </a:p>
          <a:p>
            <a:pPr marL="341313" indent="-341313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-j) Compliance Validation &amp; Deviations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5F8CFB-A840-482C-ABF0-180321C113DE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CRM Inspection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Code Subparagraph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E2B22EE-5E29-4801-9D6D-698899DC3A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8703712"/>
              </p:ext>
            </p:extLst>
          </p:nvPr>
        </p:nvGraphicFramePr>
        <p:xfrm>
          <a:off x="426720" y="1371601"/>
          <a:ext cx="528828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5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BA7F9-253B-48C9-AFFB-7E4E0D90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310" y="1358502"/>
            <a:ext cx="3868340" cy="40381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Pipeline Type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03B93-B510-4832-B2E9-E25CB863A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7119" y="1367693"/>
            <a:ext cx="3887391" cy="40381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Control Room Pipeline Mileage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735866-43BD-4D64-96BE-D19DEF529B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612877"/>
              </p:ext>
            </p:extLst>
          </p:nvPr>
        </p:nvGraphicFramePr>
        <p:xfrm>
          <a:off x="627460" y="1760021"/>
          <a:ext cx="3694043" cy="3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E5D3ACD-238D-4CD9-85F6-6951D42FD49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11178053"/>
              </p:ext>
            </p:extLst>
          </p:nvPr>
        </p:nvGraphicFramePr>
        <p:xfrm>
          <a:off x="4637120" y="1760021"/>
          <a:ext cx="3879422" cy="418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7A7FFCA-010B-4E66-823B-AD7BA87CA857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Average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Inspection (2020)</a:t>
            </a:r>
          </a:p>
        </p:txBody>
      </p:sp>
    </p:spTree>
    <p:extLst>
      <p:ext uri="{BB962C8B-B14F-4D97-AF65-F5344CB8AC3E}">
        <p14:creationId xmlns:p14="http://schemas.microsoft.com/office/powerpoint/2010/main" val="36454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-38100"/>
            <a:ext cx="9093200" cy="7699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Room Initiative Objective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6882" y="1447800"/>
            <a:ext cx="7924800" cy="3962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Full Control Room Management Inspections at all Control Rooms under PHMSA Jurisdiction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Broaden internal CRM knowledgebase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good cyber-hygiene to Operators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5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89498" y="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Inspection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6882" y="1447800"/>
            <a:ext cx="7924800" cy="2362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grow CRM experience in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remaining large Operators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in mid-size and small Operators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TSA : Continue cyber-hygiene awareness &amp; promote VADR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274BE8-DA3E-4F3B-B494-C9632A302A0A}"/>
              </a:ext>
            </a:extLst>
          </p:cNvPr>
          <p:cNvSpPr txBox="1">
            <a:spLocks/>
          </p:cNvSpPr>
          <p:nvPr/>
        </p:nvSpPr>
        <p:spPr>
          <a:xfrm>
            <a:off x="688109" y="4606781"/>
            <a:ext cx="5869710" cy="833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TSA – Transportation Security Administration of DHS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CISA – Cybersecurity and Infrastructure Security Agency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VADR – Validated Architecture Design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9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4026-2DC5-49D4-B485-F6022B43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1CB035-C8DE-4937-868F-3AD15CE0FA5B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1104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 Progress : Natural Gas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57582020"/>
              </p:ext>
            </p:extLst>
          </p:nvPr>
        </p:nvGraphicFramePr>
        <p:xfrm>
          <a:off x="533400" y="1905000"/>
          <a:ext cx="3733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9269792"/>
              </p:ext>
            </p:extLst>
          </p:nvPr>
        </p:nvGraphicFramePr>
        <p:xfrm>
          <a:off x="4572000" y="1905000"/>
          <a:ext cx="385445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5411" y="2590800"/>
            <a:ext cx="583814" cy="369332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dirty="0"/>
              <a:t>12%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3514165"/>
            <a:ext cx="583814" cy="369332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dirty="0"/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4064971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4026-2DC5-49D4-B485-F6022B43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1CB035-C8DE-4937-868F-3AD15CE0FA5B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1104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 Progress 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Liquids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5790490"/>
              </p:ext>
            </p:extLst>
          </p:nvPr>
        </p:nvGraphicFramePr>
        <p:xfrm>
          <a:off x="533400" y="1905000"/>
          <a:ext cx="3733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36133104"/>
              </p:ext>
            </p:extLst>
          </p:nvPr>
        </p:nvGraphicFramePr>
        <p:xfrm>
          <a:off x="4572000" y="1905000"/>
          <a:ext cx="385445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320534"/>
            <a:ext cx="583814" cy="369332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819400"/>
            <a:ext cx="583814" cy="369332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2958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71F2E-B452-402B-8C8E-D573B258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5" y="802101"/>
            <a:ext cx="704589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3E9D74E-775B-4961-91D3-AD9D92CF7500}"/>
              </a:ext>
            </a:extLst>
          </p:cNvPr>
          <p:cNvSpPr/>
          <p:nvPr/>
        </p:nvSpPr>
        <p:spPr>
          <a:xfrm>
            <a:off x="5634862" y="5184156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E857B-AC72-46D4-B567-1EA0CB56A281}"/>
              </a:ext>
            </a:extLst>
          </p:cNvPr>
          <p:cNvSpPr/>
          <p:nvPr/>
        </p:nvSpPr>
        <p:spPr>
          <a:xfrm>
            <a:off x="5642112" y="4186952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01091-DC55-4E39-9DE7-4EC5C2F60E55}"/>
              </a:ext>
            </a:extLst>
          </p:cNvPr>
          <p:cNvSpPr/>
          <p:nvPr/>
        </p:nvSpPr>
        <p:spPr>
          <a:xfrm>
            <a:off x="6664158" y="3979069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F2B98D-3929-4B18-970B-135FE1AFE50F}"/>
              </a:ext>
            </a:extLst>
          </p:cNvPr>
          <p:cNvSpPr/>
          <p:nvPr/>
        </p:nvSpPr>
        <p:spPr>
          <a:xfrm>
            <a:off x="3960496" y="407908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A78E14-2C60-442D-9AEA-1771CDF42DA3}"/>
              </a:ext>
            </a:extLst>
          </p:cNvPr>
          <p:cNvSpPr/>
          <p:nvPr/>
        </p:nvSpPr>
        <p:spPr>
          <a:xfrm>
            <a:off x="3667601" y="391477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9FDF9BF-4370-44EF-AD69-111196D2A224}"/>
              </a:ext>
            </a:extLst>
          </p:cNvPr>
          <p:cNvSpPr/>
          <p:nvPr/>
        </p:nvSpPr>
        <p:spPr>
          <a:xfrm>
            <a:off x="6517763" y="3006089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AA0EF6D-E386-4F3D-97B8-99ABE2004E29}"/>
              </a:ext>
            </a:extLst>
          </p:cNvPr>
          <p:cNvSpPr/>
          <p:nvPr/>
        </p:nvSpPr>
        <p:spPr>
          <a:xfrm>
            <a:off x="5949960" y="247888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8DC6E3-E27D-4BEE-947B-1E959D75C8BF}"/>
              </a:ext>
            </a:extLst>
          </p:cNvPr>
          <p:cNvSpPr/>
          <p:nvPr/>
        </p:nvSpPr>
        <p:spPr>
          <a:xfrm>
            <a:off x="5652007" y="2558891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40DAF5-E46C-4F48-8CAA-C6144499B845}"/>
              </a:ext>
            </a:extLst>
          </p:cNvPr>
          <p:cNvSpPr/>
          <p:nvPr/>
        </p:nvSpPr>
        <p:spPr>
          <a:xfrm>
            <a:off x="6721247" y="2286001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31DB911-3B1B-4EA0-BFC0-FB3FFAA9A890}"/>
              </a:ext>
            </a:extLst>
          </p:cNvPr>
          <p:cNvSpPr/>
          <p:nvPr/>
        </p:nvSpPr>
        <p:spPr>
          <a:xfrm>
            <a:off x="6991557" y="2150269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0FAE9B3-B6AB-4C09-B4FF-2DE64CDB73A9}"/>
              </a:ext>
            </a:extLst>
          </p:cNvPr>
          <p:cNvSpPr/>
          <p:nvPr/>
        </p:nvSpPr>
        <p:spPr>
          <a:xfrm>
            <a:off x="2947489" y="440769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9CC334A-CBE7-4DF7-8077-E4434A108708}"/>
              </a:ext>
            </a:extLst>
          </p:cNvPr>
          <p:cNvSpPr/>
          <p:nvPr/>
        </p:nvSpPr>
        <p:spPr>
          <a:xfrm>
            <a:off x="6109273" y="555069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FF80654-FB4F-4226-9849-65B8BB8B6FD2}"/>
              </a:ext>
            </a:extLst>
          </p:cNvPr>
          <p:cNvSpPr/>
          <p:nvPr/>
        </p:nvSpPr>
        <p:spPr>
          <a:xfrm>
            <a:off x="7600637" y="190309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8E15E2B-FAB0-44A5-B360-19D5F2339755}"/>
              </a:ext>
            </a:extLst>
          </p:cNvPr>
          <p:cNvSpPr/>
          <p:nvPr/>
        </p:nvSpPr>
        <p:spPr>
          <a:xfrm>
            <a:off x="2104745" y="1274039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4A730A6-05AC-4B0C-90FF-953764002277}"/>
              </a:ext>
            </a:extLst>
          </p:cNvPr>
          <p:cNvSpPr/>
          <p:nvPr/>
        </p:nvSpPr>
        <p:spPr>
          <a:xfrm>
            <a:off x="6584563" y="4620019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667613D-6C20-486B-ADCF-0061D6298AEA}"/>
              </a:ext>
            </a:extLst>
          </p:cNvPr>
          <p:cNvSpPr/>
          <p:nvPr/>
        </p:nvSpPr>
        <p:spPr>
          <a:xfrm>
            <a:off x="1757014" y="3219444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AABD239-C0CD-47DB-89EB-632FAA124A81}"/>
              </a:ext>
            </a:extLst>
          </p:cNvPr>
          <p:cNvSpPr/>
          <p:nvPr/>
        </p:nvSpPr>
        <p:spPr>
          <a:xfrm>
            <a:off x="2944659" y="2595086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E08C1E2-C852-4D9C-8728-74798913058F}"/>
              </a:ext>
            </a:extLst>
          </p:cNvPr>
          <p:cNvSpPr/>
          <p:nvPr/>
        </p:nvSpPr>
        <p:spPr>
          <a:xfrm>
            <a:off x="4746893" y="2671762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CCA45C1-CB09-4C77-8399-4A71BA5384FA}"/>
              </a:ext>
            </a:extLst>
          </p:cNvPr>
          <p:cNvSpPr/>
          <p:nvPr/>
        </p:nvSpPr>
        <p:spPr>
          <a:xfrm>
            <a:off x="5761330" y="3182296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77ED591-1D2F-4D90-96E0-EB2D132A23CD}"/>
              </a:ext>
            </a:extLst>
          </p:cNvPr>
          <p:cNvSpPr/>
          <p:nvPr/>
        </p:nvSpPr>
        <p:spPr>
          <a:xfrm>
            <a:off x="6655943" y="3421856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ADD92FD-3503-4EB7-BCD0-21FEE50603D4}"/>
              </a:ext>
            </a:extLst>
          </p:cNvPr>
          <p:cNvSpPr/>
          <p:nvPr/>
        </p:nvSpPr>
        <p:spPr>
          <a:xfrm>
            <a:off x="6595578" y="283341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3335EF6-1BD0-47AA-A727-01CA01D3220C}"/>
              </a:ext>
            </a:extLst>
          </p:cNvPr>
          <p:cNvSpPr/>
          <p:nvPr/>
        </p:nvSpPr>
        <p:spPr>
          <a:xfrm>
            <a:off x="6441376" y="2763203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38686C1-8844-4F1C-B286-9226D374D85D}"/>
              </a:ext>
            </a:extLst>
          </p:cNvPr>
          <p:cNvSpPr/>
          <p:nvPr/>
        </p:nvSpPr>
        <p:spPr>
          <a:xfrm>
            <a:off x="7282007" y="2456021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4FBDB79-3EAD-468D-BDE4-CD118486DBF7}"/>
              </a:ext>
            </a:extLst>
          </p:cNvPr>
          <p:cNvSpPr/>
          <p:nvPr/>
        </p:nvSpPr>
        <p:spPr>
          <a:xfrm>
            <a:off x="7060031" y="253242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D022452-AE8A-429A-A08E-5FEDB996985B}"/>
              </a:ext>
            </a:extLst>
          </p:cNvPr>
          <p:cNvSpPr/>
          <p:nvPr/>
        </p:nvSpPr>
        <p:spPr>
          <a:xfrm>
            <a:off x="7503406" y="206311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EA2E576-9FB1-4827-80E4-6DDDE633D279}"/>
              </a:ext>
            </a:extLst>
          </p:cNvPr>
          <p:cNvSpPr/>
          <p:nvPr/>
        </p:nvSpPr>
        <p:spPr>
          <a:xfrm>
            <a:off x="7181368" y="2636044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C478456-E3EB-470E-83CC-8B506815C750}"/>
              </a:ext>
            </a:extLst>
          </p:cNvPr>
          <p:cNvSpPr/>
          <p:nvPr/>
        </p:nvSpPr>
        <p:spPr>
          <a:xfrm>
            <a:off x="6197565" y="2425064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EED23BC-D4F3-47F3-B64D-7F64A31E805C}"/>
              </a:ext>
            </a:extLst>
          </p:cNvPr>
          <p:cNvSpPr/>
          <p:nvPr/>
        </p:nvSpPr>
        <p:spPr>
          <a:xfrm>
            <a:off x="6155300" y="268407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1D6C448-B686-4B08-9CD6-009624CCCA0D}"/>
              </a:ext>
            </a:extLst>
          </p:cNvPr>
          <p:cNvSpPr/>
          <p:nvPr/>
        </p:nvSpPr>
        <p:spPr>
          <a:xfrm>
            <a:off x="6789827" y="3338132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76842E7-DA3C-45B3-B310-5C2FD6AAAB52}"/>
              </a:ext>
            </a:extLst>
          </p:cNvPr>
          <p:cNvSpPr/>
          <p:nvPr/>
        </p:nvSpPr>
        <p:spPr>
          <a:xfrm>
            <a:off x="6617404" y="265628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071982E-0963-4C61-AD92-72D60727DD37}"/>
              </a:ext>
            </a:extLst>
          </p:cNvPr>
          <p:cNvSpPr/>
          <p:nvPr/>
        </p:nvSpPr>
        <p:spPr>
          <a:xfrm>
            <a:off x="6249353" y="3763328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28BAA4E0-F303-4B53-8923-D047D9018039}"/>
              </a:ext>
            </a:extLst>
          </p:cNvPr>
          <p:cNvSpPr/>
          <p:nvPr/>
        </p:nvSpPr>
        <p:spPr>
          <a:xfrm>
            <a:off x="5573554" y="4446188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7AF6FA6-40C0-499A-8929-0C5B07FF4EA9}"/>
              </a:ext>
            </a:extLst>
          </p:cNvPr>
          <p:cNvSpPr/>
          <p:nvPr/>
        </p:nvSpPr>
        <p:spPr>
          <a:xfrm>
            <a:off x="4044317" y="163449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BB85315D-163B-4B4F-B05C-051EE8B0A12A}"/>
              </a:ext>
            </a:extLst>
          </p:cNvPr>
          <p:cNvSpPr/>
          <p:nvPr/>
        </p:nvSpPr>
        <p:spPr>
          <a:xfrm>
            <a:off x="3439716" y="1888333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BDE678A4-D291-4DB0-A855-12CFF77F5953}"/>
              </a:ext>
            </a:extLst>
          </p:cNvPr>
          <p:cNvSpPr/>
          <p:nvPr/>
        </p:nvSpPr>
        <p:spPr>
          <a:xfrm>
            <a:off x="2104745" y="1181578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541D9746-C931-4D33-A468-85F51001BCBA}"/>
              </a:ext>
            </a:extLst>
          </p:cNvPr>
          <p:cNvSpPr/>
          <p:nvPr/>
        </p:nvSpPr>
        <p:spPr>
          <a:xfrm>
            <a:off x="5450993" y="313991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A8C9CA4E-0553-492C-A458-FC8548DD0F45}"/>
              </a:ext>
            </a:extLst>
          </p:cNvPr>
          <p:cNvSpPr/>
          <p:nvPr/>
        </p:nvSpPr>
        <p:spPr>
          <a:xfrm>
            <a:off x="4627721" y="3266695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75A856B-DEB4-4DC8-ABF1-2A2E27923469}"/>
              </a:ext>
            </a:extLst>
          </p:cNvPr>
          <p:cNvSpPr/>
          <p:nvPr/>
        </p:nvSpPr>
        <p:spPr>
          <a:xfrm>
            <a:off x="4580093" y="3166110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F44B286-7C61-448A-BE55-8840C0401688}"/>
              </a:ext>
            </a:extLst>
          </p:cNvPr>
          <p:cNvSpPr/>
          <p:nvPr/>
        </p:nvSpPr>
        <p:spPr>
          <a:xfrm>
            <a:off x="3049046" y="5327921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3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B0599DF9-8BA0-4C35-BC4A-F61252FD61A5}"/>
              </a:ext>
            </a:extLst>
          </p:cNvPr>
          <p:cNvSpPr/>
          <p:nvPr/>
        </p:nvSpPr>
        <p:spPr>
          <a:xfrm>
            <a:off x="3117626" y="5217732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3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36BA082-E95E-40A6-93DC-44D34929664B}"/>
              </a:ext>
            </a:extLst>
          </p:cNvPr>
          <p:cNvSpPr/>
          <p:nvPr/>
        </p:nvSpPr>
        <p:spPr>
          <a:xfrm>
            <a:off x="3066191" y="534363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2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A0749F1-F34F-4A6D-BE4C-DF3434CF92FB}"/>
              </a:ext>
            </a:extLst>
          </p:cNvPr>
          <p:cNvSpPr/>
          <p:nvPr/>
        </p:nvSpPr>
        <p:spPr>
          <a:xfrm>
            <a:off x="3179815" y="4494212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5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BEC084D-671D-41BB-B0DA-EBF1C1AC5544}"/>
              </a:ext>
            </a:extLst>
          </p:cNvPr>
          <p:cNvSpPr/>
          <p:nvPr/>
        </p:nvSpPr>
        <p:spPr>
          <a:xfrm>
            <a:off x="3117626" y="447913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4AB7BC7-DDAA-4013-88FE-10937DE7BD91}"/>
              </a:ext>
            </a:extLst>
          </p:cNvPr>
          <p:cNvSpPr/>
          <p:nvPr/>
        </p:nvSpPr>
        <p:spPr>
          <a:xfrm>
            <a:off x="3214025" y="4529770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E42D2D0-20B0-4780-A00C-6C11AA05BC57}"/>
              </a:ext>
            </a:extLst>
          </p:cNvPr>
          <p:cNvSpPr/>
          <p:nvPr/>
        </p:nvSpPr>
        <p:spPr>
          <a:xfrm>
            <a:off x="5652007" y="520201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2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52F24D6-8731-4BA2-A047-D70BB06CF4C9}"/>
              </a:ext>
            </a:extLst>
          </p:cNvPr>
          <p:cNvSpPr/>
          <p:nvPr/>
        </p:nvSpPr>
        <p:spPr>
          <a:xfrm>
            <a:off x="5183618" y="4043482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902CBA8F-28AA-41EF-968A-71550343555B}"/>
              </a:ext>
            </a:extLst>
          </p:cNvPr>
          <p:cNvSpPr/>
          <p:nvPr/>
        </p:nvSpPr>
        <p:spPr>
          <a:xfrm>
            <a:off x="5142181" y="4344353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33B86151-CF74-4ED4-8BDE-FE7A697E9D86}"/>
              </a:ext>
            </a:extLst>
          </p:cNvPr>
          <p:cNvSpPr/>
          <p:nvPr/>
        </p:nvSpPr>
        <p:spPr>
          <a:xfrm>
            <a:off x="4761027" y="3404647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21761428-0D75-4D13-9652-E738E5E0A18F}"/>
              </a:ext>
            </a:extLst>
          </p:cNvPr>
          <p:cNvSpPr/>
          <p:nvPr/>
        </p:nvSpPr>
        <p:spPr>
          <a:xfrm>
            <a:off x="4784840" y="3517583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0EC31D2F-7429-423B-8C98-E3A348DD81AF}"/>
              </a:ext>
            </a:extLst>
          </p:cNvPr>
          <p:cNvSpPr/>
          <p:nvPr/>
        </p:nvSpPr>
        <p:spPr>
          <a:xfrm>
            <a:off x="3840005" y="2273142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DCD1E8E1-27C8-4973-8222-4A73D4C9797E}"/>
              </a:ext>
            </a:extLst>
          </p:cNvPr>
          <p:cNvSpPr/>
          <p:nvPr/>
        </p:nvSpPr>
        <p:spPr>
          <a:xfrm>
            <a:off x="3581876" y="2467926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C3BA8F9-467B-4B14-99F6-7B2C486D3549}"/>
              </a:ext>
            </a:extLst>
          </p:cNvPr>
          <p:cNvSpPr/>
          <p:nvPr/>
        </p:nvSpPr>
        <p:spPr>
          <a:xfrm>
            <a:off x="3735321" y="3036298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8E7915A-99C4-4A2C-8B61-8A88FBEDE501}"/>
              </a:ext>
            </a:extLst>
          </p:cNvPr>
          <p:cNvSpPr/>
          <p:nvPr/>
        </p:nvSpPr>
        <p:spPr>
          <a:xfrm>
            <a:off x="5688678" y="3799047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BA9B697-1079-4D41-AEC3-817D72AD5ED8}"/>
              </a:ext>
            </a:extLst>
          </p:cNvPr>
          <p:cNvSpPr/>
          <p:nvPr/>
        </p:nvSpPr>
        <p:spPr>
          <a:xfrm>
            <a:off x="4435382" y="4448175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2501BAA9-308D-4929-AD6D-2A9E945E1C46}"/>
              </a:ext>
            </a:extLst>
          </p:cNvPr>
          <p:cNvSpPr/>
          <p:nvPr/>
        </p:nvSpPr>
        <p:spPr>
          <a:xfrm>
            <a:off x="5014736" y="4425791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7BC8C49-1C87-4774-B342-1D8A4CC0C5B5}"/>
              </a:ext>
            </a:extLst>
          </p:cNvPr>
          <p:cNvSpPr/>
          <p:nvPr/>
        </p:nvSpPr>
        <p:spPr>
          <a:xfrm>
            <a:off x="4644866" y="4060813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F840B91-300A-42AD-ACE9-E9B9DE98CA11}"/>
              </a:ext>
            </a:extLst>
          </p:cNvPr>
          <p:cNvSpPr/>
          <p:nvPr/>
        </p:nvSpPr>
        <p:spPr>
          <a:xfrm>
            <a:off x="4783631" y="4350071"/>
            <a:ext cx="205740" cy="2057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D0C32F5-1305-47A2-A78A-E0FB0D1C272B}"/>
              </a:ext>
            </a:extLst>
          </p:cNvPr>
          <p:cNvSpPr/>
          <p:nvPr/>
        </p:nvSpPr>
        <p:spPr>
          <a:xfrm>
            <a:off x="5200087" y="4821317"/>
            <a:ext cx="1239526" cy="1039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5BE7330E-CB28-424B-A5C2-2031D89E8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23" y="4142941"/>
            <a:ext cx="1335881" cy="1014413"/>
          </a:xfrm>
          <a:prstGeom prst="rect">
            <a:avLst/>
          </a:prstGeom>
        </p:spPr>
      </p:pic>
      <p:sp>
        <p:nvSpPr>
          <p:cNvPr id="210" name="Oval 209">
            <a:extLst>
              <a:ext uri="{FF2B5EF4-FFF2-40B4-BE49-F238E27FC236}">
                <a16:creationId xmlns:a16="http://schemas.microsoft.com/office/drawing/2014/main" id="{5610B50B-ED22-4A94-9BC6-5642F0DCB72C}"/>
              </a:ext>
            </a:extLst>
          </p:cNvPr>
          <p:cNvSpPr/>
          <p:nvPr/>
        </p:nvSpPr>
        <p:spPr>
          <a:xfrm>
            <a:off x="1127937" y="4404773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/>
              <a:t>5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B922BA52-F816-4C39-89A3-B9DBDD95DFDD}"/>
              </a:ext>
            </a:extLst>
          </p:cNvPr>
          <p:cNvSpPr/>
          <p:nvPr/>
        </p:nvSpPr>
        <p:spPr>
          <a:xfrm>
            <a:off x="1602348" y="4771311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67BBE037-2D2B-412D-B111-299ED8FD0470}"/>
              </a:ext>
            </a:extLst>
          </p:cNvPr>
          <p:cNvSpPr/>
          <p:nvPr/>
        </p:nvSpPr>
        <p:spPr>
          <a:xfrm>
            <a:off x="1147328" y="442085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/>
              <a:t>2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340032B-FA55-4C66-8CD2-D8E27445CDFC}"/>
              </a:ext>
            </a:extLst>
          </p:cNvPr>
          <p:cNvGrpSpPr/>
          <p:nvPr/>
        </p:nvGrpSpPr>
        <p:grpSpPr>
          <a:xfrm>
            <a:off x="7675711" y="3704358"/>
            <a:ext cx="1035026" cy="1311423"/>
            <a:chOff x="9610500" y="4747277"/>
            <a:chExt cx="1380034" cy="1748565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E335D350-78E6-41AE-A2EF-A614C755DB75}"/>
                </a:ext>
              </a:extLst>
            </p:cNvPr>
            <p:cNvGrpSpPr/>
            <p:nvPr/>
          </p:nvGrpSpPr>
          <p:grpSpPr>
            <a:xfrm>
              <a:off x="9918166" y="5218568"/>
              <a:ext cx="965523" cy="1277274"/>
              <a:chOff x="475519" y="2314575"/>
              <a:chExt cx="965523" cy="1277274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E96C1B67-2CF0-410D-9F7D-1C684BEE060F}"/>
                  </a:ext>
                </a:extLst>
              </p:cNvPr>
              <p:cNvSpPr txBox="1"/>
              <p:nvPr/>
            </p:nvSpPr>
            <p:spPr>
              <a:xfrm>
                <a:off x="475519" y="2314575"/>
                <a:ext cx="825440" cy="1277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4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– 9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– 19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– 29</a:t>
                </a: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73DB4E7E-91D5-480D-A29B-A49AEB01884C}"/>
                  </a:ext>
                </a:extLst>
              </p:cNvPr>
              <p:cNvSpPr/>
              <p:nvPr/>
            </p:nvSpPr>
            <p:spPr>
              <a:xfrm>
                <a:off x="697233" y="2419350"/>
                <a:ext cx="91440" cy="952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043EFCF3-7B0A-4F97-B777-84B4C106F7CD}"/>
                  </a:ext>
                </a:extLst>
              </p:cNvPr>
              <p:cNvSpPr/>
              <p:nvPr/>
            </p:nvSpPr>
            <p:spPr>
              <a:xfrm>
                <a:off x="1002406" y="26250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EF41C64A-A6B2-422C-9005-8DD841CD4D5B}"/>
                  </a:ext>
                </a:extLst>
              </p:cNvPr>
              <p:cNvSpPr/>
              <p:nvPr/>
            </p:nvSpPr>
            <p:spPr>
              <a:xfrm>
                <a:off x="1006698" y="284225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BEC73D3-BA0E-4D7B-A470-00A4EDD76B0E}"/>
                  </a:ext>
                </a:extLst>
              </p:cNvPr>
              <p:cNvSpPr/>
              <p:nvPr/>
            </p:nvSpPr>
            <p:spPr>
              <a:xfrm>
                <a:off x="1212442" y="298294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0C9733A-A731-402A-932F-D4C1117AF1A4}"/>
                </a:ext>
              </a:extLst>
            </p:cNvPr>
            <p:cNvSpPr txBox="1"/>
            <p:nvPr/>
          </p:nvSpPr>
          <p:spPr>
            <a:xfrm>
              <a:off x="9610500" y="4747277"/>
              <a:ext cx="138003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Num. of CRs 2020-2021</a:t>
              </a:r>
            </a:p>
          </p:txBody>
        </p:sp>
      </p:grpSp>
      <p:pic>
        <p:nvPicPr>
          <p:cNvPr id="244" name="Picture 243">
            <a:extLst>
              <a:ext uri="{FF2B5EF4-FFF2-40B4-BE49-F238E27FC236}">
                <a16:creationId xmlns:a16="http://schemas.microsoft.com/office/drawing/2014/main" id="{C8538DF1-6D8E-4940-B212-E8A8D9630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637" y="5379355"/>
            <a:ext cx="556001" cy="317444"/>
          </a:xfrm>
          <a:prstGeom prst="rect">
            <a:avLst/>
          </a:prstGeom>
        </p:spPr>
      </p:pic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B726917-5E40-420E-AA45-C7F2FB10D36F}"/>
              </a:ext>
            </a:extLst>
          </p:cNvPr>
          <p:cNvGrpSpPr/>
          <p:nvPr/>
        </p:nvGrpSpPr>
        <p:grpSpPr>
          <a:xfrm>
            <a:off x="182145" y="4101395"/>
            <a:ext cx="3950777" cy="1738409"/>
            <a:chOff x="242860" y="4325526"/>
            <a:chExt cx="5267702" cy="2317879"/>
          </a:xfrm>
        </p:grpSpPr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13221DAE-55E5-4783-9C11-2EB1B607C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860" y="4325527"/>
              <a:ext cx="3590925" cy="1962150"/>
            </a:xfrm>
            <a:prstGeom prst="rect">
              <a:avLst/>
            </a:prstGeom>
          </p:spPr>
        </p:pic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49AAABF8-9A30-44D7-B01A-011C5BDC5010}"/>
                </a:ext>
              </a:extLst>
            </p:cNvPr>
            <p:cNvSpPr/>
            <p:nvPr/>
          </p:nvSpPr>
          <p:spPr>
            <a:xfrm>
              <a:off x="3857861" y="5199516"/>
              <a:ext cx="1652701" cy="138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4D16D9FD-58B2-461C-A10D-487922612FAE}"/>
                </a:ext>
              </a:extLst>
            </p:cNvPr>
            <p:cNvSpPr/>
            <p:nvPr/>
          </p:nvSpPr>
          <p:spPr>
            <a:xfrm>
              <a:off x="3336471" y="4439192"/>
              <a:ext cx="1306930" cy="1202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EE829DE-4B02-4C5B-9740-F31BF5A7D4A2}"/>
                </a:ext>
              </a:extLst>
            </p:cNvPr>
            <p:cNvSpPr/>
            <p:nvPr/>
          </p:nvSpPr>
          <p:spPr>
            <a:xfrm>
              <a:off x="3116225" y="4325526"/>
              <a:ext cx="809987" cy="117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57CDB81E-C5F9-4484-944F-D71CF33D1C41}"/>
                </a:ext>
              </a:extLst>
            </p:cNvPr>
            <p:cNvSpPr/>
            <p:nvPr/>
          </p:nvSpPr>
          <p:spPr>
            <a:xfrm>
              <a:off x="1716383" y="6262058"/>
              <a:ext cx="2346989" cy="381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51" name="Picture 250">
            <a:extLst>
              <a:ext uri="{FF2B5EF4-FFF2-40B4-BE49-F238E27FC236}">
                <a16:creationId xmlns:a16="http://schemas.microsoft.com/office/drawing/2014/main" id="{CE4D234F-3553-439A-A0F0-3DB44ACA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806" y="4735759"/>
            <a:ext cx="1335881" cy="1014413"/>
          </a:xfrm>
          <a:prstGeom prst="rect">
            <a:avLst/>
          </a:prstGeom>
        </p:spPr>
      </p:pic>
      <p:sp>
        <p:nvSpPr>
          <p:cNvPr id="256" name="Oval 255">
            <a:extLst>
              <a:ext uri="{FF2B5EF4-FFF2-40B4-BE49-F238E27FC236}">
                <a16:creationId xmlns:a16="http://schemas.microsoft.com/office/drawing/2014/main" id="{22ACB7CA-02A9-4812-A6B7-B46F2C000DBE}"/>
              </a:ext>
            </a:extLst>
          </p:cNvPr>
          <p:cNvSpPr/>
          <p:nvPr/>
        </p:nvSpPr>
        <p:spPr>
          <a:xfrm>
            <a:off x="1915760" y="4945198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0431D7A3-DE84-4E9B-8B77-53C063DD02EB}"/>
              </a:ext>
            </a:extLst>
          </p:cNvPr>
          <p:cNvSpPr/>
          <p:nvPr/>
        </p:nvSpPr>
        <p:spPr>
          <a:xfrm>
            <a:off x="1915760" y="4206597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6729AED-7240-48F3-91E4-88748B62C1FD}"/>
              </a:ext>
            </a:extLst>
          </p:cNvPr>
          <p:cNvSpPr/>
          <p:nvPr/>
        </p:nvSpPr>
        <p:spPr>
          <a:xfrm>
            <a:off x="1864325" y="5073168"/>
            <a:ext cx="68580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7D9EB594-B8BA-4315-B356-DD38005F4DD3}"/>
              </a:ext>
            </a:extLst>
          </p:cNvPr>
          <p:cNvSpPr/>
          <p:nvPr/>
        </p:nvSpPr>
        <p:spPr>
          <a:xfrm>
            <a:off x="3316975" y="5011377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B5D5F5A1-D85B-4B5C-A384-F258160C63BD}"/>
              </a:ext>
            </a:extLst>
          </p:cNvPr>
          <p:cNvSpPr/>
          <p:nvPr/>
        </p:nvSpPr>
        <p:spPr>
          <a:xfrm>
            <a:off x="1992434" y="4236539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039FA72A-D8BE-4B1A-9B18-04E4A5880A77}"/>
              </a:ext>
            </a:extLst>
          </p:cNvPr>
          <p:cNvSpPr/>
          <p:nvPr/>
        </p:nvSpPr>
        <p:spPr>
          <a:xfrm>
            <a:off x="8490634" y="4776181"/>
            <a:ext cx="205740" cy="2057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3FAA9B-A562-4C56-A3D6-6B0D428E472E}"/>
              </a:ext>
            </a:extLst>
          </p:cNvPr>
          <p:cNvSpPr txBox="1"/>
          <p:nvPr/>
        </p:nvSpPr>
        <p:spPr>
          <a:xfrm>
            <a:off x="3667602" y="119186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Alberta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16E3437-6CB7-4E39-A77D-03F0C8A87D32}"/>
              </a:ext>
            </a:extLst>
          </p:cNvPr>
          <p:cNvSpPr/>
          <p:nvPr/>
        </p:nvSpPr>
        <p:spPr>
          <a:xfrm>
            <a:off x="3570540" y="1231302"/>
            <a:ext cx="102870" cy="10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8ADC49B-F1CE-474E-AEBA-45C543F92292}"/>
              </a:ext>
            </a:extLst>
          </p:cNvPr>
          <p:cNvSpPr txBox="1"/>
          <p:nvPr/>
        </p:nvSpPr>
        <p:spPr>
          <a:xfrm>
            <a:off x="-17857" y="-6643"/>
            <a:ext cx="91440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Inspections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Completions 2020 &amp; 2021</a:t>
            </a:r>
          </a:p>
        </p:txBody>
      </p:sp>
    </p:spTree>
    <p:extLst>
      <p:ext uri="{BB962C8B-B14F-4D97-AF65-F5344CB8AC3E}">
        <p14:creationId xmlns:p14="http://schemas.microsoft.com/office/powerpoint/2010/main" val="1659112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59D60C8-7A1D-49A2-9EF3-8F93CCEF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0428" cy="59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7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8E82913-E556-45A0-A040-823234C996E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6832902"/>
              </p:ext>
            </p:extLst>
          </p:nvPr>
        </p:nvGraphicFramePr>
        <p:xfrm>
          <a:off x="762000" y="1286935"/>
          <a:ext cx="7759132" cy="3765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8566">
                  <a:extLst>
                    <a:ext uri="{9D8B030D-6E8A-4147-A177-3AD203B41FA5}">
                      <a16:colId xmlns:a16="http://schemas.microsoft.com/office/drawing/2014/main" val="364528819"/>
                    </a:ext>
                  </a:extLst>
                </a:gridCol>
                <a:gridCol w="1720566">
                  <a:extLst>
                    <a:ext uri="{9D8B030D-6E8A-4147-A177-3AD203B41FA5}">
                      <a16:colId xmlns:a16="http://schemas.microsoft.com/office/drawing/2014/main" val="224897964"/>
                    </a:ext>
                  </a:extLst>
                </a:gridCol>
              </a:tblGrid>
              <a:tr h="90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Preliminary estimate of Control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Rooms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969778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Rooms without f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ull CRM Inspections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55-120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68893508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 of Control Rooms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255-320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7132107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Estimate of Control Rooms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280-345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84201331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PHMSA-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Jurisdicted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Rooms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B4F22-35B3-43CD-BD76-F0586A62D549}"/>
              </a:ext>
            </a:extLst>
          </p:cNvPr>
          <p:cNvSpPr txBox="1"/>
          <p:nvPr/>
        </p:nvSpPr>
        <p:spPr>
          <a:xfrm>
            <a:off x="831206" y="5227482"/>
            <a:ext cx="768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no direct reporting requirement for Control Rooms</a:t>
            </a:r>
          </a:p>
        </p:txBody>
      </p:sp>
    </p:spTree>
    <p:extLst>
      <p:ext uri="{BB962C8B-B14F-4D97-AF65-F5344CB8AC3E}">
        <p14:creationId xmlns:p14="http://schemas.microsoft.com/office/powerpoint/2010/main" val="424894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71F2E-B452-402B-8C8E-D573B258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5" y="914400"/>
            <a:ext cx="7045890" cy="507920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93A524-8E11-4B71-8E7F-DF1CD2F9E4BE}"/>
              </a:ext>
            </a:extLst>
          </p:cNvPr>
          <p:cNvSpPr/>
          <p:nvPr/>
        </p:nvSpPr>
        <p:spPr>
          <a:xfrm>
            <a:off x="4214813" y="458628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F24727-B192-4818-9664-4EF0B87C8097}"/>
              </a:ext>
            </a:extLst>
          </p:cNvPr>
          <p:cNvSpPr/>
          <p:nvPr/>
        </p:nvSpPr>
        <p:spPr>
          <a:xfrm>
            <a:off x="4416983" y="4431268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E857B-AC72-46D4-B567-1EA0CB56A281}"/>
              </a:ext>
            </a:extLst>
          </p:cNvPr>
          <p:cNvSpPr/>
          <p:nvPr/>
        </p:nvSpPr>
        <p:spPr>
          <a:xfrm>
            <a:off x="5642112" y="4186952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C361BC-3094-4DA3-B057-BD1EA38DDEA3}"/>
              </a:ext>
            </a:extLst>
          </p:cNvPr>
          <p:cNvSpPr/>
          <p:nvPr/>
        </p:nvSpPr>
        <p:spPr>
          <a:xfrm>
            <a:off x="4729595" y="4297680"/>
            <a:ext cx="274320" cy="27432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01091-DC55-4E39-9DE7-4EC5C2F60E55}"/>
              </a:ext>
            </a:extLst>
          </p:cNvPr>
          <p:cNvSpPr/>
          <p:nvPr/>
        </p:nvSpPr>
        <p:spPr>
          <a:xfrm>
            <a:off x="6664158" y="397906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F2B98D-3929-4B18-970B-135FE1AFE50F}"/>
              </a:ext>
            </a:extLst>
          </p:cNvPr>
          <p:cNvSpPr/>
          <p:nvPr/>
        </p:nvSpPr>
        <p:spPr>
          <a:xfrm>
            <a:off x="3960496" y="4079081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C7F75C-BB5D-4BC2-A61B-6ADE3E1C9F84}"/>
              </a:ext>
            </a:extLst>
          </p:cNvPr>
          <p:cNvSpPr/>
          <p:nvPr/>
        </p:nvSpPr>
        <p:spPr>
          <a:xfrm>
            <a:off x="2810351" y="385048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312EF1-EB70-41E4-9349-E9339663EE8E}"/>
              </a:ext>
            </a:extLst>
          </p:cNvPr>
          <p:cNvSpPr/>
          <p:nvPr/>
        </p:nvSpPr>
        <p:spPr>
          <a:xfrm>
            <a:off x="5822156" y="425767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A78E14-2C60-442D-9AEA-1771CDF42DA3}"/>
              </a:ext>
            </a:extLst>
          </p:cNvPr>
          <p:cNvSpPr/>
          <p:nvPr/>
        </p:nvSpPr>
        <p:spPr>
          <a:xfrm>
            <a:off x="3667601" y="391477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05A255-0B81-4D5B-889F-BF4B79B0A7A4}"/>
              </a:ext>
            </a:extLst>
          </p:cNvPr>
          <p:cNvSpPr/>
          <p:nvPr/>
        </p:nvSpPr>
        <p:spPr>
          <a:xfrm>
            <a:off x="1946336" y="3409570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D73409-06AD-4919-850D-10F7BE307645}"/>
              </a:ext>
            </a:extLst>
          </p:cNvPr>
          <p:cNvSpPr/>
          <p:nvPr/>
        </p:nvSpPr>
        <p:spPr>
          <a:xfrm>
            <a:off x="2703195" y="3671888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6B0196-77E5-45F5-9B43-6DFA9BB474E2}"/>
              </a:ext>
            </a:extLst>
          </p:cNvPr>
          <p:cNvSpPr/>
          <p:nvPr/>
        </p:nvSpPr>
        <p:spPr>
          <a:xfrm>
            <a:off x="1858804" y="1843088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F3BE95-213A-4A90-A944-F7588AD4EBB6}"/>
              </a:ext>
            </a:extLst>
          </p:cNvPr>
          <p:cNvSpPr/>
          <p:nvPr/>
        </p:nvSpPr>
        <p:spPr>
          <a:xfrm>
            <a:off x="3736181" y="2848927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D4ABF59-9C31-40F6-B468-EC92D0142E5F}"/>
              </a:ext>
            </a:extLst>
          </p:cNvPr>
          <p:cNvSpPr/>
          <p:nvPr/>
        </p:nvSpPr>
        <p:spPr>
          <a:xfrm>
            <a:off x="3190399" y="2686050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C21B05-8066-4467-BCE2-999E5FC7019E}"/>
              </a:ext>
            </a:extLst>
          </p:cNvPr>
          <p:cNvSpPr/>
          <p:nvPr/>
        </p:nvSpPr>
        <p:spPr>
          <a:xfrm>
            <a:off x="2004329" y="256174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891122-E189-493C-A2E6-50CC9B698969}"/>
              </a:ext>
            </a:extLst>
          </p:cNvPr>
          <p:cNvSpPr/>
          <p:nvPr/>
        </p:nvSpPr>
        <p:spPr>
          <a:xfrm>
            <a:off x="1933099" y="2271713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19DAC1-EDBA-44FB-A150-7EC10F148E02}"/>
              </a:ext>
            </a:extLst>
          </p:cNvPr>
          <p:cNvSpPr/>
          <p:nvPr/>
        </p:nvSpPr>
        <p:spPr>
          <a:xfrm>
            <a:off x="4912043" y="3086100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1ED9CE-B8FD-4116-B5FF-143C4A9C4514}"/>
              </a:ext>
            </a:extLst>
          </p:cNvPr>
          <p:cNvSpPr/>
          <p:nvPr/>
        </p:nvSpPr>
        <p:spPr>
          <a:xfrm>
            <a:off x="6335078" y="334327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9FDF9BF-4370-44EF-AD69-111196D2A224}"/>
              </a:ext>
            </a:extLst>
          </p:cNvPr>
          <p:cNvSpPr/>
          <p:nvPr/>
        </p:nvSpPr>
        <p:spPr>
          <a:xfrm>
            <a:off x="6517763" y="300608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8867AD7-B805-4A80-9D2D-BE2EAF3CBA2D}"/>
              </a:ext>
            </a:extLst>
          </p:cNvPr>
          <p:cNvSpPr/>
          <p:nvPr/>
        </p:nvSpPr>
        <p:spPr>
          <a:xfrm>
            <a:off x="6601708" y="264257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2DA93B9-16D3-4952-B7E3-2BDBA7AD9E03}"/>
              </a:ext>
            </a:extLst>
          </p:cNvPr>
          <p:cNvSpPr/>
          <p:nvPr/>
        </p:nvSpPr>
        <p:spPr>
          <a:xfrm>
            <a:off x="5436332" y="312181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AA0EF6D-E386-4F3D-97B8-99ABE2004E29}"/>
              </a:ext>
            </a:extLst>
          </p:cNvPr>
          <p:cNvSpPr/>
          <p:nvPr/>
        </p:nvSpPr>
        <p:spPr>
          <a:xfrm>
            <a:off x="5949960" y="2478881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8DC6E3-E27D-4BEE-947B-1E959D75C8BF}"/>
              </a:ext>
            </a:extLst>
          </p:cNvPr>
          <p:cNvSpPr/>
          <p:nvPr/>
        </p:nvSpPr>
        <p:spPr>
          <a:xfrm>
            <a:off x="5652007" y="2558891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9F1E473-DB63-4112-8D9E-5592347E8871}"/>
              </a:ext>
            </a:extLst>
          </p:cNvPr>
          <p:cNvSpPr/>
          <p:nvPr/>
        </p:nvSpPr>
        <p:spPr>
          <a:xfrm>
            <a:off x="5629244" y="220027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6742CA8-5C88-4381-98ED-95D42C21FAFC}"/>
              </a:ext>
            </a:extLst>
          </p:cNvPr>
          <p:cNvSpPr/>
          <p:nvPr/>
        </p:nvSpPr>
        <p:spPr>
          <a:xfrm>
            <a:off x="7025847" y="284321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40DAF5-E46C-4F48-8CAA-C6144499B845}"/>
              </a:ext>
            </a:extLst>
          </p:cNvPr>
          <p:cNvSpPr/>
          <p:nvPr/>
        </p:nvSpPr>
        <p:spPr>
          <a:xfrm>
            <a:off x="6721247" y="2286001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31DB911-3B1B-4EA0-BFC0-FB3FFAA9A890}"/>
              </a:ext>
            </a:extLst>
          </p:cNvPr>
          <p:cNvSpPr/>
          <p:nvPr/>
        </p:nvSpPr>
        <p:spPr>
          <a:xfrm>
            <a:off x="6991557" y="215026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B8E46C8-E02B-4F01-8E53-9C3564A46258}"/>
              </a:ext>
            </a:extLst>
          </p:cNvPr>
          <p:cNvSpPr/>
          <p:nvPr/>
        </p:nvSpPr>
        <p:spPr>
          <a:xfrm>
            <a:off x="5971391" y="215026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F8BC431-B61E-43AE-BEE0-E3C9C2217FCA}"/>
              </a:ext>
            </a:extLst>
          </p:cNvPr>
          <p:cNvSpPr/>
          <p:nvPr/>
        </p:nvSpPr>
        <p:spPr>
          <a:xfrm>
            <a:off x="4627721" y="4043363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6B0E27-9430-4D97-AD22-F66AE8E88FFA}"/>
              </a:ext>
            </a:extLst>
          </p:cNvPr>
          <p:cNvSpPr/>
          <p:nvPr/>
        </p:nvSpPr>
        <p:spPr>
          <a:xfrm>
            <a:off x="3117626" y="311667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FF80654-FB4F-4226-9849-65B8BB8B6FD2}"/>
              </a:ext>
            </a:extLst>
          </p:cNvPr>
          <p:cNvSpPr/>
          <p:nvPr/>
        </p:nvSpPr>
        <p:spPr>
          <a:xfrm>
            <a:off x="7600637" y="190309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92EABB7-ACB2-4E4A-B24F-C07DB2D683F2}"/>
              </a:ext>
            </a:extLst>
          </p:cNvPr>
          <p:cNvSpPr/>
          <p:nvPr/>
        </p:nvSpPr>
        <p:spPr>
          <a:xfrm>
            <a:off x="3439716" y="404336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8E15E2B-FAB0-44A5-B360-19D5F2339755}"/>
              </a:ext>
            </a:extLst>
          </p:cNvPr>
          <p:cNvSpPr/>
          <p:nvPr/>
        </p:nvSpPr>
        <p:spPr>
          <a:xfrm>
            <a:off x="2104745" y="127403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874ABCF-2731-46EA-AB61-366876F3ECF0}"/>
              </a:ext>
            </a:extLst>
          </p:cNvPr>
          <p:cNvSpPr/>
          <p:nvPr/>
        </p:nvSpPr>
        <p:spPr>
          <a:xfrm>
            <a:off x="3156109" y="245144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FEEC549-29D2-4D72-9293-813FA8B13E20}"/>
              </a:ext>
            </a:extLst>
          </p:cNvPr>
          <p:cNvSpPr/>
          <p:nvPr/>
        </p:nvSpPr>
        <p:spPr>
          <a:xfrm>
            <a:off x="3926206" y="277177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B14F69B-0FD0-4758-B1F6-FFA585F0F47D}"/>
              </a:ext>
            </a:extLst>
          </p:cNvPr>
          <p:cNvSpPr/>
          <p:nvPr/>
        </p:nvSpPr>
        <p:spPr>
          <a:xfrm>
            <a:off x="3750334" y="262175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EF61516-C514-46F9-A09A-122BD4F0A3FB}"/>
              </a:ext>
            </a:extLst>
          </p:cNvPr>
          <p:cNvSpPr/>
          <p:nvPr/>
        </p:nvSpPr>
        <p:spPr>
          <a:xfrm>
            <a:off x="3667601" y="229314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AB04BDE-FD1E-4CA0-97DA-061ABE3BE3CF}"/>
              </a:ext>
            </a:extLst>
          </p:cNvPr>
          <p:cNvSpPr/>
          <p:nvPr/>
        </p:nvSpPr>
        <p:spPr>
          <a:xfrm>
            <a:off x="4980623" y="415480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6DEFF42-2923-4B41-81B9-2AB1136AF382}"/>
              </a:ext>
            </a:extLst>
          </p:cNvPr>
          <p:cNvSpPr/>
          <p:nvPr/>
        </p:nvSpPr>
        <p:spPr>
          <a:xfrm>
            <a:off x="3564731" y="244744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2562812-808C-4CD7-A368-1DC8A2BAE009}"/>
              </a:ext>
            </a:extLst>
          </p:cNvPr>
          <p:cNvSpPr/>
          <p:nvPr/>
        </p:nvSpPr>
        <p:spPr>
          <a:xfrm>
            <a:off x="5556409" y="4431268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4A730A6-05AC-4B0C-90FF-953764002277}"/>
              </a:ext>
            </a:extLst>
          </p:cNvPr>
          <p:cNvSpPr/>
          <p:nvPr/>
        </p:nvSpPr>
        <p:spPr>
          <a:xfrm>
            <a:off x="6584563" y="462001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2766871-FF4F-4D92-AF88-2C42B7096C21}"/>
              </a:ext>
            </a:extLst>
          </p:cNvPr>
          <p:cNvSpPr/>
          <p:nvPr/>
        </p:nvSpPr>
        <p:spPr>
          <a:xfrm>
            <a:off x="5167560" y="387905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489A1B1-30A8-4067-BABD-1B3CD571C802}"/>
              </a:ext>
            </a:extLst>
          </p:cNvPr>
          <p:cNvSpPr/>
          <p:nvPr/>
        </p:nvSpPr>
        <p:spPr>
          <a:xfrm>
            <a:off x="1967389" y="159877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2C97745-3D97-4A07-92D1-5B75897211E6}"/>
              </a:ext>
            </a:extLst>
          </p:cNvPr>
          <p:cNvSpPr/>
          <p:nvPr/>
        </p:nvSpPr>
        <p:spPr>
          <a:xfrm>
            <a:off x="1681639" y="268407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DC11C19-188F-4429-9ED2-F682CAE29D75}"/>
              </a:ext>
            </a:extLst>
          </p:cNvPr>
          <p:cNvSpPr/>
          <p:nvPr/>
        </p:nvSpPr>
        <p:spPr>
          <a:xfrm>
            <a:off x="2104745" y="3404711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F83FC71-2A8D-4C51-9BB4-9E4A5EDC9D51}"/>
              </a:ext>
            </a:extLst>
          </p:cNvPr>
          <p:cNvSpPr/>
          <p:nvPr/>
        </p:nvSpPr>
        <p:spPr>
          <a:xfrm>
            <a:off x="1900238" y="312181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95B1B7D-18FE-4A7C-9740-36341CE4076E}"/>
              </a:ext>
            </a:extLst>
          </p:cNvPr>
          <p:cNvSpPr/>
          <p:nvPr/>
        </p:nvSpPr>
        <p:spPr>
          <a:xfrm>
            <a:off x="2420534" y="318039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32D63EDF-76DB-4031-A688-358EAC5E2CC1}"/>
              </a:ext>
            </a:extLst>
          </p:cNvPr>
          <p:cNvSpPr/>
          <p:nvPr/>
        </p:nvSpPr>
        <p:spPr>
          <a:xfrm>
            <a:off x="3258979" y="310773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AABD239-C0CD-47DB-89EB-632FAA124A81}"/>
              </a:ext>
            </a:extLst>
          </p:cNvPr>
          <p:cNvSpPr/>
          <p:nvPr/>
        </p:nvSpPr>
        <p:spPr>
          <a:xfrm>
            <a:off x="2944659" y="259508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1C64842-6FAB-474C-A5C3-5B920F253123}"/>
              </a:ext>
            </a:extLst>
          </p:cNvPr>
          <p:cNvSpPr/>
          <p:nvPr/>
        </p:nvSpPr>
        <p:spPr>
          <a:xfrm>
            <a:off x="4029076" y="161877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75A2A39-A1DD-4752-99CD-0A43968880A9}"/>
              </a:ext>
            </a:extLst>
          </p:cNvPr>
          <p:cNvSpPr/>
          <p:nvPr/>
        </p:nvSpPr>
        <p:spPr>
          <a:xfrm>
            <a:off x="5065397" y="206311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E08C1E2-C852-4D9C-8728-74798913058F}"/>
              </a:ext>
            </a:extLst>
          </p:cNvPr>
          <p:cNvSpPr/>
          <p:nvPr/>
        </p:nvSpPr>
        <p:spPr>
          <a:xfrm>
            <a:off x="4746893" y="267176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CCA45C1-CB09-4C77-8399-4A71BA5384FA}"/>
              </a:ext>
            </a:extLst>
          </p:cNvPr>
          <p:cNvSpPr/>
          <p:nvPr/>
        </p:nvSpPr>
        <p:spPr>
          <a:xfrm>
            <a:off x="5761330" y="318229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C3C9564-9A45-4AAE-9FFF-886BB7938006}"/>
              </a:ext>
            </a:extLst>
          </p:cNvPr>
          <p:cNvSpPr/>
          <p:nvPr/>
        </p:nvSpPr>
        <p:spPr>
          <a:xfrm>
            <a:off x="6232208" y="3747612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317534D-40E8-4636-8DFB-CA5573260DE2}"/>
              </a:ext>
            </a:extLst>
          </p:cNvPr>
          <p:cNvSpPr/>
          <p:nvPr/>
        </p:nvSpPr>
        <p:spPr>
          <a:xfrm>
            <a:off x="6694304" y="370760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ADD92FD-3503-4EB7-BCD0-21FEE50603D4}"/>
              </a:ext>
            </a:extLst>
          </p:cNvPr>
          <p:cNvSpPr/>
          <p:nvPr/>
        </p:nvSpPr>
        <p:spPr>
          <a:xfrm>
            <a:off x="6595578" y="283341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3335EF6-1BD0-47AA-A727-01CA01D3220C}"/>
              </a:ext>
            </a:extLst>
          </p:cNvPr>
          <p:cNvSpPr/>
          <p:nvPr/>
        </p:nvSpPr>
        <p:spPr>
          <a:xfrm>
            <a:off x="6441376" y="2763203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B5E13A8-D47E-4D56-B9EB-EF4AB3B3D11C}"/>
              </a:ext>
            </a:extLst>
          </p:cNvPr>
          <p:cNvSpPr/>
          <p:nvPr/>
        </p:nvSpPr>
        <p:spPr>
          <a:xfrm>
            <a:off x="7164223" y="262175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38686C1-8844-4F1C-B286-9226D374D85D}"/>
              </a:ext>
            </a:extLst>
          </p:cNvPr>
          <p:cNvSpPr/>
          <p:nvPr/>
        </p:nvSpPr>
        <p:spPr>
          <a:xfrm>
            <a:off x="7282007" y="2456021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4FBDB79-3EAD-468D-BDE4-CD118486DBF7}"/>
              </a:ext>
            </a:extLst>
          </p:cNvPr>
          <p:cNvSpPr/>
          <p:nvPr/>
        </p:nvSpPr>
        <p:spPr>
          <a:xfrm>
            <a:off x="7060031" y="253242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D022452-AE8A-429A-A08E-5FEDB996985B}"/>
              </a:ext>
            </a:extLst>
          </p:cNvPr>
          <p:cNvSpPr/>
          <p:nvPr/>
        </p:nvSpPr>
        <p:spPr>
          <a:xfrm>
            <a:off x="7503406" y="206311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7DE05AF4-1F0D-4F0F-9B36-4DDC30496B56}"/>
              </a:ext>
            </a:extLst>
          </p:cNvPr>
          <p:cNvSpPr/>
          <p:nvPr/>
        </p:nvSpPr>
        <p:spPr>
          <a:xfrm>
            <a:off x="6197565" y="242506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F56A3D8-DCE5-4204-B9E2-C84CA8AB398B}"/>
              </a:ext>
            </a:extLst>
          </p:cNvPr>
          <p:cNvSpPr/>
          <p:nvPr/>
        </p:nvSpPr>
        <p:spPr>
          <a:xfrm>
            <a:off x="6155300" y="268407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80094A3-B6E1-47CD-9DD1-776B1F3850CB}"/>
              </a:ext>
            </a:extLst>
          </p:cNvPr>
          <p:cNvSpPr/>
          <p:nvPr/>
        </p:nvSpPr>
        <p:spPr>
          <a:xfrm>
            <a:off x="6163275" y="258603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98DF06A-572B-4528-9DBB-0029A2A1BD57}"/>
              </a:ext>
            </a:extLst>
          </p:cNvPr>
          <p:cNvSpPr/>
          <p:nvPr/>
        </p:nvSpPr>
        <p:spPr>
          <a:xfrm>
            <a:off x="6655943" y="342185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FFBA5F8-F62B-44F3-AF60-D04C627DF2A0}"/>
              </a:ext>
            </a:extLst>
          </p:cNvPr>
          <p:cNvSpPr/>
          <p:nvPr/>
        </p:nvSpPr>
        <p:spPr>
          <a:xfrm>
            <a:off x="6789827" y="333813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D9E622E-0217-4492-B36C-6519E7B83B50}"/>
              </a:ext>
            </a:extLst>
          </p:cNvPr>
          <p:cNvSpPr/>
          <p:nvPr/>
        </p:nvSpPr>
        <p:spPr>
          <a:xfrm>
            <a:off x="5402042" y="430839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CD373A4-B55B-430C-BC63-A4190FF3B741}"/>
              </a:ext>
            </a:extLst>
          </p:cNvPr>
          <p:cNvSpPr/>
          <p:nvPr/>
        </p:nvSpPr>
        <p:spPr>
          <a:xfrm>
            <a:off x="4249103" y="1834517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BDBC8AFB-0397-4A9E-812F-324093BC1F23}"/>
              </a:ext>
            </a:extLst>
          </p:cNvPr>
          <p:cNvSpPr/>
          <p:nvPr/>
        </p:nvSpPr>
        <p:spPr>
          <a:xfrm>
            <a:off x="4163378" y="175212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700ACF2-BC49-4588-88AE-809D1771C067}"/>
              </a:ext>
            </a:extLst>
          </p:cNvPr>
          <p:cNvSpPr/>
          <p:nvPr/>
        </p:nvSpPr>
        <p:spPr>
          <a:xfrm>
            <a:off x="3439716" y="1888333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6BF35D67-05D8-49AE-955B-608D1735B3AD}"/>
              </a:ext>
            </a:extLst>
          </p:cNvPr>
          <p:cNvSpPr/>
          <p:nvPr/>
        </p:nvSpPr>
        <p:spPr>
          <a:xfrm>
            <a:off x="2104745" y="1181578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BA153D6-571A-4919-AA0D-E4DF1335189E}"/>
              </a:ext>
            </a:extLst>
          </p:cNvPr>
          <p:cNvSpPr/>
          <p:nvPr/>
        </p:nvSpPr>
        <p:spPr>
          <a:xfrm>
            <a:off x="4627721" y="326669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CF7F976-8511-4E58-9BE7-8D73539CC99B}"/>
              </a:ext>
            </a:extLst>
          </p:cNvPr>
          <p:cNvSpPr/>
          <p:nvPr/>
        </p:nvSpPr>
        <p:spPr>
          <a:xfrm>
            <a:off x="4562948" y="3152641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C5E261D-01B7-4E5E-BB27-B65A18ED8119}"/>
              </a:ext>
            </a:extLst>
          </p:cNvPr>
          <p:cNvSpPr/>
          <p:nvPr/>
        </p:nvSpPr>
        <p:spPr>
          <a:xfrm>
            <a:off x="1757014" y="321944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20E7E61-56C6-4F06-B16B-B7E09E2AEE3B}"/>
              </a:ext>
            </a:extLst>
          </p:cNvPr>
          <p:cNvSpPr/>
          <p:nvPr/>
        </p:nvSpPr>
        <p:spPr>
          <a:xfrm>
            <a:off x="1834595" y="327183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6A3F35E-0C30-41F1-AD4D-B4296FF700D9}"/>
              </a:ext>
            </a:extLst>
          </p:cNvPr>
          <p:cNvSpPr/>
          <p:nvPr/>
        </p:nvSpPr>
        <p:spPr>
          <a:xfrm>
            <a:off x="1681639" y="209883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EFE4B9-B70A-463E-BC21-C40E6531DDF6}"/>
              </a:ext>
            </a:extLst>
          </p:cNvPr>
          <p:cNvSpPr/>
          <p:nvPr/>
        </p:nvSpPr>
        <p:spPr>
          <a:xfrm>
            <a:off x="5125036" y="4329113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DDA46AD-9FE2-4B96-80FE-9CC45BB2613D}"/>
              </a:ext>
            </a:extLst>
          </p:cNvPr>
          <p:cNvSpPr/>
          <p:nvPr/>
        </p:nvSpPr>
        <p:spPr>
          <a:xfrm>
            <a:off x="5257436" y="425767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42220327-D816-43D7-9751-1959CF2C54DA}"/>
              </a:ext>
            </a:extLst>
          </p:cNvPr>
          <p:cNvSpPr/>
          <p:nvPr/>
        </p:nvSpPr>
        <p:spPr>
          <a:xfrm>
            <a:off x="5167560" y="4029470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CF3BC5A8-A07E-417F-A04B-FC09D84F502B}"/>
              </a:ext>
            </a:extLst>
          </p:cNvPr>
          <p:cNvSpPr/>
          <p:nvPr/>
        </p:nvSpPr>
        <p:spPr>
          <a:xfrm>
            <a:off x="5326016" y="4039583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91C9F26-C650-4FA4-9434-3C2D6788F72C}"/>
              </a:ext>
            </a:extLst>
          </p:cNvPr>
          <p:cNvSpPr/>
          <p:nvPr/>
        </p:nvSpPr>
        <p:spPr>
          <a:xfrm>
            <a:off x="4719703" y="3679984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E21C756-D1FB-47E1-9861-8D9557FA6E30}"/>
              </a:ext>
            </a:extLst>
          </p:cNvPr>
          <p:cNvSpPr/>
          <p:nvPr/>
        </p:nvSpPr>
        <p:spPr>
          <a:xfrm>
            <a:off x="4582001" y="3569018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53A39B1-DE55-4D48-9D08-F1F5FD529FAC}"/>
              </a:ext>
            </a:extLst>
          </p:cNvPr>
          <p:cNvSpPr/>
          <p:nvPr/>
        </p:nvSpPr>
        <p:spPr>
          <a:xfrm>
            <a:off x="4767695" y="3500438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42306D-CBF2-48C7-8FC1-F54349FD1B8E}"/>
              </a:ext>
            </a:extLst>
          </p:cNvPr>
          <p:cNvSpPr/>
          <p:nvPr/>
        </p:nvSpPr>
        <p:spPr>
          <a:xfrm>
            <a:off x="4743882" y="3388519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104911F-65C4-4C7D-86D2-C682917538D2}"/>
              </a:ext>
            </a:extLst>
          </p:cNvPr>
          <p:cNvSpPr/>
          <p:nvPr/>
        </p:nvSpPr>
        <p:spPr>
          <a:xfrm>
            <a:off x="3840005" y="2273142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89B893B-5803-4C59-B877-E3917456B1EC}"/>
              </a:ext>
            </a:extLst>
          </p:cNvPr>
          <p:cNvSpPr/>
          <p:nvPr/>
        </p:nvSpPr>
        <p:spPr>
          <a:xfrm>
            <a:off x="3735321" y="3036298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A5B5840-A865-4082-8E8E-439B65FE35A1}"/>
              </a:ext>
            </a:extLst>
          </p:cNvPr>
          <p:cNvSpPr/>
          <p:nvPr/>
        </p:nvSpPr>
        <p:spPr>
          <a:xfrm>
            <a:off x="5671533" y="3783331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C29FEBA-FE87-4D3E-9FB7-F993EB42602C}"/>
              </a:ext>
            </a:extLst>
          </p:cNvPr>
          <p:cNvSpPr/>
          <p:nvPr/>
        </p:nvSpPr>
        <p:spPr>
          <a:xfrm>
            <a:off x="5787866" y="380761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E0E743B2-FDE2-4E78-AD90-B45EB60EACF3}"/>
              </a:ext>
            </a:extLst>
          </p:cNvPr>
          <p:cNvSpPr/>
          <p:nvPr/>
        </p:nvSpPr>
        <p:spPr>
          <a:xfrm>
            <a:off x="5772022" y="4045186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B3FF36A3-70E7-4E13-91CB-D47EE79CDAC9}"/>
              </a:ext>
            </a:extLst>
          </p:cNvPr>
          <p:cNvSpPr/>
          <p:nvPr/>
        </p:nvSpPr>
        <p:spPr>
          <a:xfrm>
            <a:off x="4998251" y="4410075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6D654-586D-4459-960A-F1BAC2B4CAA4}"/>
              </a:ext>
            </a:extLst>
          </p:cNvPr>
          <p:cNvSpPr/>
          <p:nvPr/>
        </p:nvSpPr>
        <p:spPr>
          <a:xfrm>
            <a:off x="5073784" y="4830922"/>
            <a:ext cx="1239526" cy="1039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6F2AB04-D24A-4784-9B7E-4F428BBCB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637" y="5379355"/>
            <a:ext cx="556001" cy="31744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6544D09B-E0ED-4F2F-AC2E-1DB8AD3CC8E4}"/>
              </a:ext>
            </a:extLst>
          </p:cNvPr>
          <p:cNvGrpSpPr/>
          <p:nvPr/>
        </p:nvGrpSpPr>
        <p:grpSpPr>
          <a:xfrm>
            <a:off x="182145" y="4101395"/>
            <a:ext cx="3950777" cy="1738409"/>
            <a:chOff x="242860" y="4325526"/>
            <a:chExt cx="5267702" cy="231787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C87D4D3-3DCD-4D89-A3C5-13DEEB36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860" y="4325527"/>
              <a:ext cx="3590925" cy="1962150"/>
            </a:xfrm>
            <a:prstGeom prst="rect">
              <a:avLst/>
            </a:prstGeom>
          </p:spPr>
        </p:pic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F1E6A9C-8008-456B-847C-F5A78CA4C9C0}"/>
                </a:ext>
              </a:extLst>
            </p:cNvPr>
            <p:cNvSpPr/>
            <p:nvPr/>
          </p:nvSpPr>
          <p:spPr>
            <a:xfrm>
              <a:off x="3857861" y="5199516"/>
              <a:ext cx="1652701" cy="138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5E5FF2A-624E-4802-8657-FDF0DAAB70A6}"/>
                </a:ext>
              </a:extLst>
            </p:cNvPr>
            <p:cNvSpPr/>
            <p:nvPr/>
          </p:nvSpPr>
          <p:spPr>
            <a:xfrm>
              <a:off x="3336471" y="4439192"/>
              <a:ext cx="1306930" cy="1202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3B2DD2E8-B3B5-44D8-A949-6245138A8898}"/>
                </a:ext>
              </a:extLst>
            </p:cNvPr>
            <p:cNvSpPr/>
            <p:nvPr/>
          </p:nvSpPr>
          <p:spPr>
            <a:xfrm>
              <a:off x="3116225" y="4325526"/>
              <a:ext cx="809987" cy="117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8260DAA-40AD-4564-BE99-4D92D3FBDAD5}"/>
                </a:ext>
              </a:extLst>
            </p:cNvPr>
            <p:cNvSpPr/>
            <p:nvPr/>
          </p:nvSpPr>
          <p:spPr>
            <a:xfrm>
              <a:off x="1716383" y="6262058"/>
              <a:ext cx="2346989" cy="381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74F36D66-ADE8-4C5C-A98F-991E196D0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806" y="4735759"/>
            <a:ext cx="1335881" cy="1014413"/>
          </a:xfrm>
          <a:prstGeom prst="rect">
            <a:avLst/>
          </a:prstGeom>
        </p:spPr>
      </p:pic>
      <p:sp>
        <p:nvSpPr>
          <p:cNvPr id="219" name="Oval 218">
            <a:extLst>
              <a:ext uri="{FF2B5EF4-FFF2-40B4-BE49-F238E27FC236}">
                <a16:creationId xmlns:a16="http://schemas.microsoft.com/office/drawing/2014/main" id="{3DCC3DD5-8D42-4ECF-992B-5CE0362B4E2F}"/>
              </a:ext>
            </a:extLst>
          </p:cNvPr>
          <p:cNvSpPr/>
          <p:nvPr/>
        </p:nvSpPr>
        <p:spPr>
          <a:xfrm>
            <a:off x="3300020" y="4997592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A296E2B-9B94-43BA-B13B-CFA1CC64EBAD}"/>
              </a:ext>
            </a:extLst>
          </p:cNvPr>
          <p:cNvSpPr/>
          <p:nvPr/>
        </p:nvSpPr>
        <p:spPr>
          <a:xfrm>
            <a:off x="3774431" y="5364130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4C8B57A-420F-4E6C-AF22-F180B551C971}"/>
              </a:ext>
            </a:extLst>
          </p:cNvPr>
          <p:cNvSpPr/>
          <p:nvPr/>
        </p:nvSpPr>
        <p:spPr>
          <a:xfrm>
            <a:off x="1745622" y="4135159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DB116F5-A34F-4F4E-A01C-702EEB353070}"/>
              </a:ext>
            </a:extLst>
          </p:cNvPr>
          <p:cNvSpPr/>
          <p:nvPr/>
        </p:nvSpPr>
        <p:spPr>
          <a:xfrm>
            <a:off x="1847180" y="5055386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98A294CE-AD38-47DC-8C37-BD16F3387E47}"/>
              </a:ext>
            </a:extLst>
          </p:cNvPr>
          <p:cNvSpPr/>
          <p:nvPr/>
        </p:nvSpPr>
        <p:spPr>
          <a:xfrm>
            <a:off x="1915760" y="4945198"/>
            <a:ext cx="102870" cy="1028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9598CC50-79CA-4F4E-AFE7-8B4DB2FD34BE}"/>
              </a:ext>
            </a:extLst>
          </p:cNvPr>
          <p:cNvSpPr/>
          <p:nvPr/>
        </p:nvSpPr>
        <p:spPr>
          <a:xfrm>
            <a:off x="1977948" y="4221677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047F3430-3168-4CBE-8556-F85B83066F71}"/>
              </a:ext>
            </a:extLst>
          </p:cNvPr>
          <p:cNvSpPr/>
          <p:nvPr/>
        </p:nvSpPr>
        <p:spPr>
          <a:xfrm>
            <a:off x="1915760" y="4206597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04AD42B-1EFD-4AAB-ABEA-BC50CA1255C8}"/>
              </a:ext>
            </a:extLst>
          </p:cNvPr>
          <p:cNvGrpSpPr/>
          <p:nvPr/>
        </p:nvGrpSpPr>
        <p:grpSpPr>
          <a:xfrm>
            <a:off x="7881555" y="3679985"/>
            <a:ext cx="894493" cy="1284610"/>
            <a:chOff x="9830233" y="4883503"/>
            <a:chExt cx="1192656" cy="1712813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F6707B7-E97F-48CB-950D-4898260E0BAA}"/>
                </a:ext>
              </a:extLst>
            </p:cNvPr>
            <p:cNvGrpSpPr/>
            <p:nvPr/>
          </p:nvGrpSpPr>
          <p:grpSpPr>
            <a:xfrm>
              <a:off x="9918166" y="5218568"/>
              <a:ext cx="980270" cy="1377748"/>
              <a:chOff x="475519" y="2314575"/>
              <a:chExt cx="980270" cy="1377748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01434E8-7FCA-4F5E-B235-0103DC6A9A7B}"/>
                  </a:ext>
                </a:extLst>
              </p:cNvPr>
              <p:cNvSpPr txBox="1"/>
              <p:nvPr/>
            </p:nvSpPr>
            <p:spPr>
              <a:xfrm>
                <a:off x="475519" y="2314575"/>
                <a:ext cx="821165" cy="1277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4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– 9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– 20</a:t>
                </a:r>
              </a:p>
              <a:p>
                <a:r>
                  <a:rPr lang="en-US" sz="1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&gt;50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7AFF01CB-3537-4CB6-9ABA-5B6E4E2C3BD3}"/>
                  </a:ext>
                </a:extLst>
              </p:cNvPr>
              <p:cNvSpPr/>
              <p:nvPr/>
            </p:nvSpPr>
            <p:spPr>
              <a:xfrm>
                <a:off x="756503" y="2422216"/>
                <a:ext cx="91440" cy="952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DDB14CD-8E4F-4B69-A73F-FC3250960868}"/>
                  </a:ext>
                </a:extLst>
              </p:cNvPr>
              <p:cNvSpPr/>
              <p:nvPr/>
            </p:nvSpPr>
            <p:spPr>
              <a:xfrm>
                <a:off x="1002406" y="2625090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524E30A-F504-4083-B552-88D0E2C85A34}"/>
                  </a:ext>
                </a:extLst>
              </p:cNvPr>
              <p:cNvSpPr/>
              <p:nvPr/>
            </p:nvSpPr>
            <p:spPr>
              <a:xfrm>
                <a:off x="1006698" y="2842259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58C587A-271A-43FE-B573-C383F7217A7B}"/>
                  </a:ext>
                </a:extLst>
              </p:cNvPr>
              <p:cNvSpPr/>
              <p:nvPr/>
            </p:nvSpPr>
            <p:spPr>
              <a:xfrm>
                <a:off x="1227189" y="3050669"/>
                <a:ext cx="228600" cy="228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184E0D9D-C1E3-4805-BD31-1B7F11E55F18}"/>
                  </a:ext>
                </a:extLst>
              </p:cNvPr>
              <p:cNvSpPr/>
              <p:nvPr/>
            </p:nvSpPr>
            <p:spPr>
              <a:xfrm>
                <a:off x="967285" y="3326563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362744F-AB7A-4710-8B47-03F98FA63E2A}"/>
                </a:ext>
              </a:extLst>
            </p:cNvPr>
            <p:cNvSpPr txBox="1"/>
            <p:nvPr/>
          </p:nvSpPr>
          <p:spPr>
            <a:xfrm>
              <a:off x="9830233" y="4883503"/>
              <a:ext cx="11926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Num. of CR</a:t>
              </a:r>
            </a:p>
          </p:txBody>
        </p:sp>
      </p:grpSp>
      <p:sp>
        <p:nvSpPr>
          <p:cNvPr id="145" name="Oval 144">
            <a:extLst>
              <a:ext uri="{FF2B5EF4-FFF2-40B4-BE49-F238E27FC236}">
                <a16:creationId xmlns:a16="http://schemas.microsoft.com/office/drawing/2014/main" id="{ADBDB144-81AB-407F-ACE5-B3F890A9455F}"/>
              </a:ext>
            </a:extLst>
          </p:cNvPr>
          <p:cNvSpPr/>
          <p:nvPr/>
        </p:nvSpPr>
        <p:spPr>
          <a:xfrm>
            <a:off x="3570540" y="1231302"/>
            <a:ext cx="137160" cy="13716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92CF2-366C-49B6-A232-9E8C12E78B3F}"/>
              </a:ext>
            </a:extLst>
          </p:cNvPr>
          <p:cNvSpPr txBox="1"/>
          <p:nvPr/>
        </p:nvSpPr>
        <p:spPr>
          <a:xfrm>
            <a:off x="3667602" y="119186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Alberta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5B9E65A-A537-4097-84D2-4E54A987FED0}"/>
              </a:ext>
            </a:extLst>
          </p:cNvPr>
          <p:cNvSpPr/>
          <p:nvPr/>
        </p:nvSpPr>
        <p:spPr>
          <a:xfrm>
            <a:off x="6388793" y="1956505"/>
            <a:ext cx="68580" cy="7143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E4522D-E3C7-4488-AFDE-6DCDFF0BC809}"/>
              </a:ext>
            </a:extLst>
          </p:cNvPr>
          <p:cNvSpPr txBox="1"/>
          <p:nvPr/>
        </p:nvSpPr>
        <p:spPr>
          <a:xfrm>
            <a:off x="6429162" y="1881258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Ontario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DD5E6EF-FBA7-40B5-AA59-544023212429}"/>
              </a:ext>
            </a:extLst>
          </p:cNvPr>
          <p:cNvSpPr txBox="1"/>
          <p:nvPr/>
        </p:nvSpPr>
        <p:spPr>
          <a:xfrm>
            <a:off x="0" y="-6643"/>
            <a:ext cx="9144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PHMSA-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Jurisdicted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Rooms </a:t>
            </a:r>
          </a:p>
        </p:txBody>
      </p:sp>
    </p:spTree>
    <p:extLst>
      <p:ext uri="{BB962C8B-B14F-4D97-AF65-F5344CB8AC3E}">
        <p14:creationId xmlns:p14="http://schemas.microsoft.com/office/powerpoint/2010/main" val="6700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12573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38100"/>
            <a:ext cx="9144000" cy="133350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Control Room Locations – 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Jurisdiction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7D4EB2-6C98-4652-B4B7-147242CBDEF8}"/>
              </a:ext>
            </a:extLst>
          </p:cNvPr>
          <p:cNvSpPr txBox="1">
            <a:spLocks/>
          </p:cNvSpPr>
          <p:nvPr/>
        </p:nvSpPr>
        <p:spPr>
          <a:xfrm>
            <a:off x="629841" y="1688782"/>
            <a:ext cx="2949178" cy="3480435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with highest number of identified control rooms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varies over time</a:t>
            </a:r>
          </a:p>
          <a:p>
            <a:pPr marL="628650" lvl="1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CRs Identified</a:t>
            </a:r>
          </a:p>
          <a:p>
            <a:pPr marL="628650" lvl="1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Jurisdiction changes as pipeline segments are added/removed from CRs</a:t>
            </a:r>
          </a:p>
          <a:p>
            <a:pPr marL="628650" lvl="1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Acquisitions / Divestitures</a:t>
            </a:r>
          </a:p>
          <a:p>
            <a:pPr marL="628650" lvl="1"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 move or consolidate locations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7C9FFA43-43D1-4128-A4E2-8F7F7013B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318919"/>
              </p:ext>
            </p:extLst>
          </p:nvPr>
        </p:nvGraphicFramePr>
        <p:xfrm>
          <a:off x="3898260" y="1688781"/>
          <a:ext cx="4620815" cy="348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4144566798"/>
                    </a:ext>
                  </a:extLst>
                </a:gridCol>
                <a:gridCol w="2906315">
                  <a:extLst>
                    <a:ext uri="{9D8B030D-6E8A-4147-A177-3AD203B41FA5}">
                      <a16:colId xmlns:a16="http://schemas.microsoft.com/office/drawing/2014/main" val="2538527464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/ Province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Rooms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 Jurisdiction 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576394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989932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Oklahoma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924004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925997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Louisiana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022591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Alaska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62414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Wyoming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548358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Dakota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2664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Kansas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303606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Alberta, Canada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772841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Colorado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041741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5731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21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93200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PHMSA CRM Full Inspections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97245E7-AEFE-462D-B0D0-EC6EFD143DB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2200372"/>
              </p:ext>
            </p:extLst>
          </p:nvPr>
        </p:nvGraphicFramePr>
        <p:xfrm>
          <a:off x="571500" y="15240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7474" y="5352205"/>
            <a:ext cx="7418826" cy="369332"/>
          </a:xfrm>
          <a:prstGeom prst="rect">
            <a:avLst/>
          </a:prstGeom>
          <a:ln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dirty="0"/>
              <a:t>Certain Aspects of Control Rooms are addressed in other types of Inspections</a:t>
            </a:r>
          </a:p>
        </p:txBody>
      </p:sp>
    </p:spTree>
    <p:extLst>
      <p:ext uri="{BB962C8B-B14F-4D97-AF65-F5344CB8AC3E}">
        <p14:creationId xmlns:p14="http://schemas.microsoft.com/office/powerpoint/2010/main" val="393059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ABE23A-A2D3-4A5A-82E3-C32986CD301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Inspection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600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fld id="{C40E61E3-F527-45CA-A87B-A28279271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924800" cy="3505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new with seasoned Inspectors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mid-size Operators in 1H2020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larger Operators in 2H2020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smaller Operators across the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TSA : Raise cyber-hygiene awareness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5400" y="145166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25CE-3D14-4E9F-A63A-86E10027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en-US" sz="3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689267-923E-44C4-B2E8-F174D769B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08555"/>
              </p:ext>
            </p:extLst>
          </p:nvPr>
        </p:nvGraphicFramePr>
        <p:xfrm>
          <a:off x="628650" y="1447800"/>
          <a:ext cx="7886700" cy="404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047B4B1-6DD4-4F7F-8B85-A60D6D4592F3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80500" cy="9459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CRM Inspection Program</a:t>
            </a:r>
          </a:p>
        </p:txBody>
      </p:sp>
    </p:spTree>
    <p:extLst>
      <p:ext uri="{BB962C8B-B14F-4D97-AF65-F5344CB8AC3E}">
        <p14:creationId xmlns:p14="http://schemas.microsoft.com/office/powerpoint/2010/main" val="357746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3400F-2057-4E36-8405-25A817336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078667"/>
              </p:ext>
            </p:extLst>
          </p:nvPr>
        </p:nvGraphicFramePr>
        <p:xfrm>
          <a:off x="874716" y="2083935"/>
          <a:ext cx="7394568" cy="335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885">
                  <a:extLst>
                    <a:ext uri="{9D8B030D-6E8A-4147-A177-3AD203B41FA5}">
                      <a16:colId xmlns:a16="http://schemas.microsoft.com/office/drawing/2014/main" val="4179841257"/>
                    </a:ext>
                  </a:extLst>
                </a:gridCol>
                <a:gridCol w="1908561">
                  <a:extLst>
                    <a:ext uri="{9D8B030D-6E8A-4147-A177-3AD203B41FA5}">
                      <a16:colId xmlns:a16="http://schemas.microsoft.com/office/drawing/2014/main" val="1121068005"/>
                    </a:ext>
                  </a:extLst>
                </a:gridCol>
                <a:gridCol w="1908561">
                  <a:extLst>
                    <a:ext uri="{9D8B030D-6E8A-4147-A177-3AD203B41FA5}">
                      <a16:colId xmlns:a16="http://schemas.microsoft.com/office/drawing/2014/main" val="3973376587"/>
                    </a:ext>
                  </a:extLst>
                </a:gridCol>
                <a:gridCol w="1908561">
                  <a:extLst>
                    <a:ext uri="{9D8B030D-6E8A-4147-A177-3AD203B41FA5}">
                      <a16:colId xmlns:a16="http://schemas.microsoft.com/office/drawing/2014/main" val="2454335002"/>
                    </a:ext>
                  </a:extLst>
                </a:gridCol>
              </a:tblGrid>
              <a:tr h="7483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CY-2020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Onsite Inspections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Virtual Inspections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012140"/>
                  </a:ext>
                </a:extLst>
              </a:tr>
              <a:tr h="48544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 -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08024"/>
                  </a:ext>
                </a:extLst>
              </a:tr>
              <a:tr h="48544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Sep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307373"/>
                  </a:ext>
                </a:extLst>
              </a:tr>
              <a:tr h="48544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Dec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3080"/>
                  </a:ext>
                </a:extLst>
              </a:tr>
              <a:tr h="48544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181345"/>
                  </a:ext>
                </a:extLst>
              </a:tr>
              <a:tr h="48544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Total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0827" marR="80827" marT="40413" marB="4041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29127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52E2B2D-2128-4999-9107-3407CDE5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2F71E3-3BA0-4CCA-8A6B-0FE980E08874}"/>
              </a:ext>
            </a:extLst>
          </p:cNvPr>
          <p:cNvSpPr txBox="1">
            <a:spLocks/>
          </p:cNvSpPr>
          <p:nvPr/>
        </p:nvSpPr>
        <p:spPr>
          <a:xfrm>
            <a:off x="25400" y="38100"/>
            <a:ext cx="9093200" cy="1181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8572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CRM Inspection Program –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“Virtual” Inspections</a:t>
            </a:r>
          </a:p>
        </p:txBody>
      </p:sp>
    </p:spTree>
    <p:extLst>
      <p:ext uri="{BB962C8B-B14F-4D97-AF65-F5344CB8AC3E}">
        <p14:creationId xmlns:p14="http://schemas.microsoft.com/office/powerpoint/2010/main" val="2177066473"/>
      </p:ext>
    </p:extLst>
  </p:cSld>
  <p:clrMapOvr>
    <a:masterClrMapping/>
  </p:clrMapOvr>
</p:sld>
</file>

<file path=ppt/theme/theme1.xml><?xml version="1.0" encoding="utf-8"?>
<a:theme xmlns:a="http://schemas.openxmlformats.org/drawingml/2006/main" name="1_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/>
      </a:spPr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PS DOT Update_January 2021" id="{DAB4E588-3675-4CDF-83FD-FD6FDD7B8B0F}" vid="{55EA7B16-941D-4CD9-9EEF-5B84FECE5BC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4841F4AEFDD4FB82652D8FA3FC297" ma:contentTypeVersion="0" ma:contentTypeDescription="Create a new document." ma:contentTypeScope="" ma:versionID="6b9e6e9b831588bb89a7afeedf4ccd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6A2AC-9363-4976-99DC-4FBEC6458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A5CEF2-8A8D-4459-8C77-0481BD36A74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0BACF5-DFA3-4956-A741-0D3BD3F54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25468</TotalTime>
  <Words>974</Words>
  <Application>Microsoft Office PowerPoint</Application>
  <PresentationFormat>On-screen Show (4:3)</PresentationFormat>
  <Paragraphs>378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1_PCHELPS PHMSA Presentation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Frequent Code Citations 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Coy, Byron (PHMSA)</cp:lastModifiedBy>
  <cp:revision>198</cp:revision>
  <cp:lastPrinted>2015-02-10T14:17:10Z</cp:lastPrinted>
  <dcterms:created xsi:type="dcterms:W3CDTF">2014-09-23T12:58:53Z</dcterms:created>
  <dcterms:modified xsi:type="dcterms:W3CDTF">2021-03-24T13:33:33Z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0x01010084F4841F4AEFDD4FB82652D8FA3FC297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lidesFromOutline" visible="true"/>
        <mso:control idQ="mso:SlideThemesGallery" visible="true"/>
      </mso:documentControls>
    </mso:qat>
  </mso:ribbon>
</mso:customUI>
</file>