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5"/>
  </p:notesMasterIdLst>
  <p:sldIdLst>
    <p:sldId id="257" r:id="rId5"/>
    <p:sldId id="258" r:id="rId6"/>
    <p:sldId id="259" r:id="rId7"/>
    <p:sldId id="271" r:id="rId8"/>
    <p:sldId id="265" r:id="rId9"/>
    <p:sldId id="266" r:id="rId10"/>
    <p:sldId id="267" r:id="rId11"/>
    <p:sldId id="268" r:id="rId12"/>
    <p:sldId id="269"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D5BF9F-90EF-C000-179C-E34D1D4188CF}" v="29" dt="2021-04-19T17:44:48.855"/>
    <p1510:client id="{AEB759E3-D7B1-89F3-A19C-CCEFBD6F512F}" v="308" dt="2021-04-20T15:58:36.279"/>
    <p1510:client id="{E326A6DE-6B5A-8FD1-D288-1E6B210E405B}" v="654" dt="2021-04-19T14:31:55.9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72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hyperlink" Target="mailto:Elizabeth.Ladow@dot.gov" TargetMode="External"/><Relationship Id="rId2" Type="http://schemas.openxmlformats.org/officeDocument/2006/relationships/hyperlink" Target="mailto:Daniel.Richards@dot.gov" TargetMode="External"/><Relationship Id="rId1" Type="http://schemas.openxmlformats.org/officeDocument/2006/relationships/hyperlink" Target="mailto:Neal.Suchak@dot.gov" TargetMode="External"/></Relationships>
</file>

<file path=ppt/diagrams/_rels/data2.xml.rels><?xml version="1.0" encoding="UTF-8" standalone="yes"?>
<Relationships xmlns="http://schemas.openxmlformats.org/package/2006/relationships"><Relationship Id="rId3" Type="http://schemas.openxmlformats.org/officeDocument/2006/relationships/hyperlink" Target="mailto:Wayne.Lalicon@dot.gov" TargetMode="External"/><Relationship Id="rId2" Type="http://schemas.openxmlformats.org/officeDocument/2006/relationships/hyperlink" Target="mailto:Earl.Whitley@dot.gov" TargetMode="External"/><Relationship Id="rId1" Type="http://schemas.openxmlformats.org/officeDocument/2006/relationships/hyperlink" Target="mailto:Michael.L.Roberts@dot.gov"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Elizabeth.Ladow@dot.gov" TargetMode="External"/><Relationship Id="rId2" Type="http://schemas.openxmlformats.org/officeDocument/2006/relationships/hyperlink" Target="mailto:Daniel.Richards@dot.gov" TargetMode="External"/><Relationship Id="rId1" Type="http://schemas.openxmlformats.org/officeDocument/2006/relationships/hyperlink" Target="mailto:Neal.Suchak@dot.gov"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mailto:Wayne.Lalicon@dot.gov" TargetMode="External"/><Relationship Id="rId2" Type="http://schemas.openxmlformats.org/officeDocument/2006/relationships/hyperlink" Target="mailto:Earl.Whitley@dot.gov" TargetMode="External"/><Relationship Id="rId1" Type="http://schemas.openxmlformats.org/officeDocument/2006/relationships/hyperlink" Target="mailto:Michael.L.Roberts@dot.gov"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001BDF-31FB-4130-9198-62B745D2C8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367C021-763F-406B-B700-C8CD014E68C6}">
      <dgm:prSet/>
      <dgm:spPr/>
      <dgm:t>
        <a:bodyPr/>
        <a:lstStyle/>
        <a:p>
          <a:pPr rtl="0"/>
          <a:r>
            <a:rPr lang="en-US"/>
            <a:t>Neal Suchak (Central Region)</a:t>
          </a:r>
        </a:p>
      </dgm:t>
    </dgm:pt>
    <dgm:pt modelId="{6EA47DFD-5AF3-4829-BDEA-555B3A5CEA7F}" type="parTrans" cxnId="{22556317-C9CA-4A66-ABC3-1B9E0D4A2A28}">
      <dgm:prSet/>
      <dgm:spPr/>
      <dgm:t>
        <a:bodyPr/>
        <a:lstStyle/>
        <a:p>
          <a:endParaRPr lang="en-US"/>
        </a:p>
      </dgm:t>
    </dgm:pt>
    <dgm:pt modelId="{74D2708C-8AF6-4145-AC63-71BAD4845CDB}" type="sibTrans" cxnId="{22556317-C9CA-4A66-ABC3-1B9E0D4A2A28}">
      <dgm:prSet/>
      <dgm:spPr/>
      <dgm:t>
        <a:bodyPr/>
        <a:lstStyle/>
        <a:p>
          <a:endParaRPr lang="en-US"/>
        </a:p>
      </dgm:t>
    </dgm:pt>
    <dgm:pt modelId="{19F17785-1CF8-493D-9312-E82CA0AF198A}">
      <dgm:prSet/>
      <dgm:spPr/>
      <dgm:t>
        <a:bodyPr/>
        <a:lstStyle/>
        <a:p>
          <a:pPr rtl="0"/>
          <a:r>
            <a:rPr lang="en-US">
              <a:hlinkClick xmlns:r="http://schemas.openxmlformats.org/officeDocument/2006/relationships" r:id="rId1"/>
            </a:rPr>
            <a:t>Neal.Suchak@dot.gov</a:t>
          </a:r>
          <a:endParaRPr lang="en-US"/>
        </a:p>
      </dgm:t>
    </dgm:pt>
    <dgm:pt modelId="{D692A3CA-498D-47F4-BB6B-7F536AEE8FAC}" type="parTrans" cxnId="{2FE3019A-5C8E-4EEA-BEDA-EC0C9D17BBBD}">
      <dgm:prSet/>
      <dgm:spPr/>
      <dgm:t>
        <a:bodyPr/>
        <a:lstStyle/>
        <a:p>
          <a:endParaRPr lang="en-US"/>
        </a:p>
      </dgm:t>
    </dgm:pt>
    <dgm:pt modelId="{E15FE59B-7DDB-4DA9-BD22-86B502E052DC}" type="sibTrans" cxnId="{2FE3019A-5C8E-4EEA-BEDA-EC0C9D17BBBD}">
      <dgm:prSet/>
      <dgm:spPr/>
      <dgm:t>
        <a:bodyPr/>
        <a:lstStyle/>
        <a:p>
          <a:endParaRPr lang="en-US"/>
        </a:p>
      </dgm:t>
    </dgm:pt>
    <dgm:pt modelId="{2C3DE2DF-B172-48E1-92D8-E6EA34E71679}">
      <dgm:prSet/>
      <dgm:spPr/>
      <dgm:t>
        <a:bodyPr/>
        <a:lstStyle/>
        <a:p>
          <a:pPr rtl="0"/>
          <a:r>
            <a:rPr lang="en-US"/>
            <a:t>OH, IN, IL, MI, MN, WI, IA, NE, KS, MO, ND, SD</a:t>
          </a:r>
        </a:p>
      </dgm:t>
    </dgm:pt>
    <dgm:pt modelId="{2D4457B4-379F-4C5E-AAF2-CEF5862A0FCA}" type="parTrans" cxnId="{1E83ED9C-EE2C-4B93-AEE1-24D6378971EB}">
      <dgm:prSet/>
      <dgm:spPr/>
      <dgm:t>
        <a:bodyPr/>
        <a:lstStyle/>
        <a:p>
          <a:endParaRPr lang="en-US"/>
        </a:p>
      </dgm:t>
    </dgm:pt>
    <dgm:pt modelId="{874B945F-0761-418D-8CA5-DDBDC10D44D7}" type="sibTrans" cxnId="{1E83ED9C-EE2C-4B93-AEE1-24D6378971EB}">
      <dgm:prSet/>
      <dgm:spPr/>
      <dgm:t>
        <a:bodyPr/>
        <a:lstStyle/>
        <a:p>
          <a:endParaRPr lang="en-US"/>
        </a:p>
      </dgm:t>
    </dgm:pt>
    <dgm:pt modelId="{064A0F6E-D06C-4967-8892-6443B1A2D6CC}">
      <dgm:prSet/>
      <dgm:spPr/>
      <dgm:t>
        <a:bodyPr/>
        <a:lstStyle/>
        <a:p>
          <a:pPr rtl="0"/>
          <a:r>
            <a:rPr lang="en-US"/>
            <a:t>Dan Richards (Central Region)</a:t>
          </a:r>
        </a:p>
      </dgm:t>
    </dgm:pt>
    <dgm:pt modelId="{F3867628-95DA-448A-8C37-946415F1C501}" type="parTrans" cxnId="{828DF8B7-844C-4945-890A-F6B2D7C6EE54}">
      <dgm:prSet/>
      <dgm:spPr/>
      <dgm:t>
        <a:bodyPr/>
        <a:lstStyle/>
        <a:p>
          <a:endParaRPr lang="en-US"/>
        </a:p>
      </dgm:t>
    </dgm:pt>
    <dgm:pt modelId="{66EED2D5-5B52-4A6A-A696-465A91D017FB}" type="sibTrans" cxnId="{828DF8B7-844C-4945-890A-F6B2D7C6EE54}">
      <dgm:prSet/>
      <dgm:spPr/>
      <dgm:t>
        <a:bodyPr/>
        <a:lstStyle/>
        <a:p>
          <a:endParaRPr lang="en-US"/>
        </a:p>
      </dgm:t>
    </dgm:pt>
    <dgm:pt modelId="{8FE6F850-9A3D-40C1-B902-85985E949F2B}">
      <dgm:prSet/>
      <dgm:spPr/>
      <dgm:t>
        <a:bodyPr/>
        <a:lstStyle/>
        <a:p>
          <a:pPr rtl="0"/>
          <a:r>
            <a:rPr lang="en-US">
              <a:hlinkClick xmlns:r="http://schemas.openxmlformats.org/officeDocument/2006/relationships" r:id="rId2"/>
            </a:rPr>
            <a:t>Daniel.Richards@dot.gov</a:t>
          </a:r>
          <a:endParaRPr lang="en-US"/>
        </a:p>
      </dgm:t>
    </dgm:pt>
    <dgm:pt modelId="{86794B3C-E15E-49F8-A42F-5EA93AE2E394}" type="parTrans" cxnId="{2771FA87-D16D-4537-9368-EA9D17377389}">
      <dgm:prSet/>
      <dgm:spPr/>
      <dgm:t>
        <a:bodyPr/>
        <a:lstStyle/>
        <a:p>
          <a:endParaRPr lang="en-US"/>
        </a:p>
      </dgm:t>
    </dgm:pt>
    <dgm:pt modelId="{6CF39B80-B806-4227-A345-D5F56C553A35}" type="sibTrans" cxnId="{2771FA87-D16D-4537-9368-EA9D17377389}">
      <dgm:prSet/>
      <dgm:spPr/>
      <dgm:t>
        <a:bodyPr/>
        <a:lstStyle/>
        <a:p>
          <a:endParaRPr lang="en-US"/>
        </a:p>
      </dgm:t>
    </dgm:pt>
    <dgm:pt modelId="{A768D5FB-2600-459E-8E8E-211FA8F20808}">
      <dgm:prSet/>
      <dgm:spPr/>
      <dgm:t>
        <a:bodyPr/>
        <a:lstStyle/>
        <a:p>
          <a:pPr rtl="0"/>
          <a:r>
            <a:rPr lang="en-US"/>
            <a:t>OH, IN, IL, MI, MN, WI, IA, NE, KS, MO, ND, SD</a:t>
          </a:r>
        </a:p>
      </dgm:t>
    </dgm:pt>
    <dgm:pt modelId="{7F2BEF6B-FE83-4B82-B0A1-31ED1FF4CC63}" type="parTrans" cxnId="{FB2A8E6B-80ED-4522-A7C4-DB1861F7DC09}">
      <dgm:prSet/>
      <dgm:spPr/>
      <dgm:t>
        <a:bodyPr/>
        <a:lstStyle/>
        <a:p>
          <a:endParaRPr lang="en-US"/>
        </a:p>
      </dgm:t>
    </dgm:pt>
    <dgm:pt modelId="{48D14CCA-159B-469D-B03C-EE6503EAF8FE}" type="sibTrans" cxnId="{FB2A8E6B-80ED-4522-A7C4-DB1861F7DC09}">
      <dgm:prSet/>
      <dgm:spPr/>
      <dgm:t>
        <a:bodyPr/>
        <a:lstStyle/>
        <a:p>
          <a:endParaRPr lang="en-US"/>
        </a:p>
      </dgm:t>
    </dgm:pt>
    <dgm:pt modelId="{100BAC0A-B47F-47D3-A78C-4656A7AFDD8F}">
      <dgm:prSet/>
      <dgm:spPr/>
      <dgm:t>
        <a:bodyPr/>
        <a:lstStyle/>
        <a:p>
          <a:pPr rtl="0"/>
          <a:r>
            <a:rPr lang="en-US"/>
            <a:t>Liz LaDow (Southern Region)</a:t>
          </a:r>
        </a:p>
      </dgm:t>
    </dgm:pt>
    <dgm:pt modelId="{BFD2986A-456D-4E0E-9BDC-963AB6072D69}" type="parTrans" cxnId="{60826D3C-04C0-415C-90FE-E9CDFEC2DB96}">
      <dgm:prSet/>
      <dgm:spPr/>
      <dgm:t>
        <a:bodyPr/>
        <a:lstStyle/>
        <a:p>
          <a:endParaRPr lang="en-US"/>
        </a:p>
      </dgm:t>
    </dgm:pt>
    <dgm:pt modelId="{31AEFBB3-0BC9-4DFF-B7A3-8D98E409296A}" type="sibTrans" cxnId="{60826D3C-04C0-415C-90FE-E9CDFEC2DB96}">
      <dgm:prSet/>
      <dgm:spPr/>
      <dgm:t>
        <a:bodyPr/>
        <a:lstStyle/>
        <a:p>
          <a:endParaRPr lang="en-US"/>
        </a:p>
      </dgm:t>
    </dgm:pt>
    <dgm:pt modelId="{FD6A4B03-E83F-4C24-A09D-7C7557F2B869}">
      <dgm:prSet/>
      <dgm:spPr/>
      <dgm:t>
        <a:bodyPr/>
        <a:lstStyle/>
        <a:p>
          <a:r>
            <a:rPr lang="en-US">
              <a:hlinkClick xmlns:r="http://schemas.openxmlformats.org/officeDocument/2006/relationships" r:id="rId3"/>
            </a:rPr>
            <a:t>Elizabeth.Ladow@dot.gov</a:t>
          </a:r>
          <a:endParaRPr lang="en-US"/>
        </a:p>
      </dgm:t>
    </dgm:pt>
    <dgm:pt modelId="{6565E36C-2B75-498B-8D96-74AA62819EB3}" type="parTrans" cxnId="{5F0F1439-A2EF-462B-B01C-EC788C29489F}">
      <dgm:prSet/>
      <dgm:spPr/>
      <dgm:t>
        <a:bodyPr/>
        <a:lstStyle/>
        <a:p>
          <a:endParaRPr lang="en-US"/>
        </a:p>
      </dgm:t>
    </dgm:pt>
    <dgm:pt modelId="{B5655E01-C747-41CD-A616-CFDFC8E3301C}" type="sibTrans" cxnId="{5F0F1439-A2EF-462B-B01C-EC788C29489F}">
      <dgm:prSet/>
      <dgm:spPr/>
      <dgm:t>
        <a:bodyPr/>
        <a:lstStyle/>
        <a:p>
          <a:endParaRPr lang="en-US"/>
        </a:p>
      </dgm:t>
    </dgm:pt>
    <dgm:pt modelId="{C1B6F516-88F9-4C13-A9A5-AB0D16397AFE}">
      <dgm:prSet/>
      <dgm:spPr/>
      <dgm:t>
        <a:bodyPr/>
        <a:lstStyle/>
        <a:p>
          <a:r>
            <a:rPr lang="en-US"/>
            <a:t>NC, SC, GA, FL, AL, MS, TN, KY, PR</a:t>
          </a:r>
        </a:p>
      </dgm:t>
    </dgm:pt>
    <dgm:pt modelId="{6ACB5701-210F-4358-AA49-123970EF622A}" type="parTrans" cxnId="{AE65ACD4-D3D8-4899-A8EA-FB5C39BFD787}">
      <dgm:prSet/>
      <dgm:spPr/>
      <dgm:t>
        <a:bodyPr/>
        <a:lstStyle/>
        <a:p>
          <a:endParaRPr lang="en-US"/>
        </a:p>
      </dgm:t>
    </dgm:pt>
    <dgm:pt modelId="{B8F51B8B-95DF-4F54-8088-AC84F04D0CB6}" type="sibTrans" cxnId="{AE65ACD4-D3D8-4899-A8EA-FB5C39BFD787}">
      <dgm:prSet/>
      <dgm:spPr/>
      <dgm:t>
        <a:bodyPr/>
        <a:lstStyle/>
        <a:p>
          <a:endParaRPr lang="en-US"/>
        </a:p>
      </dgm:t>
    </dgm:pt>
    <dgm:pt modelId="{CBA24706-4D68-4323-9C19-E7217884A2BE}" type="pres">
      <dgm:prSet presAssocID="{34001BDF-31FB-4130-9198-62B745D2C80B}" presName="linear" presStyleCnt="0">
        <dgm:presLayoutVars>
          <dgm:animLvl val="lvl"/>
          <dgm:resizeHandles val="exact"/>
        </dgm:presLayoutVars>
      </dgm:prSet>
      <dgm:spPr/>
    </dgm:pt>
    <dgm:pt modelId="{08A12883-227F-4894-9A39-EA2091CEC392}" type="pres">
      <dgm:prSet presAssocID="{3367C021-763F-406B-B700-C8CD014E68C6}" presName="parentText" presStyleLbl="node1" presStyleIdx="0" presStyleCnt="3">
        <dgm:presLayoutVars>
          <dgm:chMax val="0"/>
          <dgm:bulletEnabled val="1"/>
        </dgm:presLayoutVars>
      </dgm:prSet>
      <dgm:spPr/>
    </dgm:pt>
    <dgm:pt modelId="{7B7DC5BD-8A53-43A8-8813-B205130CFA2F}" type="pres">
      <dgm:prSet presAssocID="{3367C021-763F-406B-B700-C8CD014E68C6}" presName="childText" presStyleLbl="revTx" presStyleIdx="0" presStyleCnt="3">
        <dgm:presLayoutVars>
          <dgm:bulletEnabled val="1"/>
        </dgm:presLayoutVars>
      </dgm:prSet>
      <dgm:spPr/>
    </dgm:pt>
    <dgm:pt modelId="{9D7C56A0-6C78-4AD7-988E-7546096F2AA9}" type="pres">
      <dgm:prSet presAssocID="{064A0F6E-D06C-4967-8892-6443B1A2D6CC}" presName="parentText" presStyleLbl="node1" presStyleIdx="1" presStyleCnt="3">
        <dgm:presLayoutVars>
          <dgm:chMax val="0"/>
          <dgm:bulletEnabled val="1"/>
        </dgm:presLayoutVars>
      </dgm:prSet>
      <dgm:spPr/>
    </dgm:pt>
    <dgm:pt modelId="{B64C711A-5B25-4AF5-9088-E4E8E5F59F25}" type="pres">
      <dgm:prSet presAssocID="{064A0F6E-D06C-4967-8892-6443B1A2D6CC}" presName="childText" presStyleLbl="revTx" presStyleIdx="1" presStyleCnt="3">
        <dgm:presLayoutVars>
          <dgm:bulletEnabled val="1"/>
        </dgm:presLayoutVars>
      </dgm:prSet>
      <dgm:spPr/>
    </dgm:pt>
    <dgm:pt modelId="{6DE0721F-15D5-458C-9EBA-E7C706D7940E}" type="pres">
      <dgm:prSet presAssocID="{100BAC0A-B47F-47D3-A78C-4656A7AFDD8F}" presName="parentText" presStyleLbl="node1" presStyleIdx="2" presStyleCnt="3">
        <dgm:presLayoutVars>
          <dgm:chMax val="0"/>
          <dgm:bulletEnabled val="1"/>
        </dgm:presLayoutVars>
      </dgm:prSet>
      <dgm:spPr/>
    </dgm:pt>
    <dgm:pt modelId="{14270E19-4BB7-4309-B27C-A233D6F1D88C}" type="pres">
      <dgm:prSet presAssocID="{100BAC0A-B47F-47D3-A78C-4656A7AFDD8F}" presName="childText" presStyleLbl="revTx" presStyleIdx="2" presStyleCnt="3">
        <dgm:presLayoutVars>
          <dgm:bulletEnabled val="1"/>
        </dgm:presLayoutVars>
      </dgm:prSet>
      <dgm:spPr/>
    </dgm:pt>
  </dgm:ptLst>
  <dgm:cxnLst>
    <dgm:cxn modelId="{22556317-C9CA-4A66-ABC3-1B9E0D4A2A28}" srcId="{34001BDF-31FB-4130-9198-62B745D2C80B}" destId="{3367C021-763F-406B-B700-C8CD014E68C6}" srcOrd="0" destOrd="0" parTransId="{6EA47DFD-5AF3-4829-BDEA-555B3A5CEA7F}" sibTransId="{74D2708C-8AF6-4145-AC63-71BAD4845CDB}"/>
    <dgm:cxn modelId="{5F0F1439-A2EF-462B-B01C-EC788C29489F}" srcId="{100BAC0A-B47F-47D3-A78C-4656A7AFDD8F}" destId="{FD6A4B03-E83F-4C24-A09D-7C7557F2B869}" srcOrd="0" destOrd="0" parTransId="{6565E36C-2B75-498B-8D96-74AA62819EB3}" sibTransId="{B5655E01-C747-41CD-A616-CFDFC8E3301C}"/>
    <dgm:cxn modelId="{60826D3C-04C0-415C-90FE-E9CDFEC2DB96}" srcId="{34001BDF-31FB-4130-9198-62B745D2C80B}" destId="{100BAC0A-B47F-47D3-A78C-4656A7AFDD8F}" srcOrd="2" destOrd="0" parTransId="{BFD2986A-456D-4E0E-9BDC-963AB6072D69}" sibTransId="{31AEFBB3-0BC9-4DFF-B7A3-8D98E409296A}"/>
    <dgm:cxn modelId="{643C9448-B12B-41E7-9E71-F56DE640488F}" type="presOf" srcId="{FD6A4B03-E83F-4C24-A09D-7C7557F2B869}" destId="{14270E19-4BB7-4309-B27C-A233D6F1D88C}" srcOrd="0" destOrd="0" presId="urn:microsoft.com/office/officeart/2005/8/layout/vList2"/>
    <dgm:cxn modelId="{FB2A8E6B-80ED-4522-A7C4-DB1861F7DC09}" srcId="{064A0F6E-D06C-4967-8892-6443B1A2D6CC}" destId="{A768D5FB-2600-459E-8E8E-211FA8F20808}" srcOrd="1" destOrd="0" parTransId="{7F2BEF6B-FE83-4B82-B0A1-31ED1FF4CC63}" sibTransId="{48D14CCA-159B-469D-B03C-EE6503EAF8FE}"/>
    <dgm:cxn modelId="{9C13D16C-AF2F-46BF-B690-7CAFDD2AD91B}" type="presOf" srcId="{19F17785-1CF8-493D-9312-E82CA0AF198A}" destId="{7B7DC5BD-8A53-43A8-8813-B205130CFA2F}" srcOrd="0" destOrd="0" presId="urn:microsoft.com/office/officeart/2005/8/layout/vList2"/>
    <dgm:cxn modelId="{46B7DA71-92D2-4D6C-95F9-11DE8CF313C5}" type="presOf" srcId="{3367C021-763F-406B-B700-C8CD014E68C6}" destId="{08A12883-227F-4894-9A39-EA2091CEC392}" srcOrd="0" destOrd="0" presId="urn:microsoft.com/office/officeart/2005/8/layout/vList2"/>
    <dgm:cxn modelId="{C8F5B552-7B6E-422B-9F8C-024E16C88C70}" type="presOf" srcId="{C1B6F516-88F9-4C13-A9A5-AB0D16397AFE}" destId="{14270E19-4BB7-4309-B27C-A233D6F1D88C}" srcOrd="0" destOrd="1" presId="urn:microsoft.com/office/officeart/2005/8/layout/vList2"/>
    <dgm:cxn modelId="{899CFF79-4622-4E10-97B7-0F7656440113}" type="presOf" srcId="{100BAC0A-B47F-47D3-A78C-4656A7AFDD8F}" destId="{6DE0721F-15D5-458C-9EBA-E7C706D7940E}" srcOrd="0" destOrd="0" presId="urn:microsoft.com/office/officeart/2005/8/layout/vList2"/>
    <dgm:cxn modelId="{2771FA87-D16D-4537-9368-EA9D17377389}" srcId="{064A0F6E-D06C-4967-8892-6443B1A2D6CC}" destId="{8FE6F850-9A3D-40C1-B902-85985E949F2B}" srcOrd="0" destOrd="0" parTransId="{86794B3C-E15E-49F8-A42F-5EA93AE2E394}" sibTransId="{6CF39B80-B806-4227-A345-D5F56C553A35}"/>
    <dgm:cxn modelId="{E5CDF88D-61C5-48F9-8655-6E020CD1E458}" type="presOf" srcId="{A768D5FB-2600-459E-8E8E-211FA8F20808}" destId="{B64C711A-5B25-4AF5-9088-E4E8E5F59F25}" srcOrd="0" destOrd="1" presId="urn:microsoft.com/office/officeart/2005/8/layout/vList2"/>
    <dgm:cxn modelId="{2FE3019A-5C8E-4EEA-BEDA-EC0C9D17BBBD}" srcId="{3367C021-763F-406B-B700-C8CD014E68C6}" destId="{19F17785-1CF8-493D-9312-E82CA0AF198A}" srcOrd="0" destOrd="0" parTransId="{D692A3CA-498D-47F4-BB6B-7F536AEE8FAC}" sibTransId="{E15FE59B-7DDB-4DA9-BD22-86B502E052DC}"/>
    <dgm:cxn modelId="{1E83ED9C-EE2C-4B93-AEE1-24D6378971EB}" srcId="{3367C021-763F-406B-B700-C8CD014E68C6}" destId="{2C3DE2DF-B172-48E1-92D8-E6EA34E71679}" srcOrd="1" destOrd="0" parTransId="{2D4457B4-379F-4C5E-AAF2-CEF5862A0FCA}" sibTransId="{874B945F-0761-418D-8CA5-DDBDC10D44D7}"/>
    <dgm:cxn modelId="{CD1082A8-1BD8-43A9-8359-5F191D42CDD2}" type="presOf" srcId="{2C3DE2DF-B172-48E1-92D8-E6EA34E71679}" destId="{7B7DC5BD-8A53-43A8-8813-B205130CFA2F}" srcOrd="0" destOrd="1" presId="urn:microsoft.com/office/officeart/2005/8/layout/vList2"/>
    <dgm:cxn modelId="{828DF8B7-844C-4945-890A-F6B2D7C6EE54}" srcId="{34001BDF-31FB-4130-9198-62B745D2C80B}" destId="{064A0F6E-D06C-4967-8892-6443B1A2D6CC}" srcOrd="1" destOrd="0" parTransId="{F3867628-95DA-448A-8C37-946415F1C501}" sibTransId="{66EED2D5-5B52-4A6A-A696-465A91D017FB}"/>
    <dgm:cxn modelId="{A93EB8D1-E0EA-45EA-A9E7-9B9660612DA8}" type="presOf" srcId="{064A0F6E-D06C-4967-8892-6443B1A2D6CC}" destId="{9D7C56A0-6C78-4AD7-988E-7546096F2AA9}" srcOrd="0" destOrd="0" presId="urn:microsoft.com/office/officeart/2005/8/layout/vList2"/>
    <dgm:cxn modelId="{AE65ACD4-D3D8-4899-A8EA-FB5C39BFD787}" srcId="{100BAC0A-B47F-47D3-A78C-4656A7AFDD8F}" destId="{C1B6F516-88F9-4C13-A9A5-AB0D16397AFE}" srcOrd="1" destOrd="0" parTransId="{6ACB5701-210F-4358-AA49-123970EF622A}" sibTransId="{B8F51B8B-95DF-4F54-8088-AC84F04D0CB6}"/>
    <dgm:cxn modelId="{6D19F1E5-CBD7-47AE-AA59-89C70B0A0004}" type="presOf" srcId="{8FE6F850-9A3D-40C1-B902-85985E949F2B}" destId="{B64C711A-5B25-4AF5-9088-E4E8E5F59F25}" srcOrd="0" destOrd="0" presId="urn:microsoft.com/office/officeart/2005/8/layout/vList2"/>
    <dgm:cxn modelId="{43335DF5-3C33-4F2E-8B6D-F160FD480DDA}" type="presOf" srcId="{34001BDF-31FB-4130-9198-62B745D2C80B}" destId="{CBA24706-4D68-4323-9C19-E7217884A2BE}" srcOrd="0" destOrd="0" presId="urn:microsoft.com/office/officeart/2005/8/layout/vList2"/>
    <dgm:cxn modelId="{C1C34AF2-BF76-4D36-9A3E-AD9B52974E3D}" type="presParOf" srcId="{CBA24706-4D68-4323-9C19-E7217884A2BE}" destId="{08A12883-227F-4894-9A39-EA2091CEC392}" srcOrd="0" destOrd="0" presId="urn:microsoft.com/office/officeart/2005/8/layout/vList2"/>
    <dgm:cxn modelId="{34495D61-8373-4F2F-A203-E37A47DDE27E}" type="presParOf" srcId="{CBA24706-4D68-4323-9C19-E7217884A2BE}" destId="{7B7DC5BD-8A53-43A8-8813-B205130CFA2F}" srcOrd="1" destOrd="0" presId="urn:microsoft.com/office/officeart/2005/8/layout/vList2"/>
    <dgm:cxn modelId="{AAF9EE23-FBA9-42D3-A4B0-69C9A2273E3A}" type="presParOf" srcId="{CBA24706-4D68-4323-9C19-E7217884A2BE}" destId="{9D7C56A0-6C78-4AD7-988E-7546096F2AA9}" srcOrd="2" destOrd="0" presId="urn:microsoft.com/office/officeart/2005/8/layout/vList2"/>
    <dgm:cxn modelId="{3661E795-D3B3-4AEB-8E87-9CFEEE12938F}" type="presParOf" srcId="{CBA24706-4D68-4323-9C19-E7217884A2BE}" destId="{B64C711A-5B25-4AF5-9088-E4E8E5F59F25}" srcOrd="3" destOrd="0" presId="urn:microsoft.com/office/officeart/2005/8/layout/vList2"/>
    <dgm:cxn modelId="{08C03B89-2FBB-4530-94C4-7386DCBC1D0B}" type="presParOf" srcId="{CBA24706-4D68-4323-9C19-E7217884A2BE}" destId="{6DE0721F-15D5-458C-9EBA-E7C706D7940E}" srcOrd="4" destOrd="0" presId="urn:microsoft.com/office/officeart/2005/8/layout/vList2"/>
    <dgm:cxn modelId="{C51213BA-3A31-4C0F-B46C-4F9EAC510948}" type="presParOf" srcId="{CBA24706-4D68-4323-9C19-E7217884A2BE}" destId="{14270E19-4BB7-4309-B27C-A233D6F1D88C}"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001BDF-31FB-4130-9198-62B745D2C8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367C021-763F-406B-B700-C8CD014E68C6}">
      <dgm:prSet/>
      <dgm:spPr/>
      <dgm:t>
        <a:bodyPr/>
        <a:lstStyle/>
        <a:p>
          <a:pPr rtl="0"/>
          <a:r>
            <a:rPr lang="en-US"/>
            <a:t>Mike Roberts (Southwest Region)</a:t>
          </a:r>
        </a:p>
      </dgm:t>
    </dgm:pt>
    <dgm:pt modelId="{6EA47DFD-5AF3-4829-BDEA-555B3A5CEA7F}" type="parTrans" cxnId="{22556317-C9CA-4A66-ABC3-1B9E0D4A2A28}">
      <dgm:prSet/>
      <dgm:spPr/>
      <dgm:t>
        <a:bodyPr/>
        <a:lstStyle/>
        <a:p>
          <a:endParaRPr lang="en-US"/>
        </a:p>
      </dgm:t>
    </dgm:pt>
    <dgm:pt modelId="{74D2708C-8AF6-4145-AC63-71BAD4845CDB}" type="sibTrans" cxnId="{22556317-C9CA-4A66-ABC3-1B9E0D4A2A28}">
      <dgm:prSet/>
      <dgm:spPr/>
      <dgm:t>
        <a:bodyPr/>
        <a:lstStyle/>
        <a:p>
          <a:endParaRPr lang="en-US"/>
        </a:p>
      </dgm:t>
    </dgm:pt>
    <dgm:pt modelId="{19F17785-1CF8-493D-9312-E82CA0AF198A}">
      <dgm:prSet/>
      <dgm:spPr/>
      <dgm:t>
        <a:bodyPr/>
        <a:lstStyle/>
        <a:p>
          <a:pPr rtl="0"/>
          <a:r>
            <a:rPr lang="en-US">
              <a:hlinkClick xmlns:r="http://schemas.openxmlformats.org/officeDocument/2006/relationships" r:id="rId1"/>
            </a:rPr>
            <a:t>Michael.L.Roberts@dot.gov</a:t>
          </a:r>
          <a:r>
            <a:rPr lang="en-US"/>
            <a:t> </a:t>
          </a:r>
        </a:p>
      </dgm:t>
    </dgm:pt>
    <dgm:pt modelId="{D692A3CA-498D-47F4-BB6B-7F536AEE8FAC}" type="parTrans" cxnId="{2FE3019A-5C8E-4EEA-BEDA-EC0C9D17BBBD}">
      <dgm:prSet/>
      <dgm:spPr/>
      <dgm:t>
        <a:bodyPr/>
        <a:lstStyle/>
        <a:p>
          <a:endParaRPr lang="en-US"/>
        </a:p>
      </dgm:t>
    </dgm:pt>
    <dgm:pt modelId="{E15FE59B-7DDB-4DA9-BD22-86B502E052DC}" type="sibTrans" cxnId="{2FE3019A-5C8E-4EEA-BEDA-EC0C9D17BBBD}">
      <dgm:prSet/>
      <dgm:spPr/>
      <dgm:t>
        <a:bodyPr/>
        <a:lstStyle/>
        <a:p>
          <a:endParaRPr lang="en-US"/>
        </a:p>
      </dgm:t>
    </dgm:pt>
    <dgm:pt modelId="{2C3DE2DF-B172-48E1-92D8-E6EA34E71679}">
      <dgm:prSet/>
      <dgm:spPr/>
      <dgm:t>
        <a:bodyPr/>
        <a:lstStyle/>
        <a:p>
          <a:pPr rtl="0"/>
          <a:r>
            <a:rPr lang="en-US"/>
            <a:t>LA, AR, OK, TX, NM</a:t>
          </a:r>
        </a:p>
      </dgm:t>
    </dgm:pt>
    <dgm:pt modelId="{2D4457B4-379F-4C5E-AAF2-CEF5862A0FCA}" type="parTrans" cxnId="{1E83ED9C-EE2C-4B93-AEE1-24D6378971EB}">
      <dgm:prSet/>
      <dgm:spPr/>
      <dgm:t>
        <a:bodyPr/>
        <a:lstStyle/>
        <a:p>
          <a:endParaRPr lang="en-US"/>
        </a:p>
      </dgm:t>
    </dgm:pt>
    <dgm:pt modelId="{874B945F-0761-418D-8CA5-DDBDC10D44D7}" type="sibTrans" cxnId="{1E83ED9C-EE2C-4B93-AEE1-24D6378971EB}">
      <dgm:prSet/>
      <dgm:spPr/>
      <dgm:t>
        <a:bodyPr/>
        <a:lstStyle/>
        <a:p>
          <a:endParaRPr lang="en-US"/>
        </a:p>
      </dgm:t>
    </dgm:pt>
    <dgm:pt modelId="{064A0F6E-D06C-4967-8892-6443B1A2D6CC}">
      <dgm:prSet/>
      <dgm:spPr/>
      <dgm:t>
        <a:bodyPr/>
        <a:lstStyle/>
        <a:p>
          <a:pPr rtl="0"/>
          <a:r>
            <a:rPr lang="en-US"/>
            <a:t>Jack Whitley (Western Region)</a:t>
          </a:r>
        </a:p>
      </dgm:t>
    </dgm:pt>
    <dgm:pt modelId="{F3867628-95DA-448A-8C37-946415F1C501}" type="parTrans" cxnId="{828DF8B7-844C-4945-890A-F6B2D7C6EE54}">
      <dgm:prSet/>
      <dgm:spPr/>
      <dgm:t>
        <a:bodyPr/>
        <a:lstStyle/>
        <a:p>
          <a:endParaRPr lang="en-US"/>
        </a:p>
      </dgm:t>
    </dgm:pt>
    <dgm:pt modelId="{66EED2D5-5B52-4A6A-A696-465A91D017FB}" type="sibTrans" cxnId="{828DF8B7-844C-4945-890A-F6B2D7C6EE54}">
      <dgm:prSet/>
      <dgm:spPr/>
      <dgm:t>
        <a:bodyPr/>
        <a:lstStyle/>
        <a:p>
          <a:endParaRPr lang="en-US"/>
        </a:p>
      </dgm:t>
    </dgm:pt>
    <dgm:pt modelId="{8FE6F850-9A3D-40C1-B902-85985E949F2B}">
      <dgm:prSet/>
      <dgm:spPr/>
      <dgm:t>
        <a:bodyPr/>
        <a:lstStyle/>
        <a:p>
          <a:pPr rtl="0"/>
          <a:r>
            <a:rPr lang="en-US">
              <a:hlinkClick xmlns:r="http://schemas.openxmlformats.org/officeDocument/2006/relationships" r:id="rId2"/>
            </a:rPr>
            <a:t>Earl.Whitley@dot.gov</a:t>
          </a:r>
          <a:endParaRPr lang="en-US"/>
        </a:p>
      </dgm:t>
    </dgm:pt>
    <dgm:pt modelId="{86794B3C-E15E-49F8-A42F-5EA93AE2E394}" type="parTrans" cxnId="{2771FA87-D16D-4537-9368-EA9D17377389}">
      <dgm:prSet/>
      <dgm:spPr/>
      <dgm:t>
        <a:bodyPr/>
        <a:lstStyle/>
        <a:p>
          <a:endParaRPr lang="en-US"/>
        </a:p>
      </dgm:t>
    </dgm:pt>
    <dgm:pt modelId="{6CF39B80-B806-4227-A345-D5F56C553A35}" type="sibTrans" cxnId="{2771FA87-D16D-4537-9368-EA9D17377389}">
      <dgm:prSet/>
      <dgm:spPr/>
      <dgm:t>
        <a:bodyPr/>
        <a:lstStyle/>
        <a:p>
          <a:endParaRPr lang="en-US"/>
        </a:p>
      </dgm:t>
    </dgm:pt>
    <dgm:pt modelId="{A768D5FB-2600-459E-8E8E-211FA8F20808}">
      <dgm:prSet/>
      <dgm:spPr/>
      <dgm:t>
        <a:bodyPr/>
        <a:lstStyle/>
        <a:p>
          <a:pPr rtl="0"/>
          <a:r>
            <a:rPr lang="en-US"/>
            <a:t>AK, AZ, CA, CO, HI, ID, MT, NV, OR, UT, WA, WY</a:t>
          </a:r>
        </a:p>
      </dgm:t>
    </dgm:pt>
    <dgm:pt modelId="{7F2BEF6B-FE83-4B82-B0A1-31ED1FF4CC63}" type="parTrans" cxnId="{FB2A8E6B-80ED-4522-A7C4-DB1861F7DC09}">
      <dgm:prSet/>
      <dgm:spPr/>
      <dgm:t>
        <a:bodyPr/>
        <a:lstStyle/>
        <a:p>
          <a:endParaRPr lang="en-US"/>
        </a:p>
      </dgm:t>
    </dgm:pt>
    <dgm:pt modelId="{48D14CCA-159B-469D-B03C-EE6503EAF8FE}" type="sibTrans" cxnId="{FB2A8E6B-80ED-4522-A7C4-DB1861F7DC09}">
      <dgm:prSet/>
      <dgm:spPr/>
      <dgm:t>
        <a:bodyPr/>
        <a:lstStyle/>
        <a:p>
          <a:endParaRPr lang="en-US"/>
        </a:p>
      </dgm:t>
    </dgm:pt>
    <dgm:pt modelId="{100BAC0A-B47F-47D3-A78C-4656A7AFDD8F}">
      <dgm:prSet/>
      <dgm:spPr/>
      <dgm:t>
        <a:bodyPr/>
        <a:lstStyle/>
        <a:p>
          <a:pPr rtl="0"/>
          <a:r>
            <a:rPr lang="en-US"/>
            <a:t>Wayne Lalicon (Eastern Region)</a:t>
          </a:r>
        </a:p>
      </dgm:t>
    </dgm:pt>
    <dgm:pt modelId="{BFD2986A-456D-4E0E-9BDC-963AB6072D69}" type="parTrans" cxnId="{60826D3C-04C0-415C-90FE-E9CDFEC2DB96}">
      <dgm:prSet/>
      <dgm:spPr/>
      <dgm:t>
        <a:bodyPr/>
        <a:lstStyle/>
        <a:p>
          <a:endParaRPr lang="en-US"/>
        </a:p>
      </dgm:t>
    </dgm:pt>
    <dgm:pt modelId="{31AEFBB3-0BC9-4DFF-B7A3-8D98E409296A}" type="sibTrans" cxnId="{60826D3C-04C0-415C-90FE-E9CDFEC2DB96}">
      <dgm:prSet/>
      <dgm:spPr/>
      <dgm:t>
        <a:bodyPr/>
        <a:lstStyle/>
        <a:p>
          <a:endParaRPr lang="en-US"/>
        </a:p>
      </dgm:t>
    </dgm:pt>
    <dgm:pt modelId="{FD6A4B03-E83F-4C24-A09D-7C7557F2B869}">
      <dgm:prSet/>
      <dgm:spPr/>
      <dgm:t>
        <a:bodyPr/>
        <a:lstStyle/>
        <a:p>
          <a:r>
            <a:rPr lang="en-US">
              <a:hlinkClick xmlns:r="http://schemas.openxmlformats.org/officeDocument/2006/relationships" r:id="rId3"/>
            </a:rPr>
            <a:t>Wayne.Lalicon@dot.gov</a:t>
          </a:r>
          <a:endParaRPr lang="en-US"/>
        </a:p>
      </dgm:t>
    </dgm:pt>
    <dgm:pt modelId="{6565E36C-2B75-498B-8D96-74AA62819EB3}" type="parTrans" cxnId="{5F0F1439-A2EF-462B-B01C-EC788C29489F}">
      <dgm:prSet/>
      <dgm:spPr/>
      <dgm:t>
        <a:bodyPr/>
        <a:lstStyle/>
        <a:p>
          <a:endParaRPr lang="en-US"/>
        </a:p>
      </dgm:t>
    </dgm:pt>
    <dgm:pt modelId="{B5655E01-C747-41CD-A616-CFDFC8E3301C}" type="sibTrans" cxnId="{5F0F1439-A2EF-462B-B01C-EC788C29489F}">
      <dgm:prSet/>
      <dgm:spPr/>
      <dgm:t>
        <a:bodyPr/>
        <a:lstStyle/>
        <a:p>
          <a:endParaRPr lang="en-US"/>
        </a:p>
      </dgm:t>
    </dgm:pt>
    <dgm:pt modelId="{C1B6F516-88F9-4C13-A9A5-AB0D16397AFE}">
      <dgm:prSet/>
      <dgm:spPr/>
      <dgm:t>
        <a:bodyPr/>
        <a:lstStyle/>
        <a:p>
          <a:r>
            <a:rPr lang="en-US"/>
            <a:t>CT, DE, DC, ME, MD, MA, NH, NJ, NY, PA, RI, VT, VA, WV</a:t>
          </a:r>
        </a:p>
      </dgm:t>
    </dgm:pt>
    <dgm:pt modelId="{6ACB5701-210F-4358-AA49-123970EF622A}" type="parTrans" cxnId="{AE65ACD4-D3D8-4899-A8EA-FB5C39BFD787}">
      <dgm:prSet/>
      <dgm:spPr/>
      <dgm:t>
        <a:bodyPr/>
        <a:lstStyle/>
        <a:p>
          <a:endParaRPr lang="en-US"/>
        </a:p>
      </dgm:t>
    </dgm:pt>
    <dgm:pt modelId="{B8F51B8B-95DF-4F54-8088-AC84F04D0CB6}" type="sibTrans" cxnId="{AE65ACD4-D3D8-4899-A8EA-FB5C39BFD787}">
      <dgm:prSet/>
      <dgm:spPr/>
      <dgm:t>
        <a:bodyPr/>
        <a:lstStyle/>
        <a:p>
          <a:endParaRPr lang="en-US"/>
        </a:p>
      </dgm:t>
    </dgm:pt>
    <dgm:pt modelId="{CBA24706-4D68-4323-9C19-E7217884A2BE}" type="pres">
      <dgm:prSet presAssocID="{34001BDF-31FB-4130-9198-62B745D2C80B}" presName="linear" presStyleCnt="0">
        <dgm:presLayoutVars>
          <dgm:animLvl val="lvl"/>
          <dgm:resizeHandles val="exact"/>
        </dgm:presLayoutVars>
      </dgm:prSet>
      <dgm:spPr/>
    </dgm:pt>
    <dgm:pt modelId="{08A12883-227F-4894-9A39-EA2091CEC392}" type="pres">
      <dgm:prSet presAssocID="{3367C021-763F-406B-B700-C8CD014E68C6}" presName="parentText" presStyleLbl="node1" presStyleIdx="0" presStyleCnt="3">
        <dgm:presLayoutVars>
          <dgm:chMax val="0"/>
          <dgm:bulletEnabled val="1"/>
        </dgm:presLayoutVars>
      </dgm:prSet>
      <dgm:spPr/>
    </dgm:pt>
    <dgm:pt modelId="{7B7DC5BD-8A53-43A8-8813-B205130CFA2F}" type="pres">
      <dgm:prSet presAssocID="{3367C021-763F-406B-B700-C8CD014E68C6}" presName="childText" presStyleLbl="revTx" presStyleIdx="0" presStyleCnt="3">
        <dgm:presLayoutVars>
          <dgm:bulletEnabled val="1"/>
        </dgm:presLayoutVars>
      </dgm:prSet>
      <dgm:spPr/>
    </dgm:pt>
    <dgm:pt modelId="{9D7C56A0-6C78-4AD7-988E-7546096F2AA9}" type="pres">
      <dgm:prSet presAssocID="{064A0F6E-D06C-4967-8892-6443B1A2D6CC}" presName="parentText" presStyleLbl="node1" presStyleIdx="1" presStyleCnt="3" custLinFactNeighborY="0">
        <dgm:presLayoutVars>
          <dgm:chMax val="0"/>
          <dgm:bulletEnabled val="1"/>
        </dgm:presLayoutVars>
      </dgm:prSet>
      <dgm:spPr/>
    </dgm:pt>
    <dgm:pt modelId="{B64C711A-5B25-4AF5-9088-E4E8E5F59F25}" type="pres">
      <dgm:prSet presAssocID="{064A0F6E-D06C-4967-8892-6443B1A2D6CC}" presName="childText" presStyleLbl="revTx" presStyleIdx="1" presStyleCnt="3">
        <dgm:presLayoutVars>
          <dgm:bulletEnabled val="1"/>
        </dgm:presLayoutVars>
      </dgm:prSet>
      <dgm:spPr/>
    </dgm:pt>
    <dgm:pt modelId="{6DE0721F-15D5-458C-9EBA-E7C706D7940E}" type="pres">
      <dgm:prSet presAssocID="{100BAC0A-B47F-47D3-A78C-4656A7AFDD8F}" presName="parentText" presStyleLbl="node1" presStyleIdx="2" presStyleCnt="3">
        <dgm:presLayoutVars>
          <dgm:chMax val="0"/>
          <dgm:bulletEnabled val="1"/>
        </dgm:presLayoutVars>
      </dgm:prSet>
      <dgm:spPr/>
    </dgm:pt>
    <dgm:pt modelId="{14270E19-4BB7-4309-B27C-A233D6F1D88C}" type="pres">
      <dgm:prSet presAssocID="{100BAC0A-B47F-47D3-A78C-4656A7AFDD8F}" presName="childText" presStyleLbl="revTx" presStyleIdx="2" presStyleCnt="3">
        <dgm:presLayoutVars>
          <dgm:bulletEnabled val="1"/>
        </dgm:presLayoutVars>
      </dgm:prSet>
      <dgm:spPr/>
    </dgm:pt>
  </dgm:ptLst>
  <dgm:cxnLst>
    <dgm:cxn modelId="{22556317-C9CA-4A66-ABC3-1B9E0D4A2A28}" srcId="{34001BDF-31FB-4130-9198-62B745D2C80B}" destId="{3367C021-763F-406B-B700-C8CD014E68C6}" srcOrd="0" destOrd="0" parTransId="{6EA47DFD-5AF3-4829-BDEA-555B3A5CEA7F}" sibTransId="{74D2708C-8AF6-4145-AC63-71BAD4845CDB}"/>
    <dgm:cxn modelId="{5F0F1439-A2EF-462B-B01C-EC788C29489F}" srcId="{100BAC0A-B47F-47D3-A78C-4656A7AFDD8F}" destId="{FD6A4B03-E83F-4C24-A09D-7C7557F2B869}" srcOrd="0" destOrd="0" parTransId="{6565E36C-2B75-498B-8D96-74AA62819EB3}" sibTransId="{B5655E01-C747-41CD-A616-CFDFC8E3301C}"/>
    <dgm:cxn modelId="{60826D3C-04C0-415C-90FE-E9CDFEC2DB96}" srcId="{34001BDF-31FB-4130-9198-62B745D2C80B}" destId="{100BAC0A-B47F-47D3-A78C-4656A7AFDD8F}" srcOrd="2" destOrd="0" parTransId="{BFD2986A-456D-4E0E-9BDC-963AB6072D69}" sibTransId="{31AEFBB3-0BC9-4DFF-B7A3-8D98E409296A}"/>
    <dgm:cxn modelId="{643C9448-B12B-41E7-9E71-F56DE640488F}" type="presOf" srcId="{FD6A4B03-E83F-4C24-A09D-7C7557F2B869}" destId="{14270E19-4BB7-4309-B27C-A233D6F1D88C}" srcOrd="0" destOrd="0" presId="urn:microsoft.com/office/officeart/2005/8/layout/vList2"/>
    <dgm:cxn modelId="{FB2A8E6B-80ED-4522-A7C4-DB1861F7DC09}" srcId="{064A0F6E-D06C-4967-8892-6443B1A2D6CC}" destId="{A768D5FB-2600-459E-8E8E-211FA8F20808}" srcOrd="1" destOrd="0" parTransId="{7F2BEF6B-FE83-4B82-B0A1-31ED1FF4CC63}" sibTransId="{48D14CCA-159B-469D-B03C-EE6503EAF8FE}"/>
    <dgm:cxn modelId="{9C13D16C-AF2F-46BF-B690-7CAFDD2AD91B}" type="presOf" srcId="{19F17785-1CF8-493D-9312-E82CA0AF198A}" destId="{7B7DC5BD-8A53-43A8-8813-B205130CFA2F}" srcOrd="0" destOrd="0" presId="urn:microsoft.com/office/officeart/2005/8/layout/vList2"/>
    <dgm:cxn modelId="{46B7DA71-92D2-4D6C-95F9-11DE8CF313C5}" type="presOf" srcId="{3367C021-763F-406B-B700-C8CD014E68C6}" destId="{08A12883-227F-4894-9A39-EA2091CEC392}" srcOrd="0" destOrd="0" presId="urn:microsoft.com/office/officeart/2005/8/layout/vList2"/>
    <dgm:cxn modelId="{C8F5B552-7B6E-422B-9F8C-024E16C88C70}" type="presOf" srcId="{C1B6F516-88F9-4C13-A9A5-AB0D16397AFE}" destId="{14270E19-4BB7-4309-B27C-A233D6F1D88C}" srcOrd="0" destOrd="1" presId="urn:microsoft.com/office/officeart/2005/8/layout/vList2"/>
    <dgm:cxn modelId="{899CFF79-4622-4E10-97B7-0F7656440113}" type="presOf" srcId="{100BAC0A-B47F-47D3-A78C-4656A7AFDD8F}" destId="{6DE0721F-15D5-458C-9EBA-E7C706D7940E}" srcOrd="0" destOrd="0" presId="urn:microsoft.com/office/officeart/2005/8/layout/vList2"/>
    <dgm:cxn modelId="{2771FA87-D16D-4537-9368-EA9D17377389}" srcId="{064A0F6E-D06C-4967-8892-6443B1A2D6CC}" destId="{8FE6F850-9A3D-40C1-B902-85985E949F2B}" srcOrd="0" destOrd="0" parTransId="{86794B3C-E15E-49F8-A42F-5EA93AE2E394}" sibTransId="{6CF39B80-B806-4227-A345-D5F56C553A35}"/>
    <dgm:cxn modelId="{E5CDF88D-61C5-48F9-8655-6E020CD1E458}" type="presOf" srcId="{A768D5FB-2600-459E-8E8E-211FA8F20808}" destId="{B64C711A-5B25-4AF5-9088-E4E8E5F59F25}" srcOrd="0" destOrd="1" presId="urn:microsoft.com/office/officeart/2005/8/layout/vList2"/>
    <dgm:cxn modelId="{2FE3019A-5C8E-4EEA-BEDA-EC0C9D17BBBD}" srcId="{3367C021-763F-406B-B700-C8CD014E68C6}" destId="{19F17785-1CF8-493D-9312-E82CA0AF198A}" srcOrd="0" destOrd="0" parTransId="{D692A3CA-498D-47F4-BB6B-7F536AEE8FAC}" sibTransId="{E15FE59B-7DDB-4DA9-BD22-86B502E052DC}"/>
    <dgm:cxn modelId="{1E83ED9C-EE2C-4B93-AEE1-24D6378971EB}" srcId="{3367C021-763F-406B-B700-C8CD014E68C6}" destId="{2C3DE2DF-B172-48E1-92D8-E6EA34E71679}" srcOrd="1" destOrd="0" parTransId="{2D4457B4-379F-4C5E-AAF2-CEF5862A0FCA}" sibTransId="{874B945F-0761-418D-8CA5-DDBDC10D44D7}"/>
    <dgm:cxn modelId="{CD1082A8-1BD8-43A9-8359-5F191D42CDD2}" type="presOf" srcId="{2C3DE2DF-B172-48E1-92D8-E6EA34E71679}" destId="{7B7DC5BD-8A53-43A8-8813-B205130CFA2F}" srcOrd="0" destOrd="1" presId="urn:microsoft.com/office/officeart/2005/8/layout/vList2"/>
    <dgm:cxn modelId="{828DF8B7-844C-4945-890A-F6B2D7C6EE54}" srcId="{34001BDF-31FB-4130-9198-62B745D2C80B}" destId="{064A0F6E-D06C-4967-8892-6443B1A2D6CC}" srcOrd="1" destOrd="0" parTransId="{F3867628-95DA-448A-8C37-946415F1C501}" sibTransId="{66EED2D5-5B52-4A6A-A696-465A91D017FB}"/>
    <dgm:cxn modelId="{A93EB8D1-E0EA-45EA-A9E7-9B9660612DA8}" type="presOf" srcId="{064A0F6E-D06C-4967-8892-6443B1A2D6CC}" destId="{9D7C56A0-6C78-4AD7-988E-7546096F2AA9}" srcOrd="0" destOrd="0" presId="urn:microsoft.com/office/officeart/2005/8/layout/vList2"/>
    <dgm:cxn modelId="{AE65ACD4-D3D8-4899-A8EA-FB5C39BFD787}" srcId="{100BAC0A-B47F-47D3-A78C-4656A7AFDD8F}" destId="{C1B6F516-88F9-4C13-A9A5-AB0D16397AFE}" srcOrd="1" destOrd="0" parTransId="{6ACB5701-210F-4358-AA49-123970EF622A}" sibTransId="{B8F51B8B-95DF-4F54-8088-AC84F04D0CB6}"/>
    <dgm:cxn modelId="{6D19F1E5-CBD7-47AE-AA59-89C70B0A0004}" type="presOf" srcId="{8FE6F850-9A3D-40C1-B902-85985E949F2B}" destId="{B64C711A-5B25-4AF5-9088-E4E8E5F59F25}" srcOrd="0" destOrd="0" presId="urn:microsoft.com/office/officeart/2005/8/layout/vList2"/>
    <dgm:cxn modelId="{43335DF5-3C33-4F2E-8B6D-F160FD480DDA}" type="presOf" srcId="{34001BDF-31FB-4130-9198-62B745D2C80B}" destId="{CBA24706-4D68-4323-9C19-E7217884A2BE}" srcOrd="0" destOrd="0" presId="urn:microsoft.com/office/officeart/2005/8/layout/vList2"/>
    <dgm:cxn modelId="{C1C34AF2-BF76-4D36-9A3E-AD9B52974E3D}" type="presParOf" srcId="{CBA24706-4D68-4323-9C19-E7217884A2BE}" destId="{08A12883-227F-4894-9A39-EA2091CEC392}" srcOrd="0" destOrd="0" presId="urn:microsoft.com/office/officeart/2005/8/layout/vList2"/>
    <dgm:cxn modelId="{34495D61-8373-4F2F-A203-E37A47DDE27E}" type="presParOf" srcId="{CBA24706-4D68-4323-9C19-E7217884A2BE}" destId="{7B7DC5BD-8A53-43A8-8813-B205130CFA2F}" srcOrd="1" destOrd="0" presId="urn:microsoft.com/office/officeart/2005/8/layout/vList2"/>
    <dgm:cxn modelId="{AAF9EE23-FBA9-42D3-A4B0-69C9A2273E3A}" type="presParOf" srcId="{CBA24706-4D68-4323-9C19-E7217884A2BE}" destId="{9D7C56A0-6C78-4AD7-988E-7546096F2AA9}" srcOrd="2" destOrd="0" presId="urn:microsoft.com/office/officeart/2005/8/layout/vList2"/>
    <dgm:cxn modelId="{3661E795-D3B3-4AEB-8E87-9CFEEE12938F}" type="presParOf" srcId="{CBA24706-4D68-4323-9C19-E7217884A2BE}" destId="{B64C711A-5B25-4AF5-9088-E4E8E5F59F25}" srcOrd="3" destOrd="0" presId="urn:microsoft.com/office/officeart/2005/8/layout/vList2"/>
    <dgm:cxn modelId="{08C03B89-2FBB-4530-94C4-7386DCBC1D0B}" type="presParOf" srcId="{CBA24706-4D68-4323-9C19-E7217884A2BE}" destId="{6DE0721F-15D5-458C-9EBA-E7C706D7940E}" srcOrd="4" destOrd="0" presId="urn:microsoft.com/office/officeart/2005/8/layout/vList2"/>
    <dgm:cxn modelId="{C51213BA-3A31-4C0F-B46C-4F9EAC510948}" type="presParOf" srcId="{CBA24706-4D68-4323-9C19-E7217884A2BE}" destId="{14270E19-4BB7-4309-B27C-A233D6F1D88C}" srcOrd="5"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12883-227F-4894-9A39-EA2091CEC392}">
      <dsp:nvSpPr>
        <dsp:cNvPr id="0" name=""/>
        <dsp:cNvSpPr/>
      </dsp:nvSpPr>
      <dsp:spPr>
        <a:xfrm>
          <a:off x="0" y="334313"/>
          <a:ext cx="470074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t>Neal Suchak (Central Region)</a:t>
          </a:r>
        </a:p>
      </dsp:txBody>
      <dsp:txXfrm>
        <a:off x="25759" y="360072"/>
        <a:ext cx="4649222" cy="476152"/>
      </dsp:txXfrm>
    </dsp:sp>
    <dsp:sp modelId="{7B7DC5BD-8A53-43A8-8813-B205130CFA2F}">
      <dsp:nvSpPr>
        <dsp:cNvPr id="0" name=""/>
        <dsp:cNvSpPr/>
      </dsp:nvSpPr>
      <dsp:spPr>
        <a:xfrm>
          <a:off x="0" y="861984"/>
          <a:ext cx="4700740"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248"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a:hlinkClick xmlns:r="http://schemas.openxmlformats.org/officeDocument/2006/relationships" r:id="rId1"/>
            </a:rPr>
            <a:t>Neal.Suchak@dot.gov</a:t>
          </a:r>
          <a:endParaRPr lang="en-US" sz="1700" kern="1200"/>
        </a:p>
        <a:p>
          <a:pPr marL="171450" lvl="1" indent="-171450" algn="l" defTabSz="755650" rtl="0">
            <a:lnSpc>
              <a:spcPct val="90000"/>
            </a:lnSpc>
            <a:spcBef>
              <a:spcPct val="0"/>
            </a:spcBef>
            <a:spcAft>
              <a:spcPct val="20000"/>
            </a:spcAft>
            <a:buChar char="•"/>
          </a:pPr>
          <a:r>
            <a:rPr lang="en-US" sz="1700" kern="1200"/>
            <a:t>OH, IN, IL, MI, MN, WI, IA, NE, KS, MO, ND, SD</a:t>
          </a:r>
        </a:p>
      </dsp:txBody>
      <dsp:txXfrm>
        <a:off x="0" y="861984"/>
        <a:ext cx="4700740" cy="592020"/>
      </dsp:txXfrm>
    </dsp:sp>
    <dsp:sp modelId="{9D7C56A0-6C78-4AD7-988E-7546096F2AA9}">
      <dsp:nvSpPr>
        <dsp:cNvPr id="0" name=""/>
        <dsp:cNvSpPr/>
      </dsp:nvSpPr>
      <dsp:spPr>
        <a:xfrm>
          <a:off x="0" y="1454004"/>
          <a:ext cx="470074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t>Dan Richards (Central Region)</a:t>
          </a:r>
        </a:p>
      </dsp:txBody>
      <dsp:txXfrm>
        <a:off x="25759" y="1479763"/>
        <a:ext cx="4649222" cy="476152"/>
      </dsp:txXfrm>
    </dsp:sp>
    <dsp:sp modelId="{B64C711A-5B25-4AF5-9088-E4E8E5F59F25}">
      <dsp:nvSpPr>
        <dsp:cNvPr id="0" name=""/>
        <dsp:cNvSpPr/>
      </dsp:nvSpPr>
      <dsp:spPr>
        <a:xfrm>
          <a:off x="0" y="1981674"/>
          <a:ext cx="4700740"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248"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a:hlinkClick xmlns:r="http://schemas.openxmlformats.org/officeDocument/2006/relationships" r:id="rId2"/>
            </a:rPr>
            <a:t>Daniel.Richards@dot.gov</a:t>
          </a:r>
          <a:endParaRPr lang="en-US" sz="1700" kern="1200"/>
        </a:p>
        <a:p>
          <a:pPr marL="171450" lvl="1" indent="-171450" algn="l" defTabSz="755650" rtl="0">
            <a:lnSpc>
              <a:spcPct val="90000"/>
            </a:lnSpc>
            <a:spcBef>
              <a:spcPct val="0"/>
            </a:spcBef>
            <a:spcAft>
              <a:spcPct val="20000"/>
            </a:spcAft>
            <a:buChar char="•"/>
          </a:pPr>
          <a:r>
            <a:rPr lang="en-US" sz="1700" kern="1200"/>
            <a:t>OH, IN, IL, MI, MN, WI, IA, NE, KS, MO, ND, SD</a:t>
          </a:r>
        </a:p>
      </dsp:txBody>
      <dsp:txXfrm>
        <a:off x="0" y="1981674"/>
        <a:ext cx="4700740" cy="592020"/>
      </dsp:txXfrm>
    </dsp:sp>
    <dsp:sp modelId="{6DE0721F-15D5-458C-9EBA-E7C706D7940E}">
      <dsp:nvSpPr>
        <dsp:cNvPr id="0" name=""/>
        <dsp:cNvSpPr/>
      </dsp:nvSpPr>
      <dsp:spPr>
        <a:xfrm>
          <a:off x="0" y="2573694"/>
          <a:ext cx="470074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t>Liz LaDow (Southern Region)</a:t>
          </a:r>
        </a:p>
      </dsp:txBody>
      <dsp:txXfrm>
        <a:off x="25759" y="2599453"/>
        <a:ext cx="4649222" cy="476152"/>
      </dsp:txXfrm>
    </dsp:sp>
    <dsp:sp modelId="{14270E19-4BB7-4309-B27C-A233D6F1D88C}">
      <dsp:nvSpPr>
        <dsp:cNvPr id="0" name=""/>
        <dsp:cNvSpPr/>
      </dsp:nvSpPr>
      <dsp:spPr>
        <a:xfrm>
          <a:off x="0" y="3101364"/>
          <a:ext cx="4700740"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24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hlinkClick xmlns:r="http://schemas.openxmlformats.org/officeDocument/2006/relationships" r:id="rId3"/>
            </a:rPr>
            <a:t>Elizabeth.Ladow@dot.gov</a:t>
          </a:r>
          <a:endParaRPr lang="en-US" sz="1700" kern="1200"/>
        </a:p>
        <a:p>
          <a:pPr marL="171450" lvl="1" indent="-171450" algn="l" defTabSz="755650">
            <a:lnSpc>
              <a:spcPct val="90000"/>
            </a:lnSpc>
            <a:spcBef>
              <a:spcPct val="0"/>
            </a:spcBef>
            <a:spcAft>
              <a:spcPct val="20000"/>
            </a:spcAft>
            <a:buChar char="•"/>
          </a:pPr>
          <a:r>
            <a:rPr lang="en-US" sz="1700" kern="1200"/>
            <a:t>NC, SC, GA, FL, AL, MS, TN, KY, PR</a:t>
          </a:r>
        </a:p>
      </dsp:txBody>
      <dsp:txXfrm>
        <a:off x="0" y="3101364"/>
        <a:ext cx="4700740" cy="5920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12883-227F-4894-9A39-EA2091CEC392}">
      <dsp:nvSpPr>
        <dsp:cNvPr id="0" name=""/>
        <dsp:cNvSpPr/>
      </dsp:nvSpPr>
      <dsp:spPr>
        <a:xfrm>
          <a:off x="0" y="116517"/>
          <a:ext cx="5323562"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t>Mike Roberts (Southwest Region)</a:t>
          </a:r>
        </a:p>
      </dsp:txBody>
      <dsp:txXfrm>
        <a:off x="25759" y="142276"/>
        <a:ext cx="5272044" cy="476152"/>
      </dsp:txXfrm>
    </dsp:sp>
    <dsp:sp modelId="{7B7DC5BD-8A53-43A8-8813-B205130CFA2F}">
      <dsp:nvSpPr>
        <dsp:cNvPr id="0" name=""/>
        <dsp:cNvSpPr/>
      </dsp:nvSpPr>
      <dsp:spPr>
        <a:xfrm>
          <a:off x="0" y="644188"/>
          <a:ext cx="5323562"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023"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a:hlinkClick xmlns:r="http://schemas.openxmlformats.org/officeDocument/2006/relationships" r:id="rId1"/>
            </a:rPr>
            <a:t>Michael.L.Roberts@dot.gov</a:t>
          </a:r>
          <a:r>
            <a:rPr lang="en-US" sz="1700" kern="1200"/>
            <a:t> </a:t>
          </a:r>
        </a:p>
        <a:p>
          <a:pPr marL="171450" lvl="1" indent="-171450" algn="l" defTabSz="755650" rtl="0">
            <a:lnSpc>
              <a:spcPct val="90000"/>
            </a:lnSpc>
            <a:spcBef>
              <a:spcPct val="0"/>
            </a:spcBef>
            <a:spcAft>
              <a:spcPct val="20000"/>
            </a:spcAft>
            <a:buChar char="•"/>
          </a:pPr>
          <a:r>
            <a:rPr lang="en-US" sz="1700" kern="1200"/>
            <a:t>LA, AR, OK, TX, NM</a:t>
          </a:r>
        </a:p>
      </dsp:txBody>
      <dsp:txXfrm>
        <a:off x="0" y="644188"/>
        <a:ext cx="5323562" cy="592020"/>
      </dsp:txXfrm>
    </dsp:sp>
    <dsp:sp modelId="{9D7C56A0-6C78-4AD7-988E-7546096F2AA9}">
      <dsp:nvSpPr>
        <dsp:cNvPr id="0" name=""/>
        <dsp:cNvSpPr/>
      </dsp:nvSpPr>
      <dsp:spPr>
        <a:xfrm>
          <a:off x="0" y="1236208"/>
          <a:ext cx="5323562"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t>Jack Whitley (Western Region)</a:t>
          </a:r>
        </a:p>
      </dsp:txBody>
      <dsp:txXfrm>
        <a:off x="25759" y="1261967"/>
        <a:ext cx="5272044" cy="476152"/>
      </dsp:txXfrm>
    </dsp:sp>
    <dsp:sp modelId="{B64C711A-5B25-4AF5-9088-E4E8E5F59F25}">
      <dsp:nvSpPr>
        <dsp:cNvPr id="0" name=""/>
        <dsp:cNvSpPr/>
      </dsp:nvSpPr>
      <dsp:spPr>
        <a:xfrm>
          <a:off x="0" y="1763878"/>
          <a:ext cx="5323562"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023"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a:hlinkClick xmlns:r="http://schemas.openxmlformats.org/officeDocument/2006/relationships" r:id="rId2"/>
            </a:rPr>
            <a:t>Earl.Whitley@dot.gov</a:t>
          </a:r>
          <a:endParaRPr lang="en-US" sz="1700" kern="1200"/>
        </a:p>
        <a:p>
          <a:pPr marL="171450" lvl="1" indent="-171450" algn="l" defTabSz="755650" rtl="0">
            <a:lnSpc>
              <a:spcPct val="90000"/>
            </a:lnSpc>
            <a:spcBef>
              <a:spcPct val="0"/>
            </a:spcBef>
            <a:spcAft>
              <a:spcPct val="20000"/>
            </a:spcAft>
            <a:buChar char="•"/>
          </a:pPr>
          <a:r>
            <a:rPr lang="en-US" sz="1700" kern="1200"/>
            <a:t>AK, AZ, CA, CO, HI, ID, MT, NV, OR, UT, WA, WY</a:t>
          </a:r>
        </a:p>
      </dsp:txBody>
      <dsp:txXfrm>
        <a:off x="0" y="1763878"/>
        <a:ext cx="5323562" cy="592020"/>
      </dsp:txXfrm>
    </dsp:sp>
    <dsp:sp modelId="{6DE0721F-15D5-458C-9EBA-E7C706D7940E}">
      <dsp:nvSpPr>
        <dsp:cNvPr id="0" name=""/>
        <dsp:cNvSpPr/>
      </dsp:nvSpPr>
      <dsp:spPr>
        <a:xfrm>
          <a:off x="0" y="2355898"/>
          <a:ext cx="5323562"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t>Wayne Lalicon (Eastern Region)</a:t>
          </a:r>
        </a:p>
      </dsp:txBody>
      <dsp:txXfrm>
        <a:off x="25759" y="2381657"/>
        <a:ext cx="5272044" cy="476152"/>
      </dsp:txXfrm>
    </dsp:sp>
    <dsp:sp modelId="{14270E19-4BB7-4309-B27C-A233D6F1D88C}">
      <dsp:nvSpPr>
        <dsp:cNvPr id="0" name=""/>
        <dsp:cNvSpPr/>
      </dsp:nvSpPr>
      <dsp:spPr>
        <a:xfrm>
          <a:off x="0" y="2883568"/>
          <a:ext cx="5323562"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02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hlinkClick xmlns:r="http://schemas.openxmlformats.org/officeDocument/2006/relationships" r:id="rId3"/>
            </a:rPr>
            <a:t>Wayne.Lalicon@dot.gov</a:t>
          </a:r>
          <a:endParaRPr lang="en-US" sz="1700" kern="1200"/>
        </a:p>
        <a:p>
          <a:pPr marL="171450" lvl="1" indent="-171450" algn="l" defTabSz="755650">
            <a:lnSpc>
              <a:spcPct val="90000"/>
            </a:lnSpc>
            <a:spcBef>
              <a:spcPct val="0"/>
            </a:spcBef>
            <a:spcAft>
              <a:spcPct val="20000"/>
            </a:spcAft>
            <a:buChar char="•"/>
          </a:pPr>
          <a:r>
            <a:rPr lang="en-US" sz="1700" kern="1200"/>
            <a:t>CT, DE, DC, ME, MD, MA, NH, NJ, NY, PA, RI, VT, VA, WV</a:t>
          </a:r>
        </a:p>
      </dsp:txBody>
      <dsp:txXfrm>
        <a:off x="0" y="2883568"/>
        <a:ext cx="5323562" cy="5920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01D83E-8E7A-4749-8631-FAD8E71C6D1E}" type="datetimeFigureOut">
              <a:rPr lang="en-US" smtClean="0"/>
              <a:t>4/20/2021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AFF2EF-6D84-4CB3-B2CF-3A268E60A018}" type="slidenum">
              <a:rPr lang="en-US" smtClean="0"/>
              <a:t>‹#›</a:t>
            </a:fld>
            <a:endParaRPr lang="en-US"/>
          </a:p>
        </p:txBody>
      </p:sp>
    </p:spTree>
    <p:extLst>
      <p:ext uri="{BB962C8B-B14F-4D97-AF65-F5344CB8AC3E}">
        <p14:creationId xmlns:p14="http://schemas.microsoft.com/office/powerpoint/2010/main" val="243624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113" y="696913"/>
            <a:ext cx="6183312" cy="34798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4A064-BE8C-4AC9-8D5E-31C0B035CA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6029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When considering how to apply these principles to your HMEP grant, (1) evaluate  which communities have historically received your subaward funding.   (2) Ensure that training and planning activities reach minority populations and low-income populations. (and finally) When addressing hazmat planning needs, ensure that you have the full and fair participation of these communities. </a:t>
            </a:r>
          </a:p>
        </p:txBody>
      </p:sp>
    </p:spTree>
    <p:extLst>
      <p:ext uri="{BB962C8B-B14F-4D97-AF65-F5344CB8AC3E}">
        <p14:creationId xmlns:p14="http://schemas.microsoft.com/office/powerpoint/2010/main" val="2243851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12597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07934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54445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70714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70634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LEPC meetings (identifying inactive), Industry workshops, general PHMSA outreach</a:t>
            </a:r>
            <a:endParaRPr lang="en-US"/>
          </a:p>
        </p:txBody>
      </p:sp>
    </p:spTree>
    <p:extLst>
      <p:ext uri="{BB962C8B-B14F-4D97-AF65-F5344CB8AC3E}">
        <p14:creationId xmlns:p14="http://schemas.microsoft.com/office/powerpoint/2010/main" val="3699676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15465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90424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F28EF-447D-42BE-84AD-4173871F8768}" type="slidenum">
              <a:rPr lang="en-US" smtClean="0"/>
              <a:pPr/>
              <a:t>‹#›</a:t>
            </a:fld>
            <a:endParaRPr lang="en-US"/>
          </a:p>
        </p:txBody>
      </p:sp>
    </p:spTree>
    <p:extLst>
      <p:ext uri="{BB962C8B-B14F-4D97-AF65-F5344CB8AC3E}">
        <p14:creationId xmlns:p14="http://schemas.microsoft.com/office/powerpoint/2010/main" val="1530460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xfrm>
            <a:off x="9042400" y="6356351"/>
            <a:ext cx="2844800" cy="365125"/>
          </a:xfrm>
          <a:ln/>
        </p:spPr>
        <p:txBody>
          <a:bodyPr/>
          <a:lstStyle>
            <a:lvl1pPr>
              <a:defRPr/>
            </a:lvl1pPr>
          </a:lstStyle>
          <a:p>
            <a:pPr>
              <a:defRPr/>
            </a:pPr>
            <a:fld id="{A37B69A5-BA6F-4BB5-A40A-0EC1B5725BB6}" type="slidenum">
              <a:rPr lang="en-US"/>
              <a:pPr>
                <a:defRPr/>
              </a:pPr>
              <a:t>‹#›</a:t>
            </a:fld>
            <a:endParaRPr lang="en-US"/>
          </a:p>
        </p:txBody>
      </p:sp>
    </p:spTree>
    <p:extLst>
      <p:ext uri="{BB962C8B-B14F-4D97-AF65-F5344CB8AC3E}">
        <p14:creationId xmlns:p14="http://schemas.microsoft.com/office/powerpoint/2010/main" val="1097541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lvl1pPr>
              <a:defRPr/>
            </a:lvl1pPr>
          </a:lstStyle>
          <a:p>
            <a:pPr>
              <a:defRPr/>
            </a:pPr>
            <a:fld id="{A37B69A5-BA6F-4BB5-A40A-0EC1B5725BB6}" type="slidenum">
              <a:rPr lang="en-US"/>
              <a:pPr>
                <a:defRPr/>
              </a:pPr>
              <a:t>‹#›</a:t>
            </a:fld>
            <a:endParaRPr lang="en-US"/>
          </a:p>
        </p:txBody>
      </p:sp>
    </p:spTree>
    <p:extLst>
      <p:ext uri="{BB962C8B-B14F-4D97-AF65-F5344CB8AC3E}">
        <p14:creationId xmlns:p14="http://schemas.microsoft.com/office/powerpoint/2010/main" val="212321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BD2C5C-633A-4EBA-8C4B-010BB725FB18}" type="datetime1">
              <a:rPr lang="en-US" smtClean="0"/>
              <a:t>4/20/2021</a:t>
            </a:fld>
            <a:endParaRPr lang="en-US"/>
          </a:p>
        </p:txBody>
      </p:sp>
      <p:sp>
        <p:nvSpPr>
          <p:cNvPr id="5" name="Footer Placeholder 4"/>
          <p:cNvSpPr>
            <a:spLocks noGrp="1"/>
          </p:cNvSpPr>
          <p:nvPr>
            <p:ph type="ftr" sz="quarter" idx="11"/>
          </p:nvPr>
        </p:nvSpPr>
        <p:spPr/>
        <p:txBody>
          <a:bodyPr/>
          <a:lstStyle/>
          <a:p>
            <a:r>
              <a:rPr lang="en-US"/>
              <a:t>2</a:t>
            </a:r>
          </a:p>
        </p:txBody>
      </p:sp>
      <p:sp>
        <p:nvSpPr>
          <p:cNvPr id="6" name="Slide Number Placeholder 5"/>
          <p:cNvSpPr>
            <a:spLocks noGrp="1"/>
          </p:cNvSpPr>
          <p:nvPr>
            <p:ph type="sldNum" sz="quarter" idx="12"/>
          </p:nvPr>
        </p:nvSpPr>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13488663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0424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F28EF-447D-42BE-84AD-4173871F8768}" type="slidenum">
              <a:rPr lang="en-US" smtClean="0"/>
              <a:pPr/>
              <a:t>‹#›</a:t>
            </a:fld>
            <a:endParaRPr lang="en-US"/>
          </a:p>
        </p:txBody>
      </p:sp>
    </p:spTree>
    <p:extLst>
      <p:ext uri="{BB962C8B-B14F-4D97-AF65-F5344CB8AC3E}">
        <p14:creationId xmlns:p14="http://schemas.microsoft.com/office/powerpoint/2010/main" val="5968197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mailto:Shakira.Mack@dot.gov" TargetMode="External"/><Relationship Id="rId7" Type="http://schemas.openxmlformats.org/officeDocument/2006/relationships/hyperlink" Target="https://www.phmsa.dot.gov/grants/hazmat/hmep-resourc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phmsa.dot.gov/hazmat/grants" TargetMode="External"/><Relationship Id="rId5" Type="http://schemas.openxmlformats.org/officeDocument/2006/relationships/hyperlink" Target="mailto:HMEP.Grants@dot.gov" TargetMode="External"/><Relationship Id="rId4" Type="http://schemas.openxmlformats.org/officeDocument/2006/relationships/hyperlink" Target="mailto:Carla.Sheppard@dot.go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epa.gov/ejscre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HMEP.grants@dot.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mailto:Shakira.Mack@dot.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hyperlink" Target="https://hazmatgrants.phmsa.dot.gov/activity_request.as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mailto:HMEP.grants@dot.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phmsa.dot.gov/grants/hazmat/hmep-resources" TargetMode="Externa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03031" y="580839"/>
            <a:ext cx="12088969" cy="1052607"/>
          </a:xfrm>
        </p:spPr>
        <p:txBody>
          <a:bodyPr lIns="91440" tIns="45720" rIns="91440" bIns="45720" anchor="t">
            <a:noAutofit/>
          </a:bodyPr>
          <a:lstStyle/>
          <a:p>
            <a:r>
              <a:rPr lang="en-US" altLang="en-US" sz="2800">
                <a:cs typeface="Arial"/>
              </a:rPr>
              <a:t>U.S. Depatment of Transportation</a:t>
            </a:r>
            <a:br>
              <a:rPr lang="en-US" altLang="en-US" sz="2800" dirty="0">
                <a:cs typeface="Arial"/>
              </a:rPr>
            </a:br>
            <a:r>
              <a:rPr lang="en-US" altLang="en-US" sz="2800">
                <a:cs typeface="Arial"/>
              </a:rPr>
              <a:t>Pipeline &amp; Hazardous Materials Safety Administration</a:t>
            </a:r>
            <a:br>
              <a:rPr lang="en-US" altLang="en-US" sz="2800" dirty="0">
                <a:cs typeface="Arial" charset="0"/>
              </a:rPr>
            </a:br>
            <a:r>
              <a:rPr lang="en-US" altLang="en-US" sz="2800">
                <a:cs typeface="Arial"/>
              </a:rPr>
              <a:t>Hazmat Grants Program</a:t>
            </a:r>
            <a:br>
              <a:rPr lang="en-US" altLang="en-US" sz="2400" dirty="0">
                <a:cs typeface="Arial" charset="0"/>
              </a:rPr>
            </a:br>
            <a:endParaRPr lang="en-US" altLang="en-US" sz="2700">
              <a:cs typeface="Arial" charset="0"/>
            </a:endParaRPr>
          </a:p>
        </p:txBody>
      </p:sp>
      <p:pic>
        <p:nvPicPr>
          <p:cNvPr id="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75073" y="1746700"/>
            <a:ext cx="7328780" cy="2782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0" y="4960418"/>
            <a:ext cx="12192000" cy="880409"/>
          </a:xfr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prstClr val="black"/>
                </a:solidFill>
                <a:latin typeface="Calibri"/>
              </a:rPr>
              <a:t>NASTTPO Annual Meeting</a:t>
            </a:r>
          </a:p>
          <a:p>
            <a:r>
              <a:rPr lang="en-US" sz="2400" dirty="0">
                <a:solidFill>
                  <a:prstClr val="black"/>
                </a:solidFill>
                <a:latin typeface="Calibri"/>
              </a:rPr>
              <a:t>April 20, 2021</a:t>
            </a:r>
          </a:p>
        </p:txBody>
      </p:sp>
    </p:spTree>
    <p:extLst>
      <p:ext uri="{BB962C8B-B14F-4D97-AF65-F5344CB8AC3E}">
        <p14:creationId xmlns:p14="http://schemas.microsoft.com/office/powerpoint/2010/main" val="1176591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txBox="1">
            <a:spLocks/>
          </p:cNvSpPr>
          <p:nvPr/>
        </p:nvSpPr>
        <p:spPr>
          <a:xfrm>
            <a:off x="8229600" y="6324601"/>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a:solidFill>
                  <a:prstClr val="black">
                    <a:tint val="75000"/>
                  </a:prstClr>
                </a:solidFill>
                <a:latin typeface="Calibri"/>
              </a:rPr>
              <a:pPr>
                <a:defRPr/>
              </a:pPr>
              <a:t>10</a:t>
            </a:fld>
            <a:endParaRPr lang="en-US">
              <a:solidFill>
                <a:prstClr val="black">
                  <a:tint val="75000"/>
                </a:prstClr>
              </a:solidFill>
              <a:latin typeface="Calibri"/>
            </a:endParaRPr>
          </a:p>
        </p:txBody>
      </p:sp>
      <p:sp>
        <p:nvSpPr>
          <p:cNvPr id="2" name="TextBox 1"/>
          <p:cNvSpPr txBox="1"/>
          <p:nvPr/>
        </p:nvSpPr>
        <p:spPr>
          <a:xfrm>
            <a:off x="3086100" y="609600"/>
            <a:ext cx="6019800" cy="523220"/>
          </a:xfrm>
          <a:prstGeom prst="rect">
            <a:avLst/>
          </a:prstGeom>
          <a:ln/>
        </p:spPr>
        <p:txBody>
          <a:bodyPr vert="horz" wrap="square" lIns="91440" tIns="45720" rIns="91440" bIns="45720" rtlCol="0" anchor="ctr">
            <a:spAutoFit/>
          </a:bodyPr>
          <a:lstStyle/>
          <a:p>
            <a:pPr algn="ctr"/>
            <a:r>
              <a:rPr lang="en-US" sz="2800" b="1">
                <a:solidFill>
                  <a:prstClr val="black"/>
                </a:solidFill>
                <a:latin typeface="Calibri"/>
              </a:rPr>
              <a:t>Contact Information</a:t>
            </a:r>
          </a:p>
        </p:txBody>
      </p:sp>
      <p:sp>
        <p:nvSpPr>
          <p:cNvPr id="6" name="TextBox 5"/>
          <p:cNvSpPr txBox="1"/>
          <p:nvPr/>
        </p:nvSpPr>
        <p:spPr>
          <a:xfrm>
            <a:off x="941155" y="1769239"/>
            <a:ext cx="9912440" cy="3222934"/>
          </a:xfrm>
          <a:prstGeom prst="rect">
            <a:avLst/>
          </a:prstGeom>
          <a:ln/>
        </p:spPr>
        <p:txBody>
          <a:bodyPr vert="horz" wrap="square" lIns="91440" tIns="45720" rIns="91440" bIns="45720" rtlCol="0" anchor="t">
            <a:spAutoFit/>
          </a:bodyPr>
          <a:lstStyle/>
          <a:p>
            <a:pPr>
              <a:lnSpc>
                <a:spcPct val="150000"/>
              </a:lnSpc>
              <a:spcBef>
                <a:spcPts val="0"/>
              </a:spcBef>
              <a:defRPr/>
            </a:pPr>
            <a:r>
              <a:rPr lang="en-US" sz="2300">
                <a:cs typeface="Times New Roman" panose="02020603050405020304" pitchFamily="18" charset="0"/>
              </a:rPr>
              <a:t>Chief, Shakira Mack (</a:t>
            </a:r>
            <a:r>
              <a:rPr lang="en-US" sz="2300">
                <a:cs typeface="Times New Roman" panose="02020603050405020304" pitchFamily="18" charset="0"/>
                <a:hlinkClick r:id="rId3"/>
              </a:rPr>
              <a:t>Shakira.Mack@dot.gov</a:t>
            </a:r>
            <a:r>
              <a:rPr lang="en-US" sz="2300">
                <a:cs typeface="Times New Roman" panose="02020603050405020304" pitchFamily="18" charset="0"/>
              </a:rPr>
              <a:t>)</a:t>
            </a:r>
          </a:p>
          <a:p>
            <a:pPr>
              <a:lnSpc>
                <a:spcPct val="150000"/>
              </a:lnSpc>
              <a:spcBef>
                <a:spcPts val="0"/>
              </a:spcBef>
              <a:defRPr/>
            </a:pPr>
            <a:r>
              <a:rPr lang="en-US" sz="2300">
                <a:cs typeface="Times New Roman" panose="02020603050405020304" pitchFamily="18" charset="0"/>
              </a:rPr>
              <a:t>Team Lead, Carla Sheppard (</a:t>
            </a:r>
            <a:r>
              <a:rPr lang="en-US" sz="2300">
                <a:cs typeface="Times New Roman" panose="02020603050405020304" pitchFamily="18" charset="0"/>
                <a:hlinkClick r:id="rId4"/>
              </a:rPr>
              <a:t>Carla.Sheppard@dot.gov</a:t>
            </a:r>
            <a:r>
              <a:rPr lang="en-US" sz="2300">
                <a:cs typeface="Times New Roman" panose="02020603050405020304" pitchFamily="18" charset="0"/>
              </a:rPr>
              <a:t>) </a:t>
            </a:r>
          </a:p>
          <a:p>
            <a:pPr>
              <a:lnSpc>
                <a:spcPct val="150000"/>
              </a:lnSpc>
              <a:spcBef>
                <a:spcPts val="0"/>
              </a:spcBef>
              <a:defRPr/>
            </a:pPr>
            <a:r>
              <a:rPr lang="en-US" sz="2300">
                <a:cs typeface="Times New Roman" panose="02020603050405020304" pitchFamily="18" charset="0"/>
              </a:rPr>
              <a:t>General Inquiries: </a:t>
            </a:r>
            <a:r>
              <a:rPr lang="en-US" sz="2300">
                <a:cs typeface="Times New Roman" panose="02020603050405020304" pitchFamily="18" charset="0"/>
                <a:hlinkClick r:id="rId5"/>
              </a:rPr>
              <a:t>HMEP.Grants@dot.gov</a:t>
            </a:r>
            <a:endParaRPr lang="en-US" sz="2300">
              <a:cs typeface="Times New Roman" panose="02020603050405020304" pitchFamily="18" charset="0"/>
            </a:endParaRPr>
          </a:p>
          <a:p>
            <a:pPr>
              <a:lnSpc>
                <a:spcPct val="150000"/>
              </a:lnSpc>
              <a:defRPr/>
            </a:pPr>
            <a:r>
              <a:rPr lang="en-US" sz="2300" dirty="0">
                <a:cs typeface="Times New Roman" panose="02020603050405020304" pitchFamily="18" charset="0"/>
              </a:rPr>
              <a:t>Phone: 202-366-1109</a:t>
            </a:r>
          </a:p>
          <a:p>
            <a:pPr>
              <a:lnSpc>
                <a:spcPct val="150000"/>
              </a:lnSpc>
              <a:spcBef>
                <a:spcPts val="0"/>
              </a:spcBef>
              <a:defRPr/>
            </a:pPr>
            <a:r>
              <a:rPr lang="en-US" sz="2300">
                <a:cs typeface="Times New Roman" panose="02020603050405020304" pitchFamily="18" charset="0"/>
              </a:rPr>
              <a:t>Website:</a:t>
            </a:r>
            <a:r>
              <a:rPr lang="en-US" sz="2300" b="1">
                <a:cs typeface="Times New Roman" panose="02020603050405020304" pitchFamily="18" charset="0"/>
              </a:rPr>
              <a:t> </a:t>
            </a:r>
            <a:r>
              <a:rPr lang="en-US" sz="2300">
                <a:hlinkClick r:id="rId6"/>
              </a:rPr>
              <a:t>http://www.phmsa.dot.gov/hazmat/grants</a:t>
            </a:r>
            <a:endParaRPr lang="en-US" sz="2300">
              <a:cs typeface="Times New Roman" panose="02020603050405020304" pitchFamily="18" charset="0"/>
            </a:endParaRPr>
          </a:p>
          <a:p>
            <a:pPr>
              <a:lnSpc>
                <a:spcPct val="150000"/>
              </a:lnSpc>
              <a:spcBef>
                <a:spcPts val="0"/>
              </a:spcBef>
              <a:defRPr/>
            </a:pPr>
            <a:r>
              <a:rPr lang="en-US" sz="2300">
                <a:cs typeface="Times New Roman" panose="02020603050405020304" pitchFamily="18" charset="0"/>
              </a:rPr>
              <a:t>HMEP Resources: </a:t>
            </a:r>
            <a:r>
              <a:rPr lang="en-US" sz="2300">
                <a:hlinkClick r:id="rId7"/>
              </a:rPr>
              <a:t>https://www.phmsa.dot.gov/grants/hazmat/hmep-resources</a:t>
            </a:r>
            <a:endParaRPr lang="en-US" sz="2300"/>
          </a:p>
        </p:txBody>
      </p:sp>
      <p:pic>
        <p:nvPicPr>
          <p:cNvPr id="8" name="Picture 7" descr="&lt;strong&gt;Information&lt;/strong&gt; Man by mike44nh on DeviantAr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51607" y="881843"/>
            <a:ext cx="1722983" cy="2067580"/>
          </a:xfrm>
          <a:prstGeom prst="rect">
            <a:avLst/>
          </a:prstGeom>
        </p:spPr>
      </p:pic>
    </p:spTree>
    <p:extLst>
      <p:ext uri="{BB962C8B-B14F-4D97-AF65-F5344CB8AC3E}">
        <p14:creationId xmlns:p14="http://schemas.microsoft.com/office/powerpoint/2010/main" val="4147185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7B69A5-BA6F-4BB5-A40A-0EC1B5725BB6}" type="slidenum">
              <a:rPr lang="en-US">
                <a:solidFill>
                  <a:prstClr val="black">
                    <a:tint val="75000"/>
                  </a:prstClr>
                </a:solidFill>
                <a:latin typeface="Calibri"/>
              </a:rPr>
              <a:pPr/>
              <a:t>2</a:t>
            </a:fld>
            <a:endParaRPr lang="en-US">
              <a:solidFill>
                <a:prstClr val="black">
                  <a:tint val="75000"/>
                </a:prstClr>
              </a:solidFill>
              <a:latin typeface="Calibri"/>
            </a:endParaRPr>
          </a:p>
        </p:txBody>
      </p:sp>
      <p:sp>
        <p:nvSpPr>
          <p:cNvPr id="3" name="TextBox 2"/>
          <p:cNvSpPr txBox="1"/>
          <p:nvPr/>
        </p:nvSpPr>
        <p:spPr>
          <a:xfrm>
            <a:off x="3124200" y="640209"/>
            <a:ext cx="6019800" cy="523220"/>
          </a:xfrm>
          <a:prstGeom prst="rect">
            <a:avLst/>
          </a:prstGeom>
          <a:ln/>
        </p:spPr>
        <p:txBody>
          <a:bodyPr vert="horz" wrap="square" lIns="91440" tIns="45720" rIns="91440" bIns="45720" rtlCol="0" anchor="ctr">
            <a:spAutoFit/>
          </a:bodyPr>
          <a:lstStyle/>
          <a:p>
            <a:pPr algn="ctr"/>
            <a:r>
              <a:rPr lang="en-US" sz="2800" b="1" dirty="0">
                <a:solidFill>
                  <a:prstClr val="black"/>
                </a:solidFill>
                <a:latin typeface="Calibri"/>
              </a:rPr>
              <a:t>Topics </a:t>
            </a:r>
          </a:p>
        </p:txBody>
      </p:sp>
      <p:sp>
        <p:nvSpPr>
          <p:cNvPr id="4" name="TextBox 3"/>
          <p:cNvSpPr txBox="1"/>
          <p:nvPr/>
        </p:nvSpPr>
        <p:spPr>
          <a:xfrm>
            <a:off x="1359794" y="2000190"/>
            <a:ext cx="6750536" cy="2400657"/>
          </a:xfrm>
          <a:prstGeom prst="rect">
            <a:avLst/>
          </a:prstGeom>
          <a:ln/>
        </p:spPr>
        <p:txBody>
          <a:bodyPr vert="horz" wrap="square" lIns="91440" tIns="45720" rIns="91440" bIns="45720" rtlCol="0" anchor="t">
            <a:spAutoFit/>
          </a:bodyPr>
          <a:lstStyle/>
          <a:p>
            <a:pPr marL="342900" indent="-342900" algn="just">
              <a:buFont typeface="+mj-lt"/>
              <a:buAutoNum type="arabicPeriod"/>
            </a:pPr>
            <a:r>
              <a:rPr lang="en-US" sz="2500" dirty="0">
                <a:latin typeface="Calibri"/>
              </a:rPr>
              <a:t>Environmental Justice (EJ) Initiative</a:t>
            </a:r>
            <a:endParaRPr lang="en-US" sz="2500" dirty="0">
              <a:latin typeface="Calibri"/>
              <a:cs typeface="Calibri"/>
            </a:endParaRPr>
          </a:p>
          <a:p>
            <a:pPr marL="342900" indent="-342900" algn="just">
              <a:buFont typeface="+mj-lt"/>
              <a:buAutoNum type="arabicPeriod"/>
            </a:pPr>
            <a:r>
              <a:rPr lang="en-US" sz="2500" dirty="0">
                <a:latin typeface="Calibri"/>
              </a:rPr>
              <a:t>High Hazard Flammable Trains (HHFT) Data Call</a:t>
            </a:r>
            <a:endParaRPr lang="en-US" sz="2500" dirty="0">
              <a:latin typeface="Calibri"/>
              <a:cs typeface="Calibri"/>
            </a:endParaRPr>
          </a:p>
          <a:p>
            <a:pPr marL="342900" indent="-342900" algn="just">
              <a:buFont typeface="+mj-lt"/>
              <a:buAutoNum type="arabicPeriod"/>
            </a:pPr>
            <a:r>
              <a:rPr lang="en-US" sz="2500" dirty="0">
                <a:latin typeface="Calibri"/>
              </a:rPr>
              <a:t>HMEP Virtual Conference</a:t>
            </a:r>
            <a:endParaRPr lang="en-US" sz="2500" dirty="0">
              <a:latin typeface="Calibri"/>
              <a:cs typeface="Calibri"/>
            </a:endParaRPr>
          </a:p>
          <a:p>
            <a:pPr marL="342900" indent="-342900" algn="just">
              <a:buFont typeface="+mj-lt"/>
              <a:buAutoNum type="arabicPeriod"/>
            </a:pPr>
            <a:r>
              <a:rPr lang="en-US" sz="2500" dirty="0">
                <a:latin typeface="Calibri"/>
              </a:rPr>
              <a:t>Reminders about HMEP Funds</a:t>
            </a:r>
            <a:endParaRPr lang="en-US" sz="2500" dirty="0">
              <a:latin typeface="Calibri"/>
              <a:cs typeface="Calibri"/>
            </a:endParaRPr>
          </a:p>
          <a:p>
            <a:pPr marL="342900" indent="-342900" algn="just">
              <a:buFont typeface="+mj-lt"/>
              <a:buAutoNum type="arabicPeriod"/>
            </a:pPr>
            <a:r>
              <a:rPr lang="en-US" sz="2500" dirty="0">
                <a:latin typeface="Calibri"/>
              </a:rPr>
              <a:t>HMEP Semi-Annual Reports</a:t>
            </a:r>
            <a:endParaRPr lang="en-US" sz="2500" dirty="0">
              <a:latin typeface="Calibri"/>
              <a:cs typeface="Calibri"/>
            </a:endParaRPr>
          </a:p>
          <a:p>
            <a:pPr marL="342900" indent="-342900" algn="just">
              <a:buFont typeface="+mj-lt"/>
              <a:buAutoNum type="arabicPeriod"/>
            </a:pPr>
            <a:r>
              <a:rPr lang="en-US" sz="2500" dirty="0">
                <a:latin typeface="Calibri"/>
              </a:rPr>
              <a:t>Regional HMSAT Points of Contact </a:t>
            </a:r>
            <a:endParaRPr lang="en-US" sz="2500" dirty="0">
              <a:latin typeface="Calibri"/>
              <a:cs typeface="Calibri"/>
            </a:endParaRPr>
          </a:p>
        </p:txBody>
      </p:sp>
      <p:pic>
        <p:nvPicPr>
          <p:cNvPr id="8" name="Picture 7"/>
          <p:cNvPicPr>
            <a:picLocks noChangeAspect="1"/>
          </p:cNvPicPr>
          <p:nvPr/>
        </p:nvPicPr>
        <p:blipFill>
          <a:blip r:embed="rId2"/>
          <a:stretch>
            <a:fillRect/>
          </a:stretch>
        </p:blipFill>
        <p:spPr>
          <a:xfrm>
            <a:off x="7955177" y="1780863"/>
            <a:ext cx="2377646" cy="2377646"/>
          </a:xfrm>
          <a:prstGeom prst="rect">
            <a:avLst/>
          </a:prstGeom>
        </p:spPr>
      </p:pic>
    </p:spTree>
    <p:extLst>
      <p:ext uri="{BB962C8B-B14F-4D97-AF65-F5344CB8AC3E}">
        <p14:creationId xmlns:p14="http://schemas.microsoft.com/office/powerpoint/2010/main" val="1245132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txBox="1">
            <a:spLocks/>
          </p:cNvSpPr>
          <p:nvPr/>
        </p:nvSpPr>
        <p:spPr>
          <a:xfrm>
            <a:off x="8229600" y="6324601"/>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a:solidFill>
                  <a:prstClr val="black">
                    <a:tint val="75000"/>
                  </a:prstClr>
                </a:solidFill>
                <a:latin typeface="Calibri"/>
              </a:rPr>
              <a:pPr>
                <a:defRPr/>
              </a:pPr>
              <a:t>3</a:t>
            </a:fld>
            <a:endParaRPr lang="en-US">
              <a:solidFill>
                <a:prstClr val="black">
                  <a:tint val="75000"/>
                </a:prstClr>
              </a:solidFill>
              <a:latin typeface="Calibri"/>
            </a:endParaRPr>
          </a:p>
        </p:txBody>
      </p:sp>
      <p:sp>
        <p:nvSpPr>
          <p:cNvPr id="2" name="TextBox 1"/>
          <p:cNvSpPr txBox="1"/>
          <p:nvPr/>
        </p:nvSpPr>
        <p:spPr>
          <a:xfrm>
            <a:off x="914923" y="625257"/>
            <a:ext cx="9934182" cy="523220"/>
          </a:xfrm>
          <a:prstGeom prst="rect">
            <a:avLst/>
          </a:prstGeom>
          <a:ln/>
        </p:spPr>
        <p:txBody>
          <a:bodyPr vert="horz" wrap="square" lIns="91440" tIns="45720" rIns="91440" bIns="45720" rtlCol="0" anchor="ctr">
            <a:spAutoFit/>
          </a:bodyPr>
          <a:lstStyle/>
          <a:p>
            <a:pPr algn="ctr"/>
            <a:r>
              <a:rPr lang="en-US" sz="2800" b="1" dirty="0">
                <a:latin typeface="Calibri"/>
              </a:rPr>
              <a:t>U.S. DOT Priority: Environmental Justice (EJ) Principles </a:t>
            </a:r>
          </a:p>
        </p:txBody>
      </p:sp>
      <p:sp>
        <p:nvSpPr>
          <p:cNvPr id="4" name="TextBox 3"/>
          <p:cNvSpPr txBox="1"/>
          <p:nvPr/>
        </p:nvSpPr>
        <p:spPr>
          <a:xfrm>
            <a:off x="1129342" y="1378974"/>
            <a:ext cx="9912440" cy="4093428"/>
          </a:xfrm>
          <a:prstGeom prst="rect">
            <a:avLst/>
          </a:prstGeom>
          <a:ln/>
        </p:spPr>
        <p:txBody>
          <a:bodyPr vert="horz" wrap="square" lIns="91440" tIns="45720" rIns="91440" bIns="45720" rtlCol="0" anchor="t">
            <a:spAutoFit/>
          </a:bodyPr>
          <a:lstStyle/>
          <a:p>
            <a:pPr marL="342900" indent="-342900">
              <a:buFont typeface="Arial"/>
              <a:buChar char="•"/>
            </a:pPr>
            <a:r>
              <a:rPr lang="en-US" sz="2000">
                <a:ea typeface="+mn-lt"/>
                <a:cs typeface="+mn-lt"/>
              </a:rPr>
              <a:t>To avoid, minimize, or mitigate disproportionately high and adverse human health and environmental effects, including social and economic effects, on </a:t>
            </a:r>
            <a:r>
              <a:rPr lang="en-US" sz="2000" b="1">
                <a:solidFill>
                  <a:schemeClr val="tx2"/>
                </a:solidFill>
                <a:ea typeface="+mn-lt"/>
                <a:cs typeface="+mn-lt"/>
              </a:rPr>
              <a:t>minority populations</a:t>
            </a:r>
            <a:r>
              <a:rPr lang="en-US" sz="2000">
                <a:ea typeface="+mn-lt"/>
                <a:cs typeface="+mn-lt"/>
              </a:rPr>
              <a:t> and </a:t>
            </a:r>
            <a:r>
              <a:rPr lang="en-US" sz="2000" b="1">
                <a:solidFill>
                  <a:schemeClr val="tx2"/>
                </a:solidFill>
                <a:ea typeface="+mn-lt"/>
                <a:cs typeface="+mn-lt"/>
              </a:rPr>
              <a:t>low-income populations</a:t>
            </a:r>
            <a:r>
              <a:rPr lang="en-US" sz="2000">
                <a:ea typeface="+mn-lt"/>
                <a:cs typeface="+mn-lt"/>
              </a:rPr>
              <a:t>.</a:t>
            </a:r>
            <a:endParaRPr lang="en-US">
              <a:cs typeface="Calibri"/>
            </a:endParaRPr>
          </a:p>
          <a:p>
            <a:pPr marL="342900" indent="-342900">
              <a:buFont typeface="Arial"/>
              <a:buChar char="•"/>
            </a:pPr>
            <a:endParaRPr lang="en-US" sz="2000">
              <a:ea typeface="+mn-lt"/>
              <a:cs typeface="+mn-lt"/>
            </a:endParaRPr>
          </a:p>
          <a:p>
            <a:pPr marL="342900" indent="-342900">
              <a:buFont typeface="Arial"/>
              <a:buChar char="•"/>
            </a:pPr>
            <a:r>
              <a:rPr lang="en-US" sz="2000">
                <a:ea typeface="+mn-lt"/>
                <a:cs typeface="+mn-lt"/>
              </a:rPr>
              <a:t>To ensure the </a:t>
            </a:r>
            <a:r>
              <a:rPr lang="en-US" sz="2000" b="1">
                <a:solidFill>
                  <a:schemeClr val="tx2"/>
                </a:solidFill>
                <a:ea typeface="+mn-lt"/>
                <a:cs typeface="+mn-lt"/>
              </a:rPr>
              <a:t>full and fair participation </a:t>
            </a:r>
            <a:r>
              <a:rPr lang="en-US" sz="2000">
                <a:ea typeface="+mn-lt"/>
                <a:cs typeface="+mn-lt"/>
              </a:rPr>
              <a:t>by all potentially affected communities in the transportation decision-making process.</a:t>
            </a:r>
            <a:endParaRPr lang="en-US">
              <a:cs typeface="Calibri"/>
            </a:endParaRPr>
          </a:p>
          <a:p>
            <a:pPr marL="342900" indent="-342900">
              <a:buFont typeface="Arial"/>
              <a:buChar char="•"/>
            </a:pPr>
            <a:endParaRPr lang="en-US" sz="2000">
              <a:ea typeface="+mn-lt"/>
              <a:cs typeface="+mn-lt"/>
            </a:endParaRPr>
          </a:p>
          <a:p>
            <a:pPr marL="342900" indent="-342900">
              <a:buFont typeface="Arial"/>
              <a:buChar char="•"/>
            </a:pPr>
            <a:r>
              <a:rPr lang="en-US" sz="2000">
                <a:ea typeface="+mn-lt"/>
                <a:cs typeface="+mn-lt"/>
              </a:rPr>
              <a:t>To </a:t>
            </a:r>
            <a:r>
              <a:rPr lang="en-US" sz="2000" b="1">
                <a:solidFill>
                  <a:schemeClr val="tx2"/>
                </a:solidFill>
                <a:ea typeface="+mn-lt"/>
                <a:cs typeface="+mn-lt"/>
              </a:rPr>
              <a:t>prevent the denial of, reduction in, or significant delay in the receipt of benefits</a:t>
            </a:r>
            <a:r>
              <a:rPr lang="en-US" sz="2000">
                <a:ea typeface="+mn-lt"/>
                <a:cs typeface="+mn-lt"/>
              </a:rPr>
              <a:t> by minority and low-income populations.</a:t>
            </a:r>
            <a:endParaRPr lang="en-US">
              <a:cs typeface="Calibri"/>
            </a:endParaRPr>
          </a:p>
          <a:p>
            <a:pPr marL="342900" indent="-342900">
              <a:buFont typeface="Arial"/>
              <a:buChar char="•"/>
            </a:pPr>
            <a:endParaRPr lang="en-US" sz="2000"/>
          </a:p>
          <a:p>
            <a:pPr marL="285750" indent="-285750">
              <a:buFont typeface="Arial" panose="020B0604020202020204" pitchFamily="34" charset="0"/>
              <a:buChar char="•"/>
            </a:pPr>
            <a:r>
              <a:rPr lang="en-US" sz="2000"/>
              <a:t>To identify Environmental Justice Communities (EJCs) in your state, please use EPA’s </a:t>
            </a:r>
            <a:r>
              <a:rPr lang="en-US" sz="2000" err="1"/>
              <a:t>EJScreen</a:t>
            </a:r>
            <a:r>
              <a:rPr lang="en-US" sz="2000"/>
              <a:t> tool: </a:t>
            </a:r>
            <a:r>
              <a:rPr lang="en-US" sz="2000">
                <a:hlinkClick r:id="rId3"/>
              </a:rPr>
              <a:t>https://www.epa.gov/ejscreen</a:t>
            </a:r>
            <a:endParaRPr lang="en-US" sz="2000"/>
          </a:p>
          <a:p>
            <a:endParaRPr lang="en-US" sz="2000"/>
          </a:p>
        </p:txBody>
      </p:sp>
    </p:spTree>
    <p:extLst>
      <p:ext uri="{BB962C8B-B14F-4D97-AF65-F5344CB8AC3E}">
        <p14:creationId xmlns:p14="http://schemas.microsoft.com/office/powerpoint/2010/main" val="3211246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txBox="1">
            <a:spLocks/>
          </p:cNvSpPr>
          <p:nvPr/>
        </p:nvSpPr>
        <p:spPr>
          <a:xfrm>
            <a:off x="8229600" y="6324601"/>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a:solidFill>
                  <a:prstClr val="black">
                    <a:tint val="75000"/>
                  </a:prstClr>
                </a:solidFill>
                <a:latin typeface="Calibri"/>
              </a:rPr>
              <a:pPr>
                <a:defRPr/>
              </a:pPr>
              <a:t>4</a:t>
            </a:fld>
            <a:endParaRPr lang="en-US">
              <a:solidFill>
                <a:prstClr val="black">
                  <a:tint val="75000"/>
                </a:prstClr>
              </a:solidFill>
              <a:latin typeface="Calibri"/>
            </a:endParaRPr>
          </a:p>
        </p:txBody>
      </p:sp>
      <p:sp>
        <p:nvSpPr>
          <p:cNvPr id="2" name="TextBox 1"/>
          <p:cNvSpPr txBox="1"/>
          <p:nvPr/>
        </p:nvSpPr>
        <p:spPr>
          <a:xfrm>
            <a:off x="0" y="609600"/>
            <a:ext cx="12192000" cy="523220"/>
          </a:xfrm>
          <a:prstGeom prst="rect">
            <a:avLst/>
          </a:prstGeom>
          <a:ln/>
        </p:spPr>
        <p:txBody>
          <a:bodyPr vert="horz" wrap="square" lIns="91440" tIns="45720" rIns="91440" bIns="45720" rtlCol="0" anchor="ctr">
            <a:spAutoFit/>
          </a:bodyPr>
          <a:lstStyle/>
          <a:p>
            <a:pPr algn="ctr"/>
            <a:r>
              <a:rPr lang="en-US" sz="2800" b="1" dirty="0">
                <a:latin typeface="Calibri"/>
              </a:rPr>
              <a:t>High Hazard Flammable Trains &amp; Info Sharing Requirement</a:t>
            </a:r>
          </a:p>
        </p:txBody>
      </p:sp>
      <p:sp>
        <p:nvSpPr>
          <p:cNvPr id="6" name="TextBox 5">
            <a:extLst>
              <a:ext uri="{FF2B5EF4-FFF2-40B4-BE49-F238E27FC236}">
                <a16:creationId xmlns:a16="http://schemas.microsoft.com/office/drawing/2014/main" id="{CE28AACD-5424-46FB-B166-94DB90B13C33}"/>
              </a:ext>
            </a:extLst>
          </p:cNvPr>
          <p:cNvSpPr txBox="1"/>
          <p:nvPr/>
        </p:nvSpPr>
        <p:spPr>
          <a:xfrm>
            <a:off x="465365" y="1433153"/>
            <a:ext cx="10580913" cy="4154984"/>
          </a:xfrm>
          <a:prstGeom prst="rect">
            <a:avLst/>
          </a:prstGeom>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342900" indent="-342900">
              <a:buFont typeface="Arial"/>
              <a:buChar char="•"/>
            </a:pPr>
            <a:r>
              <a:rPr lang="en-US" sz="2200" dirty="0"/>
              <a:t>High Hazard Flammable Train (HHFT): A train that has a continuous block of twenty (20) or more tank cars loaded with a flammable liquid (i.e., unit train), or thirty-five (35) or more cars loaded with a flammable liquid dispersed through a train (i.e., manifest train with other cargo-type cars interspersed). </a:t>
            </a:r>
            <a:endParaRPr lang="en-US" sz="2200" dirty="0">
              <a:cs typeface="Calibri"/>
            </a:endParaRPr>
          </a:p>
          <a:p>
            <a:pPr marL="342900" indent="-342900">
              <a:buFont typeface="Arial"/>
              <a:buChar char="•"/>
            </a:pPr>
            <a:endParaRPr lang="en-US" sz="2200" dirty="0">
              <a:ea typeface="+mn-lt"/>
              <a:cs typeface="+mn-lt"/>
            </a:endParaRPr>
          </a:p>
          <a:p>
            <a:pPr marL="342900" indent="-342900">
              <a:buFont typeface="Arial"/>
              <a:buChar char="•"/>
            </a:pPr>
            <a:r>
              <a:rPr lang="en-US" sz="2200" dirty="0">
                <a:ea typeface="+mn-lt"/>
                <a:cs typeface="+mn-lt"/>
              </a:rPr>
              <a:t>Railroads must share information about HHFT operations with each SERC/TERC</a:t>
            </a:r>
            <a:endParaRPr lang="en-US" sz="2200" dirty="0">
              <a:cs typeface="Calibri"/>
            </a:endParaRPr>
          </a:p>
          <a:p>
            <a:pPr>
              <a:buFont typeface="Arial"/>
              <a:buChar char="•"/>
            </a:pPr>
            <a:endParaRPr lang="en-US" sz="2200" dirty="0">
              <a:ea typeface="+mn-lt"/>
              <a:cs typeface="+mn-lt"/>
            </a:endParaRPr>
          </a:p>
          <a:p>
            <a:pPr marL="342900" indent="-342900">
              <a:buFont typeface="Arial"/>
              <a:buChar char="•"/>
            </a:pPr>
            <a:r>
              <a:rPr lang="en-US" sz="2200" dirty="0">
                <a:ea typeface="+mn-lt"/>
                <a:cs typeface="+mn-lt"/>
              </a:rPr>
              <a:t>On September 30, 2020, PHMSA received approval to have HMEP grant applicants/recipients declare if SERCs/TERCs have received copies of the railroad-provided information detailed above. In addition, PHMSA received approval to determine if the SERCs/TERCs are disseminating this information to local planning entities. </a:t>
            </a:r>
            <a:endParaRPr lang="en-US" sz="2200" dirty="0"/>
          </a:p>
        </p:txBody>
      </p:sp>
    </p:spTree>
    <p:extLst>
      <p:ext uri="{BB962C8B-B14F-4D97-AF65-F5344CB8AC3E}">
        <p14:creationId xmlns:p14="http://schemas.microsoft.com/office/powerpoint/2010/main" val="848093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txBox="1">
            <a:spLocks/>
          </p:cNvSpPr>
          <p:nvPr/>
        </p:nvSpPr>
        <p:spPr>
          <a:xfrm>
            <a:off x="8229600" y="6324601"/>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a:solidFill>
                  <a:prstClr val="black">
                    <a:tint val="75000"/>
                  </a:prstClr>
                </a:solidFill>
                <a:latin typeface="Calibri"/>
              </a:rPr>
              <a:pPr>
                <a:defRPr/>
              </a:pPr>
              <a:t>5</a:t>
            </a:fld>
            <a:endParaRPr lang="en-US">
              <a:solidFill>
                <a:prstClr val="black">
                  <a:tint val="75000"/>
                </a:prstClr>
              </a:solidFill>
              <a:latin typeface="Calibri"/>
            </a:endParaRPr>
          </a:p>
        </p:txBody>
      </p:sp>
      <p:sp>
        <p:nvSpPr>
          <p:cNvPr id="2" name="TextBox 1"/>
          <p:cNvSpPr txBox="1"/>
          <p:nvPr/>
        </p:nvSpPr>
        <p:spPr>
          <a:xfrm>
            <a:off x="0" y="609600"/>
            <a:ext cx="12192000" cy="523220"/>
          </a:xfrm>
          <a:prstGeom prst="rect">
            <a:avLst/>
          </a:prstGeom>
          <a:ln/>
        </p:spPr>
        <p:txBody>
          <a:bodyPr vert="horz" wrap="square" lIns="91440" tIns="45720" rIns="91440" bIns="45720" rtlCol="0" anchor="ctr">
            <a:spAutoFit/>
          </a:bodyPr>
          <a:lstStyle/>
          <a:p>
            <a:pPr algn="ctr"/>
            <a:r>
              <a:rPr lang="en-US" sz="2800" b="1">
                <a:solidFill>
                  <a:prstClr val="black"/>
                </a:solidFill>
                <a:latin typeface="Calibri"/>
              </a:rPr>
              <a:t>High Hazard Flammable Train (HHFT) Data Call</a:t>
            </a:r>
          </a:p>
        </p:txBody>
      </p:sp>
      <p:sp>
        <p:nvSpPr>
          <p:cNvPr id="4" name="TextBox 3"/>
          <p:cNvSpPr txBox="1"/>
          <p:nvPr/>
        </p:nvSpPr>
        <p:spPr>
          <a:xfrm>
            <a:off x="4876799" y="1403977"/>
            <a:ext cx="6705601" cy="4154984"/>
          </a:xfrm>
          <a:prstGeom prst="rect">
            <a:avLst/>
          </a:prstGeom>
          <a:ln/>
        </p:spPr>
        <p:txBody>
          <a:bodyPr vert="horz" wrap="square" lIns="91440" tIns="45720" rIns="91440" bIns="45720" rtlCol="0" anchor="t">
            <a:spAutoFit/>
          </a:bodyPr>
          <a:lstStyle/>
          <a:p>
            <a:pPr marL="285750" indent="-285750">
              <a:buFont typeface="Arial" panose="020B0604020202020204" pitchFamily="34" charset="0"/>
              <a:buChar char="•"/>
            </a:pPr>
            <a:r>
              <a:rPr lang="en-US" sz="2200"/>
              <a:t>Expect an email from </a:t>
            </a:r>
            <a:r>
              <a:rPr lang="en-US" sz="2200" dirty="0">
                <a:hlinkClick r:id="rId3"/>
              </a:rPr>
              <a:t>HMEP.grants@dot.gov</a:t>
            </a:r>
            <a:r>
              <a:rPr lang="en-US" sz="2200"/>
              <a:t> this week.</a:t>
            </a:r>
            <a:endParaRPr lang="en-US" sz="2200" dirty="0"/>
          </a:p>
          <a:p>
            <a:endParaRPr lang="en-US" sz="2200"/>
          </a:p>
          <a:p>
            <a:pPr marL="285750" indent="-285750">
              <a:buFont typeface="Arial" panose="020B0604020202020204" pitchFamily="34" charset="0"/>
              <a:buChar char="•"/>
            </a:pPr>
            <a:r>
              <a:rPr lang="en-US" sz="2200"/>
              <a:t>PHMSA will collect your agency’s response to the following:</a:t>
            </a:r>
          </a:p>
          <a:p>
            <a:pPr marL="800100" lvl="1" indent="-342900">
              <a:buAutoNum type="arabicPeriod"/>
            </a:pPr>
            <a:r>
              <a:rPr lang="en-US" sz="2200"/>
              <a:t>Is your agency currently receiving information on HHFT operations?</a:t>
            </a:r>
          </a:p>
          <a:p>
            <a:pPr marL="800100" lvl="1" indent="-342900">
              <a:buAutoNum type="arabicPeriod"/>
            </a:pPr>
            <a:r>
              <a:rPr lang="en-US" sz="2200"/>
              <a:t>Is your agency disseminating HHFT operations information to local planning entities?</a:t>
            </a:r>
          </a:p>
          <a:p>
            <a:endParaRPr lang="en-US" sz="2200"/>
          </a:p>
          <a:p>
            <a:pPr marL="285750" indent="-285750">
              <a:buFont typeface="Arial" panose="020B0604020202020204" pitchFamily="34" charset="0"/>
              <a:buChar char="•"/>
            </a:pPr>
            <a:r>
              <a:rPr lang="en-US" sz="2200"/>
              <a:t>May 31, 2021 is deadline to respond</a:t>
            </a:r>
          </a:p>
          <a:p>
            <a:endParaRPr lang="en-US" sz="2200"/>
          </a:p>
          <a:p>
            <a:pPr marL="285750" indent="-285750">
              <a:buFont typeface="Arial" panose="020B0604020202020204" pitchFamily="34" charset="0"/>
              <a:buChar char="•"/>
            </a:pPr>
            <a:r>
              <a:rPr lang="en-US" sz="2200"/>
              <a:t>This is an approved information collection activity</a:t>
            </a:r>
          </a:p>
        </p:txBody>
      </p:sp>
      <p:pic>
        <p:nvPicPr>
          <p:cNvPr id="3" name="Picture 5">
            <a:extLst>
              <a:ext uri="{FF2B5EF4-FFF2-40B4-BE49-F238E27FC236}">
                <a16:creationId xmlns:a16="http://schemas.microsoft.com/office/drawing/2014/main" id="{82F56B3E-23FA-4913-B52B-8C23276D7870}"/>
              </a:ext>
            </a:extLst>
          </p:cNvPr>
          <p:cNvPicPr>
            <a:picLocks noChangeAspect="1"/>
          </p:cNvPicPr>
          <p:nvPr/>
        </p:nvPicPr>
        <p:blipFill>
          <a:blip r:embed="rId4"/>
          <a:stretch>
            <a:fillRect/>
          </a:stretch>
        </p:blipFill>
        <p:spPr>
          <a:xfrm>
            <a:off x="204592" y="1799573"/>
            <a:ext cx="4162816" cy="3122112"/>
          </a:xfrm>
          <a:prstGeom prst="rect">
            <a:avLst/>
          </a:prstGeom>
        </p:spPr>
      </p:pic>
    </p:spTree>
    <p:extLst>
      <p:ext uri="{BB962C8B-B14F-4D97-AF65-F5344CB8AC3E}">
        <p14:creationId xmlns:p14="http://schemas.microsoft.com/office/powerpoint/2010/main" val="691304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txBox="1">
            <a:spLocks/>
          </p:cNvSpPr>
          <p:nvPr/>
        </p:nvSpPr>
        <p:spPr>
          <a:xfrm>
            <a:off x="8229600" y="6324601"/>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a:solidFill>
                  <a:prstClr val="black">
                    <a:tint val="75000"/>
                  </a:prstClr>
                </a:solidFill>
                <a:latin typeface="Calibri"/>
              </a:rPr>
              <a:pPr>
                <a:defRPr/>
              </a:pPr>
              <a:t>6</a:t>
            </a:fld>
            <a:endParaRPr lang="en-US">
              <a:solidFill>
                <a:prstClr val="black">
                  <a:tint val="75000"/>
                </a:prstClr>
              </a:solidFill>
              <a:latin typeface="Calibri"/>
            </a:endParaRPr>
          </a:p>
        </p:txBody>
      </p:sp>
      <p:sp>
        <p:nvSpPr>
          <p:cNvPr id="2" name="TextBox 1"/>
          <p:cNvSpPr txBox="1"/>
          <p:nvPr/>
        </p:nvSpPr>
        <p:spPr>
          <a:xfrm>
            <a:off x="3086100" y="609600"/>
            <a:ext cx="6019800" cy="523220"/>
          </a:xfrm>
          <a:prstGeom prst="rect">
            <a:avLst/>
          </a:prstGeom>
          <a:ln/>
        </p:spPr>
        <p:txBody>
          <a:bodyPr vert="horz" wrap="square" lIns="91440" tIns="45720" rIns="91440" bIns="45720" rtlCol="0" anchor="ctr">
            <a:spAutoFit/>
          </a:bodyPr>
          <a:lstStyle/>
          <a:p>
            <a:pPr algn="ctr"/>
            <a:r>
              <a:rPr lang="en-US" sz="2800" b="1">
                <a:solidFill>
                  <a:prstClr val="black"/>
                </a:solidFill>
                <a:latin typeface="Calibri"/>
              </a:rPr>
              <a:t>HMEP Virtual Conference</a:t>
            </a:r>
          </a:p>
        </p:txBody>
      </p:sp>
      <p:sp>
        <p:nvSpPr>
          <p:cNvPr id="4" name="TextBox 3"/>
          <p:cNvSpPr txBox="1"/>
          <p:nvPr/>
        </p:nvSpPr>
        <p:spPr>
          <a:xfrm>
            <a:off x="688758" y="1557588"/>
            <a:ext cx="5401798" cy="3554819"/>
          </a:xfrm>
          <a:prstGeom prst="rect">
            <a:avLst/>
          </a:prstGeom>
          <a:ln/>
        </p:spPr>
        <p:txBody>
          <a:bodyPr vert="horz" wrap="square" lIns="91440" tIns="45720" rIns="91440" bIns="45720" rtlCol="0" anchor="t">
            <a:spAutoFit/>
          </a:bodyPr>
          <a:lstStyle/>
          <a:p>
            <a:pPr marL="342900" indent="-342900">
              <a:buFont typeface="Arial" panose="020B0604020202020204" pitchFamily="34" charset="0"/>
              <a:buChar char="•"/>
            </a:pPr>
            <a:r>
              <a:rPr lang="en-US" sz="2500"/>
              <a:t>August-October 2021 timeframe</a:t>
            </a:r>
            <a:endParaRPr lang="en-US" sz="2500">
              <a:cs typeface="Calibri"/>
            </a:endParaRPr>
          </a:p>
          <a:p>
            <a:endParaRPr lang="en-US" sz="2500" dirty="0"/>
          </a:p>
          <a:p>
            <a:pPr marL="342900" indent="-342900">
              <a:buFont typeface="Arial" panose="020B0604020202020204" pitchFamily="34" charset="0"/>
              <a:buChar char="•"/>
            </a:pPr>
            <a:r>
              <a:rPr lang="en-US" sz="2500"/>
              <a:t>Likely Format: </a:t>
            </a:r>
            <a:r>
              <a:rPr lang="en-US" sz="2500" b="1">
                <a:solidFill>
                  <a:schemeClr val="tx2"/>
                </a:solidFill>
              </a:rPr>
              <a:t>2 half-days </a:t>
            </a:r>
            <a:r>
              <a:rPr lang="en-US" sz="2500"/>
              <a:t>rather than 1 full day</a:t>
            </a:r>
          </a:p>
          <a:p>
            <a:endParaRPr lang="en-US" sz="2500" dirty="0">
              <a:cs typeface="Calibri"/>
            </a:endParaRPr>
          </a:p>
          <a:p>
            <a:pPr marL="342900" indent="-342900">
              <a:buFont typeface="Arial" panose="020B0604020202020204" pitchFamily="34" charset="0"/>
              <a:buChar char="•"/>
            </a:pPr>
            <a:r>
              <a:rPr lang="en-US" sz="2500">
                <a:cs typeface="Calibri"/>
              </a:rPr>
              <a:t>If interested in sharing a training or planning </a:t>
            </a:r>
            <a:r>
              <a:rPr lang="en-US" sz="2500" b="1" dirty="0">
                <a:solidFill>
                  <a:schemeClr val="tx2"/>
                </a:solidFill>
                <a:cs typeface="Calibri"/>
              </a:rPr>
              <a:t>success story/presentation </a:t>
            </a:r>
            <a:r>
              <a:rPr lang="en-US" sz="2500">
                <a:cs typeface="Calibri"/>
              </a:rPr>
              <a:t>(up to 15 minutes), please email </a:t>
            </a:r>
            <a:r>
              <a:rPr lang="en-US" sz="2500" dirty="0">
                <a:cs typeface="Calibri"/>
                <a:hlinkClick r:id="rId3"/>
              </a:rPr>
              <a:t>Shakira.Mack@dot.gov</a:t>
            </a:r>
            <a:r>
              <a:rPr lang="en-US" sz="2500">
                <a:cs typeface="Calibri"/>
              </a:rPr>
              <a:t>. </a:t>
            </a:r>
          </a:p>
        </p:txBody>
      </p:sp>
      <p:pic>
        <p:nvPicPr>
          <p:cNvPr id="5" name="Picture 2" descr="https://files.realpython.com/media/13-Python-Projects-for-Intermediate-Developers_Watermarked.bb98d44bdb1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4228"/>
          <a:stretch/>
        </p:blipFill>
        <p:spPr bwMode="auto">
          <a:xfrm>
            <a:off x="6383462" y="1739991"/>
            <a:ext cx="5251276" cy="2533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961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txBox="1">
            <a:spLocks/>
          </p:cNvSpPr>
          <p:nvPr/>
        </p:nvSpPr>
        <p:spPr>
          <a:xfrm>
            <a:off x="8229600" y="6324601"/>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a:solidFill>
                  <a:prstClr val="black">
                    <a:tint val="75000"/>
                  </a:prstClr>
                </a:solidFill>
                <a:latin typeface="Calibri"/>
              </a:rPr>
              <a:pPr>
                <a:defRPr/>
              </a:pPr>
              <a:t>7</a:t>
            </a:fld>
            <a:endParaRPr lang="en-US">
              <a:solidFill>
                <a:prstClr val="black">
                  <a:tint val="75000"/>
                </a:prstClr>
              </a:solidFill>
              <a:latin typeface="Calibri"/>
            </a:endParaRPr>
          </a:p>
        </p:txBody>
      </p:sp>
      <p:sp>
        <p:nvSpPr>
          <p:cNvPr id="2" name="TextBox 1"/>
          <p:cNvSpPr txBox="1"/>
          <p:nvPr/>
        </p:nvSpPr>
        <p:spPr>
          <a:xfrm>
            <a:off x="3086100" y="609600"/>
            <a:ext cx="6019800" cy="523220"/>
          </a:xfrm>
          <a:prstGeom prst="rect">
            <a:avLst/>
          </a:prstGeom>
          <a:ln/>
        </p:spPr>
        <p:txBody>
          <a:bodyPr vert="horz" wrap="square" lIns="91440" tIns="45720" rIns="91440" bIns="45720" rtlCol="0" anchor="ctr">
            <a:spAutoFit/>
          </a:bodyPr>
          <a:lstStyle/>
          <a:p>
            <a:pPr algn="ctr"/>
            <a:r>
              <a:rPr lang="en-US" sz="2800" b="1">
                <a:solidFill>
                  <a:prstClr val="black"/>
                </a:solidFill>
                <a:latin typeface="Calibri"/>
              </a:rPr>
              <a:t>Reminders about HMEP Funds</a:t>
            </a:r>
          </a:p>
        </p:txBody>
      </p:sp>
      <p:sp>
        <p:nvSpPr>
          <p:cNvPr id="4" name="TextBox 3"/>
          <p:cNvSpPr txBox="1"/>
          <p:nvPr/>
        </p:nvSpPr>
        <p:spPr>
          <a:xfrm>
            <a:off x="3404461" y="1310838"/>
            <a:ext cx="7250660" cy="4524315"/>
          </a:xfrm>
          <a:prstGeom prst="rect">
            <a:avLst/>
          </a:prstGeom>
          <a:ln/>
        </p:spPr>
        <p:txBody>
          <a:bodyPr vert="horz" wrap="square" lIns="91440" tIns="45720" rIns="91440" bIns="45720" rtlCol="0" anchor="t">
            <a:spAutoFit/>
          </a:bodyPr>
          <a:lstStyle/>
          <a:p>
            <a:pPr marL="342900" indent="-342900">
              <a:buFont typeface="Arial" panose="020B0604020202020204" pitchFamily="34" charset="0"/>
              <a:buChar char="•"/>
            </a:pPr>
            <a:r>
              <a:rPr lang="en-US" sz="2400" dirty="0">
                <a:cs typeface="Calibri"/>
              </a:rPr>
              <a:t>Recipients of FY 2019-2021 Grant Awards may use all funding through </a:t>
            </a:r>
            <a:r>
              <a:rPr lang="en-US" sz="2400" b="1" dirty="0">
                <a:solidFill>
                  <a:schemeClr val="tx2"/>
                </a:solidFill>
                <a:cs typeface="Calibri"/>
              </a:rPr>
              <a:t>September 30, 2022</a:t>
            </a:r>
            <a:r>
              <a:rPr lang="en-US" sz="2400" dirty="0">
                <a:cs typeface="Calibri"/>
              </a:rPr>
              <a:t>.</a:t>
            </a:r>
            <a:endParaRPr lang="en-US" sz="2400" dirty="0"/>
          </a:p>
          <a:p>
            <a:endParaRPr lang="en-US" sz="2400" dirty="0"/>
          </a:p>
          <a:p>
            <a:pPr marL="342900" indent="-342900">
              <a:buFont typeface="Arial" panose="020B0604020202020204" pitchFamily="34" charset="0"/>
              <a:buChar char="•"/>
            </a:pPr>
            <a:r>
              <a:rPr lang="en-US" sz="2400" dirty="0"/>
              <a:t>Surplus Year 1 and Year 2 funds</a:t>
            </a:r>
            <a:endParaRPr lang="en-US" sz="2400" dirty="0">
              <a:cs typeface="Calibri"/>
            </a:endParaRPr>
          </a:p>
          <a:p>
            <a:pPr marL="800100" lvl="1" indent="-342900">
              <a:buFont typeface="Wingdings" panose="020B0604020202020204" pitchFamily="34" charset="0"/>
              <a:buChar char="ü"/>
            </a:pPr>
            <a:r>
              <a:rPr lang="en-US" sz="2400" dirty="0"/>
              <a:t>Consider </a:t>
            </a:r>
            <a:r>
              <a:rPr lang="en-US" sz="2400" b="1" dirty="0">
                <a:solidFill>
                  <a:schemeClr val="tx2"/>
                </a:solidFill>
              </a:rPr>
              <a:t>reprogramming</a:t>
            </a:r>
            <a:r>
              <a:rPr lang="en-US" sz="2400" dirty="0"/>
              <a:t> unused Year 1 and Year 2 HMEP funds (e.g., travel funds)</a:t>
            </a:r>
            <a:endParaRPr lang="en-US" sz="2400" dirty="0">
              <a:cs typeface="Calibri"/>
            </a:endParaRPr>
          </a:p>
          <a:p>
            <a:pPr marL="800100" lvl="1" indent="-342900">
              <a:buFont typeface="Wingdings" panose="020B0604020202020204" pitchFamily="34" charset="0"/>
              <a:buChar char="ü"/>
            </a:pPr>
            <a:r>
              <a:rPr lang="en-US" sz="2400" dirty="0"/>
              <a:t>Equipment purchases: Training props (e.g., rail car)</a:t>
            </a:r>
            <a:endParaRPr lang="en-US" sz="2400" dirty="0">
              <a:cs typeface="Calibri"/>
            </a:endParaRPr>
          </a:p>
          <a:p>
            <a:endParaRPr lang="en-US" sz="2400" dirty="0"/>
          </a:p>
          <a:p>
            <a:pPr marL="342900" indent="-342900">
              <a:buFont typeface="Arial" panose="020B0604020202020204" pitchFamily="34" charset="0"/>
              <a:buChar char="•"/>
            </a:pPr>
            <a:r>
              <a:rPr lang="en-US" sz="2400" dirty="0"/>
              <a:t>If not included in continuing app, submit an </a:t>
            </a:r>
            <a:r>
              <a:rPr lang="en-US" sz="2400" b="1" dirty="0">
                <a:solidFill>
                  <a:schemeClr val="tx2"/>
                </a:solidFill>
              </a:rPr>
              <a:t>activity request </a:t>
            </a:r>
            <a:r>
              <a:rPr lang="en-US" sz="2400" dirty="0"/>
              <a:t>at </a:t>
            </a:r>
            <a:r>
              <a:rPr lang="en-US" sz="2400" dirty="0">
                <a:hlinkClick r:id="rId3"/>
              </a:rPr>
              <a:t>https://hazmatgrants.phmsa.dot.gov/activity_request.asp</a:t>
            </a:r>
            <a:endParaRPr lang="en-US" sz="2400" dirty="0"/>
          </a:p>
        </p:txBody>
      </p:sp>
      <p:pic>
        <p:nvPicPr>
          <p:cNvPr id="6" name="Picture 5"/>
          <p:cNvPicPr>
            <a:picLocks noChangeAspect="1"/>
          </p:cNvPicPr>
          <p:nvPr/>
        </p:nvPicPr>
        <p:blipFill>
          <a:blip r:embed="rId4"/>
          <a:stretch>
            <a:fillRect/>
          </a:stretch>
        </p:blipFill>
        <p:spPr>
          <a:xfrm>
            <a:off x="795569" y="1938413"/>
            <a:ext cx="2350378" cy="2350378"/>
          </a:xfrm>
          <a:prstGeom prst="rect">
            <a:avLst/>
          </a:prstGeom>
        </p:spPr>
      </p:pic>
    </p:spTree>
    <p:extLst>
      <p:ext uri="{BB962C8B-B14F-4D97-AF65-F5344CB8AC3E}">
        <p14:creationId xmlns:p14="http://schemas.microsoft.com/office/powerpoint/2010/main" val="4115291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txBox="1">
            <a:spLocks/>
          </p:cNvSpPr>
          <p:nvPr/>
        </p:nvSpPr>
        <p:spPr>
          <a:xfrm>
            <a:off x="8229600" y="6324601"/>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a:solidFill>
                  <a:prstClr val="black">
                    <a:tint val="75000"/>
                  </a:prstClr>
                </a:solidFill>
                <a:latin typeface="Calibri"/>
              </a:rPr>
              <a:pPr>
                <a:defRPr/>
              </a:pPr>
              <a:t>8</a:t>
            </a:fld>
            <a:endParaRPr lang="en-US">
              <a:solidFill>
                <a:prstClr val="black">
                  <a:tint val="75000"/>
                </a:prstClr>
              </a:solidFill>
              <a:latin typeface="Calibri"/>
            </a:endParaRPr>
          </a:p>
        </p:txBody>
      </p:sp>
      <p:sp>
        <p:nvSpPr>
          <p:cNvPr id="2" name="TextBox 1"/>
          <p:cNvSpPr txBox="1"/>
          <p:nvPr/>
        </p:nvSpPr>
        <p:spPr>
          <a:xfrm>
            <a:off x="3086100" y="609600"/>
            <a:ext cx="6019800" cy="523220"/>
          </a:xfrm>
          <a:prstGeom prst="rect">
            <a:avLst/>
          </a:prstGeom>
          <a:ln/>
        </p:spPr>
        <p:txBody>
          <a:bodyPr vert="horz" wrap="square" lIns="91440" tIns="45720" rIns="91440" bIns="45720" rtlCol="0" anchor="ctr">
            <a:spAutoFit/>
          </a:bodyPr>
          <a:lstStyle/>
          <a:p>
            <a:pPr algn="ctr"/>
            <a:r>
              <a:rPr lang="en-US" sz="2800" b="1">
                <a:solidFill>
                  <a:prstClr val="black"/>
                </a:solidFill>
                <a:latin typeface="Calibri"/>
              </a:rPr>
              <a:t>HMEP Semi-Annual Reports</a:t>
            </a:r>
          </a:p>
        </p:txBody>
      </p:sp>
      <p:sp>
        <p:nvSpPr>
          <p:cNvPr id="4" name="TextBox 3"/>
          <p:cNvSpPr txBox="1"/>
          <p:nvPr/>
        </p:nvSpPr>
        <p:spPr>
          <a:xfrm>
            <a:off x="1047481" y="1342264"/>
            <a:ext cx="9912440" cy="4339650"/>
          </a:xfrm>
          <a:prstGeom prst="rect">
            <a:avLst/>
          </a:prstGeom>
          <a:ln/>
        </p:spPr>
        <p:txBody>
          <a:bodyPr vert="horz" wrap="square" lIns="91440" tIns="45720" rIns="91440" bIns="45720" rtlCol="0" anchor="t">
            <a:spAutoFit/>
          </a:bodyPr>
          <a:lstStyle/>
          <a:p>
            <a:pPr marL="342900" indent="-342900">
              <a:buFont typeface="Arial" panose="020B0604020202020204" pitchFamily="34" charset="0"/>
              <a:buChar char="•"/>
            </a:pPr>
            <a:r>
              <a:rPr lang="en-US" sz="2300"/>
              <a:t>HMEP semi-annual reports are due </a:t>
            </a:r>
            <a:r>
              <a:rPr lang="en-US" sz="2300" b="1" dirty="0">
                <a:solidFill>
                  <a:schemeClr val="tx2"/>
                </a:solidFill>
              </a:rPr>
              <a:t>April 30, 2021</a:t>
            </a:r>
          </a:p>
          <a:p>
            <a:endParaRPr lang="en-US" sz="2300"/>
          </a:p>
          <a:p>
            <a:pPr marL="342900" indent="-342900">
              <a:buFont typeface="Arial" panose="020B0604020202020204" pitchFamily="34" charset="0"/>
              <a:buChar char="•"/>
            </a:pPr>
            <a:r>
              <a:rPr lang="en-US" sz="2300"/>
              <a:t>The </a:t>
            </a:r>
            <a:r>
              <a:rPr lang="en-US" sz="2300" b="1" dirty="0">
                <a:solidFill>
                  <a:schemeClr val="tx2"/>
                </a:solidFill>
              </a:rPr>
              <a:t>financial report</a:t>
            </a:r>
            <a:r>
              <a:rPr lang="en-US" sz="2300"/>
              <a:t> should reflect cumulative expenditures from September 30, 2019 to March 31, 2021</a:t>
            </a:r>
          </a:p>
          <a:p>
            <a:endParaRPr lang="en-US" sz="2300"/>
          </a:p>
          <a:p>
            <a:pPr marL="342900" indent="-342900">
              <a:buFont typeface="Arial" panose="020B0604020202020204" pitchFamily="34" charset="0"/>
              <a:buChar char="•"/>
            </a:pPr>
            <a:r>
              <a:rPr lang="en-US" sz="2300"/>
              <a:t>The </a:t>
            </a:r>
            <a:r>
              <a:rPr lang="en-US" sz="2300" b="1" dirty="0">
                <a:solidFill>
                  <a:schemeClr val="tx2"/>
                </a:solidFill>
              </a:rPr>
              <a:t>programmatic report </a:t>
            </a:r>
            <a:r>
              <a:rPr lang="en-US" sz="2300"/>
              <a:t>should reflect </a:t>
            </a:r>
            <a:r>
              <a:rPr lang="en-US" sz="2300" dirty="0"/>
              <a:t>6 months of </a:t>
            </a:r>
            <a:r>
              <a:rPr lang="en-US" sz="2300"/>
              <a:t>grant activities from October 1, 2020 through March 31, 2021</a:t>
            </a:r>
          </a:p>
          <a:p>
            <a:endParaRPr lang="en-US" sz="2300"/>
          </a:p>
          <a:p>
            <a:pPr marL="342900" indent="-342900">
              <a:buFont typeface="Arial" panose="020B0604020202020204" pitchFamily="34" charset="0"/>
              <a:buChar char="•"/>
            </a:pPr>
            <a:r>
              <a:rPr lang="en-US" sz="2300"/>
              <a:t>Completed reports </a:t>
            </a:r>
            <a:r>
              <a:rPr lang="en-US" sz="2300" b="1">
                <a:solidFill>
                  <a:srgbClr val="FF0000"/>
                </a:solidFill>
              </a:rPr>
              <a:t>should be submitted via email</a:t>
            </a:r>
            <a:r>
              <a:rPr lang="en-US" sz="2300"/>
              <a:t> to </a:t>
            </a:r>
            <a:r>
              <a:rPr lang="en-US" sz="2300" dirty="0">
                <a:hlinkClick r:id="rId3"/>
              </a:rPr>
              <a:t>HMEP.grants@dot.gov</a:t>
            </a:r>
            <a:endParaRPr lang="en-US" sz="2300" dirty="0"/>
          </a:p>
          <a:p>
            <a:endParaRPr lang="en-US" sz="2300"/>
          </a:p>
          <a:p>
            <a:pPr marL="342900" indent="-342900">
              <a:buFont typeface="Arial" panose="020B0604020202020204" pitchFamily="34" charset="0"/>
              <a:buChar char="•"/>
            </a:pPr>
            <a:r>
              <a:rPr lang="en-US" sz="2300"/>
              <a:t>Report templates are available at </a:t>
            </a:r>
            <a:r>
              <a:rPr lang="en-US" sz="2300" dirty="0">
                <a:hlinkClick r:id="rId4"/>
              </a:rPr>
              <a:t>https://www.phmsa.dot.gov/grants/hazmat/hmep-resources</a:t>
            </a:r>
            <a:endParaRPr lang="en-US" sz="2300" dirty="0"/>
          </a:p>
        </p:txBody>
      </p:sp>
    </p:spTree>
    <p:extLst>
      <p:ext uri="{BB962C8B-B14F-4D97-AF65-F5344CB8AC3E}">
        <p14:creationId xmlns:p14="http://schemas.microsoft.com/office/powerpoint/2010/main" val="376947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txBox="1">
            <a:spLocks/>
          </p:cNvSpPr>
          <p:nvPr/>
        </p:nvSpPr>
        <p:spPr>
          <a:xfrm>
            <a:off x="8229600" y="6324601"/>
            <a:ext cx="358726" cy="365125"/>
          </a:xfrm>
          <a:prstGeom prst="rect">
            <a:avLst/>
          </a:prstGeom>
          <a:ln/>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37B69A5-BA6F-4BB5-A40A-0EC1B5725BB6}" type="slidenum">
              <a:rPr lang="en-US">
                <a:solidFill>
                  <a:prstClr val="black">
                    <a:tint val="75000"/>
                  </a:prstClr>
                </a:solidFill>
                <a:latin typeface="Calibri"/>
              </a:rPr>
              <a:pPr>
                <a:defRPr/>
              </a:pPr>
              <a:t>9</a:t>
            </a:fld>
            <a:endParaRPr lang="en-US">
              <a:solidFill>
                <a:prstClr val="black">
                  <a:tint val="75000"/>
                </a:prstClr>
              </a:solidFill>
              <a:latin typeface="Calibri"/>
            </a:endParaRPr>
          </a:p>
        </p:txBody>
      </p:sp>
      <p:sp>
        <p:nvSpPr>
          <p:cNvPr id="6" name="TextBox 5"/>
          <p:cNvSpPr txBox="1"/>
          <p:nvPr/>
        </p:nvSpPr>
        <p:spPr>
          <a:xfrm>
            <a:off x="2488765" y="322172"/>
            <a:ext cx="6771884" cy="954107"/>
          </a:xfrm>
          <a:prstGeom prst="rect">
            <a:avLst/>
          </a:prstGeom>
          <a:ln/>
        </p:spPr>
        <p:txBody>
          <a:bodyPr vert="horz" wrap="square" lIns="91440" tIns="45720" rIns="91440" bIns="45720" rtlCol="0" anchor="ctr">
            <a:spAutoFit/>
          </a:bodyPr>
          <a:lstStyle/>
          <a:p>
            <a:pPr algn="ctr"/>
            <a:r>
              <a:rPr lang="en-US" sz="2800" b="1">
                <a:solidFill>
                  <a:prstClr val="black"/>
                </a:solidFill>
                <a:latin typeface="Calibri"/>
              </a:rPr>
              <a:t>Regional Hazardous Materials Safety Assistance Team (HMSAT) Points of Contact</a:t>
            </a:r>
          </a:p>
        </p:txBody>
      </p:sp>
      <p:graphicFrame>
        <p:nvGraphicFramePr>
          <p:cNvPr id="8" name="Diagram 7"/>
          <p:cNvGraphicFramePr/>
          <p:nvPr>
            <p:extLst>
              <p:ext uri="{D42A27DB-BD31-4B8C-83A1-F6EECF244321}">
                <p14:modId xmlns:p14="http://schemas.microsoft.com/office/powerpoint/2010/main" val="3630835254"/>
              </p:ext>
            </p:extLst>
          </p:nvPr>
        </p:nvGraphicFramePr>
        <p:xfrm>
          <a:off x="553076" y="1310685"/>
          <a:ext cx="4700740" cy="4027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p:cNvGraphicFramePr/>
          <p:nvPr>
            <p:extLst>
              <p:ext uri="{D42A27DB-BD31-4B8C-83A1-F6EECF244321}">
                <p14:modId xmlns:p14="http://schemas.microsoft.com/office/powerpoint/2010/main" val="4254184970"/>
              </p:ext>
            </p:extLst>
          </p:nvPr>
        </p:nvGraphicFramePr>
        <p:xfrm>
          <a:off x="6288066" y="1537302"/>
          <a:ext cx="5323562" cy="35921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98995392"/>
      </p:ext>
    </p:extLst>
  </p:cSld>
  <p:clrMapOvr>
    <a:masterClrMapping/>
  </p:clrMapOvr>
</p:sld>
</file>

<file path=ppt/theme/theme1.xml><?xml version="1.0" encoding="utf-8"?>
<a:theme xmlns:a="http://schemas.openxmlformats.org/drawingml/2006/main" name="PCHELPS PHMSA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ln/>
      </a:spPr>
      <a:bodyPr vert="horz" lIns="91440" tIns="45720" rIns="91440" bIns="45720" rtlCol="0" anchor="ctr"/>
      <a:lstStyle>
        <a:defPPr>
          <a:defRPr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EB2C590C5B0E548BBB80B30B4757BD0" ma:contentTypeVersion="19" ma:contentTypeDescription="Create a new document." ma:contentTypeScope="" ma:versionID="6b1bc3c39238904e2428c60bb3abbfee">
  <xsd:schema xmlns:xsd="http://www.w3.org/2001/XMLSchema" xmlns:xs="http://www.w3.org/2001/XMLSchema" xmlns:p="http://schemas.microsoft.com/office/2006/metadata/properties" xmlns:ns2="63ed583d-7590-47b9-98bc-2af72f9646ac" xmlns:ns3="b3ce6949-99fe-4549-b75a-2322037c47c1" targetNamespace="http://schemas.microsoft.com/office/2006/metadata/properties" ma:root="true" ma:fieldsID="bc40fbf60b4ee081f7b01dc26fb9a3b4" ns2:_="" ns3:_="">
    <xsd:import namespace="63ed583d-7590-47b9-98bc-2af72f9646ac"/>
    <xsd:import namespace="b3ce6949-99fe-4549-b75a-2322037c47c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ed583d-7590-47b9-98bc-2af72f9646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ce6949-99fe-4549-b75a-2322037c47c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30A4EF-680D-42E5-A019-9AD13ACC3564}">
  <ds:schemaRefs>
    <ds:schemaRef ds:uri="http://schemas.microsoft.com/sharepoint/v3/contenttype/forms"/>
  </ds:schemaRefs>
</ds:datastoreItem>
</file>

<file path=customXml/itemProps2.xml><?xml version="1.0" encoding="utf-8"?>
<ds:datastoreItem xmlns:ds="http://schemas.openxmlformats.org/officeDocument/2006/customXml" ds:itemID="{0A22E909-5D98-499C-846C-C4E226CB855C}">
  <ds:schemaRefs>
    <ds:schemaRef ds:uri="http://schemas.microsoft.com/office/2006/metadata/properties"/>
    <ds:schemaRef ds:uri="http://purl.org/dc/dcmitype/"/>
    <ds:schemaRef ds:uri="http://schemas.microsoft.com/office/2006/documentManagement/types"/>
    <ds:schemaRef ds:uri="http://purl.org/dc/elements/1.1/"/>
    <ds:schemaRef ds:uri="http://schemas.microsoft.com/office/infopath/2007/PartnerControls"/>
    <ds:schemaRef ds:uri="http://purl.org/dc/terms/"/>
    <ds:schemaRef ds:uri="http://schemas.openxmlformats.org/package/2006/metadata/core-properties"/>
    <ds:schemaRef ds:uri="b3ce6949-99fe-4549-b75a-2322037c47c1"/>
    <ds:schemaRef ds:uri="63ed583d-7590-47b9-98bc-2af72f9646ac"/>
    <ds:schemaRef ds:uri="http://www.w3.org/XML/1998/namespace"/>
  </ds:schemaRefs>
</ds:datastoreItem>
</file>

<file path=customXml/itemProps3.xml><?xml version="1.0" encoding="utf-8"?>
<ds:datastoreItem xmlns:ds="http://schemas.openxmlformats.org/officeDocument/2006/customXml" ds:itemID="{CB582647-799E-43B7-8BEB-09B8E405EAFA}">
  <ds:schemaRefs>
    <ds:schemaRef ds:uri="63ed583d-7590-47b9-98bc-2af72f9646ac"/>
    <ds:schemaRef ds:uri="b3ce6949-99fe-4549-b75a-2322037c47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83</TotalTime>
  <Words>790</Words>
  <Application>Microsoft Office PowerPoint</Application>
  <PresentationFormat>Widescreen</PresentationFormat>
  <Paragraphs>96</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Times New Roman</vt:lpstr>
      <vt:lpstr>Wingdings</vt:lpstr>
      <vt:lpstr>PCHELPS PHMSA Presentation Template</vt:lpstr>
      <vt:lpstr>U.S. Depatment of Transportation Pipeline &amp; Hazardous Materials Safety Administration Hazmat Grants Program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Mack, Shakira (PHMSA)</cp:lastModifiedBy>
  <cp:revision>122</cp:revision>
  <dcterms:created xsi:type="dcterms:W3CDTF">2021-04-15T20:46:19Z</dcterms:created>
  <dcterms:modified xsi:type="dcterms:W3CDTF">2021-04-20T17:59:34Z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0x010100FEB2C590C5B0E548BBB80B30B4757BD0</vt:lpwstr>
  </property>
</Properties>
</file>