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3"/>
  </p:notesMasterIdLst>
  <p:handoutMasterIdLst>
    <p:handoutMasterId r:id="rId44"/>
  </p:handoutMasterIdLst>
  <p:sldIdLst>
    <p:sldId id="328" r:id="rId5"/>
    <p:sldId id="330" r:id="rId6"/>
    <p:sldId id="310" r:id="rId7"/>
    <p:sldId id="357" r:id="rId8"/>
    <p:sldId id="316" r:id="rId9"/>
    <p:sldId id="324" r:id="rId10"/>
    <p:sldId id="322" r:id="rId11"/>
    <p:sldId id="315" r:id="rId12"/>
    <p:sldId id="323" r:id="rId13"/>
    <p:sldId id="359" r:id="rId14"/>
    <p:sldId id="325" r:id="rId15"/>
    <p:sldId id="345" r:id="rId16"/>
    <p:sldId id="346" r:id="rId17"/>
    <p:sldId id="362" r:id="rId18"/>
    <p:sldId id="339" r:id="rId19"/>
    <p:sldId id="347" r:id="rId20"/>
    <p:sldId id="338" r:id="rId21"/>
    <p:sldId id="348" r:id="rId22"/>
    <p:sldId id="318" r:id="rId23"/>
    <p:sldId id="349" r:id="rId24"/>
    <p:sldId id="319" r:id="rId25"/>
    <p:sldId id="350" r:id="rId26"/>
    <p:sldId id="274" r:id="rId27"/>
    <p:sldId id="334" r:id="rId28"/>
    <p:sldId id="360" r:id="rId29"/>
    <p:sldId id="340" r:id="rId30"/>
    <p:sldId id="352" r:id="rId31"/>
    <p:sldId id="335" r:id="rId32"/>
    <p:sldId id="353" r:id="rId33"/>
    <p:sldId id="336" r:id="rId34"/>
    <p:sldId id="361" r:id="rId35"/>
    <p:sldId id="337" r:id="rId36"/>
    <p:sldId id="355" r:id="rId37"/>
    <p:sldId id="341" r:id="rId38"/>
    <p:sldId id="356" r:id="rId39"/>
    <p:sldId id="342" r:id="rId40"/>
    <p:sldId id="343" r:id="rId41"/>
    <p:sldId id="331" r:id="rId4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chenbacher, Lisa (PHMSA)" initials="RL(" lastIdx="2" clrIdx="0">
    <p:extLst>
      <p:ext uri="{19B8F6BF-5375-455C-9EA6-DF929625EA0E}">
        <p15:presenceInfo xmlns:p15="http://schemas.microsoft.com/office/powerpoint/2012/main" userId="S-1-5-21-982035342-1880134254-310265210-196842" providerId="AD"/>
      </p:ext>
    </p:extLst>
  </p:cmAuthor>
  <p:cmAuthor id="2" name="Valencia, Flor (PHMSA)" initials="VF(" lastIdx="5" clrIdx="1">
    <p:extLst>
      <p:ext uri="{19B8F6BF-5375-455C-9EA6-DF929625EA0E}">
        <p15:presenceInfo xmlns:p15="http://schemas.microsoft.com/office/powerpoint/2012/main" userId="S-1-5-21-982035342-1880134254-310265210-175748" providerId="AD"/>
      </p:ext>
    </p:extLst>
  </p:cmAuthor>
  <p:cmAuthor id="3" name="Mack, Shakira (PHMSA)" initials="MS(" lastIdx="1" clrIdx="2">
    <p:extLst>
      <p:ext uri="{19B8F6BF-5375-455C-9EA6-DF929625EA0E}">
        <p15:presenceInfo xmlns:p15="http://schemas.microsoft.com/office/powerpoint/2012/main" userId="S-1-5-21-982035342-1880134254-310265210-287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85839" autoAdjust="0"/>
  </p:normalViewPr>
  <p:slideViewPr>
    <p:cSldViewPr>
      <p:cViewPr varScale="1">
        <p:scale>
          <a:sx n="74" d="100"/>
          <a:sy n="74" d="100"/>
        </p:scale>
        <p:origin x="176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100" b="1" dirty="0"/>
        </a:p>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pPr algn="ctr"/>
          <a:r>
            <a:rPr lang="en-US" b="1" dirty="0">
              <a:latin typeface="Times New Roman" panose="02020603050405020304" pitchFamily="18" charset="0"/>
              <a:cs typeface="Times New Roman" panose="02020603050405020304" pitchFamily="18" charset="0"/>
            </a:rPr>
            <a:t>Chief</a:t>
          </a:r>
        </a:p>
        <a:p>
          <a:pPr algn="ctr"/>
          <a:r>
            <a:rPr lang="en-US" dirty="0">
              <a:latin typeface="Times New Roman" panose="02020603050405020304" pitchFamily="18" charset="0"/>
              <a:cs typeface="Times New Roman" panose="02020603050405020304" pitchFamily="18" charset="0"/>
            </a:rPr>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dirty="0">
              <a:latin typeface="Times New Roman" panose="02020603050405020304" pitchFamily="18" charset="0"/>
              <a:cs typeface="Times New Roman" panose="02020603050405020304" pitchFamily="18" charset="0"/>
            </a:rPr>
            <a:t>Senior Grants Management Specialist</a:t>
          </a:r>
        </a:p>
        <a:p>
          <a:r>
            <a:rPr lang="en-US" dirty="0">
              <a:latin typeface="Times New Roman" panose="02020603050405020304" pitchFamily="18" charset="0"/>
              <a:cs typeface="Times New Roman" panose="02020603050405020304" pitchFamily="18" charset="0"/>
            </a:rPr>
            <a:t>Carla Sheppard	</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dgm:spPr/>
      <dgm:t>
        <a:bodyPr/>
        <a:lstStyle/>
        <a:p>
          <a:r>
            <a:rPr lang="en-US" b="1" dirty="0">
              <a:latin typeface="Times New Roman" panose="02020603050405020304" pitchFamily="18" charset="0"/>
              <a:cs typeface="Times New Roman" panose="02020603050405020304" pitchFamily="18" charset="0"/>
            </a:rPr>
            <a:t>Grants Management Specialists</a:t>
          </a:r>
        </a:p>
        <a:p>
          <a:r>
            <a:rPr lang="en-US" dirty="0">
              <a:latin typeface="Times New Roman" panose="02020603050405020304" pitchFamily="18" charset="0"/>
              <a:cs typeface="Times New Roman" panose="02020603050405020304" pitchFamily="18" charset="0"/>
            </a:rPr>
            <a:t>Andre White, Bonita Brown, Flor Valencia, Lisa Reichenbacher, Matthew Hufford, Suezett Edwards</a:t>
          </a: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custT="1"/>
      <dgm:spPr/>
      <dgm:t>
        <a:bodyPr/>
        <a:lstStyle/>
        <a:p>
          <a:r>
            <a:rPr lang="en-US" sz="1600" b="1" dirty="0">
              <a:latin typeface="Times New Roman" panose="02020603050405020304" pitchFamily="18" charset="0"/>
              <a:cs typeface="Times New Roman" panose="02020603050405020304" pitchFamily="18" charset="0"/>
            </a:rPr>
            <a:t>Program Support</a:t>
          </a:r>
        </a:p>
        <a:p>
          <a:r>
            <a:rPr lang="en-US" sz="1600" b="0" dirty="0">
              <a:latin typeface="Times New Roman" panose="02020603050405020304" pitchFamily="18" charset="0"/>
              <a:cs typeface="Times New Roman" panose="02020603050405020304" pitchFamily="18" charset="0"/>
            </a:rPr>
            <a:t>Rose Achieng – Business Analyst </a:t>
          </a:r>
        </a:p>
        <a:p>
          <a:r>
            <a:rPr lang="en-US" sz="1600" b="0" dirty="0">
              <a:latin typeface="Times New Roman" panose="02020603050405020304" pitchFamily="18" charset="0"/>
              <a:cs typeface="Times New Roman" panose="02020603050405020304" pitchFamily="18" charset="0"/>
            </a:rPr>
            <a:t>Shannon Logan – Administrative Assistant  </a:t>
          </a: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dgm:presLayoutVars>
          <dgm:chMax val="1"/>
          <dgm:bulletEnabled val="1"/>
        </dgm:presLayoutVars>
      </dgm:prSet>
      <dgm:spPr/>
    </dgm:pt>
    <dgm:pt modelId="{B24988C5-891B-4B77-B4A1-CD870978E755}" type="pres">
      <dgm:prSet presAssocID="{F5E27837-DC99-4C01-935D-586B9FDDC3B6}" presName="levelTx" presStyleLbl="revTx" presStyleIdx="0" presStyleCnt="0">
        <dgm:presLayoutVars>
          <dgm:chMax val="1"/>
          <dgm:bulletEnabled val="1"/>
        </dgm:presLayoutVars>
      </dgm:prSet>
      <dgm:spPr/>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custScaleY="76964">
        <dgm:presLayoutVars>
          <dgm:chMax val="1"/>
          <dgm:bulletEnabled val="1"/>
        </dgm:presLayoutVars>
      </dgm:prSet>
      <dgm:spPr/>
    </dgm:pt>
    <dgm:pt modelId="{D0F7F635-1275-43AF-8574-BFB0EF958E62}" type="pres">
      <dgm:prSet presAssocID="{8DDA553B-0E70-4707-98CB-2D27C329F8A7}" presName="levelTx" presStyleLbl="revTx" presStyleIdx="0" presStyleCnt="0">
        <dgm:presLayoutVars>
          <dgm:chMax val="1"/>
          <dgm:bulletEnabled val="1"/>
        </dgm:presLayoutVars>
      </dgm:prSet>
      <dgm:spPr/>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custScaleY="75686">
        <dgm:presLayoutVars>
          <dgm:chMax val="1"/>
          <dgm:bulletEnabled val="1"/>
        </dgm:presLayoutVars>
      </dgm:prSet>
      <dgm:spPr/>
    </dgm:pt>
    <dgm:pt modelId="{F297AEC7-4F29-40B0-8432-07144A4A5CE0}" type="pres">
      <dgm:prSet presAssocID="{0F2D54DC-E15C-48B3-99F4-D82AC8F4AFAF}" presName="levelTx" presStyleLbl="revTx" presStyleIdx="0" presStyleCnt="0">
        <dgm:presLayoutVars>
          <dgm:chMax val="1"/>
          <dgm:bulletEnabled val="1"/>
        </dgm:presLayoutVars>
      </dgm:prSet>
      <dgm:spPr/>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ScaleY="78346" custLinFactNeighborX="-189" custLinFactNeighborY="1250">
        <dgm:presLayoutVars>
          <dgm:chMax val="1"/>
          <dgm:bulletEnabled val="1"/>
        </dgm:presLayoutVars>
      </dgm:prSet>
      <dgm:spPr/>
    </dgm:pt>
    <dgm:pt modelId="{CA2FA4B5-831F-492E-8803-89CC506798E3}" type="pres">
      <dgm:prSet presAssocID="{DA0267D6-5994-4CA3-9503-E5581A0A446D}" presName="levelTx" presStyleLbl="revTx" presStyleIdx="0" presStyleCnt="0">
        <dgm:presLayoutVars>
          <dgm:chMax val="1"/>
          <dgm:bulletEnabled val="1"/>
        </dgm:presLayoutVars>
      </dgm:prSet>
      <dgm:spPr/>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custScaleY="77884">
        <dgm:presLayoutVars>
          <dgm:chMax val="1"/>
          <dgm:bulletEnabled val="1"/>
        </dgm:presLayoutVars>
      </dgm:prSet>
      <dgm:spPr/>
    </dgm:pt>
    <dgm:pt modelId="{F98E1D13-955C-4417-B22A-4A234DE2B38A}" type="pres">
      <dgm:prSet presAssocID="{050BC8A1-451E-449F-AA79-CB87D9069736}" presName="levelTx" presStyleLbl="revTx" presStyleIdx="0" presStyleCnt="0">
        <dgm:presLayoutVars>
          <dgm:chMax val="1"/>
          <dgm:bulletEnabled val="1"/>
        </dgm:presLayoutVars>
      </dgm:prSet>
      <dgm:spPr/>
    </dgm:pt>
  </dgm:ptLst>
  <dgm:cxnLst>
    <dgm:cxn modelId="{3250E01A-E02D-431B-BF07-94A1173A14A6}" type="presOf" srcId="{F5E27837-DC99-4C01-935D-586B9FDDC3B6}" destId="{B24988C5-891B-4B77-B4A1-CD870978E755}" srcOrd="1"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BE3E8569-C2FE-44D5-B799-94B1E42A3DA1}" type="presOf" srcId="{DA0267D6-5994-4CA3-9503-E5581A0A446D}" destId="{ACD163D8-F720-4A6B-A022-4B77AEB0E1B8}" srcOrd="0" destOrd="0" presId="urn:microsoft.com/office/officeart/2005/8/layout/pyramid1"/>
    <dgm:cxn modelId="{51FBB36D-6CEF-4431-8883-752B58846EF6}" srcId="{7C0D2BBC-C9E5-4323-B8C3-72D08814C9BA}" destId="{0F2D54DC-E15C-48B3-99F4-D82AC8F4AFAF}" srcOrd="2" destOrd="0" parTransId="{EA79D3E3-11C4-4D0E-83F7-C34E78FE38A1}" sibTransId="{CA746F93-B070-43EA-89B4-B66B9BE521BA}"/>
    <dgm:cxn modelId="{8A1D3C55-DB69-4A41-97F1-4D3E2990711E}" type="presOf" srcId="{050BC8A1-451E-449F-AA79-CB87D9069736}" destId="{F98E1D13-955C-4417-B22A-4A234DE2B38A}" srcOrd="1"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E436EC84-B2E4-4284-8327-5F5D4E06BD66}" type="presOf" srcId="{050BC8A1-451E-449F-AA79-CB87D9069736}" destId="{81C70475-03BF-4B12-B23D-FF24B9B12A34}" srcOrd="0" destOrd="0" presId="urn:microsoft.com/office/officeart/2005/8/layout/pyramid1"/>
    <dgm:cxn modelId="{513FFB93-5FCB-48DD-97F2-E1E6BA6EC530}" type="presOf" srcId="{DA0267D6-5994-4CA3-9503-E5581A0A446D}" destId="{CA2FA4B5-831F-492E-8803-89CC506798E3}" srcOrd="1"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4121A2D7-82FC-4C15-8518-62623441E8BF}" srcId="{7C0D2BBC-C9E5-4323-B8C3-72D08814C9BA}" destId="{F5E27837-DC99-4C01-935D-586B9FDDC3B6}" srcOrd="0" destOrd="0" parTransId="{A48224F3-9F7E-4111-A2B4-E1C0C13D375C}" sibTransId="{B97344C3-DDB9-45C8-9294-FC3F9479967F}"/>
    <dgm:cxn modelId="{55948CDC-FC6B-49A4-88BE-8F357E766735}" type="presOf" srcId="{0F2D54DC-E15C-48B3-99F4-D82AC8F4AFAF}" destId="{F297AEC7-4F29-40B0-8432-07144A4A5CE0}" srcOrd="1" destOrd="0" presId="urn:microsoft.com/office/officeart/2005/8/layout/pyramid1"/>
    <dgm:cxn modelId="{6FF77BEE-84B8-4A94-85BD-B3F2595AA878}" type="presOf" srcId="{8DDA553B-0E70-4707-98CB-2D27C329F8A7}" destId="{D0F7F635-1275-43AF-8574-BFB0EF958E62}" srcOrd="1" destOrd="0" presId="urn:microsoft.com/office/officeart/2005/8/layout/pyramid1"/>
    <dgm:cxn modelId="{04C366FB-E708-4903-B1E0-69E963BF96C7}" srcId="{7C0D2BBC-C9E5-4323-B8C3-72D08814C9BA}" destId="{DA0267D6-5994-4CA3-9503-E5581A0A446D}" srcOrd="3" destOrd="0" parTransId="{91226B3B-9D62-435C-8FBC-410A9AD96979}" sibTransId="{78927F88-B6AF-481C-8E87-A3F61C331BDA}"/>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050877" y="0"/>
          <a:ext cx="1975445" cy="1087643"/>
        </a:xfrm>
        <a:prstGeom prst="trapezoid">
          <a:avLst>
            <a:gd name="adj" fmla="val 90813"/>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latin typeface="Times New Roman" panose="02020603050405020304" pitchFamily="18" charset="0"/>
              <a:cs typeface="Times New Roman" panose="02020603050405020304" pitchFamily="18" charset="0"/>
            </a:rPr>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latin typeface="Times New Roman" panose="02020603050405020304" pitchFamily="18" charset="0"/>
              <a:cs typeface="Times New Roman" panose="02020603050405020304" pitchFamily="18" charset="0"/>
            </a:rPr>
            <a:t>Aaron Mitchell</a:t>
          </a:r>
        </a:p>
      </dsp:txBody>
      <dsp:txXfrm>
        <a:off x="3050877" y="0"/>
        <a:ext cx="1975445" cy="1087643"/>
      </dsp:txXfrm>
    </dsp:sp>
    <dsp:sp modelId="{AA411E4C-AB49-4C3A-8690-DC81619A4D16}">
      <dsp:nvSpPr>
        <dsp:cNvPr id="0" name=""/>
        <dsp:cNvSpPr/>
      </dsp:nvSpPr>
      <dsp:spPr>
        <a:xfrm>
          <a:off x="2290686" y="1087643"/>
          <a:ext cx="3495826" cy="837093"/>
        </a:xfrm>
        <a:prstGeom prst="trapezoid">
          <a:avLst>
            <a:gd name="adj" fmla="val 90813"/>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Chief</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Shakira Mack</a:t>
          </a:r>
        </a:p>
      </dsp:txBody>
      <dsp:txXfrm>
        <a:off x="2902456" y="1087643"/>
        <a:ext cx="2272287" cy="837093"/>
      </dsp:txXfrm>
    </dsp:sp>
    <dsp:sp modelId="{EBF6C7AF-DE44-42AF-9348-2F9648C2F0A2}">
      <dsp:nvSpPr>
        <dsp:cNvPr id="0" name=""/>
        <dsp:cNvSpPr/>
      </dsp:nvSpPr>
      <dsp:spPr>
        <a:xfrm>
          <a:off x="1543118" y="1924737"/>
          <a:ext cx="4990962" cy="823193"/>
        </a:xfrm>
        <a:prstGeom prst="trapezoid">
          <a:avLst>
            <a:gd name="adj" fmla="val 90813"/>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Senior Grants Management Specialist</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Carla Sheppard	</a:t>
          </a:r>
        </a:p>
      </dsp:txBody>
      <dsp:txXfrm>
        <a:off x="2416537" y="1924737"/>
        <a:ext cx="3244125" cy="823193"/>
      </dsp:txXfrm>
    </dsp:sp>
    <dsp:sp modelId="{ACD163D8-F720-4A6B-A022-4B77AEB0E1B8}">
      <dsp:nvSpPr>
        <dsp:cNvPr id="0" name=""/>
        <dsp:cNvSpPr/>
      </dsp:nvSpPr>
      <dsp:spPr>
        <a:xfrm>
          <a:off x="756919" y="2761526"/>
          <a:ext cx="6538644" cy="852125"/>
        </a:xfrm>
        <a:prstGeom prst="trapezoid">
          <a:avLst>
            <a:gd name="adj" fmla="val 90813"/>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Grants Management Specialists</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Andre White, Bonita Brown, Flor Valencia, Lisa Reichenbacher, Matthew Hufford, Suezett Edwards</a:t>
          </a:r>
        </a:p>
      </dsp:txBody>
      <dsp:txXfrm>
        <a:off x="1901182" y="2761526"/>
        <a:ext cx="4250118" cy="852125"/>
      </dsp:txXfrm>
    </dsp:sp>
    <dsp:sp modelId="{81C70475-03BF-4B12-B23D-FF24B9B12A34}">
      <dsp:nvSpPr>
        <dsp:cNvPr id="0" name=""/>
        <dsp:cNvSpPr/>
      </dsp:nvSpPr>
      <dsp:spPr>
        <a:xfrm>
          <a:off x="0" y="3600055"/>
          <a:ext cx="8077200" cy="847100"/>
        </a:xfrm>
        <a:prstGeom prst="trapezoid">
          <a:avLst>
            <a:gd name="adj" fmla="val 90813"/>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Program Support</a:t>
          </a:r>
        </a:p>
        <a:p>
          <a:pPr marL="0" lvl="0" indent="0" algn="ctr" defTabSz="711200">
            <a:lnSpc>
              <a:spcPct val="90000"/>
            </a:lnSpc>
            <a:spcBef>
              <a:spcPct val="0"/>
            </a:spcBef>
            <a:spcAft>
              <a:spcPct val="35000"/>
            </a:spcAft>
            <a:buNone/>
          </a:pPr>
          <a:r>
            <a:rPr lang="en-US" sz="1600" b="0" kern="1200" dirty="0">
              <a:latin typeface="Times New Roman" panose="02020603050405020304" pitchFamily="18" charset="0"/>
              <a:cs typeface="Times New Roman" panose="02020603050405020304" pitchFamily="18" charset="0"/>
            </a:rPr>
            <a:t>Rose Achieng – Business Analyst </a:t>
          </a:r>
        </a:p>
        <a:p>
          <a:pPr marL="0" lvl="0" indent="0" algn="ctr" defTabSz="711200">
            <a:lnSpc>
              <a:spcPct val="90000"/>
            </a:lnSpc>
            <a:spcBef>
              <a:spcPct val="0"/>
            </a:spcBef>
            <a:spcAft>
              <a:spcPct val="35000"/>
            </a:spcAft>
            <a:buNone/>
          </a:pPr>
          <a:r>
            <a:rPr lang="en-US" sz="1600" b="0" kern="1200" dirty="0">
              <a:latin typeface="Times New Roman" panose="02020603050405020304" pitchFamily="18" charset="0"/>
              <a:cs typeface="Times New Roman" panose="02020603050405020304" pitchFamily="18" charset="0"/>
            </a:rPr>
            <a:t>Shannon Logan – Administrative Assistant  </a:t>
          </a:r>
        </a:p>
      </dsp:txBody>
      <dsp:txXfrm>
        <a:off x="1413509" y="3600055"/>
        <a:ext cx="5250180" cy="8471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095" cy="465297"/>
          </a:xfrm>
          <a:prstGeom prst="rect">
            <a:avLst/>
          </a:prstGeom>
        </p:spPr>
        <p:txBody>
          <a:bodyPr vert="horz" lIns="91641" tIns="45820" rIns="91641" bIns="45820" rtlCol="0"/>
          <a:lstStyle>
            <a:lvl1pPr algn="l">
              <a:defRPr sz="1200"/>
            </a:lvl1pPr>
          </a:lstStyle>
          <a:p>
            <a:endParaRPr lang="en-US" dirty="0"/>
          </a:p>
        </p:txBody>
      </p:sp>
      <p:sp>
        <p:nvSpPr>
          <p:cNvPr id="3" name="Date Placeholder 2"/>
          <p:cNvSpPr>
            <a:spLocks noGrp="1"/>
          </p:cNvSpPr>
          <p:nvPr>
            <p:ph type="dt" sz="quarter" idx="1"/>
          </p:nvPr>
        </p:nvSpPr>
        <p:spPr>
          <a:xfrm>
            <a:off x="3995574" y="0"/>
            <a:ext cx="3056095" cy="465297"/>
          </a:xfrm>
          <a:prstGeom prst="rect">
            <a:avLst/>
          </a:prstGeom>
        </p:spPr>
        <p:txBody>
          <a:bodyPr vert="horz" lIns="91641" tIns="45820" rIns="91641" bIns="45820" rtlCol="0"/>
          <a:lstStyle>
            <a:lvl1pPr algn="r">
              <a:defRPr sz="1200"/>
            </a:lvl1pPr>
          </a:lstStyle>
          <a:p>
            <a:fld id="{A287493D-AE51-4418-9E71-36B23C2388DE}" type="datetimeFigureOut">
              <a:rPr lang="en-US" smtClean="0"/>
              <a:t>10/13/2020</a:t>
            </a:fld>
            <a:endParaRPr lang="en-US" dirty="0"/>
          </a:p>
        </p:txBody>
      </p:sp>
      <p:sp>
        <p:nvSpPr>
          <p:cNvPr id="4" name="Footer Placeholder 3"/>
          <p:cNvSpPr>
            <a:spLocks noGrp="1"/>
          </p:cNvSpPr>
          <p:nvPr>
            <p:ph type="ftr" sz="quarter" idx="2"/>
          </p:nvPr>
        </p:nvSpPr>
        <p:spPr>
          <a:xfrm>
            <a:off x="1" y="8842216"/>
            <a:ext cx="3056095" cy="465297"/>
          </a:xfrm>
          <a:prstGeom prst="rect">
            <a:avLst/>
          </a:prstGeom>
        </p:spPr>
        <p:txBody>
          <a:bodyPr vert="horz" lIns="91641" tIns="45820" rIns="91641" bIns="458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574" y="8842216"/>
            <a:ext cx="3056095" cy="465297"/>
          </a:xfrm>
          <a:prstGeom prst="rect">
            <a:avLst/>
          </a:prstGeom>
        </p:spPr>
        <p:txBody>
          <a:bodyPr vert="horz" lIns="91641" tIns="45820" rIns="91641" bIns="45820"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095" cy="465297"/>
          </a:xfrm>
          <a:prstGeom prst="rect">
            <a:avLst/>
          </a:prstGeom>
        </p:spPr>
        <p:txBody>
          <a:bodyPr vert="horz" lIns="91630" tIns="45815" rIns="91630" bIns="45815" rtlCol="0"/>
          <a:lstStyle>
            <a:lvl1pPr algn="l">
              <a:defRPr sz="1200"/>
            </a:lvl1pPr>
          </a:lstStyle>
          <a:p>
            <a:endParaRPr lang="en-US" dirty="0"/>
          </a:p>
        </p:txBody>
      </p:sp>
      <p:sp>
        <p:nvSpPr>
          <p:cNvPr id="3" name="Date Placeholder 2"/>
          <p:cNvSpPr>
            <a:spLocks noGrp="1"/>
          </p:cNvSpPr>
          <p:nvPr>
            <p:ph type="dt" idx="1"/>
          </p:nvPr>
        </p:nvSpPr>
        <p:spPr>
          <a:xfrm>
            <a:off x="3995574" y="0"/>
            <a:ext cx="3056095" cy="465297"/>
          </a:xfrm>
          <a:prstGeom prst="rect">
            <a:avLst/>
          </a:prstGeom>
        </p:spPr>
        <p:txBody>
          <a:bodyPr vert="horz" lIns="91630" tIns="45815" rIns="91630" bIns="45815" rtlCol="0"/>
          <a:lstStyle>
            <a:lvl1pPr algn="r">
              <a:defRPr sz="1200"/>
            </a:lvl1pPr>
          </a:lstStyle>
          <a:p>
            <a:fld id="{6AA549CA-EEC1-486A-B810-B82C7E5C1304}" type="datetimeFigureOut">
              <a:rPr lang="en-US" smtClean="0"/>
              <a:t>10/13/2020</a:t>
            </a:fld>
            <a:endParaRPr lang="en-US" dirty="0"/>
          </a:p>
        </p:txBody>
      </p:sp>
      <p:sp>
        <p:nvSpPr>
          <p:cNvPr id="4" name="Slide Image Placeholder 3"/>
          <p:cNvSpPr>
            <a:spLocks noGrp="1" noRot="1" noChangeAspect="1"/>
          </p:cNvSpPr>
          <p:nvPr>
            <p:ph type="sldImg" idx="2"/>
          </p:nvPr>
        </p:nvSpPr>
        <p:spPr>
          <a:xfrm>
            <a:off x="1200150" y="700088"/>
            <a:ext cx="4652963" cy="3489325"/>
          </a:xfrm>
          <a:prstGeom prst="rect">
            <a:avLst/>
          </a:prstGeom>
          <a:noFill/>
          <a:ln w="12700">
            <a:solidFill>
              <a:prstClr val="black"/>
            </a:solidFill>
          </a:ln>
        </p:spPr>
        <p:txBody>
          <a:bodyPr vert="horz" lIns="91630" tIns="45815" rIns="91630" bIns="45815" rtlCol="0" anchor="ctr"/>
          <a:lstStyle/>
          <a:p>
            <a:endParaRPr lang="en-US" dirty="0"/>
          </a:p>
        </p:txBody>
      </p:sp>
      <p:sp>
        <p:nvSpPr>
          <p:cNvPr id="5" name="Notes Placeholder 4"/>
          <p:cNvSpPr>
            <a:spLocks noGrp="1"/>
          </p:cNvSpPr>
          <p:nvPr>
            <p:ph type="body" sz="quarter" idx="3"/>
          </p:nvPr>
        </p:nvSpPr>
        <p:spPr>
          <a:xfrm>
            <a:off x="705008" y="4421110"/>
            <a:ext cx="5643248" cy="4189254"/>
          </a:xfrm>
          <a:prstGeom prst="rect">
            <a:avLst/>
          </a:prstGeom>
        </p:spPr>
        <p:txBody>
          <a:bodyPr vert="horz" lIns="91630" tIns="45815" rIns="91630" bIns="45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16"/>
            <a:ext cx="3056095" cy="465297"/>
          </a:xfrm>
          <a:prstGeom prst="rect">
            <a:avLst/>
          </a:prstGeom>
        </p:spPr>
        <p:txBody>
          <a:bodyPr vert="horz" lIns="91630" tIns="45815" rIns="91630" bIns="458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574" y="8842216"/>
            <a:ext cx="3056095" cy="465297"/>
          </a:xfrm>
          <a:prstGeom prst="rect">
            <a:avLst/>
          </a:prstGeom>
        </p:spPr>
        <p:txBody>
          <a:bodyPr vert="horz" lIns="91630" tIns="45815" rIns="91630" bIns="45815"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6913"/>
            <a:ext cx="464026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28405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781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810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124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910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57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032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64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725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158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49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863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249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94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762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848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rPr>
              <a:t> Recipients’ reimbursement submission to PHMSA requires (a) Roster with the name of each person provided a meal, the event’s agenda, and final invoice. </a:t>
            </a:r>
          </a:p>
          <a:p>
            <a:endParaRPr lang="en-US" dirty="0"/>
          </a:p>
        </p:txBody>
      </p:sp>
    </p:spTree>
    <p:extLst>
      <p:ext uri="{BB962C8B-B14F-4D97-AF65-F5344CB8AC3E}">
        <p14:creationId xmlns:p14="http://schemas.microsoft.com/office/powerpoint/2010/main" val="3036654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rPr>
              <a:t> Recipients’ reimbursement submission to PHMSA requires (a) Roster with the name of each person provided a meal, the event’s agenda, and final invoice. </a:t>
            </a:r>
          </a:p>
          <a:p>
            <a:endParaRPr lang="en-US" dirty="0"/>
          </a:p>
        </p:txBody>
      </p:sp>
    </p:spTree>
    <p:extLst>
      <p:ext uri="{BB962C8B-B14F-4D97-AF65-F5344CB8AC3E}">
        <p14:creationId xmlns:p14="http://schemas.microsoft.com/office/powerpoint/2010/main" val="1963326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546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4380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0793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38</a:t>
            </a:fld>
            <a:endParaRPr lang="en-US" altLang="en-US" dirty="0">
              <a:latin typeface="Calibri" pitchFamily="34" charset="0"/>
            </a:endParaRPr>
          </a:p>
        </p:txBody>
      </p:sp>
    </p:spTree>
    <p:extLst>
      <p:ext uri="{BB962C8B-B14F-4D97-AF65-F5344CB8AC3E}">
        <p14:creationId xmlns:p14="http://schemas.microsoft.com/office/powerpoint/2010/main" val="276402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98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3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47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635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Whether a stipend falls above or below the 20 percent threshold may be determined in one of two ways. Departments that maintain paid full-time firefighters on their payrolls may compare the stipend to the salary paid to a full-time firefighter who performs similar duties to determine whether the stipend is more or less than 20 percent of that salary. Departments that do not maintain full-time firefighters on their payrolls may make the determination based on a comparison to the salary paid to a full-time firefighter in a neighboring jurisdiction, elsewhere in the state, or ultimately the nation. They may also utilize data from the Department of Labor’s Bureau of Labor Statistics</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49380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729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6356350"/>
            <a:ext cx="21336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D2C5C-633A-4EBA-8C4B-010BB725FB18}" type="datetime1">
              <a:rPr lang="en-US" smtClean="0"/>
              <a:t>10/13/2020</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223642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4CB2B5F-8EC3-4FDC-B536-B31994549068}" type="datetime1">
              <a:rPr lang="en-US" smtClean="0"/>
              <a:t>10/13/2020</a:t>
            </a:fld>
            <a:endParaRPr lang="en-US" dirty="0"/>
          </a:p>
        </p:txBody>
      </p:sp>
      <p:sp>
        <p:nvSpPr>
          <p:cNvPr id="4" name="Footer Placeholder 3"/>
          <p:cNvSpPr>
            <a:spLocks noGrp="1"/>
          </p:cNvSpPr>
          <p:nvPr>
            <p:ph type="ftr" sz="quarter" idx="11"/>
          </p:nvPr>
        </p:nvSpPr>
        <p:spPr/>
        <p:txBody>
          <a:bodyPr/>
          <a:lstStyle/>
          <a:p>
            <a:pPr>
              <a:defRPr/>
            </a:pPr>
            <a:r>
              <a:rPr lang="en-US" dirty="0"/>
              <a:t>2</a:t>
            </a:r>
          </a:p>
        </p:txBody>
      </p:sp>
      <p:sp>
        <p:nvSpPr>
          <p:cNvPr id="5" name="Slide Number Placeholder 4"/>
          <p:cNvSpPr>
            <a:spLocks noGrp="1"/>
          </p:cNvSpPr>
          <p:nvPr>
            <p:ph type="sldNum" sz="quarter" idx="12"/>
          </p:nvPr>
        </p:nvSpPr>
        <p:spPr/>
        <p:txBody>
          <a:bodyPr/>
          <a:lstStyle/>
          <a:p>
            <a:pPr>
              <a:defRPr/>
            </a:pPr>
            <a:r>
              <a:rPr lang="en-US" dirty="0"/>
              <a:t>- </a:t>
            </a:r>
            <a:fld id="{22BDEE13-FBAC-4989-AA33-9B189C2CA347}" type="slidenum">
              <a:rPr lang="en-US" smtClean="0"/>
              <a:pPr>
                <a:defRPr/>
              </a:pPr>
              <a:t>‹#›</a:t>
            </a:fld>
            <a:r>
              <a:rPr lang="en-US" dirty="0"/>
              <a:t> -</a:t>
            </a:r>
          </a:p>
        </p:txBody>
      </p:sp>
    </p:spTree>
    <p:extLst>
      <p:ext uri="{BB962C8B-B14F-4D97-AF65-F5344CB8AC3E}">
        <p14:creationId xmlns:p14="http://schemas.microsoft.com/office/powerpoint/2010/main" val="648840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3.xml"/><Relationship Id="rId5" Type="http://schemas.openxmlformats.org/officeDocument/2006/relationships/hyperlink" Target="mailto:Carla.Sheppard@dot.gov" TargetMode="External"/><Relationship Id="rId4" Type="http://schemas.openxmlformats.org/officeDocument/2006/relationships/hyperlink" Target="mailto:Shakira.Mack@dot.gov"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80838"/>
            <a:ext cx="9121877" cy="1052607"/>
          </a:xfrm>
        </p:spPr>
        <p:txBody>
          <a:bodyPr>
            <a:noAutofit/>
          </a:bodyPr>
          <a:lstStyle/>
          <a:p>
            <a:r>
              <a:rPr lang="en-US" altLang="en-US" sz="3000" b="1" dirty="0">
                <a:latin typeface="Times New Roman" panose="02020603050405020304" pitchFamily="18" charset="0"/>
                <a:cs typeface="Times New Roman" panose="02020603050405020304" pitchFamily="18" charset="0"/>
              </a:rPr>
              <a:t>Pipeline &amp; Hazardous Materials Safety </a:t>
            </a:r>
            <a:br>
              <a:rPr lang="en-US" altLang="en-US" sz="3000" b="1" dirty="0">
                <a:latin typeface="Times New Roman" panose="02020603050405020304" pitchFamily="18" charset="0"/>
                <a:cs typeface="Times New Roman" panose="02020603050405020304" pitchFamily="18" charset="0"/>
              </a:rPr>
            </a:br>
            <a:r>
              <a:rPr lang="en-US" altLang="en-US" sz="3000" b="1" dirty="0">
                <a:latin typeface="Times New Roman" panose="02020603050405020304" pitchFamily="18" charset="0"/>
                <a:cs typeface="Times New Roman" panose="02020603050405020304" pitchFamily="18" charset="0"/>
              </a:rPr>
              <a:t>Administration (PHMSA) </a:t>
            </a:r>
            <a:br>
              <a:rPr lang="en-US" altLang="en-US" sz="3000" b="1" dirty="0">
                <a:latin typeface="Times New Roman" panose="02020603050405020304" pitchFamily="18" charset="0"/>
                <a:cs typeface="Times New Roman" panose="02020603050405020304" pitchFamily="18" charset="0"/>
              </a:rPr>
            </a:br>
            <a:br>
              <a:rPr lang="en-US" altLang="en-US" sz="2400" b="1" dirty="0">
                <a:cs typeface="Arial" charset="0"/>
              </a:rPr>
            </a:br>
            <a:endParaRPr lang="en-US" altLang="en-US" sz="2700" b="1" dirty="0">
              <a:cs typeface="Arial" charset="0"/>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297960" cy="315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1000" y="4114800"/>
            <a:ext cx="8839200" cy="2534324"/>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700" dirty="0">
                <a:latin typeface="Times New Roman" panose="02020603050405020304" pitchFamily="18" charset="0"/>
                <a:cs typeface="Times New Roman" panose="02020603050405020304" pitchFamily="18" charset="0"/>
              </a:rPr>
              <a:t>Hazardous Materials Emergency Preparedness (HMEP) </a:t>
            </a:r>
          </a:p>
          <a:p>
            <a:r>
              <a:rPr lang="en-US" altLang="en-US" sz="2700" dirty="0">
                <a:latin typeface="Times New Roman" panose="02020603050405020304" pitchFamily="18" charset="0"/>
                <a:cs typeface="Times New Roman" panose="02020603050405020304" pitchFamily="18" charset="0"/>
              </a:rPr>
              <a:t>Grant Program Presentation</a:t>
            </a:r>
          </a:p>
          <a:p>
            <a:r>
              <a:rPr lang="en-US" altLang="en-US" sz="2700" dirty="0">
                <a:latin typeface="Times New Roman" panose="02020603050405020304" pitchFamily="18" charset="0"/>
                <a:cs typeface="Times New Roman" panose="02020603050405020304" pitchFamily="18" charset="0"/>
              </a:rPr>
              <a:t>Midyear NASTTPO Webinar</a:t>
            </a:r>
          </a:p>
          <a:p>
            <a:pPr algn="l"/>
            <a:r>
              <a:rPr lang="en-US" altLang="en-US" sz="2700" dirty="0">
                <a:latin typeface="Times New Roman" panose="02020603050405020304" pitchFamily="18" charset="0"/>
                <a:cs typeface="Times New Roman" panose="02020603050405020304" pitchFamily="18" charset="0"/>
              </a:rPr>
              <a:t>			      October 13, 2020</a:t>
            </a:r>
          </a:p>
        </p:txBody>
      </p:sp>
    </p:spTree>
    <p:extLst>
      <p:ext uri="{BB962C8B-B14F-4D97-AF65-F5344CB8AC3E}">
        <p14:creationId xmlns:p14="http://schemas.microsoft.com/office/powerpoint/2010/main" val="109643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10</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Example Question</a:t>
            </a:r>
          </a:p>
        </p:txBody>
      </p:sp>
      <p:sp>
        <p:nvSpPr>
          <p:cNvPr id="3" name="Rectangle 2"/>
          <p:cNvSpPr/>
          <p:nvPr/>
        </p:nvSpPr>
        <p:spPr>
          <a:xfrm>
            <a:off x="381000" y="1007001"/>
            <a:ext cx="8534400" cy="6432530"/>
          </a:xfrm>
          <a:prstGeom prst="rect">
            <a:avLst/>
          </a:prstGeom>
        </p:spPr>
        <p:txBody>
          <a:bodyPr wrap="square">
            <a:spAutoFit/>
          </a:bodyPr>
          <a:lstStyle/>
          <a:p>
            <a:pPr lvl="1">
              <a:spcAft>
                <a:spcPts val="1200"/>
              </a:spcAft>
            </a:pPr>
            <a:r>
              <a:rPr lang="en-US" dirty="0">
                <a:latin typeface="Times New Roman" panose="02020603050405020304" pitchFamily="18" charset="0"/>
                <a:cs typeface="Times New Roman" panose="02020603050405020304" pitchFamily="18" charset="0"/>
              </a:rPr>
              <a:t>Sarah, a firefighter, works 50 hours in a week in a 40 hour per week work plan. The 10 hours of overtime were spent in a HMEP training course.</a:t>
            </a:r>
          </a:p>
          <a:p>
            <a:pPr lvl="1">
              <a:spcAft>
                <a:spcPts val="1200"/>
              </a:spcAft>
            </a:pPr>
            <a:r>
              <a:rPr lang="en-US" dirty="0">
                <a:latin typeface="Times New Roman" panose="02020603050405020304" pitchFamily="18" charset="0"/>
                <a:cs typeface="Times New Roman" panose="02020603050405020304" pitchFamily="18" charset="0"/>
              </a:rPr>
              <a:t>Her normal pay rate is $15 an hour.</a:t>
            </a:r>
          </a:p>
          <a:p>
            <a:pPr lvl="1">
              <a:spcAft>
                <a:spcPts val="1200"/>
              </a:spcAft>
            </a:pPr>
            <a:r>
              <a:rPr lang="en-US" dirty="0">
                <a:latin typeface="Times New Roman" panose="02020603050405020304" pitchFamily="18" charset="0"/>
                <a:cs typeface="Times New Roman" panose="02020603050405020304" pitchFamily="18" charset="0"/>
              </a:rPr>
              <a:t>She is paid $600 for normal 40 hours at $15 an hour, plus $225 for her additional 10 hours of overtime (at $15 x 1.5 x 10 = $225).</a:t>
            </a:r>
          </a:p>
          <a:p>
            <a:pPr marL="742950" lvl="1"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Her total pay for the week would be $600 in regular hourly wages + $225 in overtime wages. Total: $825.</a:t>
            </a:r>
          </a:p>
          <a:p>
            <a:pPr marL="742950" lvl="1"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Her overtime hourly rate is: $22.50</a:t>
            </a:r>
          </a:p>
          <a:p>
            <a:pPr marL="742950" lvl="1"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How much can the grantee request for reimbursement costs?</a:t>
            </a:r>
          </a:p>
          <a:p>
            <a:pPr lvl="2">
              <a:spcAft>
                <a:spcPts val="1200"/>
              </a:spcAft>
            </a:pPr>
            <a:r>
              <a:rPr lang="en-US" sz="1700" dirty="0">
                <a:latin typeface="Times New Roman" panose="02020603050405020304" pitchFamily="18" charset="0"/>
                <a:cs typeface="Times New Roman" panose="02020603050405020304" pitchFamily="18" charset="0"/>
              </a:rPr>
              <a:t>A. $825</a:t>
            </a:r>
          </a:p>
          <a:p>
            <a:pPr lvl="2">
              <a:spcAft>
                <a:spcPts val="1200"/>
              </a:spcAft>
            </a:pPr>
            <a:r>
              <a:rPr lang="en-US" sz="1700" dirty="0">
                <a:latin typeface="Times New Roman" panose="02020603050405020304" pitchFamily="18" charset="0"/>
                <a:cs typeface="Times New Roman" panose="02020603050405020304" pitchFamily="18" charset="0"/>
              </a:rPr>
              <a:t>B. $600</a:t>
            </a:r>
          </a:p>
          <a:p>
            <a:pPr lvl="2">
              <a:spcAft>
                <a:spcPts val="1200"/>
              </a:spcAft>
            </a:pPr>
            <a:r>
              <a:rPr lang="en-US" sz="1700" dirty="0">
                <a:latin typeface="Times New Roman" panose="02020603050405020304" pitchFamily="18" charset="0"/>
                <a:cs typeface="Times New Roman" panose="02020603050405020304" pitchFamily="18" charset="0"/>
              </a:rPr>
              <a:t>C. $425</a:t>
            </a:r>
          </a:p>
          <a:p>
            <a:pPr lvl="2">
              <a:spcAft>
                <a:spcPts val="1200"/>
              </a:spcAft>
            </a:pPr>
            <a:r>
              <a:rPr lang="en-US" sz="1700" b="1" dirty="0">
                <a:solidFill>
                  <a:srgbClr val="00B050"/>
                </a:solidFill>
                <a:latin typeface="Times New Roman" panose="02020603050405020304" pitchFamily="18" charset="0"/>
                <a:cs typeface="Times New Roman" panose="02020603050405020304" pitchFamily="18" charset="0"/>
              </a:rPr>
              <a:t>D. $225 </a:t>
            </a:r>
            <a:r>
              <a:rPr lang="en-US" sz="1600" b="1" dirty="0">
                <a:solidFill>
                  <a:srgbClr val="00B050"/>
                </a:solidFill>
                <a:latin typeface="Times New Roman" panose="02020603050405020304" pitchFamily="18" charset="0"/>
                <a:cs typeface="Times New Roman" panose="02020603050405020304" pitchFamily="18" charset="0"/>
              </a:rPr>
              <a:t>(PHMSA will only cover the OT costs)</a:t>
            </a:r>
          </a:p>
          <a:p>
            <a:pPr lvl="2">
              <a:spcAft>
                <a:spcPts val="1200"/>
              </a:spcAft>
            </a:pPr>
            <a:endParaRPr lang="en-US" sz="1700" b="1" dirty="0">
              <a:solidFill>
                <a:srgbClr val="00B05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77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11</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Backfill Example Question</a:t>
            </a:r>
          </a:p>
        </p:txBody>
      </p:sp>
      <p:sp>
        <p:nvSpPr>
          <p:cNvPr id="3" name="Rectangle 2"/>
          <p:cNvSpPr/>
          <p:nvPr/>
        </p:nvSpPr>
        <p:spPr>
          <a:xfrm>
            <a:off x="381000" y="1295400"/>
            <a:ext cx="8534400" cy="443198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Tommy, a firefighter, is scheduled to attend a technician training course during the time that he is normally scheduled to work at the Amazon Fire Department (AFD). The training is for 5 days for a total of 40 hours. The normal work hours per week is 40 hours.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Theresa and Madeline, both firefighters, are asked to each work 20 extra hours each for that week to cover Tommy’s shifts while he’s in training.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Theresa has been employed with AFD for 20 years and makes $28/hour. Madeline has been employed with AFD for 5 years and makes $15/hour. </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AFD’s overtime rate is 1.5 times the normal hourly rate.</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can AFD request for reimbursement for Tommy? Theresa? Madeline?</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01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12</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Backfill Example Question</a:t>
            </a:r>
          </a:p>
        </p:txBody>
      </p:sp>
      <p:sp>
        <p:nvSpPr>
          <p:cNvPr id="3" name="Rectangle 2"/>
          <p:cNvSpPr/>
          <p:nvPr/>
        </p:nvSpPr>
        <p:spPr>
          <a:xfrm>
            <a:off x="381000" y="1219200"/>
            <a:ext cx="8534400" cy="5890330"/>
          </a:xfrm>
          <a:prstGeom prst="rect">
            <a:avLst/>
          </a:prstGeom>
        </p:spPr>
        <p:txBody>
          <a:bodyPr wrap="square">
            <a:spAutoFit/>
          </a:bodyPr>
          <a:lstStyle/>
          <a:p>
            <a:pPr marL="285750" indent="-285750">
              <a:spcAft>
                <a:spcPts val="12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Tommy, a firefighter, is scheduled to attend a technician training course during the time that he is normally scheduled to work at the Amazon Fire Department (AFD). The training is for 5 days for a total of 40 hours. The normal work hours per week is 40 hours. </a:t>
            </a:r>
          </a:p>
          <a:p>
            <a:pPr marL="285750" indent="-285750">
              <a:spcAft>
                <a:spcPts val="12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Theresa and Madeline are asked to each work 20 extra hours each for that week to cover Tommy’s shifts while he’s in training. </a:t>
            </a:r>
          </a:p>
          <a:p>
            <a:pPr marL="285750" indent="-285750">
              <a:spcAft>
                <a:spcPts val="12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Theresa has been employed with AFD for 20 years and makes $28/hour. Madeline has been employed with AFD for 5 years and makes $15/hour. </a:t>
            </a:r>
          </a:p>
          <a:p>
            <a:pPr marL="285750" indent="-285750">
              <a:lnSpc>
                <a:spcPct val="150000"/>
              </a:lnSpc>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AFD’s overtime rate is 1.5 times the normal hourly rate.</a:t>
            </a:r>
          </a:p>
          <a:p>
            <a:pPr marL="285750" lvl="0" indent="-285750">
              <a:lnSpc>
                <a:spcPct val="150000"/>
              </a:lnSpc>
              <a:buFont typeface="Arial" panose="020B0604020202020204" pitchFamily="34" charset="0"/>
              <a:buChar char="•"/>
            </a:pPr>
            <a:r>
              <a:rPr lang="en-US" sz="1700" dirty="0">
                <a:solidFill>
                  <a:prstClr val="black"/>
                </a:solidFill>
                <a:latin typeface="Times New Roman" panose="02020603050405020304" pitchFamily="18" charset="0"/>
                <a:cs typeface="Times New Roman" panose="02020603050405020304" pitchFamily="18" charset="0"/>
              </a:rPr>
              <a:t>How much can AFD request for reimbursement for Tommy? </a:t>
            </a:r>
            <a:r>
              <a:rPr lang="en-US" sz="1700" b="1" dirty="0">
                <a:solidFill>
                  <a:srgbClr val="FF0000"/>
                </a:solidFill>
                <a:latin typeface="Times New Roman" panose="02020603050405020304" pitchFamily="18" charset="0"/>
                <a:cs typeface="Times New Roman" panose="02020603050405020304" pitchFamily="18" charset="0"/>
              </a:rPr>
              <a:t>0*</a:t>
            </a:r>
            <a:r>
              <a:rPr lang="en-US" sz="1700" dirty="0">
                <a:solidFill>
                  <a:prstClr val="black"/>
                </a:solidFill>
                <a:latin typeface="Times New Roman" panose="02020603050405020304" pitchFamily="18" charset="0"/>
                <a:cs typeface="Times New Roman" panose="02020603050405020304" pitchFamily="18" charset="0"/>
              </a:rPr>
              <a:t> Theresa? </a:t>
            </a:r>
            <a:r>
              <a:rPr lang="en-US" sz="1700" b="1" dirty="0">
                <a:solidFill>
                  <a:srgbClr val="FF0000"/>
                </a:solidFill>
                <a:latin typeface="Times New Roman" panose="02020603050405020304" pitchFamily="18" charset="0"/>
                <a:cs typeface="Times New Roman" panose="02020603050405020304" pitchFamily="18" charset="0"/>
              </a:rPr>
              <a:t>$840 </a:t>
            </a:r>
            <a:r>
              <a:rPr lang="en-US" sz="1700" dirty="0">
                <a:solidFill>
                  <a:prstClr val="black"/>
                </a:solidFill>
                <a:latin typeface="Times New Roman" panose="02020603050405020304" pitchFamily="18" charset="0"/>
                <a:cs typeface="Times New Roman" panose="02020603050405020304" pitchFamily="18" charset="0"/>
              </a:rPr>
              <a:t>Madeline? </a:t>
            </a:r>
            <a:r>
              <a:rPr lang="en-US" sz="1700" b="1" dirty="0">
                <a:solidFill>
                  <a:srgbClr val="FF0000"/>
                </a:solidFill>
                <a:latin typeface="Times New Roman" panose="02020603050405020304" pitchFamily="18" charset="0"/>
                <a:cs typeface="Times New Roman" panose="02020603050405020304" pitchFamily="18" charset="0"/>
              </a:rPr>
              <a:t>$450</a:t>
            </a:r>
          </a:p>
          <a:p>
            <a:pPr marL="285750" indent="-285750">
              <a:lnSpc>
                <a:spcPct val="150000"/>
              </a:lnSpc>
              <a:buFont typeface="Arial" panose="020B0604020202020204" pitchFamily="34" charset="0"/>
              <a:buChar char="•"/>
            </a:pPr>
            <a:r>
              <a:rPr lang="en-US" sz="1700" dirty="0">
                <a:solidFill>
                  <a:srgbClr val="FF0000"/>
                </a:solidFill>
                <a:latin typeface="Times New Roman" panose="02020603050405020304" pitchFamily="18" charset="0"/>
                <a:cs typeface="Times New Roman" panose="02020603050405020304" pitchFamily="18" charset="0"/>
              </a:rPr>
              <a:t>*If Tommy is required to travel to attend the 40 hour training course, AFD may request reimbursement for travel/per diem costs in addition to the OT/BF costs for Theresa and Madeline.</a:t>
            </a:r>
          </a:p>
          <a:p>
            <a:pPr marL="285750" lvl="0" indent="-285750">
              <a:lnSpc>
                <a:spcPct val="150000"/>
              </a:lnSpc>
              <a:buFont typeface="Arial" panose="020B0604020202020204" pitchFamily="34" charset="0"/>
              <a:buChar char="•"/>
            </a:pPr>
            <a:endParaRPr lang="en-US" sz="1700" b="1"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700"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48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13</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198515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Can volunteer stipends be paid to volunteers who are backfilling for another firefighter?</a:t>
            </a:r>
          </a:p>
          <a:p>
            <a:pPr marL="342900" indent="-342900">
              <a:buFont typeface="+mj-lt"/>
              <a:buAutoNum type="alphaUcPeriod"/>
            </a:pPr>
            <a:r>
              <a:rPr lang="en-US" dirty="0">
                <a:latin typeface="Times New Roman" panose="02020603050405020304" pitchFamily="18" charset="0"/>
                <a:ea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ea typeface="Times New Roman" panose="02020603050405020304" pitchFamily="18" charset="0"/>
              </a:rPr>
              <a:t>No</a:t>
            </a:r>
          </a:p>
          <a:p>
            <a:pPr marL="285750" indent="-285750">
              <a:buFont typeface="Wingdings" panose="05000000000000000000" pitchFamily="2" charset="2"/>
              <a:buChar char="v"/>
            </a:pPr>
            <a:endParaRPr lang="en-US" dirty="0">
              <a:latin typeface="Times New Roman" panose="02020603050405020304" pitchFamily="18" charset="0"/>
            </a:endParaRP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73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14</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2539157"/>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Can volunteer stipends be paid to volunteers who are backfilling for another firefighter?</a:t>
            </a:r>
          </a:p>
          <a:p>
            <a:pPr marL="342900" indent="-342900">
              <a:buFont typeface="+mj-lt"/>
              <a:buAutoNum type="alphaUcPeriod"/>
            </a:pPr>
            <a:r>
              <a:rPr lang="en-US" b="1" dirty="0">
                <a:solidFill>
                  <a:srgbClr val="00B050"/>
                </a:solidFill>
                <a:latin typeface="Times New Roman" panose="02020603050405020304" pitchFamily="18" charset="0"/>
                <a:ea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ea typeface="Times New Roman" panose="02020603050405020304" pitchFamily="18" charset="0"/>
              </a:rPr>
              <a:t>No</a:t>
            </a:r>
          </a:p>
          <a:p>
            <a:pPr marL="285750" indent="-285750">
              <a:buFont typeface="Wingdings" panose="05000000000000000000" pitchFamily="2" charset="2"/>
              <a:buChar char="v"/>
            </a:pPr>
            <a:endParaRPr lang="en-US" dirty="0">
              <a:latin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rPr>
              <a:t>Explanation: A</a:t>
            </a:r>
            <a:r>
              <a:rPr lang="en-US" dirty="0">
                <a:latin typeface="Times New Roman" panose="02020603050405020304" pitchFamily="18" charset="0"/>
                <a:ea typeface="Times New Roman" panose="02020603050405020304" pitchFamily="18" charset="0"/>
              </a:rPr>
              <a:t>s long as the stipend does not exceed 20% of what a career firefighter would make.</a:t>
            </a: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15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15</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3323987"/>
          </a:xfrm>
          <a:prstGeom prst="rect">
            <a:avLst/>
          </a:prstGeom>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Would OT/Backfill apply to instructors (if agency were to assign an instructor to teach on an OT basis?</a:t>
            </a: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dirty="0">
              <a:latin typeface="Times New Roman" panose="02020603050405020304" pitchFamily="18" charset="0"/>
            </a:endParaRPr>
          </a:p>
          <a:p>
            <a:pPr marL="342900" indent="-342900">
              <a:buFont typeface="+mj-lt"/>
              <a:buAutoNum type="alphaUcPeriod"/>
            </a:pPr>
            <a:r>
              <a:rPr lang="en-US" dirty="0">
                <a:latin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rPr>
              <a:t>No</a:t>
            </a:r>
          </a:p>
          <a:p>
            <a:pPr marL="342900" indent="-342900">
              <a:buFont typeface="Wingdings" panose="05000000000000000000" pitchFamily="2" charset="2"/>
              <a:buChar char="v"/>
            </a:pPr>
            <a:endParaRPr lang="en-US" sz="1700" dirty="0">
              <a:latin typeface="Times New Roman" panose="02020603050405020304" pitchFamily="18" charset="0"/>
            </a:endParaRPr>
          </a:p>
          <a:p>
            <a:pPr marL="342900" indent="-34290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endParaRP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4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16</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3893374"/>
          </a:xfrm>
          <a:prstGeom prst="rect">
            <a:avLst/>
          </a:prstGeom>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Would OT/Backfill apply to instructors (if agency were to assign an instructor to teach on an OT basis?</a:t>
            </a: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dirty="0">
              <a:latin typeface="Times New Roman" panose="02020603050405020304" pitchFamily="18" charset="0"/>
            </a:endParaRPr>
          </a:p>
          <a:p>
            <a:pPr marL="342900" indent="-342900">
              <a:buFont typeface="+mj-lt"/>
              <a:buAutoNum type="alphaUcPeriod"/>
            </a:pPr>
            <a:r>
              <a:rPr lang="en-US" dirty="0">
                <a:latin typeface="Times New Roman" panose="02020603050405020304" pitchFamily="18" charset="0"/>
              </a:rPr>
              <a:t>Yes</a:t>
            </a:r>
          </a:p>
          <a:p>
            <a:pPr marL="342900" indent="-342900">
              <a:buFont typeface="+mj-lt"/>
              <a:buAutoNum type="alphaUcPeriod"/>
            </a:pPr>
            <a:r>
              <a:rPr lang="en-US" b="1" dirty="0">
                <a:solidFill>
                  <a:srgbClr val="00B050"/>
                </a:solidFill>
                <a:latin typeface="Times New Roman" panose="02020603050405020304" pitchFamily="18" charset="0"/>
              </a:rPr>
              <a:t>No</a:t>
            </a:r>
          </a:p>
          <a:p>
            <a:pPr marL="342900" indent="-342900">
              <a:buFont typeface="Wingdings" panose="05000000000000000000" pitchFamily="2" charset="2"/>
              <a:buChar char="v"/>
            </a:pPr>
            <a:endParaRPr lang="en-US" dirty="0">
              <a:latin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rPr>
              <a:t>Explanation: Overtime would only apply to those attending training. However, if there is a unique circumstance that you have please reach out to your grant specialist to discuss.</a:t>
            </a:r>
          </a:p>
          <a:p>
            <a:pPr marL="342900" indent="-34290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endParaRP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17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17</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2246769"/>
          </a:xfrm>
          <a:prstGeom prst="rect">
            <a:avLst/>
          </a:prstGeom>
        </p:spPr>
        <p:txBody>
          <a:bodyPr wrap="square">
            <a:spAutoFit/>
          </a:bodyPr>
          <a:lstStyle/>
          <a:p>
            <a:endParaRPr lang="en-US" dirty="0">
              <a:latin typeface="Times New Roman" panose="02020603050405020304" pitchFamily="18" charset="0"/>
            </a:endParaRPr>
          </a:p>
          <a:p>
            <a:r>
              <a:rPr lang="en-US" b="1" dirty="0">
                <a:latin typeface="Times New Roman" panose="02020603050405020304" pitchFamily="18" charset="0"/>
              </a:rPr>
              <a:t>Can instructors who are employees and not consultants be paid overtime?</a:t>
            </a:r>
          </a:p>
          <a:p>
            <a:pPr marL="342900" indent="-342900">
              <a:buFont typeface="+mj-lt"/>
              <a:buAutoNum type="alphaUcPeriod"/>
            </a:pPr>
            <a:r>
              <a:rPr lang="en-US" dirty="0">
                <a:latin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rPr>
              <a:t>No</a:t>
            </a:r>
          </a:p>
          <a:p>
            <a:pPr marL="285750" indent="-285750">
              <a:buFont typeface="Wingdings" panose="05000000000000000000" pitchFamily="2" charset="2"/>
              <a:buChar char="v"/>
            </a:pPr>
            <a:endParaRPr lang="en-US" sz="1700" dirty="0">
              <a:latin typeface="Times New Roman" panose="02020603050405020304" pitchFamily="18" charset="0"/>
            </a:endParaRP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80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18</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3354765"/>
          </a:xfrm>
          <a:prstGeom prst="rect">
            <a:avLst/>
          </a:prstGeom>
        </p:spPr>
        <p:txBody>
          <a:bodyPr wrap="square">
            <a:spAutoFit/>
          </a:bodyPr>
          <a:lstStyle/>
          <a:p>
            <a:endParaRPr lang="en-US" sz="1700" dirty="0">
              <a:latin typeface="Times New Roman" panose="02020603050405020304" pitchFamily="18" charset="0"/>
            </a:endParaRPr>
          </a:p>
          <a:p>
            <a:r>
              <a:rPr lang="en-US" b="1" dirty="0">
                <a:latin typeface="Times New Roman" panose="02020603050405020304" pitchFamily="18" charset="0"/>
              </a:rPr>
              <a:t>Can instructors who are employees and not consultants be paid overtime?</a:t>
            </a:r>
          </a:p>
          <a:p>
            <a:pPr marL="342900" indent="-342900">
              <a:buFont typeface="+mj-lt"/>
              <a:buAutoNum type="alphaUcPeriod"/>
            </a:pPr>
            <a:r>
              <a:rPr lang="en-US" dirty="0">
                <a:latin typeface="Times New Roman" panose="02020603050405020304" pitchFamily="18" charset="0"/>
              </a:rPr>
              <a:t>Yes</a:t>
            </a:r>
          </a:p>
          <a:p>
            <a:pPr marL="342900" indent="-342900">
              <a:buFont typeface="+mj-lt"/>
              <a:buAutoNum type="alphaUcPeriod"/>
            </a:pPr>
            <a:r>
              <a:rPr lang="en-US" b="1" dirty="0">
                <a:solidFill>
                  <a:srgbClr val="00B050"/>
                </a:solidFill>
                <a:latin typeface="Times New Roman" panose="02020603050405020304" pitchFamily="18" charset="0"/>
              </a:rPr>
              <a:t>No</a:t>
            </a:r>
          </a:p>
          <a:p>
            <a:pPr marL="285750" indent="-285750">
              <a:buFont typeface="Wingdings" panose="05000000000000000000" pitchFamily="2" charset="2"/>
              <a:buChar char="v"/>
            </a:pPr>
            <a:endParaRPr lang="en-US" dirty="0">
              <a:latin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rPr>
              <a:t>Explanation: At this time the overtime is only permitted for those attending training or backfilling for someone attending training. The OT/Backfill policy was created to address the issues that fire departments have covering shifts for those that attend the HMEP trainings.</a:t>
            </a: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47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19</a:t>
            </a:fld>
            <a:endParaRPr lang="en-US" dirty="0"/>
          </a:p>
        </p:txBody>
      </p:sp>
      <p:sp>
        <p:nvSpPr>
          <p:cNvPr id="2" name="TextBox 1"/>
          <p:cNvSpPr txBox="1"/>
          <p:nvPr/>
        </p:nvSpPr>
        <p:spPr>
          <a:xfrm>
            <a:off x="1600200" y="284907"/>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087550"/>
            <a:ext cx="8610600" cy="3062377"/>
          </a:xfrm>
          <a:prstGeom prst="rect">
            <a:avLst/>
          </a:prstGeom>
        </p:spPr>
        <p:txBody>
          <a:bodyPr wrap="square">
            <a:spAutoFit/>
          </a:bodyPr>
          <a:lstStyle/>
          <a:p>
            <a:r>
              <a:rPr lang="en-US" b="1" dirty="0">
                <a:latin typeface="Times New Roman" panose="02020603050405020304" pitchFamily="18" charset="0"/>
              </a:rPr>
              <a:t>Do grantees need to include anticipated OT/Backfill/Stipend costs for local jurisdictions in the HMEP application?</a:t>
            </a:r>
          </a:p>
          <a:p>
            <a:endParaRPr lang="en-US" b="1" dirty="0">
              <a:latin typeface="Times New Roman" panose="02020603050405020304" pitchFamily="18" charset="0"/>
            </a:endParaRPr>
          </a:p>
          <a:p>
            <a:pPr marL="342900" indent="-342900">
              <a:buFont typeface="+mj-lt"/>
              <a:buAutoNum type="alphaUcPeriod"/>
            </a:pPr>
            <a:r>
              <a:rPr lang="en-US" dirty="0">
                <a:latin typeface="Times New Roman" panose="02020603050405020304" pitchFamily="18" charset="0"/>
                <a:cs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cs typeface="Times New Roman" panose="02020603050405020304" pitchFamily="18" charset="0"/>
              </a:rPr>
              <a:t>No</a:t>
            </a:r>
          </a:p>
          <a:p>
            <a:pPr marL="342900" indent="-342900">
              <a:buFont typeface="+mj-lt"/>
              <a:buAutoNum type="alphaUcPeriod"/>
            </a:pPr>
            <a:r>
              <a:rPr lang="en-US" dirty="0">
                <a:latin typeface="Times New Roman" panose="02020603050405020304" pitchFamily="18" charset="0"/>
                <a:cs typeface="Times New Roman" panose="02020603050405020304" pitchFamily="18" charset="0"/>
              </a:rPr>
              <a:t>It depends</a:t>
            </a:r>
          </a:p>
          <a:p>
            <a:pPr marL="342900" indent="-342900">
              <a:buFont typeface="Wingdings" panose="05000000000000000000" pitchFamily="2" charset="2"/>
              <a:buChar char="v"/>
            </a:pP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1700" dirty="0">
              <a:latin typeface="Times New Roman" panose="02020603050405020304" pitchFamily="18" charset="0"/>
              <a:cs typeface="Times New Roman" panose="02020603050405020304" pitchFamily="18" charset="0"/>
            </a:endParaRPr>
          </a:p>
          <a:p>
            <a:endParaRPr lang="en-US" sz="1700" b="1"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87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a:t>
            </a:fld>
            <a:endParaRPr lang="en-US" dirty="0"/>
          </a:p>
        </p:txBody>
      </p:sp>
      <p:sp>
        <p:nvSpPr>
          <p:cNvPr id="2" name="TextBox 1"/>
          <p:cNvSpPr txBox="1"/>
          <p:nvPr/>
        </p:nvSpPr>
        <p:spPr>
          <a:xfrm>
            <a:off x="1371600" y="347483"/>
            <a:ext cx="62865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Welcome</a:t>
            </a:r>
          </a:p>
        </p:txBody>
      </p:sp>
      <p:sp>
        <p:nvSpPr>
          <p:cNvPr id="3" name="Rectangle 2"/>
          <p:cNvSpPr/>
          <p:nvPr/>
        </p:nvSpPr>
        <p:spPr>
          <a:xfrm>
            <a:off x="381000" y="1045791"/>
            <a:ext cx="8534400" cy="3000821"/>
          </a:xfrm>
          <a:prstGeom prst="rect">
            <a:avLst/>
          </a:prstGeom>
        </p:spPr>
        <p:txBody>
          <a:bodyPr wrap="square">
            <a:spAutoFit/>
          </a:bodyPr>
          <a:lstStyle/>
          <a:p>
            <a:pPr>
              <a:lnSpc>
                <a:spcPct val="150000"/>
              </a:lnSpc>
            </a:pPr>
            <a:r>
              <a:rPr lang="en-US" b="1" dirty="0">
                <a:latin typeface="Times New Roman" panose="02020603050405020304" pitchFamily="18" charset="0"/>
                <a:ea typeface="Times New Roman" panose="02020603050405020304" pitchFamily="18" charset="0"/>
              </a:rPr>
              <a:t>Purpose:		</a:t>
            </a:r>
            <a:r>
              <a:rPr lang="en-US" dirty="0">
                <a:latin typeface="Times New Roman" panose="02020603050405020304" pitchFamily="18" charset="0"/>
                <a:ea typeface="Times New Roman" panose="02020603050405020304" pitchFamily="18" charset="0"/>
              </a:rPr>
              <a:t>To perform continued outreach and keep open lines of communication 		between PHMSA and its Grantees. </a:t>
            </a:r>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r>
              <a:rPr lang="en-US" b="1" dirty="0">
                <a:latin typeface="Times New Roman" panose="02020603050405020304" pitchFamily="18" charset="0"/>
                <a:ea typeface="Times New Roman" panose="02020603050405020304" pitchFamily="18" charset="0"/>
              </a:rPr>
              <a:t>Overview:	</a:t>
            </a:r>
            <a:r>
              <a:rPr lang="en-US" dirty="0">
                <a:latin typeface="Times New Roman" panose="02020603050405020304" pitchFamily="18" charset="0"/>
                <a:ea typeface="Times New Roman" panose="02020603050405020304" pitchFamily="18" charset="0"/>
              </a:rPr>
              <a:t>PHMSA will provide an overview of its new Overtime, Backfill and 			Stipend Guidance followed by a series of questions to help grantees 			better understand the HMEP program and requirements. </a:t>
            </a:r>
          </a:p>
          <a:p>
            <a:pPr marL="347663">
              <a:lnSpc>
                <a:spcPct val="150000"/>
              </a:lnSpc>
            </a:pPr>
            <a:endParaRPr lang="en-US" dirty="0"/>
          </a:p>
        </p:txBody>
      </p:sp>
      <p:pic>
        <p:nvPicPr>
          <p:cNvPr id="5" name="Picture 4" descr="Target Dart Aim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29000"/>
            <a:ext cx="1905000" cy="1905000"/>
          </a:xfrm>
          <a:prstGeom prst="rect">
            <a:avLst/>
          </a:prstGeom>
        </p:spPr>
      </p:pic>
    </p:spTree>
    <p:extLst>
      <p:ext uri="{BB962C8B-B14F-4D97-AF65-F5344CB8AC3E}">
        <p14:creationId xmlns:p14="http://schemas.microsoft.com/office/powerpoint/2010/main" val="97326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20</a:t>
            </a:fld>
            <a:endParaRPr lang="en-US" dirty="0"/>
          </a:p>
        </p:txBody>
      </p:sp>
      <p:sp>
        <p:nvSpPr>
          <p:cNvPr id="2" name="TextBox 1"/>
          <p:cNvSpPr txBox="1"/>
          <p:nvPr/>
        </p:nvSpPr>
        <p:spPr>
          <a:xfrm>
            <a:off x="1600200" y="284907"/>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087550"/>
            <a:ext cx="8610600" cy="4201150"/>
          </a:xfrm>
          <a:prstGeom prst="rect">
            <a:avLst/>
          </a:prstGeom>
        </p:spPr>
        <p:txBody>
          <a:bodyPr wrap="square">
            <a:spAutoFit/>
          </a:bodyPr>
          <a:lstStyle/>
          <a:p>
            <a:r>
              <a:rPr lang="en-US" b="1" dirty="0">
                <a:latin typeface="Times New Roman" panose="02020603050405020304" pitchFamily="18" charset="0"/>
              </a:rPr>
              <a:t>Do grantees need to include anticipated OT/Backfill/Stipend costs for local jurisdictions in the HMEP application?</a:t>
            </a:r>
          </a:p>
          <a:p>
            <a:endParaRPr lang="en-US" b="1" dirty="0">
              <a:latin typeface="Times New Roman" panose="02020603050405020304" pitchFamily="18" charset="0"/>
            </a:endParaRPr>
          </a:p>
          <a:p>
            <a:pPr marL="342900" indent="-342900">
              <a:buFont typeface="+mj-lt"/>
              <a:buAutoNum type="alphaUcPeriod"/>
            </a:pPr>
            <a:r>
              <a:rPr lang="en-US" dirty="0">
                <a:latin typeface="Times New Roman" panose="02020603050405020304" pitchFamily="18" charset="0"/>
                <a:cs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cs typeface="Times New Roman" panose="02020603050405020304" pitchFamily="18" charset="0"/>
              </a:rPr>
              <a:t>No</a:t>
            </a:r>
          </a:p>
          <a:p>
            <a:pPr marL="342900" indent="-342900">
              <a:buFont typeface="+mj-lt"/>
              <a:buAutoNum type="alphaUcPeriod"/>
            </a:pPr>
            <a:r>
              <a:rPr lang="en-US" b="1" dirty="0">
                <a:solidFill>
                  <a:srgbClr val="00B050"/>
                </a:solidFill>
                <a:latin typeface="Times New Roman" panose="02020603050405020304" pitchFamily="18" charset="0"/>
                <a:cs typeface="Times New Roman" panose="02020603050405020304" pitchFamily="18" charset="0"/>
              </a:rPr>
              <a:t>It depends</a:t>
            </a:r>
          </a:p>
          <a:p>
            <a:pPr marL="34290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Explanation: It would be ideal to include that information in your application if you have it, but it is not required. Just remember that if the OT/Backfill/Stipend is not outlined in the approved application you will need to submit the request prior to incurring the cost.</a:t>
            </a:r>
          </a:p>
          <a:p>
            <a:endParaRPr lang="en-US" sz="1700" b="1"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84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21</a:t>
            </a:fld>
            <a:endParaRPr lang="en-US" dirty="0"/>
          </a:p>
        </p:txBody>
      </p:sp>
      <p:sp>
        <p:nvSpPr>
          <p:cNvPr id="2" name="TextBox 1"/>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03200" y="1000065"/>
            <a:ext cx="8915400" cy="2523768"/>
          </a:xfrm>
          <a:prstGeom prst="rect">
            <a:avLst/>
          </a:prstGeom>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Could the volunteer being brought in for backfill be used as an in-kind match versus a stipend?</a:t>
            </a:r>
            <a:endParaRPr lang="en-US" dirty="0">
              <a:latin typeface="Times New Roman" panose="02020603050405020304" pitchFamily="18" charset="0"/>
              <a:cs typeface="Times New Roman" panose="02020603050405020304" pitchFamily="18" charset="0"/>
            </a:endParaRPr>
          </a:p>
          <a:p>
            <a:pPr marL="342900" indent="-342900">
              <a:buFont typeface="+mj-lt"/>
              <a:buAutoNum type="alphaUcPeriod"/>
            </a:pPr>
            <a:r>
              <a:rPr lang="en-US" dirty="0">
                <a:latin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rPr>
              <a:t>No</a:t>
            </a:r>
          </a:p>
          <a:p>
            <a:pPr marL="342900" indent="-342900">
              <a:buFont typeface="Wingdings" panose="05000000000000000000" pitchFamily="2" charset="2"/>
              <a:buChar char="v"/>
            </a:pPr>
            <a:endParaRPr lang="en-US" sz="1700" dirty="0">
              <a:latin typeface="Times New Roman" panose="02020603050405020304" pitchFamily="18" charset="0"/>
            </a:endParaRPr>
          </a:p>
          <a:p>
            <a:pPr marL="342900" indent="-34290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78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22</a:t>
            </a:fld>
            <a:endParaRPr lang="en-US" dirty="0"/>
          </a:p>
        </p:txBody>
      </p:sp>
      <p:sp>
        <p:nvSpPr>
          <p:cNvPr id="2" name="TextBox 1"/>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03200" y="1000065"/>
            <a:ext cx="8915400" cy="3108543"/>
          </a:xfrm>
          <a:prstGeom prst="rect">
            <a:avLst/>
          </a:prstGeom>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Could the volunteer being brought in for backfill be used as an in-kind match versus a stipend?</a:t>
            </a:r>
            <a:endParaRPr lang="en-US" dirty="0">
              <a:latin typeface="Times New Roman" panose="02020603050405020304" pitchFamily="18" charset="0"/>
              <a:cs typeface="Times New Roman" panose="02020603050405020304" pitchFamily="18" charset="0"/>
            </a:endParaRPr>
          </a:p>
          <a:p>
            <a:pPr marL="342900" indent="-342900">
              <a:buFont typeface="+mj-lt"/>
              <a:buAutoNum type="alphaUcPeriod"/>
            </a:pPr>
            <a:r>
              <a:rPr lang="en-US" b="1" dirty="0">
                <a:solidFill>
                  <a:srgbClr val="00B050"/>
                </a:solidFill>
                <a:latin typeface="Times New Roman" panose="02020603050405020304" pitchFamily="18" charset="0"/>
              </a:rPr>
              <a:t>Yes</a:t>
            </a:r>
          </a:p>
          <a:p>
            <a:pPr marL="342900" indent="-342900">
              <a:buFont typeface="+mj-lt"/>
              <a:buAutoNum type="alphaUcPeriod"/>
            </a:pPr>
            <a:r>
              <a:rPr lang="en-US" dirty="0">
                <a:latin typeface="Times New Roman" panose="02020603050405020304" pitchFamily="18" charset="0"/>
              </a:rPr>
              <a:t>No</a:t>
            </a:r>
          </a:p>
          <a:p>
            <a:pPr marL="342900" indent="-342900">
              <a:buFont typeface="Wingdings" panose="05000000000000000000" pitchFamily="2" charset="2"/>
              <a:buChar char="v"/>
            </a:pPr>
            <a:endParaRPr lang="en-US" dirty="0">
              <a:latin typeface="Times New Roman" panose="02020603050405020304" pitchFamily="18" charset="0"/>
            </a:endParaRPr>
          </a:p>
          <a:p>
            <a:pPr marL="342900" indent="-342900">
              <a:buFont typeface="Wingdings" panose="05000000000000000000" pitchFamily="2" charset="2"/>
              <a:buChar char="v"/>
            </a:pPr>
            <a:endParaRPr lang="en-US" dirty="0">
              <a:latin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rPr>
              <a:t>Explanation: A grantee can use the time a volunteer fire fighter backfills for another fire fighter attending a HMEP training. </a:t>
            </a: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71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23</a:t>
            </a:fld>
            <a:endParaRPr lang="en-US" dirty="0"/>
          </a:p>
        </p:txBody>
      </p:sp>
      <p:pic>
        <p:nvPicPr>
          <p:cNvPr id="5" name="Picture 4" descr="Questions - Highwa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620000" cy="4495800"/>
          </a:xfrm>
          <a:prstGeom prst="rect">
            <a:avLst/>
          </a:prstGeom>
        </p:spPr>
      </p:pic>
    </p:spTree>
    <p:extLst>
      <p:ext uri="{BB962C8B-B14F-4D97-AF65-F5344CB8AC3E}">
        <p14:creationId xmlns:p14="http://schemas.microsoft.com/office/powerpoint/2010/main" val="401829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F2D07-CE03-4C42-8043-774B63ECA68D}"/>
              </a:ext>
            </a:extLst>
          </p:cNvPr>
          <p:cNvSpPr>
            <a:spLocks noGrp="1"/>
          </p:cNvSpPr>
          <p:nvPr>
            <p:ph type="sldNum" sz="quarter" idx="12"/>
          </p:nvPr>
        </p:nvSpPr>
        <p:spPr/>
        <p:txBody>
          <a:bodyPr/>
          <a:lstStyle/>
          <a:p>
            <a:pPr>
              <a:defRPr/>
            </a:pPr>
            <a:fld id="{A37B69A5-BA6F-4BB5-A40A-0EC1B5725BB6}" type="slidenum">
              <a:rPr lang="en-US" smtClean="0"/>
              <a:pPr>
                <a:defRPr/>
              </a:pPr>
              <a:t>24</a:t>
            </a:fld>
            <a:endParaRPr lang="en-US" dirty="0"/>
          </a:p>
        </p:txBody>
      </p:sp>
      <p:sp>
        <p:nvSpPr>
          <p:cNvPr id="3" name="Rectangle 2">
            <a:extLst>
              <a:ext uri="{FF2B5EF4-FFF2-40B4-BE49-F238E27FC236}">
                <a16:creationId xmlns:a16="http://schemas.microsoft.com/office/drawing/2014/main" id="{C85AE98C-C01C-44C5-BC83-46D6E774818F}"/>
              </a:ext>
            </a:extLst>
          </p:cNvPr>
          <p:cNvSpPr/>
          <p:nvPr/>
        </p:nvSpPr>
        <p:spPr>
          <a:xfrm>
            <a:off x="152400" y="2317647"/>
            <a:ext cx="8686800" cy="4516108"/>
          </a:xfrm>
          <a:prstGeom prst="rect">
            <a:avLst/>
          </a:prstGeom>
        </p:spPr>
        <p:txBody>
          <a:bodyPr wrap="square">
            <a:spAutoFit/>
          </a:bodyPr>
          <a:lstStyle/>
          <a:p>
            <a:pPr marL="514350" marR="0">
              <a:lnSpc>
                <a:spcPct val="115000"/>
              </a:lnSpc>
              <a:spcBef>
                <a:spcPts val="0"/>
              </a:spcBef>
              <a:spcAft>
                <a:spcPts val="1000"/>
              </a:spcAft>
              <a:tabLst>
                <a:tab pos="628650" algn="l"/>
                <a:tab pos="685800" algn="l"/>
              </a:tabLst>
            </a:pPr>
            <a:r>
              <a:rPr lang="en-US" dirty="0">
                <a:latin typeface="Times New Roman" panose="02020603050405020304" pitchFamily="18" charset="0"/>
              </a:rPr>
              <a:t>(a) The purpose of the event; (b) Approximate cost of the meal(s) to be provided; and (c) Evidence that demonstrates that the benefit of providing the lunch outweighs the cost of the standard per diem rate.</a:t>
            </a:r>
            <a:endParaRPr lang="en-US" dirty="0"/>
          </a:p>
          <a:p>
            <a:pPr marL="514350" marR="0">
              <a:lnSpc>
                <a:spcPct val="115000"/>
              </a:lnSpc>
              <a:spcBef>
                <a:spcPts val="0"/>
              </a:spcBef>
              <a:spcAft>
                <a:spcPts val="1000"/>
              </a:spcAft>
              <a:tabLst>
                <a:tab pos="514350" algn="l"/>
                <a:tab pos="628650" algn="l"/>
              </a:tabLst>
            </a:pPr>
            <a:endParaRPr lang="en-US" dirty="0">
              <a:latin typeface="Times New Roman" panose="02020603050405020304" pitchFamily="18" charset="0"/>
            </a:endParaRPr>
          </a:p>
          <a:p>
            <a:pPr marL="514350" marR="0">
              <a:lnSpc>
                <a:spcPct val="115000"/>
              </a:lnSpc>
              <a:spcBef>
                <a:spcPts val="0"/>
              </a:spcBef>
              <a:spcAft>
                <a:spcPts val="1000"/>
              </a:spcAft>
              <a:tabLst>
                <a:tab pos="514350" algn="l"/>
                <a:tab pos="628650" algn="l"/>
              </a:tabLst>
            </a:pPr>
            <a:endParaRPr lang="en-US" dirty="0">
              <a:latin typeface="Times New Roman" panose="02020603050405020304" pitchFamily="18" charset="0"/>
            </a:endParaRP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Yes</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Unsure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marR="0">
              <a:lnSpc>
                <a:spcPct val="115000"/>
              </a:lnSpc>
              <a:spcBef>
                <a:spcPts val="0"/>
              </a:spcBef>
              <a:spcAft>
                <a:spcPts val="1000"/>
              </a:spcAft>
              <a:tabLst>
                <a:tab pos="514350" algn="l"/>
                <a:tab pos="628650" algn="l"/>
              </a:tabLst>
            </a:pPr>
            <a:endParaRPr lang="en-US" sz="1600" dirty="0"/>
          </a:p>
          <a:p>
            <a:pPr marL="514350" marR="0">
              <a:lnSpc>
                <a:spcPct val="115000"/>
              </a:lnSpc>
              <a:spcBef>
                <a:spcPts val="0"/>
              </a:spcBef>
              <a:spcAft>
                <a:spcPts val="1000"/>
              </a:spcAft>
              <a:tabLst>
                <a:tab pos="514350" algn="l"/>
                <a:tab pos="685800" algn="l"/>
              </a:tabLst>
            </a:pPr>
            <a:r>
              <a:rPr lang="en-US" sz="1600" dirty="0">
                <a:latin typeface="Times New Roman" panose="02020603050405020304" pitchFamily="18" charset="0"/>
              </a:rPr>
              <a:t> </a:t>
            </a:r>
            <a:endParaRPr lang="en-US" sz="1600" dirty="0"/>
          </a:p>
          <a:p>
            <a:pPr marR="0" lvl="0">
              <a:lnSpc>
                <a:spcPct val="115000"/>
              </a:lnSpc>
              <a:spcBef>
                <a:spcPts val="0"/>
              </a:spcBef>
              <a:spcAft>
                <a:spcPts val="1000"/>
              </a:spcAft>
              <a:tabLst>
                <a:tab pos="51435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C6532C4-294E-48F6-BA2F-4C1FEF85B830}"/>
              </a:ext>
            </a:extLst>
          </p:cNvPr>
          <p:cNvSpPr/>
          <p:nvPr/>
        </p:nvSpPr>
        <p:spPr>
          <a:xfrm>
            <a:off x="280554" y="1295400"/>
            <a:ext cx="8880764" cy="800219"/>
          </a:xfrm>
          <a:prstGeom prst="rect">
            <a:avLst/>
          </a:prstGeom>
        </p:spPr>
        <p:txBody>
          <a:bodyPr wrap="square">
            <a:spAutoFit/>
          </a:bodyPr>
          <a:lstStyle/>
          <a:p>
            <a:pPr lvl="0">
              <a:lnSpc>
                <a:spcPct val="115000"/>
              </a:lnSpc>
              <a:spcAft>
                <a:spcPts val="1000"/>
              </a:spcAft>
              <a:tabLst>
                <a:tab pos="514350" algn="l"/>
              </a:tabLst>
            </a:pPr>
            <a:r>
              <a:rPr lang="en-US" sz="2000" b="1" dirty="0">
                <a:solidFill>
                  <a:prstClr val="black"/>
                </a:solidFill>
                <a:latin typeface="Times New Roman" panose="02020603050405020304" pitchFamily="18" charset="0"/>
              </a:rPr>
              <a:t>PHMSA received an activity request with the following information. Based on the information provided, would the request be approved?</a:t>
            </a:r>
            <a:endParaRPr lang="en-US" dirty="0">
              <a:solidFill>
                <a:prstClr val="black"/>
              </a:solidFill>
            </a:endParaRPr>
          </a:p>
        </p:txBody>
      </p:sp>
      <p:sp>
        <p:nvSpPr>
          <p:cNvPr id="6" name="TextBox 5">
            <a:extLst>
              <a:ext uri="{FF2B5EF4-FFF2-40B4-BE49-F238E27FC236}">
                <a16:creationId xmlns:a16="http://schemas.microsoft.com/office/drawing/2014/main" id="{580B2E53-1E8A-41C7-B3FD-09861479A276}"/>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19948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F2D07-CE03-4C42-8043-774B63ECA68D}"/>
              </a:ext>
            </a:extLst>
          </p:cNvPr>
          <p:cNvSpPr>
            <a:spLocks noGrp="1"/>
          </p:cNvSpPr>
          <p:nvPr>
            <p:ph type="sldNum" sz="quarter" idx="12"/>
          </p:nvPr>
        </p:nvSpPr>
        <p:spPr/>
        <p:txBody>
          <a:bodyPr/>
          <a:lstStyle/>
          <a:p>
            <a:pPr>
              <a:defRPr/>
            </a:pPr>
            <a:fld id="{A37B69A5-BA6F-4BB5-A40A-0EC1B5725BB6}" type="slidenum">
              <a:rPr lang="en-US" smtClean="0"/>
              <a:pPr>
                <a:defRPr/>
              </a:pPr>
              <a:t>25</a:t>
            </a:fld>
            <a:endParaRPr lang="en-US" dirty="0"/>
          </a:p>
        </p:txBody>
      </p:sp>
      <p:sp>
        <p:nvSpPr>
          <p:cNvPr id="3" name="Rectangle 2">
            <a:extLst>
              <a:ext uri="{FF2B5EF4-FFF2-40B4-BE49-F238E27FC236}">
                <a16:creationId xmlns:a16="http://schemas.microsoft.com/office/drawing/2014/main" id="{C85AE98C-C01C-44C5-BC83-46D6E774818F}"/>
              </a:ext>
            </a:extLst>
          </p:cNvPr>
          <p:cNvSpPr/>
          <p:nvPr/>
        </p:nvSpPr>
        <p:spPr>
          <a:xfrm>
            <a:off x="152400" y="2317647"/>
            <a:ext cx="8686800" cy="4069319"/>
          </a:xfrm>
          <a:prstGeom prst="rect">
            <a:avLst/>
          </a:prstGeom>
        </p:spPr>
        <p:txBody>
          <a:bodyPr wrap="square">
            <a:spAutoFit/>
          </a:bodyPr>
          <a:lstStyle/>
          <a:p>
            <a:pPr marL="514350" marR="0">
              <a:lnSpc>
                <a:spcPct val="115000"/>
              </a:lnSpc>
              <a:spcBef>
                <a:spcPts val="0"/>
              </a:spcBef>
              <a:spcAft>
                <a:spcPts val="1000"/>
              </a:spcAft>
              <a:tabLst>
                <a:tab pos="628650" algn="l"/>
                <a:tab pos="685800" algn="l"/>
              </a:tabLst>
            </a:pPr>
            <a:r>
              <a:rPr lang="en-US" dirty="0">
                <a:latin typeface="Times New Roman" panose="02020603050405020304" pitchFamily="18" charset="0"/>
              </a:rPr>
              <a:t>(a) The purpose of the event; (b) Approximate cost of the meal(s) to be provided; and (c) Evidence that demonstrates that the benefit of providing the lunch outweighs the cost of the standard per diem rate.</a:t>
            </a:r>
            <a:endParaRPr lang="en-US" dirty="0"/>
          </a:p>
          <a:p>
            <a:pPr marL="514350" marR="0">
              <a:lnSpc>
                <a:spcPct val="115000"/>
              </a:lnSpc>
              <a:spcBef>
                <a:spcPts val="0"/>
              </a:spcBef>
              <a:spcAft>
                <a:spcPts val="1000"/>
              </a:spcAft>
              <a:tabLst>
                <a:tab pos="514350" algn="l"/>
                <a:tab pos="628650" algn="l"/>
              </a:tabLst>
            </a:pPr>
            <a:endParaRPr lang="en-US" dirty="0">
              <a:latin typeface="Times New Roman" panose="02020603050405020304" pitchFamily="18" charset="0"/>
            </a:endParaRPr>
          </a:p>
          <a:p>
            <a:pPr marL="342900" marR="0" lvl="0" indent="-342900">
              <a:lnSpc>
                <a:spcPct val="115000"/>
              </a:lnSpc>
              <a:spcBef>
                <a:spcPts val="0"/>
              </a:spcBef>
              <a:spcAft>
                <a:spcPts val="1000"/>
              </a:spcAft>
              <a:buAutoNum type="alphaUcPeriod"/>
              <a:tabLst>
                <a:tab pos="571500" algn="l"/>
                <a:tab pos="628650" algn="l"/>
                <a:tab pos="685800" algn="l"/>
              </a:tabLst>
            </a:pPr>
            <a:r>
              <a:rPr lang="en-U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Yes</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Unsure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marR="0">
              <a:lnSpc>
                <a:spcPct val="115000"/>
              </a:lnSpc>
              <a:spcBef>
                <a:spcPts val="0"/>
              </a:spcBef>
              <a:spcAft>
                <a:spcPts val="1000"/>
              </a:spcAft>
              <a:tabLst>
                <a:tab pos="514350" algn="l"/>
                <a:tab pos="628650" algn="l"/>
              </a:tabLst>
            </a:pPr>
            <a:endParaRPr lang="en-US" sz="1600" dirty="0"/>
          </a:p>
          <a:p>
            <a:pPr marL="514350" marR="0">
              <a:lnSpc>
                <a:spcPct val="115000"/>
              </a:lnSpc>
              <a:spcBef>
                <a:spcPts val="0"/>
              </a:spcBef>
              <a:spcAft>
                <a:spcPts val="1000"/>
              </a:spcAft>
              <a:tabLst>
                <a:tab pos="514350" algn="l"/>
                <a:tab pos="685800" algn="l"/>
              </a:tabLst>
            </a:pPr>
            <a:r>
              <a:rPr lang="en-US" sz="1600" dirty="0">
                <a:latin typeface="Times New Roman" panose="02020603050405020304" pitchFamily="18" charset="0"/>
              </a:rPr>
              <a:t> </a:t>
            </a:r>
            <a:endParaRPr lang="en-US" sz="1600" dirty="0"/>
          </a:p>
          <a:p>
            <a:pPr marR="0" lvl="0">
              <a:lnSpc>
                <a:spcPct val="115000"/>
              </a:lnSpc>
              <a:spcBef>
                <a:spcPts val="0"/>
              </a:spcBef>
              <a:spcAft>
                <a:spcPts val="1000"/>
              </a:spcAft>
              <a:tabLst>
                <a:tab pos="51435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C6532C4-294E-48F6-BA2F-4C1FEF85B830}"/>
              </a:ext>
            </a:extLst>
          </p:cNvPr>
          <p:cNvSpPr/>
          <p:nvPr/>
        </p:nvSpPr>
        <p:spPr>
          <a:xfrm>
            <a:off x="280554" y="1295400"/>
            <a:ext cx="8880764" cy="800219"/>
          </a:xfrm>
          <a:prstGeom prst="rect">
            <a:avLst/>
          </a:prstGeom>
        </p:spPr>
        <p:txBody>
          <a:bodyPr wrap="square">
            <a:spAutoFit/>
          </a:bodyPr>
          <a:lstStyle/>
          <a:p>
            <a:pPr lvl="0">
              <a:lnSpc>
                <a:spcPct val="115000"/>
              </a:lnSpc>
              <a:spcAft>
                <a:spcPts val="1000"/>
              </a:spcAft>
              <a:tabLst>
                <a:tab pos="514350" algn="l"/>
              </a:tabLst>
            </a:pPr>
            <a:r>
              <a:rPr lang="en-US" sz="2000" b="1" dirty="0">
                <a:solidFill>
                  <a:prstClr val="black"/>
                </a:solidFill>
                <a:latin typeface="Times New Roman" panose="02020603050405020304" pitchFamily="18" charset="0"/>
              </a:rPr>
              <a:t>PHMSA received an activity request with the following information. Based on the information provided, would the request be approved?</a:t>
            </a:r>
            <a:endParaRPr lang="en-US" dirty="0">
              <a:solidFill>
                <a:prstClr val="black"/>
              </a:solidFill>
            </a:endParaRPr>
          </a:p>
        </p:txBody>
      </p:sp>
      <p:sp>
        <p:nvSpPr>
          <p:cNvPr id="6" name="TextBox 5">
            <a:extLst>
              <a:ext uri="{FF2B5EF4-FFF2-40B4-BE49-F238E27FC236}">
                <a16:creationId xmlns:a16="http://schemas.microsoft.com/office/drawing/2014/main" id="{580B2E53-1E8A-41C7-B3FD-09861479A276}"/>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309721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F2D07-CE03-4C42-8043-774B63ECA68D}"/>
              </a:ext>
            </a:extLst>
          </p:cNvPr>
          <p:cNvSpPr>
            <a:spLocks noGrp="1"/>
          </p:cNvSpPr>
          <p:nvPr>
            <p:ph type="sldNum" sz="quarter" idx="12"/>
          </p:nvPr>
        </p:nvSpPr>
        <p:spPr/>
        <p:txBody>
          <a:bodyPr/>
          <a:lstStyle/>
          <a:p>
            <a:pPr>
              <a:defRPr/>
            </a:pPr>
            <a:fld id="{A37B69A5-BA6F-4BB5-A40A-0EC1B5725BB6}" type="slidenum">
              <a:rPr lang="en-US" smtClean="0"/>
              <a:pPr>
                <a:defRPr/>
              </a:pPr>
              <a:t>26</a:t>
            </a:fld>
            <a:endParaRPr lang="en-US" dirty="0"/>
          </a:p>
        </p:txBody>
      </p:sp>
      <p:sp>
        <p:nvSpPr>
          <p:cNvPr id="3" name="Rectangle 2">
            <a:extLst>
              <a:ext uri="{FF2B5EF4-FFF2-40B4-BE49-F238E27FC236}">
                <a16:creationId xmlns:a16="http://schemas.microsoft.com/office/drawing/2014/main" id="{C85AE98C-C01C-44C5-BC83-46D6E774818F}"/>
              </a:ext>
            </a:extLst>
          </p:cNvPr>
          <p:cNvSpPr/>
          <p:nvPr/>
        </p:nvSpPr>
        <p:spPr>
          <a:xfrm>
            <a:off x="304800" y="1524000"/>
            <a:ext cx="8686800" cy="3565079"/>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rPr>
              <a:t>PHMSA received a reimbursement request from an approved activity that relates to meal reimbursement. Based on the documentation provided, would this request be approved?  </a:t>
            </a:r>
            <a:endParaRPr lang="en-US" dirty="0"/>
          </a:p>
          <a:p>
            <a:pPr marR="0" lvl="0">
              <a:lnSpc>
                <a:spcPct val="115000"/>
              </a:lnSpc>
              <a:spcBef>
                <a:spcPts val="0"/>
              </a:spcBef>
              <a:spcAft>
                <a:spcPts val="1000"/>
              </a:spcAft>
              <a:tabLst>
                <a:tab pos="571500" algn="l"/>
                <a:tab pos="628650" algn="l"/>
                <a:tab pos="685800" algn="l"/>
              </a:tabLst>
            </a:pPr>
            <a:r>
              <a:rPr lang="en-US" dirty="0">
                <a:latin typeface="Times New Roman" panose="02020603050405020304" pitchFamily="18" charset="0"/>
              </a:rPr>
              <a:t>(a) Roster with the name of each person provided a meal, (b) the event’s agenda, and (c) final invoice. </a:t>
            </a:r>
            <a:r>
              <a:rPr lang="en-US" dirty="0"/>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tabLst>
                <a:tab pos="571500" algn="l"/>
                <a:tab pos="628650" algn="l"/>
                <a:tab pos="6858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Yes</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Unsure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EB590A-D92E-4366-8835-EBE5F3229375}"/>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353803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F2D07-CE03-4C42-8043-774B63ECA68D}"/>
              </a:ext>
            </a:extLst>
          </p:cNvPr>
          <p:cNvSpPr>
            <a:spLocks noGrp="1"/>
          </p:cNvSpPr>
          <p:nvPr>
            <p:ph type="sldNum" sz="quarter" idx="12"/>
          </p:nvPr>
        </p:nvSpPr>
        <p:spPr/>
        <p:txBody>
          <a:bodyPr/>
          <a:lstStyle/>
          <a:p>
            <a:pPr>
              <a:defRPr/>
            </a:pPr>
            <a:fld id="{A37B69A5-BA6F-4BB5-A40A-0EC1B5725BB6}" type="slidenum">
              <a:rPr lang="en-US" smtClean="0"/>
              <a:pPr>
                <a:defRPr/>
              </a:pPr>
              <a:t>27</a:t>
            </a:fld>
            <a:endParaRPr lang="en-US" dirty="0"/>
          </a:p>
        </p:txBody>
      </p:sp>
      <p:sp>
        <p:nvSpPr>
          <p:cNvPr id="3" name="Rectangle 2">
            <a:extLst>
              <a:ext uri="{FF2B5EF4-FFF2-40B4-BE49-F238E27FC236}">
                <a16:creationId xmlns:a16="http://schemas.microsoft.com/office/drawing/2014/main" id="{C85AE98C-C01C-44C5-BC83-46D6E774818F}"/>
              </a:ext>
            </a:extLst>
          </p:cNvPr>
          <p:cNvSpPr/>
          <p:nvPr/>
        </p:nvSpPr>
        <p:spPr>
          <a:xfrm>
            <a:off x="304800" y="1905000"/>
            <a:ext cx="8686800" cy="3565079"/>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rPr>
              <a:t>PHMSA received a reimbursement request from an approved activity that relates to meal reimbursement. Based on the documentation provided, would this request be approved?  </a:t>
            </a:r>
            <a:endParaRPr lang="en-US" dirty="0"/>
          </a:p>
          <a:p>
            <a:pPr marR="0" lvl="0">
              <a:lnSpc>
                <a:spcPct val="115000"/>
              </a:lnSpc>
              <a:spcBef>
                <a:spcPts val="0"/>
              </a:spcBef>
              <a:spcAft>
                <a:spcPts val="1000"/>
              </a:spcAft>
              <a:tabLst>
                <a:tab pos="571500" algn="l"/>
                <a:tab pos="628650" algn="l"/>
                <a:tab pos="685800" algn="l"/>
              </a:tabLst>
            </a:pPr>
            <a:r>
              <a:rPr lang="en-US" dirty="0">
                <a:latin typeface="Times New Roman" panose="02020603050405020304" pitchFamily="18" charset="0"/>
              </a:rPr>
              <a:t>(a) Roster with the name of each person provided a meal, (b) the event’s agenda, and (c) final invoice. </a:t>
            </a:r>
            <a:r>
              <a:rPr lang="en-US" dirty="0"/>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tabLst>
                <a:tab pos="571500" algn="l"/>
                <a:tab pos="628650" algn="l"/>
                <a:tab pos="6858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AutoNum type="alphaUcPeriod"/>
              <a:tabLst>
                <a:tab pos="571500" algn="l"/>
                <a:tab pos="628650" algn="l"/>
                <a:tab pos="685800" algn="l"/>
              </a:tabLst>
            </a:pPr>
            <a:r>
              <a:rPr lang="en-U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Yes</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a:t>
            </a:r>
          </a:p>
          <a:p>
            <a:pPr marL="342900" marR="0" lvl="0" indent="-342900">
              <a:lnSpc>
                <a:spcPct val="115000"/>
              </a:lnSpc>
              <a:spcBef>
                <a:spcPts val="0"/>
              </a:spcBef>
              <a:spcAft>
                <a:spcPts val="1000"/>
              </a:spcAft>
              <a:buAutoNum type="alphaUcPeriod"/>
              <a:tabLst>
                <a:tab pos="571500" algn="l"/>
                <a:tab pos="628650" algn="l"/>
                <a:tab pos="6858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Unsure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89DACAD-E7C3-4517-9738-100DD351B341}"/>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349574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30A88-206B-4F66-A790-24F9AD8FD357}"/>
              </a:ext>
            </a:extLst>
          </p:cNvPr>
          <p:cNvSpPr>
            <a:spLocks noGrp="1"/>
          </p:cNvSpPr>
          <p:nvPr>
            <p:ph type="sldNum" sz="quarter" idx="12"/>
          </p:nvPr>
        </p:nvSpPr>
        <p:spPr/>
        <p:txBody>
          <a:bodyPr/>
          <a:lstStyle/>
          <a:p>
            <a:pPr>
              <a:defRPr/>
            </a:pPr>
            <a:fld id="{A37B69A5-BA6F-4BB5-A40A-0EC1B5725BB6}" type="slidenum">
              <a:rPr lang="en-US" smtClean="0"/>
              <a:pPr>
                <a:defRPr/>
              </a:pPr>
              <a:t>28</a:t>
            </a:fld>
            <a:endParaRPr lang="en-US" dirty="0"/>
          </a:p>
        </p:txBody>
      </p:sp>
      <p:sp>
        <p:nvSpPr>
          <p:cNvPr id="3" name="Rectangle 2">
            <a:extLst>
              <a:ext uri="{FF2B5EF4-FFF2-40B4-BE49-F238E27FC236}">
                <a16:creationId xmlns:a16="http://schemas.microsoft.com/office/drawing/2014/main" id="{834554AF-E4F1-49BB-84FA-77C156133481}"/>
              </a:ext>
            </a:extLst>
          </p:cNvPr>
          <p:cNvSpPr/>
          <p:nvPr/>
        </p:nvSpPr>
        <p:spPr>
          <a:xfrm>
            <a:off x="304800" y="1600200"/>
            <a:ext cx="8991600" cy="4427879"/>
          </a:xfrm>
          <a:prstGeom prst="rect">
            <a:avLst/>
          </a:prstGeom>
        </p:spPr>
        <p:txBody>
          <a:bodyPr wrap="square">
            <a:spAutoFit/>
          </a:bodyPr>
          <a:lstStyle/>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Evening Receptions or banquets</a:t>
            </a:r>
            <a:r>
              <a:rPr lang="en-US" b="1" dirty="0">
                <a:latin typeface="Times New Roman" panose="02020603050405020304" pitchFamily="18" charset="0"/>
              </a:rPr>
              <a:t>-</a:t>
            </a:r>
            <a:r>
              <a:rPr lang="en-US" dirty="0">
                <a:latin typeface="Times New Roman" panose="02020603050405020304" pitchFamily="18" charset="0"/>
              </a:rPr>
              <a:t> Events that take place at conferences after normal business hours primarily for networking, celebrations and other social purposes.</a:t>
            </a:r>
            <a:endParaRPr lang="en-US" dirty="0"/>
          </a:p>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Light refreshments </a:t>
            </a:r>
            <a:r>
              <a:rPr lang="en-US" b="1" dirty="0">
                <a:latin typeface="Times New Roman" panose="02020603050405020304" pitchFamily="18" charset="0"/>
              </a:rPr>
              <a:t>-</a:t>
            </a:r>
            <a:r>
              <a:rPr lang="en-US" dirty="0">
                <a:latin typeface="Times New Roman" panose="02020603050405020304" pitchFamily="18" charset="0"/>
              </a:rPr>
              <a:t> Light refreshments for morning, afternoon or evening breaks to include, but not be limited to, coffee, tea, milk, juice, soft drinks, donuts, bagels, fruit, pretzels, cookies, chips, or muffins.</a:t>
            </a:r>
            <a:endParaRPr lang="en-US" dirty="0"/>
          </a:p>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Meals with Alcohol Available</a:t>
            </a:r>
            <a:r>
              <a:rPr lang="en-US" b="1" dirty="0">
                <a:latin typeface="Times New Roman" panose="02020603050405020304" pitchFamily="18" charset="0"/>
              </a:rPr>
              <a:t> -</a:t>
            </a:r>
            <a:r>
              <a:rPr lang="en-US" dirty="0">
                <a:latin typeface="Times New Roman" panose="02020603050405020304" pitchFamily="18" charset="0"/>
              </a:rPr>
              <a:t> Portion of any conference or training event including receptions, banquets and working meetings where alcohol is served, purchased, or otherwise available as part of the event or meeting.</a:t>
            </a:r>
            <a:endParaRPr lang="en-US" dirty="0"/>
          </a:p>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Food-related Entertainment Expenses</a:t>
            </a:r>
            <a:r>
              <a:rPr lang="en-US" b="1" dirty="0">
                <a:latin typeface="Times New Roman" panose="02020603050405020304" pitchFamily="18" charset="0"/>
              </a:rPr>
              <a:t> -</a:t>
            </a:r>
            <a:r>
              <a:rPr lang="en-US" dirty="0">
                <a:latin typeface="Times New Roman" panose="02020603050405020304" pitchFamily="18" charset="0"/>
              </a:rPr>
              <a:t> Entertainment expenses related to amusement, diversion, and social activities and any costs directly associated with such costs, including tickets to shows or sports events, meals, lodging, rentals, transportation, and gratuities.</a:t>
            </a:r>
          </a:p>
          <a:p>
            <a:pPr marL="342900" marR="0" lvl="0" indent="-342900">
              <a:lnSpc>
                <a:spcPct val="115000"/>
              </a:lnSpc>
              <a:spcBef>
                <a:spcPts val="0"/>
              </a:spcBef>
              <a:spcAft>
                <a:spcPts val="1000"/>
              </a:spcAft>
              <a:buFont typeface="+mj-lt"/>
              <a:buAutoNum type="alphaUcPeriod"/>
              <a:tabLst>
                <a:tab pos="514350" algn="l"/>
              </a:tabLst>
            </a:pPr>
            <a:r>
              <a:rPr lang="en-US" b="1" dirty="0">
                <a:effectLst/>
                <a:latin typeface="Times New Roman" panose="02020603050405020304" pitchFamily="18" charset="0"/>
              </a:rPr>
              <a:t>None</a:t>
            </a:r>
            <a:endParaRPr lang="en-US" b="1" dirty="0">
              <a:effectLst/>
            </a:endParaRPr>
          </a:p>
        </p:txBody>
      </p:sp>
      <p:sp>
        <p:nvSpPr>
          <p:cNvPr id="4" name="Rectangle 3">
            <a:extLst>
              <a:ext uri="{FF2B5EF4-FFF2-40B4-BE49-F238E27FC236}">
                <a16:creationId xmlns:a16="http://schemas.microsoft.com/office/drawing/2014/main" id="{0037020D-1E48-4855-B9D5-5650AFB25ECA}"/>
              </a:ext>
            </a:extLst>
          </p:cNvPr>
          <p:cNvSpPr/>
          <p:nvPr/>
        </p:nvSpPr>
        <p:spPr>
          <a:xfrm>
            <a:off x="838200" y="822189"/>
            <a:ext cx="7162800" cy="446276"/>
          </a:xfrm>
          <a:prstGeom prst="rect">
            <a:avLst/>
          </a:prstGeom>
        </p:spPr>
        <p:txBody>
          <a:bodyPr wrap="square">
            <a:spAutoFit/>
          </a:bodyPr>
          <a:lstStyle/>
          <a:p>
            <a:pPr marR="0" lvl="0">
              <a:lnSpc>
                <a:spcPct val="115000"/>
              </a:lnSpc>
              <a:spcBef>
                <a:spcPts val="0"/>
              </a:spcBef>
              <a:spcAft>
                <a:spcPts val="1000"/>
              </a:spcAft>
              <a:tabLst>
                <a:tab pos="514350" algn="l"/>
              </a:tabLst>
            </a:pPr>
            <a:r>
              <a:rPr lang="en-US" sz="2000" b="1" dirty="0">
                <a:latin typeface="Times New Roman" panose="02020603050405020304" pitchFamily="18" charset="0"/>
              </a:rPr>
              <a:t>Which of the following is an allowable meal expenditure? </a:t>
            </a:r>
            <a:endParaRPr lang="en-US" sz="2000" dirty="0">
              <a:effectLst/>
            </a:endParaRPr>
          </a:p>
        </p:txBody>
      </p:sp>
      <p:sp>
        <p:nvSpPr>
          <p:cNvPr id="5" name="TextBox 4">
            <a:extLst>
              <a:ext uri="{FF2B5EF4-FFF2-40B4-BE49-F238E27FC236}">
                <a16:creationId xmlns:a16="http://schemas.microsoft.com/office/drawing/2014/main" id="{084F805F-E710-4C2E-B890-D7515F19AEC8}"/>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3617238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30A88-206B-4F66-A790-24F9AD8FD357}"/>
              </a:ext>
            </a:extLst>
          </p:cNvPr>
          <p:cNvSpPr>
            <a:spLocks noGrp="1"/>
          </p:cNvSpPr>
          <p:nvPr>
            <p:ph type="sldNum" sz="quarter" idx="12"/>
          </p:nvPr>
        </p:nvSpPr>
        <p:spPr/>
        <p:txBody>
          <a:bodyPr/>
          <a:lstStyle/>
          <a:p>
            <a:pPr>
              <a:defRPr/>
            </a:pPr>
            <a:fld id="{A37B69A5-BA6F-4BB5-A40A-0EC1B5725BB6}" type="slidenum">
              <a:rPr lang="en-US" smtClean="0"/>
              <a:pPr>
                <a:defRPr/>
              </a:pPr>
              <a:t>29</a:t>
            </a:fld>
            <a:endParaRPr lang="en-US" dirty="0"/>
          </a:p>
        </p:txBody>
      </p:sp>
      <p:sp>
        <p:nvSpPr>
          <p:cNvPr id="3" name="Rectangle 2">
            <a:extLst>
              <a:ext uri="{FF2B5EF4-FFF2-40B4-BE49-F238E27FC236}">
                <a16:creationId xmlns:a16="http://schemas.microsoft.com/office/drawing/2014/main" id="{834554AF-E4F1-49BB-84FA-77C156133481}"/>
              </a:ext>
            </a:extLst>
          </p:cNvPr>
          <p:cNvSpPr/>
          <p:nvPr/>
        </p:nvSpPr>
        <p:spPr>
          <a:xfrm>
            <a:off x="169718" y="1676400"/>
            <a:ext cx="8991600" cy="4427879"/>
          </a:xfrm>
          <a:prstGeom prst="rect">
            <a:avLst/>
          </a:prstGeom>
        </p:spPr>
        <p:txBody>
          <a:bodyPr wrap="square">
            <a:spAutoFit/>
          </a:bodyPr>
          <a:lstStyle/>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Evening Receptions or banquets</a:t>
            </a:r>
            <a:r>
              <a:rPr lang="en-US" b="1" dirty="0">
                <a:latin typeface="Times New Roman" panose="02020603050405020304" pitchFamily="18" charset="0"/>
              </a:rPr>
              <a:t>-</a:t>
            </a:r>
            <a:r>
              <a:rPr lang="en-US" dirty="0">
                <a:latin typeface="Times New Roman" panose="02020603050405020304" pitchFamily="18" charset="0"/>
              </a:rPr>
              <a:t> Events that take place at conferences after normal business hours primarily for networking, celebrations and other social purposes.</a:t>
            </a:r>
            <a:endParaRPr lang="en-US" dirty="0"/>
          </a:p>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Light refreshments </a:t>
            </a:r>
            <a:r>
              <a:rPr lang="en-US" b="1" dirty="0">
                <a:latin typeface="Times New Roman" panose="02020603050405020304" pitchFamily="18" charset="0"/>
              </a:rPr>
              <a:t>-</a:t>
            </a:r>
            <a:r>
              <a:rPr lang="en-US" dirty="0">
                <a:latin typeface="Times New Roman" panose="02020603050405020304" pitchFamily="18" charset="0"/>
              </a:rPr>
              <a:t> Light refreshments for morning, afternoon or evening breaks to include, but not be limited to, coffee, tea, milk, juice, soft drinks, donuts, bagels, fruit, pretzels, cookies, chips, or muffins.</a:t>
            </a:r>
            <a:endParaRPr lang="en-US" dirty="0"/>
          </a:p>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Meals with Alcohol Available</a:t>
            </a:r>
            <a:r>
              <a:rPr lang="en-US" b="1" dirty="0">
                <a:latin typeface="Times New Roman" panose="02020603050405020304" pitchFamily="18" charset="0"/>
              </a:rPr>
              <a:t> -</a:t>
            </a:r>
            <a:r>
              <a:rPr lang="en-US" dirty="0">
                <a:latin typeface="Times New Roman" panose="02020603050405020304" pitchFamily="18" charset="0"/>
              </a:rPr>
              <a:t> Portion of any conference or training event including receptions, banquets and working meetings where alcohol is served, purchased, or otherwise available as part of the event or meeting.</a:t>
            </a:r>
            <a:endParaRPr lang="en-US" dirty="0"/>
          </a:p>
          <a:p>
            <a:pPr marL="342900" marR="0" lvl="0" indent="-342900">
              <a:lnSpc>
                <a:spcPct val="115000"/>
              </a:lnSpc>
              <a:spcBef>
                <a:spcPts val="0"/>
              </a:spcBef>
              <a:spcAft>
                <a:spcPts val="1000"/>
              </a:spcAft>
              <a:buFont typeface="+mj-lt"/>
              <a:buAutoNum type="alphaUcPeriod"/>
              <a:tabLst>
                <a:tab pos="514350" algn="l"/>
              </a:tabLst>
            </a:pPr>
            <a:r>
              <a:rPr lang="en-US" b="1" u="sng" dirty="0">
                <a:latin typeface="Times New Roman" panose="02020603050405020304" pitchFamily="18" charset="0"/>
              </a:rPr>
              <a:t>Food-related Entertainment Expenses</a:t>
            </a:r>
            <a:r>
              <a:rPr lang="en-US" b="1" dirty="0">
                <a:latin typeface="Times New Roman" panose="02020603050405020304" pitchFamily="18" charset="0"/>
              </a:rPr>
              <a:t> -</a:t>
            </a:r>
            <a:r>
              <a:rPr lang="en-US" dirty="0">
                <a:latin typeface="Times New Roman" panose="02020603050405020304" pitchFamily="18" charset="0"/>
              </a:rPr>
              <a:t> Entertainment expenses related to amusement, diversion, and social activities and any costs directly associated with such costs, including tickets to shows or sports events, meals, lodging, rentals, transportation, and gratuities.</a:t>
            </a:r>
          </a:p>
          <a:p>
            <a:pPr marL="342900" marR="0" lvl="0" indent="-342900">
              <a:lnSpc>
                <a:spcPct val="115000"/>
              </a:lnSpc>
              <a:spcBef>
                <a:spcPts val="0"/>
              </a:spcBef>
              <a:spcAft>
                <a:spcPts val="1000"/>
              </a:spcAft>
              <a:buFont typeface="+mj-lt"/>
              <a:buAutoNum type="alphaUcPeriod"/>
              <a:tabLst>
                <a:tab pos="514350" algn="l"/>
              </a:tabLst>
            </a:pPr>
            <a:r>
              <a:rPr lang="en-US" b="1" dirty="0">
                <a:solidFill>
                  <a:srgbClr val="00B050"/>
                </a:solidFill>
                <a:effectLst/>
                <a:latin typeface="Times New Roman" panose="02020603050405020304" pitchFamily="18" charset="0"/>
              </a:rPr>
              <a:t>None</a:t>
            </a:r>
            <a:endParaRPr lang="en-US" b="1" dirty="0">
              <a:solidFill>
                <a:srgbClr val="00B050"/>
              </a:solidFill>
              <a:effectLst/>
            </a:endParaRPr>
          </a:p>
        </p:txBody>
      </p:sp>
      <p:sp>
        <p:nvSpPr>
          <p:cNvPr id="4" name="Rectangle 3">
            <a:extLst>
              <a:ext uri="{FF2B5EF4-FFF2-40B4-BE49-F238E27FC236}">
                <a16:creationId xmlns:a16="http://schemas.microsoft.com/office/drawing/2014/main" id="{0037020D-1E48-4855-B9D5-5650AFB25ECA}"/>
              </a:ext>
            </a:extLst>
          </p:cNvPr>
          <p:cNvSpPr/>
          <p:nvPr/>
        </p:nvSpPr>
        <p:spPr>
          <a:xfrm>
            <a:off x="723900" y="1104089"/>
            <a:ext cx="7162800" cy="446276"/>
          </a:xfrm>
          <a:prstGeom prst="rect">
            <a:avLst/>
          </a:prstGeom>
        </p:spPr>
        <p:txBody>
          <a:bodyPr wrap="square">
            <a:spAutoFit/>
          </a:bodyPr>
          <a:lstStyle/>
          <a:p>
            <a:pPr marR="0" lvl="0">
              <a:lnSpc>
                <a:spcPct val="115000"/>
              </a:lnSpc>
              <a:spcBef>
                <a:spcPts val="0"/>
              </a:spcBef>
              <a:spcAft>
                <a:spcPts val="1000"/>
              </a:spcAft>
              <a:tabLst>
                <a:tab pos="514350" algn="l"/>
              </a:tabLst>
            </a:pPr>
            <a:r>
              <a:rPr lang="en-US" sz="2000" b="1" dirty="0">
                <a:latin typeface="Times New Roman" panose="02020603050405020304" pitchFamily="18" charset="0"/>
              </a:rPr>
              <a:t>Which of the following is an allowable meal expenditure? </a:t>
            </a:r>
            <a:endParaRPr lang="en-US" sz="2000" dirty="0">
              <a:effectLst/>
            </a:endParaRPr>
          </a:p>
        </p:txBody>
      </p:sp>
      <p:sp>
        <p:nvSpPr>
          <p:cNvPr id="5" name="TextBox 4">
            <a:extLst>
              <a:ext uri="{FF2B5EF4-FFF2-40B4-BE49-F238E27FC236}">
                <a16:creationId xmlns:a16="http://schemas.microsoft.com/office/drawing/2014/main" id="{65249A95-C8D9-4426-AC2A-FF3C2440423B}"/>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263484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a:t>
            </a:fld>
            <a:endParaRPr lang="en-US" dirty="0"/>
          </a:p>
        </p:txBody>
      </p:sp>
      <p:sp>
        <p:nvSpPr>
          <p:cNvPr id="2" name="TextBox 1"/>
          <p:cNvSpPr txBox="1"/>
          <p:nvPr/>
        </p:nvSpPr>
        <p:spPr>
          <a:xfrm>
            <a:off x="1600200" y="249441"/>
            <a:ext cx="60198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Backfill &amp; Stipends Recordkeeping Requirements</a:t>
            </a:r>
          </a:p>
        </p:txBody>
      </p:sp>
      <p:sp>
        <p:nvSpPr>
          <p:cNvPr id="3" name="Rectangle 2"/>
          <p:cNvSpPr/>
          <p:nvPr/>
        </p:nvSpPr>
        <p:spPr>
          <a:xfrm>
            <a:off x="342900" y="1639418"/>
            <a:ext cx="8534400" cy="3323987"/>
          </a:xfrm>
          <a:prstGeom prst="rect">
            <a:avLst/>
          </a:prstGeom>
        </p:spPr>
        <p:txBody>
          <a:bodyPr wrap="square">
            <a:spAutoFit/>
          </a:bodyPr>
          <a:lstStyle/>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Grant recipients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retain a list of all individuals involved in these costs and their salary (individual trained and individual backfilling)</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Grant recipients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provide PHMSA with an internal management plan to ensure adequate oversight for these costs prior to the activity occurring.</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training record and actual payroll records must be maintained for all responders who receive overtime, backfill or stipends by name, county, training date(s) and the total amount paid to each individual volunteer for each individual training event. </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7ED69C9-F24D-411F-968D-99E3B6923A6B}"/>
              </a:ext>
            </a:extLst>
          </p:cNvPr>
          <p:cNvPicPr>
            <a:picLocks noChangeAspect="1"/>
          </p:cNvPicPr>
          <p:nvPr/>
        </p:nvPicPr>
        <p:blipFill>
          <a:blip r:embed="rId3"/>
          <a:stretch>
            <a:fillRect/>
          </a:stretch>
        </p:blipFill>
        <p:spPr>
          <a:xfrm>
            <a:off x="533400" y="4153780"/>
            <a:ext cx="3200400" cy="1619250"/>
          </a:xfrm>
          <a:prstGeom prst="rect">
            <a:avLst/>
          </a:prstGeom>
        </p:spPr>
      </p:pic>
    </p:spTree>
    <p:extLst>
      <p:ext uri="{BB962C8B-B14F-4D97-AF65-F5344CB8AC3E}">
        <p14:creationId xmlns:p14="http://schemas.microsoft.com/office/powerpoint/2010/main" val="310858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AEF0F7-FF3E-49FC-9A58-51487A4728E9}"/>
              </a:ext>
            </a:extLst>
          </p:cNvPr>
          <p:cNvSpPr>
            <a:spLocks noGrp="1"/>
          </p:cNvSpPr>
          <p:nvPr>
            <p:ph type="sldNum" sz="quarter" idx="12"/>
          </p:nvPr>
        </p:nvSpPr>
        <p:spPr/>
        <p:txBody>
          <a:bodyPr/>
          <a:lstStyle/>
          <a:p>
            <a:pPr>
              <a:defRPr/>
            </a:pPr>
            <a:fld id="{A37B69A5-BA6F-4BB5-A40A-0EC1B5725BB6}" type="slidenum">
              <a:rPr lang="en-US" smtClean="0"/>
              <a:pPr>
                <a:defRPr/>
              </a:pPr>
              <a:t>30</a:t>
            </a:fld>
            <a:endParaRPr lang="en-US" dirty="0"/>
          </a:p>
        </p:txBody>
      </p:sp>
      <p:sp>
        <p:nvSpPr>
          <p:cNvPr id="3" name="Rectangle 2">
            <a:extLst>
              <a:ext uri="{FF2B5EF4-FFF2-40B4-BE49-F238E27FC236}">
                <a16:creationId xmlns:a16="http://schemas.microsoft.com/office/drawing/2014/main" id="{0C5A82E2-D813-4B14-A577-3832613CE4DB}"/>
              </a:ext>
            </a:extLst>
          </p:cNvPr>
          <p:cNvSpPr/>
          <p:nvPr/>
        </p:nvSpPr>
        <p:spPr>
          <a:xfrm>
            <a:off x="228600" y="2362200"/>
            <a:ext cx="8382000" cy="2104166"/>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 Is it necessary to prorate the cost based on percentage of usage for an approved HMEP training course if only 50% of the course relates to HMEP topics?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 pos="68580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Yes</a:t>
            </a:r>
            <a:endParaRPr lang="en-US" dirty="0">
              <a:latin typeface="Calibri" panose="020F0502020204030204" pitchFamily="34" charset="0"/>
              <a:ea typeface="Californian FB" panose="0207040306080B0302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 pos="68580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Optional</a:t>
            </a:r>
            <a:endParaRPr lang="en-US" dirty="0">
              <a:latin typeface="Calibri" panose="020F0502020204030204" pitchFamily="34" charset="0"/>
              <a:ea typeface="Californian FB" panose="0207040306080B0302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 pos="68580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No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AADF970-615B-48BD-9D3C-5F5A43C00BF8}"/>
              </a:ext>
            </a:extLst>
          </p:cNvPr>
          <p:cNvSpPr txBox="1"/>
          <p:nvPr/>
        </p:nvSpPr>
        <p:spPr>
          <a:xfrm>
            <a:off x="1143000" y="45394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4031970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AEF0F7-FF3E-49FC-9A58-51487A4728E9}"/>
              </a:ext>
            </a:extLst>
          </p:cNvPr>
          <p:cNvSpPr>
            <a:spLocks noGrp="1"/>
          </p:cNvSpPr>
          <p:nvPr>
            <p:ph type="sldNum" sz="quarter" idx="12"/>
          </p:nvPr>
        </p:nvSpPr>
        <p:spPr/>
        <p:txBody>
          <a:bodyPr/>
          <a:lstStyle/>
          <a:p>
            <a:pPr>
              <a:defRPr/>
            </a:pPr>
            <a:fld id="{A37B69A5-BA6F-4BB5-A40A-0EC1B5725BB6}" type="slidenum">
              <a:rPr lang="en-US" smtClean="0"/>
              <a:pPr>
                <a:defRPr/>
              </a:pPr>
              <a:t>31</a:t>
            </a:fld>
            <a:endParaRPr lang="en-US" dirty="0"/>
          </a:p>
        </p:txBody>
      </p:sp>
      <p:sp>
        <p:nvSpPr>
          <p:cNvPr id="3" name="Rectangle 2">
            <a:extLst>
              <a:ext uri="{FF2B5EF4-FFF2-40B4-BE49-F238E27FC236}">
                <a16:creationId xmlns:a16="http://schemas.microsoft.com/office/drawing/2014/main" id="{0C5A82E2-D813-4B14-A577-3832613CE4DB}"/>
              </a:ext>
            </a:extLst>
          </p:cNvPr>
          <p:cNvSpPr/>
          <p:nvPr/>
        </p:nvSpPr>
        <p:spPr>
          <a:xfrm>
            <a:off x="228600" y="2362200"/>
            <a:ext cx="8382000" cy="2104166"/>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 Is it necessary to prorate the cost based on percentage of usage for an approved HMEP training course if only 50% of the course relates to HMEP topics?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 pos="685800" algn="l"/>
              </a:tabLst>
            </a:pPr>
            <a:r>
              <a:rPr lang="en-US" b="1" dirty="0">
                <a:solidFill>
                  <a:srgbClr val="00B050"/>
                </a:solidFill>
                <a:latin typeface="Times New Roman" panose="02020603050405020304" pitchFamily="18" charset="0"/>
                <a:ea typeface="Californian FB" panose="0207040306080B030204" pitchFamily="18" charset="0"/>
                <a:cs typeface="Times New Roman" panose="02020603050405020304" pitchFamily="18" charset="0"/>
              </a:rPr>
              <a:t>Yes</a:t>
            </a:r>
            <a:endParaRPr lang="en-US" b="1" dirty="0">
              <a:solidFill>
                <a:srgbClr val="00B050"/>
              </a:solidFill>
              <a:latin typeface="Calibri" panose="020F0502020204030204" pitchFamily="34" charset="0"/>
              <a:ea typeface="Californian FB" panose="0207040306080B0302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 pos="68580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Optional</a:t>
            </a:r>
            <a:endParaRPr lang="en-US" dirty="0">
              <a:latin typeface="Calibri" panose="020F0502020204030204" pitchFamily="34" charset="0"/>
              <a:ea typeface="Californian FB" panose="0207040306080B0302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 pos="68580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No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AADF970-615B-48BD-9D3C-5F5A43C00BF8}"/>
              </a:ext>
            </a:extLst>
          </p:cNvPr>
          <p:cNvSpPr txBox="1"/>
          <p:nvPr/>
        </p:nvSpPr>
        <p:spPr>
          <a:xfrm>
            <a:off x="1143000" y="45394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2247119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0611EA-F513-43E9-B36F-54840FF7E7F1}"/>
              </a:ext>
            </a:extLst>
          </p:cNvPr>
          <p:cNvSpPr>
            <a:spLocks noGrp="1"/>
          </p:cNvSpPr>
          <p:nvPr>
            <p:ph type="sldNum" sz="quarter" idx="12"/>
          </p:nvPr>
        </p:nvSpPr>
        <p:spPr/>
        <p:txBody>
          <a:bodyPr/>
          <a:lstStyle/>
          <a:p>
            <a:pPr>
              <a:defRPr/>
            </a:pPr>
            <a:fld id="{A37B69A5-BA6F-4BB5-A40A-0EC1B5725BB6}" type="slidenum">
              <a:rPr lang="en-US" smtClean="0"/>
              <a:pPr>
                <a:defRPr/>
              </a:pPr>
              <a:t>32</a:t>
            </a:fld>
            <a:endParaRPr lang="en-US" dirty="0"/>
          </a:p>
        </p:txBody>
      </p:sp>
      <p:sp>
        <p:nvSpPr>
          <p:cNvPr id="3" name="Rectangle 2">
            <a:extLst>
              <a:ext uri="{FF2B5EF4-FFF2-40B4-BE49-F238E27FC236}">
                <a16:creationId xmlns:a16="http://schemas.microsoft.com/office/drawing/2014/main" id="{C930ED85-FF2C-461D-835D-AB08F9B2B856}"/>
              </a:ext>
            </a:extLst>
          </p:cNvPr>
          <p:cNvSpPr/>
          <p:nvPr/>
        </p:nvSpPr>
        <p:spPr>
          <a:xfrm>
            <a:off x="152400" y="2133600"/>
            <a:ext cx="8610600" cy="2059731"/>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 Is it necessary to set up separate accounts to distinguish charges applied against HMEP grant and other sources of funding?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Optional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Yes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No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498CB5-DFA9-476B-BE7A-DAF649DCF0A3}"/>
              </a:ext>
            </a:extLst>
          </p:cNvPr>
          <p:cNvSpPr txBox="1"/>
          <p:nvPr/>
        </p:nvSpPr>
        <p:spPr>
          <a:xfrm>
            <a:off x="16510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157092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0611EA-F513-43E9-B36F-54840FF7E7F1}"/>
              </a:ext>
            </a:extLst>
          </p:cNvPr>
          <p:cNvSpPr>
            <a:spLocks noGrp="1"/>
          </p:cNvSpPr>
          <p:nvPr>
            <p:ph type="sldNum" sz="quarter" idx="12"/>
          </p:nvPr>
        </p:nvSpPr>
        <p:spPr/>
        <p:txBody>
          <a:bodyPr/>
          <a:lstStyle/>
          <a:p>
            <a:pPr>
              <a:defRPr/>
            </a:pPr>
            <a:fld id="{A37B69A5-BA6F-4BB5-A40A-0EC1B5725BB6}" type="slidenum">
              <a:rPr lang="en-US" smtClean="0"/>
              <a:pPr>
                <a:defRPr/>
              </a:pPr>
              <a:t>33</a:t>
            </a:fld>
            <a:endParaRPr lang="en-US" dirty="0"/>
          </a:p>
        </p:txBody>
      </p:sp>
      <p:sp>
        <p:nvSpPr>
          <p:cNvPr id="3" name="Rectangle 2">
            <a:extLst>
              <a:ext uri="{FF2B5EF4-FFF2-40B4-BE49-F238E27FC236}">
                <a16:creationId xmlns:a16="http://schemas.microsoft.com/office/drawing/2014/main" id="{C930ED85-FF2C-461D-835D-AB08F9B2B856}"/>
              </a:ext>
            </a:extLst>
          </p:cNvPr>
          <p:cNvSpPr/>
          <p:nvPr/>
        </p:nvSpPr>
        <p:spPr>
          <a:xfrm>
            <a:off x="284018" y="2362200"/>
            <a:ext cx="8610600" cy="2059731"/>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 Is it necessary to set up separate accounts to distinguish charges applied against HMEP grant and other sources of funding?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Optional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Lst>
            </a:pPr>
            <a:r>
              <a:rPr lang="en-US" b="1" dirty="0">
                <a:solidFill>
                  <a:srgbClr val="00B050"/>
                </a:solidFill>
                <a:latin typeface="Times New Roman" panose="02020603050405020304" pitchFamily="18" charset="0"/>
                <a:ea typeface="Californian FB" panose="0207040306080B030204" pitchFamily="18" charset="0"/>
                <a:cs typeface="Times New Roman" panose="02020603050405020304" pitchFamily="18" charset="0"/>
              </a:rPr>
              <a:t>Yes</a:t>
            </a:r>
            <a:endPar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tabLst>
                <a:tab pos="400050" algn="l"/>
              </a:tabLst>
            </a:pPr>
            <a:r>
              <a:rPr lang="en-US" dirty="0">
                <a:latin typeface="Times New Roman" panose="02020603050405020304" pitchFamily="18" charset="0"/>
                <a:ea typeface="Californian FB" panose="0207040306080B030204" pitchFamily="18" charset="0"/>
                <a:cs typeface="Times New Roman" panose="02020603050405020304" pitchFamily="18" charset="0"/>
              </a:rPr>
              <a:t>No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6A17235-3955-4BEF-B6F1-EFB4F88E61D0}"/>
              </a:ext>
            </a:extLst>
          </p:cNvPr>
          <p:cNvSpPr txBox="1"/>
          <p:nvPr/>
        </p:nvSpPr>
        <p:spPr>
          <a:xfrm>
            <a:off x="990600" y="810215"/>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2242970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D8614-07AB-468D-B966-321FF097086D}"/>
              </a:ext>
            </a:extLst>
          </p:cNvPr>
          <p:cNvSpPr>
            <a:spLocks noGrp="1"/>
          </p:cNvSpPr>
          <p:nvPr>
            <p:ph type="sldNum" sz="quarter" idx="12"/>
          </p:nvPr>
        </p:nvSpPr>
        <p:spPr/>
        <p:txBody>
          <a:bodyPr/>
          <a:lstStyle/>
          <a:p>
            <a:pPr>
              <a:defRPr/>
            </a:pPr>
            <a:fld id="{A37B69A5-BA6F-4BB5-A40A-0EC1B5725BB6}" type="slidenum">
              <a:rPr lang="en-US" smtClean="0"/>
              <a:pPr>
                <a:defRPr/>
              </a:pPr>
              <a:t>34</a:t>
            </a:fld>
            <a:endParaRPr lang="en-US" dirty="0"/>
          </a:p>
        </p:txBody>
      </p:sp>
      <p:sp>
        <p:nvSpPr>
          <p:cNvPr id="3" name="Rectangle 2">
            <a:extLst>
              <a:ext uri="{FF2B5EF4-FFF2-40B4-BE49-F238E27FC236}">
                <a16:creationId xmlns:a16="http://schemas.microsoft.com/office/drawing/2014/main" id="{27B679A9-1604-41A6-997B-5A987DF87878}"/>
              </a:ext>
            </a:extLst>
          </p:cNvPr>
          <p:cNvSpPr/>
          <p:nvPr/>
        </p:nvSpPr>
        <p:spPr>
          <a:xfrm>
            <a:off x="228600" y="1524000"/>
            <a:ext cx="8534400" cy="2818720"/>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Are beverages an allowable meal expenditure?</a:t>
            </a:r>
          </a:p>
          <a:p>
            <a:pPr marR="0" lvl="0">
              <a:lnSpc>
                <a:spcPct val="115000"/>
              </a:lnSpc>
              <a:spcBef>
                <a:spcPts val="0"/>
              </a:spcBef>
              <a:spcAft>
                <a:spcPts val="1000"/>
              </a:spcAft>
              <a:tabLst>
                <a:tab pos="51435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Yes, with conditions.</a:t>
            </a:r>
          </a:p>
          <a:p>
            <a:pPr marL="342900" marR="0" lvl="0" indent="-342900">
              <a:lnSpc>
                <a:spcPct val="115000"/>
              </a:lnSpc>
              <a:spcBef>
                <a:spcPts val="0"/>
              </a:spcBef>
              <a:spcAft>
                <a:spcPts val="1000"/>
              </a:spcAft>
              <a:buFont typeface="+mj-lt"/>
              <a:buAutoNum type="alphaUcPeriod"/>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a:t>
            </a:r>
          </a:p>
          <a:p>
            <a:pPr marL="342900" marR="0" lvl="0" indent="-342900">
              <a:lnSpc>
                <a:spcPct val="115000"/>
              </a:lnSpc>
              <a:spcBef>
                <a:spcPts val="0"/>
              </a:spcBef>
              <a:spcAft>
                <a:spcPts val="1000"/>
              </a:spcAft>
              <a:buFont typeface="+mj-lt"/>
              <a:buAutoNum type="alphaUcPeriod"/>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Unsure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latin typeface="Times New Roman" panose="02020603050405020304" pitchFamily="18" charset="0"/>
                <a:ea typeface="Californian FB" panose="0207040306080B0302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7D0F62C-4126-4319-84F7-EDFE8E1B50B6}"/>
              </a:ext>
            </a:extLst>
          </p:cNvPr>
          <p:cNvSpPr txBox="1"/>
          <p:nvPr/>
        </p:nvSpPr>
        <p:spPr>
          <a:xfrm>
            <a:off x="1295400" y="4572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1739445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D8614-07AB-468D-B966-321FF097086D}"/>
              </a:ext>
            </a:extLst>
          </p:cNvPr>
          <p:cNvSpPr>
            <a:spLocks noGrp="1"/>
          </p:cNvSpPr>
          <p:nvPr>
            <p:ph type="sldNum" sz="quarter" idx="12"/>
          </p:nvPr>
        </p:nvSpPr>
        <p:spPr/>
        <p:txBody>
          <a:bodyPr/>
          <a:lstStyle/>
          <a:p>
            <a:pPr>
              <a:defRPr/>
            </a:pPr>
            <a:fld id="{A37B69A5-BA6F-4BB5-A40A-0EC1B5725BB6}" type="slidenum">
              <a:rPr lang="en-US" smtClean="0"/>
              <a:pPr>
                <a:defRPr/>
              </a:pPr>
              <a:t>35</a:t>
            </a:fld>
            <a:endParaRPr lang="en-US" dirty="0"/>
          </a:p>
        </p:txBody>
      </p:sp>
      <p:sp>
        <p:nvSpPr>
          <p:cNvPr id="3" name="Rectangle 2">
            <a:extLst>
              <a:ext uri="{FF2B5EF4-FFF2-40B4-BE49-F238E27FC236}">
                <a16:creationId xmlns:a16="http://schemas.microsoft.com/office/drawing/2014/main" id="{27B679A9-1604-41A6-997B-5A987DF87878}"/>
              </a:ext>
            </a:extLst>
          </p:cNvPr>
          <p:cNvSpPr/>
          <p:nvPr/>
        </p:nvSpPr>
        <p:spPr>
          <a:xfrm>
            <a:off x="381000" y="1447800"/>
            <a:ext cx="8534400" cy="5526128"/>
          </a:xfrm>
          <a:prstGeom prst="rect">
            <a:avLst/>
          </a:prstGeom>
        </p:spPr>
        <p:txBody>
          <a:bodyPr wrap="square">
            <a:spAutoFit/>
          </a:bodyPr>
          <a:lstStyle/>
          <a:p>
            <a:pPr marR="0" lvl="0">
              <a:lnSpc>
                <a:spcPct val="115000"/>
              </a:lnSpc>
              <a:spcBef>
                <a:spcPts val="0"/>
              </a:spcBef>
              <a:spcAft>
                <a:spcPts val="1000"/>
              </a:spcAft>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Are beverages an allowable meal expenditure?</a:t>
            </a:r>
          </a:p>
          <a:p>
            <a:pPr marR="0" lvl="0">
              <a:lnSpc>
                <a:spcPct val="115000"/>
              </a:lnSpc>
              <a:spcBef>
                <a:spcPts val="0"/>
              </a:spcBef>
              <a:spcAft>
                <a:spcPts val="1000"/>
              </a:spcAft>
              <a:tabLst>
                <a:tab pos="51435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tabLst>
                <a:tab pos="514350" algn="l"/>
              </a:tabLst>
            </a:pPr>
            <a:r>
              <a:rPr lang="en-U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Yes, with conditions.</a:t>
            </a:r>
          </a:p>
          <a:p>
            <a:pPr marL="342900" marR="0" lvl="0" indent="-342900">
              <a:lnSpc>
                <a:spcPct val="115000"/>
              </a:lnSpc>
              <a:spcBef>
                <a:spcPts val="0"/>
              </a:spcBef>
              <a:spcAft>
                <a:spcPts val="1000"/>
              </a:spcAft>
              <a:buFont typeface="+mj-lt"/>
              <a:buAutoNum type="alphaUcPeriod"/>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a:t>
            </a:r>
          </a:p>
          <a:p>
            <a:pPr marL="342900" marR="0" lvl="0" indent="-342900">
              <a:lnSpc>
                <a:spcPct val="115000"/>
              </a:lnSpc>
              <a:spcBef>
                <a:spcPts val="0"/>
              </a:spcBef>
              <a:spcAft>
                <a:spcPts val="1000"/>
              </a:spcAft>
              <a:buFont typeface="+mj-lt"/>
              <a:buAutoNum type="alphaUcPeriod"/>
              <a:tabLst>
                <a:tab pos="514350"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Unsure</a:t>
            </a:r>
          </a:p>
          <a:p>
            <a:pPr marL="342900" marR="0" lvl="0" indent="-342900">
              <a:lnSpc>
                <a:spcPct val="115000"/>
              </a:lnSpc>
              <a:spcBef>
                <a:spcPts val="0"/>
              </a:spcBef>
              <a:spcAft>
                <a:spcPts val="1000"/>
              </a:spcAft>
              <a:buFont typeface="+mj-lt"/>
              <a:buAutoNum type="alphaUcPeriod"/>
              <a:tabLst>
                <a:tab pos="51435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tabLst>
                <a:tab pos="51435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tabLst>
                <a:tab pos="514350" algn="l"/>
              </a:tabLst>
            </a:pPr>
            <a:r>
              <a:rPr lang="en-US" b="1" u="sng" dirty="0">
                <a:latin typeface="Times New Roman" panose="02020603050405020304" pitchFamily="18" charset="0"/>
                <a:ea typeface="Californian FB" panose="0207040306080B030204" pitchFamily="18" charset="0"/>
                <a:cs typeface="Times New Roman" panose="02020603050405020304" pitchFamily="18" charset="0"/>
              </a:rPr>
              <a:t>Training and Exercise Beverages</a:t>
            </a:r>
            <a:r>
              <a:rPr lang="en-US" b="1" dirty="0">
                <a:latin typeface="Times New Roman" panose="02020603050405020304" pitchFamily="18" charset="0"/>
                <a:ea typeface="Californian FB" panose="0207040306080B030204" pitchFamily="18" charset="0"/>
                <a:cs typeface="Times New Roman" panose="02020603050405020304" pitchFamily="18" charset="0"/>
              </a:rPr>
              <a:t>-</a:t>
            </a:r>
            <a:r>
              <a:rPr lang="en-US" dirty="0">
                <a:latin typeface="Times New Roman" panose="02020603050405020304" pitchFamily="18" charset="0"/>
                <a:ea typeface="Californian FB" panose="0207040306080B030204" pitchFamily="18" charset="0"/>
                <a:cs typeface="Times New Roman" panose="02020603050405020304" pitchFamily="18" charset="0"/>
              </a:rPr>
              <a:t> Drinks necessary to provide adequate hydration during training and exercise sessions such as bottled water and sports drinks are allowable grant expenditures under the HMEP, ALERT, and SPST grant programs. A roster showing the number trained and the quantity purchased is required.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tabLst>
                <a:tab pos="51435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latin typeface="Times New Roman" panose="02020603050405020304" pitchFamily="18" charset="0"/>
                <a:ea typeface="Californian FB" panose="0207040306080B0302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2B4B50F-5EDC-4353-B70B-0C4356EC7185}"/>
              </a:ext>
            </a:extLst>
          </p:cNvPr>
          <p:cNvSpPr txBox="1"/>
          <p:nvPr/>
        </p:nvSpPr>
        <p:spPr>
          <a:xfrm>
            <a:off x="990600" y="228600"/>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Tree>
    <p:extLst>
      <p:ext uri="{BB962C8B-B14F-4D97-AF65-F5344CB8AC3E}">
        <p14:creationId xmlns:p14="http://schemas.microsoft.com/office/powerpoint/2010/main" val="1600003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36</a:t>
            </a:fld>
            <a:endParaRPr lang="en-US" dirty="0"/>
          </a:p>
        </p:txBody>
      </p:sp>
      <p:pic>
        <p:nvPicPr>
          <p:cNvPr id="5" name="Picture 4" descr="Questions - Highwa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620000" cy="4495800"/>
          </a:xfrm>
          <a:prstGeom prst="rect">
            <a:avLst/>
          </a:prstGeom>
        </p:spPr>
      </p:pic>
    </p:spTree>
    <p:extLst>
      <p:ext uri="{BB962C8B-B14F-4D97-AF65-F5344CB8AC3E}">
        <p14:creationId xmlns:p14="http://schemas.microsoft.com/office/powerpoint/2010/main" val="251232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8575" y="228600"/>
            <a:ext cx="9144000" cy="720329"/>
          </a:xfrm>
        </p:spPr>
        <p:txBody>
          <a:bodyPr>
            <a:noAutofit/>
          </a:bodyPr>
          <a:lstStyle/>
          <a:p>
            <a:pPr eaLnBrk="1" hangingPunct="1"/>
            <a:r>
              <a:rPr lang="en-US" altLang="en-US" sz="3200" b="1" dirty="0">
                <a:latin typeface="Times New Roman" panose="02020603050405020304" pitchFamily="18" charset="0"/>
                <a:cs typeface="Times New Roman" panose="02020603050405020304" pitchFamily="18" charset="0"/>
              </a:rPr>
              <a:t>Hazmat Grant Program </a:t>
            </a:r>
            <a:br>
              <a:rPr lang="en-US"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Contact</a:t>
            </a:r>
            <a:r>
              <a:rPr lang="en-US" alt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Information</a:t>
            </a:r>
          </a:p>
        </p:txBody>
      </p:sp>
      <p:sp>
        <p:nvSpPr>
          <p:cNvPr id="49155" name="Content Placeholder 2"/>
          <p:cNvSpPr>
            <a:spLocks noGrp="1"/>
          </p:cNvSpPr>
          <p:nvPr>
            <p:ph idx="1"/>
          </p:nvPr>
        </p:nvSpPr>
        <p:spPr>
          <a:xfrm>
            <a:off x="0" y="1600200"/>
            <a:ext cx="9144000" cy="2971800"/>
          </a:xfrm>
        </p:spPr>
        <p:txBody>
          <a:bodyPr>
            <a:normAutofit/>
          </a:bodyPr>
          <a:lstStyle/>
          <a:p>
            <a:pPr marL="0" indent="0" algn="ctr">
              <a:lnSpc>
                <a:spcPct val="110000"/>
              </a:lnSpc>
              <a:spcBef>
                <a:spcPts val="0"/>
              </a:spcBef>
              <a:spcAft>
                <a:spcPts val="1200"/>
              </a:spcAft>
              <a:buNone/>
              <a:defRPr/>
            </a:pPr>
            <a:r>
              <a:rPr lang="en-US" sz="1800" b="1" dirty="0">
                <a:latin typeface="Times New Roman" panose="02020603050405020304" pitchFamily="18" charset="0"/>
                <a:cs typeface="Times New Roman" panose="02020603050405020304" pitchFamily="18" charset="0"/>
              </a:rPr>
              <a:t>General Grant Inquiries:</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2"/>
              </a:rPr>
              <a:t>HMEP.Grants@dot.gov</a:t>
            </a:r>
            <a:endParaRPr lang="en-US" sz="1800" b="1" dirty="0">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None/>
              <a:defRPr/>
            </a:pPr>
            <a:r>
              <a:rPr lang="en-US" sz="1800" b="1" dirty="0">
                <a:latin typeface="Times New Roman" panose="02020603050405020304" pitchFamily="18" charset="0"/>
                <a:cs typeface="Times New Roman" panose="02020603050405020304" pitchFamily="18" charset="0"/>
              </a:rPr>
              <a:t>Website: </a:t>
            </a:r>
            <a:r>
              <a:rPr lang="en-US" sz="1800"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sz="1800"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None/>
              <a:defRPr/>
            </a:pPr>
            <a:r>
              <a:rPr lang="en-US" sz="1800" b="1" dirty="0">
                <a:latin typeface="Times New Roman" panose="02020603050405020304" pitchFamily="18" charset="0"/>
                <a:cs typeface="Times New Roman" panose="02020603050405020304" pitchFamily="18" charset="0"/>
              </a:rPr>
              <a:t>General Phone Number:</a:t>
            </a:r>
            <a:r>
              <a:rPr lang="en-US" sz="1800" dirty="0">
                <a:latin typeface="Times New Roman" panose="02020603050405020304" pitchFamily="18" charset="0"/>
                <a:cs typeface="Times New Roman" panose="02020603050405020304" pitchFamily="18" charset="0"/>
              </a:rPr>
              <a:t> (202)366-1109 </a:t>
            </a:r>
          </a:p>
          <a:p>
            <a:pPr marL="0" indent="0" algn="ctr" eaLnBrk="1" hangingPunct="1">
              <a:buNone/>
              <a:defRPr/>
            </a:pPr>
            <a:r>
              <a:rPr lang="en-US" sz="1800" b="1" dirty="0">
                <a:latin typeface="Times New Roman" panose="02020603050405020304" pitchFamily="18" charset="0"/>
                <a:cs typeface="Times New Roman" panose="02020603050405020304" pitchFamily="18" charset="0"/>
              </a:rPr>
              <a:t>Chief: </a:t>
            </a:r>
            <a:r>
              <a:rPr lang="en-US" sz="1800" dirty="0">
                <a:latin typeface="Times New Roman" panose="02020603050405020304" pitchFamily="18" charset="0"/>
                <a:cs typeface="Times New Roman" panose="02020603050405020304" pitchFamily="18" charset="0"/>
              </a:rPr>
              <a:t>Shakira Mack, (202) 366-5090, </a:t>
            </a:r>
            <a:r>
              <a:rPr lang="en-US" sz="1800" dirty="0">
                <a:latin typeface="Times New Roman" panose="02020603050405020304" pitchFamily="18" charset="0"/>
                <a:cs typeface="Times New Roman" panose="02020603050405020304" pitchFamily="18" charset="0"/>
                <a:hlinkClick r:id="rId4"/>
              </a:rPr>
              <a:t>Shakira.Mack@dot.gov</a:t>
            </a:r>
            <a:r>
              <a:rPr lang="en-US" sz="1800" dirty="0">
                <a:latin typeface="Times New Roman" panose="02020603050405020304" pitchFamily="18" charset="0"/>
                <a:cs typeface="Times New Roman" panose="02020603050405020304" pitchFamily="18" charset="0"/>
              </a:rPr>
              <a:t> </a:t>
            </a:r>
          </a:p>
          <a:p>
            <a:pPr marL="0" indent="0" algn="ctr" eaLnBrk="1" hangingPunct="1">
              <a:buNone/>
              <a:defRPr/>
            </a:pPr>
            <a:r>
              <a:rPr lang="en-US" sz="1800" b="1" dirty="0">
                <a:latin typeface="Times New Roman" panose="02020603050405020304" pitchFamily="18" charset="0"/>
                <a:cs typeface="Times New Roman" panose="02020603050405020304" pitchFamily="18" charset="0"/>
              </a:rPr>
              <a:t>Team Lead: </a:t>
            </a:r>
            <a:r>
              <a:rPr lang="en-US" sz="1800" dirty="0">
                <a:latin typeface="Times New Roman" panose="02020603050405020304" pitchFamily="18" charset="0"/>
                <a:cs typeface="Times New Roman" panose="02020603050405020304" pitchFamily="18" charset="0"/>
              </a:rPr>
              <a:t>Carla Sheppard, (202) 366-2738, </a:t>
            </a:r>
            <a:r>
              <a:rPr lang="en-US" sz="1800" dirty="0">
                <a:latin typeface="Times New Roman" panose="02020603050405020304" pitchFamily="18" charset="0"/>
                <a:cs typeface="Times New Roman" panose="02020603050405020304" pitchFamily="18" charset="0"/>
                <a:hlinkClick r:id="rId5"/>
              </a:rPr>
              <a:t>Carla.Sheppard@dot.gov</a:t>
            </a:r>
            <a:r>
              <a:rPr lang="en-US" sz="18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7924800" y="5586412"/>
            <a:ext cx="990600" cy="357188"/>
          </a:xfrm>
          <a:prstGeom prst="rect">
            <a:avLst/>
          </a:prstGeom>
        </p:spPr>
        <p:txBody>
          <a:bodyPr/>
          <a:lstStyle/>
          <a:p>
            <a:pPr>
              <a:defRPr/>
            </a:pPr>
            <a:r>
              <a:rPr lang="en-US" dirty="0"/>
              <a:t>- </a:t>
            </a:r>
            <a:fld id="{147F6307-8FA7-483D-ABFF-44D990726EB8}" type="slidenum">
              <a:rPr lang="en-US" smtClean="0"/>
              <a:pPr>
                <a:defRPr/>
              </a:pPr>
              <a:t>37</a:t>
            </a:fld>
            <a:r>
              <a:rPr lang="en-US" dirty="0"/>
              <a:t> -</a:t>
            </a:r>
          </a:p>
        </p:txBody>
      </p:sp>
    </p:spTree>
    <p:extLst>
      <p:ext uri="{BB962C8B-B14F-4D97-AF65-F5344CB8AC3E}">
        <p14:creationId xmlns:p14="http://schemas.microsoft.com/office/powerpoint/2010/main" val="149536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fld id="{B978BCB2-2B0C-4BD2-AA9C-E008ED3024C6}" type="slidenum">
              <a:rPr lang="en-US" smtClean="0"/>
              <a:pPr>
                <a:defRPr/>
              </a:pPr>
              <a:t>38</a:t>
            </a:fld>
            <a:r>
              <a:rPr lang="en-US" dirty="0"/>
              <a:t> -</a:t>
            </a:r>
          </a:p>
        </p:txBody>
      </p:sp>
      <p:sp>
        <p:nvSpPr>
          <p:cNvPr id="4" name="Title 1"/>
          <p:cNvSpPr txBox="1">
            <a:spLocks/>
          </p:cNvSpPr>
          <p:nvPr/>
        </p:nvSpPr>
        <p:spPr bwMode="auto">
          <a:xfrm>
            <a:off x="471487" y="269805"/>
            <a:ext cx="8229600" cy="399372"/>
          </a:xfrm>
          <a:prstGeom prst="rect">
            <a:avLst/>
          </a:prstGeom>
          <a:noFill/>
          <a:ln w="9525">
            <a:noFill/>
            <a:miter lim="800000"/>
            <a:headEnd/>
            <a:tailEnd/>
          </a:ln>
        </p:spPr>
        <p:txBody>
          <a:bodyPr anchor="ctr"/>
          <a:lstStyle/>
          <a:p>
            <a:pPr algn="ctr" eaLnBrk="0" hangingPunct="0">
              <a:defRPr/>
            </a:pPr>
            <a:r>
              <a:rPr lang="en-US" sz="3200" b="1" kern="0" dirty="0">
                <a:latin typeface="Times New Roman" panose="02020603050405020304" pitchFamily="18" charset="0"/>
                <a:ea typeface="+mj-ea"/>
                <a:cs typeface="Times New Roman" panose="02020603050405020304" pitchFamily="18" charset="0"/>
              </a:rPr>
              <a:t>PHMSA Hazmat Grants Team  </a:t>
            </a:r>
          </a:p>
        </p:txBody>
      </p:sp>
      <p:sp>
        <p:nvSpPr>
          <p:cNvPr id="140292" name="Slide Number Placeholder 2"/>
          <p:cNvSpPr txBox="1">
            <a:spLocks/>
          </p:cNvSpPr>
          <p:nvPr/>
        </p:nvSpPr>
        <p:spPr bwMode="auto">
          <a:xfrm>
            <a:off x="7924800" y="5586412"/>
            <a:ext cx="990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algn="r" eaLnBrk="1" hangingPunct="1">
              <a:spcBef>
                <a:spcPct val="0"/>
              </a:spcBef>
              <a:buClrTx/>
              <a:buFontTx/>
              <a:buNone/>
            </a:pPr>
            <a:r>
              <a:rPr lang="en-US" altLang="en-US" sz="1200" dirty="0">
                <a:solidFill>
                  <a:srgbClr val="000000"/>
                </a:solidFill>
                <a:latin typeface="Tahoma" pitchFamily="34" charset="0"/>
              </a:rPr>
              <a:t>- </a:t>
            </a:r>
            <a:fld id="{92BE5D46-6249-4671-9DFE-51DF6248A1C1}" type="slidenum">
              <a:rPr lang="en-US" altLang="en-US" sz="1200">
                <a:solidFill>
                  <a:srgbClr val="000000"/>
                </a:solidFill>
                <a:latin typeface="Tahoma" pitchFamily="34" charset="0"/>
              </a:rPr>
              <a:pPr algn="r" eaLnBrk="1" hangingPunct="1">
                <a:spcBef>
                  <a:spcPct val="0"/>
                </a:spcBef>
                <a:buClrTx/>
                <a:buFontTx/>
                <a:buNone/>
              </a:pPr>
              <a:t>38</a:t>
            </a:fld>
            <a:r>
              <a:rPr lang="en-US" altLang="en-US" sz="1200" dirty="0">
                <a:solidFill>
                  <a:srgbClr val="000000"/>
                </a:solidFill>
                <a:latin typeface="Tahoma" pitchFamily="34" charset="0"/>
              </a:rPr>
              <a:t> -</a:t>
            </a:r>
          </a:p>
        </p:txBody>
      </p:sp>
      <p:graphicFrame>
        <p:nvGraphicFramePr>
          <p:cNvPr id="14" name="Diagram 13"/>
          <p:cNvGraphicFramePr/>
          <p:nvPr>
            <p:extLst/>
          </p:nvPr>
        </p:nvGraphicFramePr>
        <p:xfrm>
          <a:off x="457200" y="914400"/>
          <a:ext cx="8077200" cy="4447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03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4</a:t>
            </a:fld>
            <a:endParaRPr lang="en-US" dirty="0"/>
          </a:p>
        </p:txBody>
      </p:sp>
      <p:sp>
        <p:nvSpPr>
          <p:cNvPr id="2" name="TextBox 1"/>
          <p:cNvSpPr txBox="1"/>
          <p:nvPr/>
        </p:nvSpPr>
        <p:spPr>
          <a:xfrm>
            <a:off x="609600" y="366823"/>
            <a:ext cx="70485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Documentation/Breakout Required</a:t>
            </a:r>
          </a:p>
        </p:txBody>
      </p:sp>
      <p:sp>
        <p:nvSpPr>
          <p:cNvPr id="3" name="Rectangle 2"/>
          <p:cNvSpPr/>
          <p:nvPr/>
        </p:nvSpPr>
        <p:spPr>
          <a:xfrm>
            <a:off x="381000" y="1371600"/>
            <a:ext cx="8534400" cy="3585597"/>
          </a:xfrm>
          <a:prstGeom prst="rect">
            <a:avLst/>
          </a:prstGeom>
        </p:spPr>
        <p:txBody>
          <a:bodyPr wrap="square">
            <a:spAutoFit/>
          </a:bodyPr>
          <a:lstStyle/>
          <a:p>
            <a:pPr marL="742950" lvl="1"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Application/Activity Request: (1) estimated number of employees to be trained while on overtime/backfill/stipend pay; (2) average hourly rate of firefighter/emergency responders in jurisdiction; (3) Estimated total overtime hours or stipend pay;(4) total costs for overtime and/or stipends due to HMEP training (5) name and date of training course(s)</a:t>
            </a:r>
          </a:p>
          <a:p>
            <a:pPr marL="742950" lvl="1"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Spot check/desk review: (1) names of individuals trained; (2) individual hourly rates for individuals trained; (3) total overtime hours or stipend pay per individual (pay stub, payroll printout); (4) total actual costs for overtime or stipend pay due to HMEP training; (5) name and date of training course(s)</a:t>
            </a:r>
          </a:p>
          <a:p>
            <a:pPr>
              <a:lnSpc>
                <a:spcPct val="150000"/>
              </a:lnSpc>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66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5</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a:t>
            </a:r>
          </a:p>
        </p:txBody>
      </p:sp>
      <p:sp>
        <p:nvSpPr>
          <p:cNvPr id="3" name="Rectangle 2"/>
          <p:cNvSpPr/>
          <p:nvPr/>
        </p:nvSpPr>
        <p:spPr>
          <a:xfrm>
            <a:off x="381000" y="951598"/>
            <a:ext cx="8534400" cy="3216265"/>
          </a:xfrm>
          <a:prstGeom prst="rect">
            <a:avLst/>
          </a:prstGeom>
        </p:spPr>
        <p:txBody>
          <a:bodyPr wrap="square">
            <a:spAutoFit/>
          </a:bodyPr>
          <a:lstStyle/>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Overtime costs: Expenses limited to the additional costs which result from personnel working over and above 40 hours (</a:t>
            </a:r>
            <a:r>
              <a:rPr lang="en-US" sz="1700" dirty="0">
                <a:solidFill>
                  <a:srgbClr val="FF0000"/>
                </a:solidFill>
                <a:latin typeface="Times New Roman" panose="02020603050405020304" pitchFamily="18" charset="0"/>
                <a:cs typeface="Times New Roman" panose="02020603050405020304" pitchFamily="18" charset="0"/>
              </a:rPr>
              <a:t>or the amount of hours established by the recipient’s agency for fulltime employees</a:t>
            </a:r>
            <a:r>
              <a:rPr lang="en-US" sz="1700" dirty="0">
                <a:latin typeface="Times New Roman" panose="02020603050405020304" pitchFamily="18" charset="0"/>
                <a:cs typeface="Times New Roman" panose="02020603050405020304" pitchFamily="18" charset="0"/>
              </a:rPr>
              <a:t>) of weekly work time as a direct result of their need to participate in a PHMSA-approved training activity. </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PHMSA will only reimburse for </a:t>
            </a:r>
            <a:r>
              <a:rPr lang="en-US" sz="1700" b="1" dirty="0">
                <a:solidFill>
                  <a:srgbClr val="FF0000"/>
                </a:solidFill>
                <a:latin typeface="Times New Roman" panose="02020603050405020304" pitchFamily="18" charset="0"/>
                <a:cs typeface="Times New Roman" panose="02020603050405020304" pitchFamily="18" charset="0"/>
              </a:rPr>
              <a:t>up to 1.5 times </a:t>
            </a:r>
            <a:r>
              <a:rPr lang="en-US" sz="1700" dirty="0">
                <a:latin typeface="Times New Roman" panose="02020603050405020304" pitchFamily="18" charset="0"/>
                <a:cs typeface="Times New Roman" panose="02020603050405020304" pitchFamily="18" charset="0"/>
              </a:rPr>
              <a:t>an individual’s hourly wage.</a:t>
            </a:r>
          </a:p>
          <a:p>
            <a:pPr marL="742950" lvl="1"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Reimbursement Calculation: hourly wage * 1.5 * number of hours worked overtime = total reimbursement cost</a:t>
            </a:r>
          </a:p>
          <a:p>
            <a:pPr>
              <a:lnSpc>
                <a:spcPct val="150000"/>
              </a:lnSpc>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54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6</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Restrictions</a:t>
            </a:r>
          </a:p>
        </p:txBody>
      </p:sp>
      <p:sp>
        <p:nvSpPr>
          <p:cNvPr id="3" name="Rectangle 2"/>
          <p:cNvSpPr/>
          <p:nvPr/>
        </p:nvSpPr>
        <p:spPr>
          <a:xfrm>
            <a:off x="381000" y="951598"/>
            <a:ext cx="8534400" cy="4893647"/>
          </a:xfrm>
          <a:prstGeom prst="rect">
            <a:avLst/>
          </a:prstGeom>
        </p:spPr>
        <p:txBody>
          <a:bodyPr wrap="square">
            <a:spAutoFit/>
          </a:bodyPr>
          <a:lstStyle/>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Overtime occurs when the individual has completed their shift and ordinarily would not be on the clock.</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Training must be an approved </a:t>
            </a:r>
            <a:r>
              <a:rPr lang="en-US" b="1" dirty="0">
                <a:solidFill>
                  <a:srgbClr val="FF0000"/>
                </a:solidFill>
                <a:latin typeface="Times New Roman" panose="02020603050405020304" pitchFamily="18" charset="0"/>
                <a:cs typeface="Times New Roman" panose="02020603050405020304" pitchFamily="18" charset="0"/>
              </a:rPr>
              <a:t>HMEP training activity (includes training exercises)</a:t>
            </a:r>
            <a:r>
              <a:rPr lang="en-US" dirty="0">
                <a:latin typeface="Times New Roman" panose="02020603050405020304" pitchFamily="18" charset="0"/>
                <a:cs typeface="Times New Roman" panose="02020603050405020304" pitchFamily="18" charset="0"/>
              </a:rPr>
              <a:t>.</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Overtime related to planning activities will not be approved. </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Overtime to attend training conferences or symposiums will not be covered.</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PHMSA </a:t>
            </a:r>
            <a:r>
              <a:rPr lang="en-US" b="1" u="sng" dirty="0">
                <a:latin typeface="Times New Roman" panose="02020603050405020304" pitchFamily="18" charset="0"/>
                <a:cs typeface="Times New Roman" panose="02020603050405020304" pitchFamily="18" charset="0"/>
              </a:rPr>
              <a:t>must not be billed </a:t>
            </a:r>
            <a:r>
              <a:rPr lang="en-US" dirty="0">
                <a:latin typeface="Times New Roman" panose="02020603050405020304" pitchFamily="18" charset="0"/>
                <a:cs typeface="Times New Roman" panose="02020603050405020304" pitchFamily="18" charset="0"/>
              </a:rPr>
              <a:t>for overtime and backfill related to the same individual/training course. This means that an individual attending training that results in overtime would not require someone backfilling that time. </a:t>
            </a:r>
          </a:p>
          <a:p>
            <a:pPr marL="285750"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Prior to conducting an activity where overtime will be billed, the grant recipient must provide PHMSA with its written policy concerning overtime (and backfill/stipends if applicable) prior to incurring the costs. </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92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7</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Backfill Costs</a:t>
            </a:r>
          </a:p>
        </p:txBody>
      </p:sp>
      <p:sp>
        <p:nvSpPr>
          <p:cNvPr id="3" name="Rectangle 2"/>
          <p:cNvSpPr/>
          <p:nvPr/>
        </p:nvSpPr>
        <p:spPr>
          <a:xfrm>
            <a:off x="381000" y="1295400"/>
            <a:ext cx="8534400" cy="5247590"/>
          </a:xfrm>
          <a:prstGeom prst="rect">
            <a:avLst/>
          </a:prstGeom>
        </p:spPr>
        <p:txBody>
          <a:bodyPr wrap="square">
            <a:spAutoFit/>
          </a:bodyPr>
          <a:lstStyle/>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Backfill costs:  Occurs when replacement personnel perform the regular duties of other personnel while they are attending an eligible HMEP training activity. </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Expenses are limited to the actual costs that result from an individual who performs the duties of another individual while they are attending a HMEP-approved training activity.</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If the backfill employee is a regular employee who is called in on his/her day off (weekend or other off day), there may be an extra cost to the applicant. Regular and overtime costs may be eligible. </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If the backfill employee is called in from scheduled leave, there should be no extra cost as the leave can be rescheduled. Only the overtime is eligible. </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Planning activities are </a:t>
            </a:r>
            <a:r>
              <a:rPr lang="en-US" sz="1700" u="sng" dirty="0">
                <a:latin typeface="Times New Roman" panose="02020603050405020304" pitchFamily="18" charset="0"/>
                <a:cs typeface="Times New Roman" panose="02020603050405020304" pitchFamily="18" charset="0"/>
              </a:rPr>
              <a:t>not</a:t>
            </a:r>
            <a:r>
              <a:rPr lang="en-US" sz="1700" dirty="0">
                <a:latin typeface="Times New Roman" panose="02020603050405020304" pitchFamily="18" charset="0"/>
                <a:cs typeface="Times New Roman" panose="02020603050405020304" pitchFamily="18" charset="0"/>
              </a:rPr>
              <a:t> eligible. </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For hybrid fire departments (volunteer and career), the value of volunteers backfilling for a career employee can be credited toward the non-Federal cost share or the volunteer may receive a stipend but not both.</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06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8</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Nominal Volunteer Stipends</a:t>
            </a:r>
          </a:p>
        </p:txBody>
      </p:sp>
      <p:sp>
        <p:nvSpPr>
          <p:cNvPr id="3" name="Rectangle 2"/>
          <p:cNvSpPr/>
          <p:nvPr/>
        </p:nvSpPr>
        <p:spPr>
          <a:xfrm>
            <a:off x="381000" y="1086306"/>
            <a:ext cx="8534400" cy="3600986"/>
          </a:xfrm>
          <a:prstGeom prst="rect">
            <a:avLst/>
          </a:prstGeom>
        </p:spPr>
        <p:txBody>
          <a:bodyPr wrap="square">
            <a:spAutoFit/>
          </a:bodyPr>
          <a:lstStyle/>
          <a:p>
            <a:r>
              <a:rPr lang="en-US" sz="1700" dirty="0">
                <a:latin typeface="Times New Roman" panose="02020603050405020304" pitchFamily="18" charset="0"/>
                <a:ea typeface="Times New Roman" panose="02020603050405020304" pitchFamily="18" charset="0"/>
                <a:cs typeface="Times New Roman" panose="02020603050405020304" pitchFamily="18" charset="0"/>
              </a:rPr>
              <a:t>PHMSA will now allow HMEP recipients to be reimbursed for nominal volunteer stipends.</a:t>
            </a:r>
          </a:p>
          <a:p>
            <a:endParaRPr lang="en-US" sz="17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A stipend is nominal if it does not exceed 20 percent of what the fire department would otherwise pay a full-time firefighter to perform response services. </a:t>
            </a:r>
          </a:p>
          <a:p>
            <a:pPr marL="285750" indent="-285750">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HMEP recipients should develop and submit to PHMSA a policy for the standardized stipend amount to be provided for participation in HMEP training and training-related exercises.</a:t>
            </a:r>
          </a:p>
          <a:p>
            <a:pPr marL="285750" indent="-285750">
              <a:spcAft>
                <a:spcPts val="1200"/>
              </a:spcAft>
              <a:buFont typeface="Wingdings" panose="05000000000000000000" pitchFamily="2" charset="2"/>
              <a:buChar char="v"/>
            </a:pPr>
            <a:r>
              <a:rPr lang="en-US" sz="1700" dirty="0">
                <a:latin typeface="Times New Roman" panose="02020603050405020304" pitchFamily="18" charset="0"/>
                <a:cs typeface="Times New Roman" panose="02020603050405020304" pitchFamily="18" charset="0"/>
              </a:rPr>
              <a:t>Prior-approval must be received before issuing stipends. All costs must be related to a HMEP </a:t>
            </a:r>
            <a:r>
              <a:rPr lang="en-US" sz="1700" u="sng" dirty="0">
                <a:latin typeface="Times New Roman" panose="02020603050405020304" pitchFamily="18" charset="0"/>
                <a:cs typeface="Times New Roman" panose="02020603050405020304" pitchFamily="18" charset="0"/>
              </a:rPr>
              <a:t>training</a:t>
            </a:r>
            <a:r>
              <a:rPr lang="en-US" sz="1700" dirty="0">
                <a:latin typeface="Times New Roman" panose="02020603050405020304" pitchFamily="18" charset="0"/>
                <a:cs typeface="Times New Roman" panose="02020603050405020304" pitchFamily="18" charset="0"/>
              </a:rPr>
              <a:t> activity. </a:t>
            </a:r>
          </a:p>
          <a:p>
            <a:pPr marL="285750" indent="-285750">
              <a:spcAft>
                <a:spcPts val="1200"/>
              </a:spcAf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18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9</a:t>
            </a:fld>
            <a:endParaRPr lang="en-US" dirty="0"/>
          </a:p>
        </p:txBody>
      </p:sp>
      <p:sp>
        <p:nvSpPr>
          <p:cNvPr id="2" name="TextBox 1"/>
          <p:cNvSpPr txBox="1"/>
          <p:nvPr/>
        </p:nvSpPr>
        <p:spPr>
          <a:xfrm>
            <a:off x="1638300" y="366823"/>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Overtime Example Question</a:t>
            </a:r>
          </a:p>
        </p:txBody>
      </p:sp>
      <p:sp>
        <p:nvSpPr>
          <p:cNvPr id="3" name="Rectangle 2"/>
          <p:cNvSpPr/>
          <p:nvPr/>
        </p:nvSpPr>
        <p:spPr>
          <a:xfrm>
            <a:off x="381000" y="1007001"/>
            <a:ext cx="8534400" cy="6063198"/>
          </a:xfrm>
          <a:prstGeom prst="rect">
            <a:avLst/>
          </a:prstGeom>
        </p:spPr>
        <p:txBody>
          <a:bodyPr wrap="square">
            <a:spAutoFit/>
          </a:bodyPr>
          <a:lstStyle/>
          <a:p>
            <a:pPr lvl="1">
              <a:spcAft>
                <a:spcPts val="1200"/>
              </a:spcAft>
            </a:pPr>
            <a:r>
              <a:rPr lang="en-US" dirty="0">
                <a:latin typeface="Times New Roman" panose="02020603050405020304" pitchFamily="18" charset="0"/>
                <a:cs typeface="Times New Roman" panose="02020603050405020304" pitchFamily="18" charset="0"/>
              </a:rPr>
              <a:t>Sarah, a firefighter, works 50 hours in a week in a 40 hour per week work plan. The 10 hours of overtime were spent in a HMEP training course.</a:t>
            </a:r>
          </a:p>
          <a:p>
            <a:pPr lvl="1">
              <a:spcAft>
                <a:spcPts val="1200"/>
              </a:spcAft>
            </a:pPr>
            <a:r>
              <a:rPr lang="en-US" dirty="0">
                <a:latin typeface="Times New Roman" panose="02020603050405020304" pitchFamily="18" charset="0"/>
                <a:cs typeface="Times New Roman" panose="02020603050405020304" pitchFamily="18" charset="0"/>
              </a:rPr>
              <a:t>Her normal pay rate is $15 an hour.</a:t>
            </a:r>
          </a:p>
          <a:p>
            <a:pPr lvl="1">
              <a:spcAft>
                <a:spcPts val="1200"/>
              </a:spcAft>
            </a:pPr>
            <a:r>
              <a:rPr lang="en-US" dirty="0">
                <a:latin typeface="Times New Roman" panose="02020603050405020304" pitchFamily="18" charset="0"/>
                <a:cs typeface="Times New Roman" panose="02020603050405020304" pitchFamily="18" charset="0"/>
              </a:rPr>
              <a:t>She is paid $600 for normal 40 hours at $15 an hour, plus $225 for her additional 10 hours of overtime (at $15 x 1.5 x 10 = $225).</a:t>
            </a:r>
          </a:p>
          <a:p>
            <a:pPr marL="742950" lvl="1"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Her total pay for the week would be $600 in regular hourly wages + $225 in overtime wages. Total: $825.</a:t>
            </a:r>
          </a:p>
          <a:p>
            <a:pPr marL="742950" lvl="1"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Her overtime hourly rate is: $22.50</a:t>
            </a:r>
          </a:p>
          <a:p>
            <a:pPr marL="742950" lvl="1" indent="-285750">
              <a:spcAft>
                <a:spcPts val="12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How much can the grantee request for reimbursement costs?</a:t>
            </a:r>
          </a:p>
          <a:p>
            <a:pPr lvl="2">
              <a:spcAft>
                <a:spcPts val="1200"/>
              </a:spcAft>
            </a:pPr>
            <a:r>
              <a:rPr lang="en-US" sz="1700" dirty="0">
                <a:latin typeface="Times New Roman" panose="02020603050405020304" pitchFamily="18" charset="0"/>
                <a:cs typeface="Times New Roman" panose="02020603050405020304" pitchFamily="18" charset="0"/>
              </a:rPr>
              <a:t>A. $825</a:t>
            </a:r>
          </a:p>
          <a:p>
            <a:pPr lvl="2">
              <a:spcAft>
                <a:spcPts val="1200"/>
              </a:spcAft>
            </a:pPr>
            <a:r>
              <a:rPr lang="en-US" sz="1700" dirty="0">
                <a:latin typeface="Times New Roman" panose="02020603050405020304" pitchFamily="18" charset="0"/>
                <a:cs typeface="Times New Roman" panose="02020603050405020304" pitchFamily="18" charset="0"/>
              </a:rPr>
              <a:t>B. $600</a:t>
            </a:r>
          </a:p>
          <a:p>
            <a:pPr lvl="2">
              <a:spcAft>
                <a:spcPts val="1200"/>
              </a:spcAft>
            </a:pPr>
            <a:r>
              <a:rPr lang="en-US" sz="1700" dirty="0">
                <a:latin typeface="Times New Roman" panose="02020603050405020304" pitchFamily="18" charset="0"/>
                <a:cs typeface="Times New Roman" panose="02020603050405020304" pitchFamily="18" charset="0"/>
              </a:rPr>
              <a:t>C. $425</a:t>
            </a:r>
          </a:p>
          <a:p>
            <a:pPr lvl="2">
              <a:spcAft>
                <a:spcPts val="1200"/>
              </a:spcAft>
            </a:pPr>
            <a:r>
              <a:rPr lang="en-US" sz="1700" dirty="0">
                <a:latin typeface="Times New Roman" panose="02020603050405020304" pitchFamily="18" charset="0"/>
                <a:cs typeface="Times New Roman" panose="02020603050405020304" pitchFamily="18" charset="0"/>
              </a:rPr>
              <a:t>D. $225</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474492"/>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F484E09F0B4A41A6F0DE044175E1D3" ma:contentTypeVersion="0" ma:contentTypeDescription="Create a new document." ma:contentTypeScope="" ma:versionID="a2ed898584f8b6a358a98bc8e69823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2.xml><?xml version="1.0" encoding="utf-8"?>
<ds:datastoreItem xmlns:ds="http://schemas.openxmlformats.org/officeDocument/2006/customXml" ds:itemID="{36A5CEF2-8A8D-4459-8C77-0481BD36A74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13B4819-6D72-477E-9323-02CB9B164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28786</TotalTime>
  <Words>2796</Words>
  <Application>Microsoft Office PowerPoint</Application>
  <PresentationFormat>On-screen Show (4:3)</PresentationFormat>
  <Paragraphs>310</Paragraphs>
  <Slides>38</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Californian FB</vt:lpstr>
      <vt:lpstr>Tahoma</vt:lpstr>
      <vt:lpstr>Times New Roman</vt:lpstr>
      <vt:lpstr>Wingdings</vt:lpstr>
      <vt:lpstr>PCHELPS PHMSA Presentation Template</vt:lpstr>
      <vt:lpstr>Pipeline &amp; Hazardous Materials Safety  Administration (PHMSA)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Hazmat Grant Program  Contact Information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Mack, Shakira (PHMSA)</cp:lastModifiedBy>
  <cp:revision>274</cp:revision>
  <cp:lastPrinted>2015-02-10T14:17:10Z</cp:lastPrinted>
  <dcterms:created xsi:type="dcterms:W3CDTF">2014-09-23T12:58:53Z</dcterms:created>
  <dcterms:modified xsi:type="dcterms:W3CDTF">2020-10-13T21:07:23Z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0x010100ABF484E09F0B4A41A6F0DE044175E1D3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