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7"/>
  </p:notesMasterIdLst>
  <p:handoutMasterIdLst>
    <p:handoutMasterId r:id="rId38"/>
  </p:handoutMasterIdLst>
  <p:sldIdLst>
    <p:sldId id="276" r:id="rId5"/>
    <p:sldId id="299" r:id="rId6"/>
    <p:sldId id="288" r:id="rId7"/>
    <p:sldId id="301" r:id="rId8"/>
    <p:sldId id="312" r:id="rId9"/>
    <p:sldId id="311" r:id="rId10"/>
    <p:sldId id="303" r:id="rId11"/>
    <p:sldId id="307" r:id="rId12"/>
    <p:sldId id="304" r:id="rId13"/>
    <p:sldId id="300" r:id="rId14"/>
    <p:sldId id="305" r:id="rId15"/>
    <p:sldId id="292" r:id="rId16"/>
    <p:sldId id="293" r:id="rId17"/>
    <p:sldId id="314" r:id="rId18"/>
    <p:sldId id="313" r:id="rId19"/>
    <p:sldId id="280" r:id="rId20"/>
    <p:sldId id="286" r:id="rId21"/>
    <p:sldId id="287" r:id="rId22"/>
    <p:sldId id="308" r:id="rId23"/>
    <p:sldId id="309" r:id="rId24"/>
    <p:sldId id="294" r:id="rId25"/>
    <p:sldId id="295" r:id="rId26"/>
    <p:sldId id="316" r:id="rId27"/>
    <p:sldId id="315" r:id="rId28"/>
    <p:sldId id="310" r:id="rId29"/>
    <p:sldId id="302" r:id="rId30"/>
    <p:sldId id="274" r:id="rId31"/>
    <p:sldId id="317" r:id="rId32"/>
    <p:sldId id="318" r:id="rId33"/>
    <p:sldId id="319" r:id="rId34"/>
    <p:sldId id="320" r:id="rId35"/>
    <p:sldId id="321" r:id="rId3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chenbacher, Lisa (PHMSA)" initials="RL(" lastIdx="2" clrIdx="0">
    <p:extLst>
      <p:ext uri="{19B8F6BF-5375-455C-9EA6-DF929625EA0E}">
        <p15:presenceInfo xmlns:p15="http://schemas.microsoft.com/office/powerpoint/2012/main" userId="S-1-5-21-982035342-1880134254-310265210-196842" providerId="AD"/>
      </p:ext>
    </p:extLst>
  </p:cmAuthor>
  <p:cmAuthor id="2" name="Valencia, Flor (PHMSA)" initials="VF(" lastIdx="5" clrIdx="1">
    <p:extLst>
      <p:ext uri="{19B8F6BF-5375-455C-9EA6-DF929625EA0E}">
        <p15:presenceInfo xmlns:p15="http://schemas.microsoft.com/office/powerpoint/2012/main" userId="S-1-5-21-982035342-1880134254-310265210-175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5839" autoAdjust="0"/>
  </p:normalViewPr>
  <p:slideViewPr>
    <p:cSldViewPr>
      <p:cViewPr varScale="1">
        <p:scale>
          <a:sx n="67" d="100"/>
          <a:sy n="67" d="100"/>
        </p:scale>
        <p:origin x="1299"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fif"/></Relationships>
</file>

<file path=ppt/diagrams/_rels/data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hyperlink" Target="https://dotnfa.vividlms.com/"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fif"/></Relationships>
</file>

<file path=ppt/diagrams/_rels/drawing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2" Type="http://schemas.openxmlformats.org/officeDocument/2006/relationships/hyperlink" Target="https://dotnfa.vividlms.com/" TargetMode="External"/><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EE2F1-198F-4591-801E-8112D0F2651A}" type="doc">
      <dgm:prSet loTypeId="urn:microsoft.com/office/officeart/2008/layout/PictureAccentList" loCatId="list" qsTypeId="urn:microsoft.com/office/officeart/2005/8/quickstyle/simple2" qsCatId="simple" csTypeId="urn:microsoft.com/office/officeart/2005/8/colors/accent1_4" csCatId="accent1" phldr="1"/>
      <dgm:spPr/>
      <dgm:t>
        <a:bodyPr/>
        <a:lstStyle/>
        <a:p>
          <a:endParaRPr lang="en-US"/>
        </a:p>
      </dgm:t>
    </dgm:pt>
    <dgm:pt modelId="{59ECCCF4-260C-4622-85D7-6A65C440F0C9}">
      <dgm:prSet phldrT="[Text]" custT="1"/>
      <dgm:spPr/>
      <dgm:t>
        <a:bodyPr/>
        <a:lstStyle/>
        <a:p>
          <a:r>
            <a:rPr lang="en-US" sz="2000" dirty="0">
              <a:latin typeface="Times New Roman" panose="02020603050405020304" pitchFamily="18" charset="0"/>
              <a:cs typeface="Times New Roman" panose="02020603050405020304" pitchFamily="18" charset="0"/>
            </a:rPr>
            <a:t>FY2016 -2018 HMEP Closeout Process </a:t>
          </a:r>
        </a:p>
      </dgm:t>
    </dgm:pt>
    <dgm:pt modelId="{813A3548-3D97-4F06-85D5-825B0428D07C}" type="parTrans" cxnId="{878DF5D2-A00A-42D7-94F9-0252789A2829}">
      <dgm:prSet/>
      <dgm:spPr/>
      <dgm:t>
        <a:bodyPr/>
        <a:lstStyle/>
        <a:p>
          <a:endParaRPr lang="en-US"/>
        </a:p>
      </dgm:t>
    </dgm:pt>
    <dgm:pt modelId="{EBE08DF8-6E6A-4B06-923A-0152583A5E0E}" type="sibTrans" cxnId="{878DF5D2-A00A-42D7-94F9-0252789A2829}">
      <dgm:prSet/>
      <dgm:spPr/>
      <dgm:t>
        <a:bodyPr/>
        <a:lstStyle/>
        <a:p>
          <a:endParaRPr lang="en-US"/>
        </a:p>
      </dgm:t>
    </dgm:pt>
    <dgm:pt modelId="{3FBCDBB5-E3E7-4D04-A415-DBDBF118125B}">
      <dgm:prSet phldrT="[Text]" custT="1"/>
      <dgm:spPr/>
      <dgm:t>
        <a:bodyPr/>
        <a:lstStyle/>
        <a:p>
          <a:r>
            <a:rPr lang="en-US" sz="2000" dirty="0">
              <a:latin typeface="Times New Roman" panose="02020603050405020304" pitchFamily="18" charset="0"/>
              <a:cs typeface="Times New Roman" panose="02020603050405020304" pitchFamily="18" charset="0"/>
            </a:rPr>
            <a:t>Purpose and Introductions</a:t>
          </a:r>
        </a:p>
      </dgm:t>
    </dgm:pt>
    <dgm:pt modelId="{8206BEB8-036F-4112-BBDB-598C3860B2F4}" type="sibTrans" cxnId="{824E974C-B41E-4835-A424-4072D44DFBD0}">
      <dgm:prSet/>
      <dgm:spPr/>
      <dgm:t>
        <a:bodyPr/>
        <a:lstStyle/>
        <a:p>
          <a:endParaRPr lang="en-US"/>
        </a:p>
      </dgm:t>
    </dgm:pt>
    <dgm:pt modelId="{C708FE87-72B1-487F-9E8E-D71D924F6F6A}" type="parTrans" cxnId="{824E974C-B41E-4835-A424-4072D44DFBD0}">
      <dgm:prSet/>
      <dgm:spPr/>
      <dgm:t>
        <a:bodyPr/>
        <a:lstStyle/>
        <a:p>
          <a:endParaRPr lang="en-US"/>
        </a:p>
      </dgm:t>
    </dgm:pt>
    <dgm:pt modelId="{95447FC7-780F-4AB8-A77F-0A816B451FEE}">
      <dgm:prSet phldrT="[Text]" custT="1"/>
      <dgm:spPr/>
      <dgm:t>
        <a:bodyPr/>
        <a:lstStyle/>
        <a:p>
          <a:r>
            <a:rPr lang="en-US" sz="3200" b="1" dirty="0">
              <a:latin typeface="Times New Roman" panose="02020603050405020304" pitchFamily="18" charset="0"/>
              <a:cs typeface="Times New Roman" panose="02020603050405020304" pitchFamily="18" charset="0"/>
            </a:rPr>
            <a:t>Agenda</a:t>
          </a:r>
        </a:p>
      </dgm:t>
    </dgm:pt>
    <dgm:pt modelId="{A55BBB87-037B-4BEF-A2B6-8695896DE742}" type="sibTrans" cxnId="{69B6FDC9-BA37-4809-BF22-AB409404EF03}">
      <dgm:prSet/>
      <dgm:spPr/>
      <dgm:t>
        <a:bodyPr/>
        <a:lstStyle/>
        <a:p>
          <a:endParaRPr lang="en-US"/>
        </a:p>
      </dgm:t>
    </dgm:pt>
    <dgm:pt modelId="{6A0D8454-4EF5-4772-A38F-256A7DD98132}" type="parTrans" cxnId="{69B6FDC9-BA37-4809-BF22-AB409404EF03}">
      <dgm:prSet/>
      <dgm:spPr/>
      <dgm:t>
        <a:bodyPr/>
        <a:lstStyle/>
        <a:p>
          <a:endParaRPr lang="en-US"/>
        </a:p>
      </dgm:t>
    </dgm:pt>
    <dgm:pt modelId="{37739A91-4F85-48B3-BDCB-5089379C8F88}">
      <dgm:prSet phldrT="[Text]" custT="1"/>
      <dgm:spPr/>
      <dgm:t>
        <a:bodyPr/>
        <a:lstStyle/>
        <a:p>
          <a:r>
            <a:rPr lang="en-US" sz="2000" dirty="0">
              <a:latin typeface="Times New Roman" panose="02020603050405020304" pitchFamily="18" charset="0"/>
              <a:cs typeface="Times New Roman" panose="02020603050405020304" pitchFamily="18" charset="0"/>
            </a:rPr>
            <a:t>HMEP Grant &amp; COVID-19 with other PHMSA Grants</a:t>
          </a:r>
        </a:p>
      </dgm:t>
    </dgm:pt>
    <dgm:pt modelId="{C141A261-0874-4BAF-8EC4-0AF5147FDE50}" type="parTrans" cxnId="{C36C8927-986F-482D-9040-F0D9BAAA2083}">
      <dgm:prSet/>
      <dgm:spPr/>
      <dgm:t>
        <a:bodyPr/>
        <a:lstStyle/>
        <a:p>
          <a:endParaRPr lang="en-US"/>
        </a:p>
      </dgm:t>
    </dgm:pt>
    <dgm:pt modelId="{B61AFA41-03C3-4869-82A0-22888FBAF6B7}" type="sibTrans" cxnId="{C36C8927-986F-482D-9040-F0D9BAAA2083}">
      <dgm:prSet/>
      <dgm:spPr/>
      <dgm:t>
        <a:bodyPr/>
        <a:lstStyle/>
        <a:p>
          <a:endParaRPr lang="en-US"/>
        </a:p>
      </dgm:t>
    </dgm:pt>
    <dgm:pt modelId="{7149D581-F96A-4CA6-AD55-22EDF3D541C3}">
      <dgm:prSet phldrT="[Text]" custT="1"/>
      <dgm:spPr/>
      <dgm:t>
        <a:bodyPr/>
        <a:lstStyle/>
        <a:p>
          <a:r>
            <a:rPr lang="en-US" sz="2000" dirty="0">
              <a:solidFill>
                <a:schemeClr val="bg1"/>
              </a:solidFill>
              <a:latin typeface="Times New Roman" panose="02020603050405020304" pitchFamily="18" charset="0"/>
              <a:cs typeface="Times New Roman" panose="02020603050405020304" pitchFamily="18" charset="0"/>
            </a:rPr>
            <a:t>Post-Award Management and Match/ Cost-Sharing </a:t>
          </a:r>
        </a:p>
      </dgm:t>
    </dgm:pt>
    <dgm:pt modelId="{56880A70-EB13-4D23-8B59-F48188FB5955}" type="parTrans" cxnId="{BE72F437-7A6C-49C6-ACB0-938074A08180}">
      <dgm:prSet/>
      <dgm:spPr/>
      <dgm:t>
        <a:bodyPr/>
        <a:lstStyle/>
        <a:p>
          <a:endParaRPr lang="en-US"/>
        </a:p>
      </dgm:t>
    </dgm:pt>
    <dgm:pt modelId="{FF2AD0B5-0509-4DF4-AAD5-25B3B89EEE42}" type="sibTrans" cxnId="{BE72F437-7A6C-49C6-ACB0-938074A08180}">
      <dgm:prSet/>
      <dgm:spPr/>
      <dgm:t>
        <a:bodyPr/>
        <a:lstStyle/>
        <a:p>
          <a:endParaRPr lang="en-US"/>
        </a:p>
      </dgm:t>
    </dgm:pt>
    <dgm:pt modelId="{18035A10-439F-47A4-B092-FFA20E4AD495}">
      <dgm:prSet phldrT="[Text]" custT="1"/>
      <dgm:spPr/>
      <dgm:t>
        <a:bodyPr/>
        <a:lstStyle/>
        <a:p>
          <a:r>
            <a:rPr lang="en-US" sz="2000" b="1" dirty="0">
              <a:latin typeface="Times New Roman" panose="02020603050405020304" pitchFamily="18" charset="0"/>
              <a:cs typeface="Times New Roman" panose="02020603050405020304" pitchFamily="18" charset="0"/>
            </a:rPr>
            <a:t>Overtime, Backfill &amp; Stipends </a:t>
          </a:r>
          <a:endParaRPr lang="en-US" sz="2000" dirty="0">
            <a:latin typeface="Times New Roman" panose="02020603050405020304" pitchFamily="18" charset="0"/>
            <a:cs typeface="Times New Roman" panose="02020603050405020304" pitchFamily="18" charset="0"/>
          </a:endParaRPr>
        </a:p>
      </dgm:t>
    </dgm:pt>
    <dgm:pt modelId="{2F584B0B-A894-4157-9B0B-433D087054BE}" type="parTrans" cxnId="{2143DC62-8EAD-4713-AAB4-FBEF688ABB41}">
      <dgm:prSet/>
      <dgm:spPr/>
      <dgm:t>
        <a:bodyPr/>
        <a:lstStyle/>
        <a:p>
          <a:endParaRPr lang="en-US"/>
        </a:p>
      </dgm:t>
    </dgm:pt>
    <dgm:pt modelId="{64799A2D-319F-4F60-B4C8-F7957307668A}" type="sibTrans" cxnId="{2143DC62-8EAD-4713-AAB4-FBEF688ABB41}">
      <dgm:prSet/>
      <dgm:spPr/>
      <dgm:t>
        <a:bodyPr/>
        <a:lstStyle/>
        <a:p>
          <a:endParaRPr lang="en-US"/>
        </a:p>
      </dgm:t>
    </dgm:pt>
    <dgm:pt modelId="{16DCE802-11E8-4A2D-B53D-2DA6B000A675}" type="pres">
      <dgm:prSet presAssocID="{AB3EE2F1-198F-4591-801E-8112D0F2651A}" presName="layout" presStyleCnt="0">
        <dgm:presLayoutVars>
          <dgm:chMax/>
          <dgm:chPref/>
          <dgm:dir/>
          <dgm:animOne val="branch"/>
          <dgm:animLvl val="lvl"/>
          <dgm:resizeHandles/>
        </dgm:presLayoutVars>
      </dgm:prSet>
      <dgm:spPr/>
    </dgm:pt>
    <dgm:pt modelId="{D9B26E0B-54DB-4C46-9CAB-3F8C7F4E6070}" type="pres">
      <dgm:prSet presAssocID="{95447FC7-780F-4AB8-A77F-0A816B451FEE}" presName="root" presStyleCnt="0">
        <dgm:presLayoutVars>
          <dgm:chMax/>
          <dgm:chPref val="4"/>
        </dgm:presLayoutVars>
      </dgm:prSet>
      <dgm:spPr/>
    </dgm:pt>
    <dgm:pt modelId="{ADB706D0-21B7-4353-BA23-F639E06C5D72}" type="pres">
      <dgm:prSet presAssocID="{95447FC7-780F-4AB8-A77F-0A816B451FEE}" presName="rootComposite" presStyleCnt="0">
        <dgm:presLayoutVars/>
      </dgm:prSet>
      <dgm:spPr/>
    </dgm:pt>
    <dgm:pt modelId="{7DC3EEAD-0E87-4249-82BB-B5E9006A0A37}" type="pres">
      <dgm:prSet presAssocID="{95447FC7-780F-4AB8-A77F-0A816B451FEE}" presName="rootText" presStyleLbl="node0" presStyleIdx="0" presStyleCnt="2" custScaleX="292929" custScaleY="250067" custLinFactX="21438" custLinFactY="-100000" custLinFactNeighborX="100000" custLinFactNeighborY="-172653">
        <dgm:presLayoutVars>
          <dgm:chMax/>
          <dgm:chPref val="4"/>
        </dgm:presLayoutVars>
      </dgm:prSet>
      <dgm:spPr/>
    </dgm:pt>
    <dgm:pt modelId="{8486F241-EF3C-4E3C-ACC2-A3FE33B19A98}" type="pres">
      <dgm:prSet presAssocID="{95447FC7-780F-4AB8-A77F-0A816B451FEE}" presName="childShape" presStyleCnt="0">
        <dgm:presLayoutVars>
          <dgm:chMax val="0"/>
          <dgm:chPref val="0"/>
        </dgm:presLayoutVars>
      </dgm:prSet>
      <dgm:spPr/>
    </dgm:pt>
    <dgm:pt modelId="{166880DA-D9BC-4D6A-98AD-4DD0560BE068}" type="pres">
      <dgm:prSet presAssocID="{3FBCDBB5-E3E7-4D04-A415-DBDBF118125B}" presName="childComposite" presStyleCnt="0">
        <dgm:presLayoutVars>
          <dgm:chMax val="0"/>
          <dgm:chPref val="0"/>
        </dgm:presLayoutVars>
      </dgm:prSet>
      <dgm:spPr/>
    </dgm:pt>
    <dgm:pt modelId="{A1F63F6D-1FDD-40AB-B19F-858F3826A138}" type="pres">
      <dgm:prSet presAssocID="{3FBCDBB5-E3E7-4D04-A415-DBDBF118125B}" presName="Image" presStyleLbl="node1" presStyleIdx="0" presStyleCnt="4" custScaleX="329851" custScaleY="307809" custLinFactX="151967" custLinFactY="-100000" custLinFactNeighborX="200000" custLinFactNeighborY="-13245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881596E-48AE-44D0-A3B0-BEC51F611356}" type="pres">
      <dgm:prSet presAssocID="{3FBCDBB5-E3E7-4D04-A415-DBDBF118125B}" presName="childText" presStyleLbl="lnNode1" presStyleIdx="0" presStyleCnt="4" custScaleX="265555" custScaleY="318986" custLinFactX="91054" custLinFactY="-100000" custLinFactNeighborX="100000" custLinFactNeighborY="-129222">
        <dgm:presLayoutVars>
          <dgm:chMax val="0"/>
          <dgm:chPref val="0"/>
          <dgm:bulletEnabled val="1"/>
        </dgm:presLayoutVars>
      </dgm:prSet>
      <dgm:spPr/>
    </dgm:pt>
    <dgm:pt modelId="{9F1D32BF-E3B0-4DD3-B826-D13F85C5AAB2}" type="pres">
      <dgm:prSet presAssocID="{59ECCCF4-260C-4622-85D7-6A65C440F0C9}" presName="childComposite" presStyleCnt="0">
        <dgm:presLayoutVars>
          <dgm:chMax val="0"/>
          <dgm:chPref val="0"/>
        </dgm:presLayoutVars>
      </dgm:prSet>
      <dgm:spPr/>
    </dgm:pt>
    <dgm:pt modelId="{F303E00B-4982-49C8-9734-72CB3394C5B6}" type="pres">
      <dgm:prSet presAssocID="{59ECCCF4-260C-4622-85D7-6A65C440F0C9}" presName="Image" presStyleLbl="node1" presStyleIdx="1" presStyleCnt="4" custScaleX="65728" custScaleY="73528" custLinFactX="114356" custLinFactY="-61682" custLinFactNeighborX="200000" custLinFactNeighborY="-100000"/>
      <dgm:spPr>
        <a:solidFill>
          <a:schemeClr val="bg1"/>
        </a:solidFill>
      </dgm:spPr>
    </dgm:pt>
    <dgm:pt modelId="{B9512048-5772-40EA-A37C-6893E2587EA0}" type="pres">
      <dgm:prSet presAssocID="{59ECCCF4-260C-4622-85D7-6A65C440F0C9}" presName="childText" presStyleLbl="lnNode1" presStyleIdx="1" presStyleCnt="4" custScaleX="268907" custScaleY="269184" custLinFactX="93830" custLinFactY="-92331" custLinFactNeighborX="100000" custLinFactNeighborY="-100000">
        <dgm:presLayoutVars>
          <dgm:chMax val="0"/>
          <dgm:chPref val="0"/>
          <dgm:bulletEnabled val="1"/>
        </dgm:presLayoutVars>
      </dgm:prSet>
      <dgm:spPr/>
    </dgm:pt>
    <dgm:pt modelId="{382B56B1-DA98-441E-9E46-16E17E6C320E}" type="pres">
      <dgm:prSet presAssocID="{7149D581-F96A-4CA6-AD55-22EDF3D541C3}" presName="childComposite" presStyleCnt="0">
        <dgm:presLayoutVars>
          <dgm:chMax val="0"/>
          <dgm:chPref val="0"/>
        </dgm:presLayoutVars>
      </dgm:prSet>
      <dgm:spPr/>
    </dgm:pt>
    <dgm:pt modelId="{9892AD65-4A0F-4225-9C07-56D84FEF041B}" type="pres">
      <dgm:prSet presAssocID="{7149D581-F96A-4CA6-AD55-22EDF3D541C3}" presName="Image" presStyleLbl="node1" presStyleIdx="2" presStyleCnt="4" custScaleX="346666" custScaleY="294664" custLinFactX="167675" custLinFactY="100000" custLinFactNeighborX="200000" custLinFactNeighborY="11125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Face &lt;strong&gt;Mask&lt;/strong&gt; Breathing - Free vector graphic on Pixabay"/>
        </a:ext>
      </dgm:extLst>
    </dgm:pt>
    <dgm:pt modelId="{034A7606-E29C-4C88-8B2B-95882CB0C5B8}" type="pres">
      <dgm:prSet presAssocID="{7149D581-F96A-4CA6-AD55-22EDF3D541C3}" presName="childText" presStyleLbl="lnNode1" presStyleIdx="2" presStyleCnt="4" custScaleX="273557" custScaleY="310418" custLinFactX="99056" custLinFactY="-33858" custLinFactNeighborX="100000" custLinFactNeighborY="-100000">
        <dgm:presLayoutVars>
          <dgm:chMax val="0"/>
          <dgm:chPref val="0"/>
          <dgm:bulletEnabled val="1"/>
        </dgm:presLayoutVars>
      </dgm:prSet>
      <dgm:spPr/>
    </dgm:pt>
    <dgm:pt modelId="{D36192A7-FB27-42EB-813A-17370C75D602}" type="pres">
      <dgm:prSet presAssocID="{37739A91-4F85-48B3-BDCB-5089379C8F88}" presName="childComposite" presStyleCnt="0">
        <dgm:presLayoutVars>
          <dgm:chMax val="0"/>
          <dgm:chPref val="0"/>
        </dgm:presLayoutVars>
      </dgm:prSet>
      <dgm:spPr/>
    </dgm:pt>
    <dgm:pt modelId="{BC44F58D-C508-498E-A0DA-2FE38F716B15}" type="pres">
      <dgm:prSet presAssocID="{37739A91-4F85-48B3-BDCB-5089379C8F88}" presName="Image" presStyleLbl="node1" presStyleIdx="3" presStyleCnt="4" custScaleX="24055" custScaleY="43908" custLinFactX="181245" custLinFactY="-187986" custLinFactNeighborX="200000" custLinFactNeighborY="-200000"/>
      <dgm:spPr>
        <a:prstGeom prst="round2DiagRect">
          <a:avLst/>
        </a:prstGeom>
        <a:solidFill>
          <a:schemeClr val="bg1"/>
        </a:solidFill>
      </dgm:spPr>
      <dgm:extLst/>
    </dgm:pt>
    <dgm:pt modelId="{9B073962-82CE-49D6-9CB8-F0883C702EFC}" type="pres">
      <dgm:prSet presAssocID="{37739A91-4F85-48B3-BDCB-5089379C8F88}" presName="childText" presStyleLbl="lnNode1" presStyleIdx="3" presStyleCnt="4" custScaleX="281677" custScaleY="261244" custLinFactX="100000" custLinFactNeighborX="102737" custLinFactNeighborY="-68901">
        <dgm:presLayoutVars>
          <dgm:chMax val="0"/>
          <dgm:chPref val="0"/>
          <dgm:bulletEnabled val="1"/>
        </dgm:presLayoutVars>
      </dgm:prSet>
      <dgm:spPr/>
    </dgm:pt>
    <dgm:pt modelId="{C624CB68-DC71-4FE4-B63F-D55ED69E8D35}" type="pres">
      <dgm:prSet presAssocID="{18035A10-439F-47A4-B092-FFA20E4AD495}" presName="root" presStyleCnt="0">
        <dgm:presLayoutVars>
          <dgm:chMax/>
          <dgm:chPref val="4"/>
        </dgm:presLayoutVars>
      </dgm:prSet>
      <dgm:spPr/>
    </dgm:pt>
    <dgm:pt modelId="{2D2724E0-50BC-4FD5-9598-20147911774D}" type="pres">
      <dgm:prSet presAssocID="{18035A10-439F-47A4-B092-FFA20E4AD495}" presName="rootComposite" presStyleCnt="0">
        <dgm:presLayoutVars/>
      </dgm:prSet>
      <dgm:spPr/>
    </dgm:pt>
    <dgm:pt modelId="{DD47DA16-5B1B-4757-91F0-6B2F48F01FB6}" type="pres">
      <dgm:prSet presAssocID="{18035A10-439F-47A4-B092-FFA20E4AD495}" presName="rootText" presStyleLbl="node0" presStyleIdx="1" presStyleCnt="2" custScaleX="237600" custScaleY="247276" custLinFactX="-2805" custLinFactY="700000" custLinFactNeighborX="-100000" custLinFactNeighborY="774455">
        <dgm:presLayoutVars>
          <dgm:chMax/>
          <dgm:chPref val="4"/>
        </dgm:presLayoutVars>
      </dgm:prSet>
      <dgm:spPr/>
    </dgm:pt>
    <dgm:pt modelId="{0C20CEAB-3167-48A8-A57C-8E6A7A3E2960}" type="pres">
      <dgm:prSet presAssocID="{18035A10-439F-47A4-B092-FFA20E4AD495}" presName="childShape" presStyleCnt="0">
        <dgm:presLayoutVars>
          <dgm:chMax val="0"/>
          <dgm:chPref val="0"/>
        </dgm:presLayoutVars>
      </dgm:prSet>
      <dgm:spPr/>
    </dgm:pt>
  </dgm:ptLst>
  <dgm:cxnLst>
    <dgm:cxn modelId="{2143DC62-8EAD-4713-AAB4-FBEF688ABB41}" srcId="{AB3EE2F1-198F-4591-801E-8112D0F2651A}" destId="{18035A10-439F-47A4-B092-FFA20E4AD495}" srcOrd="1" destOrd="0" parTransId="{2F584B0B-A894-4157-9B0B-433D087054BE}" sibTransId="{64799A2D-319F-4F60-B4C8-F7957307668A}"/>
    <dgm:cxn modelId="{BE72F437-7A6C-49C6-ACB0-938074A08180}" srcId="{95447FC7-780F-4AB8-A77F-0A816B451FEE}" destId="{7149D581-F96A-4CA6-AD55-22EDF3D541C3}" srcOrd="2" destOrd="0" parTransId="{56880A70-EB13-4D23-8B59-F48188FB5955}" sibTransId="{FF2AD0B5-0509-4DF4-AAD5-25B3B89EEE42}"/>
    <dgm:cxn modelId="{22EF2707-1892-46F2-AA14-B638D9674583}" type="presOf" srcId="{95447FC7-780F-4AB8-A77F-0A816B451FEE}" destId="{7DC3EEAD-0E87-4249-82BB-B5E9006A0A37}" srcOrd="0" destOrd="0" presId="urn:microsoft.com/office/officeart/2008/layout/PictureAccentList"/>
    <dgm:cxn modelId="{059314BF-FB3E-4B3E-8287-95193D7B4837}" type="presOf" srcId="{3FBCDBB5-E3E7-4D04-A415-DBDBF118125B}" destId="{3881596E-48AE-44D0-A3B0-BEC51F611356}" srcOrd="0" destOrd="0" presId="urn:microsoft.com/office/officeart/2008/layout/PictureAccentList"/>
    <dgm:cxn modelId="{C36C8927-986F-482D-9040-F0D9BAAA2083}" srcId="{95447FC7-780F-4AB8-A77F-0A816B451FEE}" destId="{37739A91-4F85-48B3-BDCB-5089379C8F88}" srcOrd="3" destOrd="0" parTransId="{C141A261-0874-4BAF-8EC4-0AF5147FDE50}" sibTransId="{B61AFA41-03C3-4869-82A0-22888FBAF6B7}"/>
    <dgm:cxn modelId="{69B6FDC9-BA37-4809-BF22-AB409404EF03}" srcId="{AB3EE2F1-198F-4591-801E-8112D0F2651A}" destId="{95447FC7-780F-4AB8-A77F-0A816B451FEE}" srcOrd="0" destOrd="0" parTransId="{6A0D8454-4EF5-4772-A38F-256A7DD98132}" sibTransId="{A55BBB87-037B-4BEF-A2B6-8695896DE742}"/>
    <dgm:cxn modelId="{878DF5D2-A00A-42D7-94F9-0252789A2829}" srcId="{95447FC7-780F-4AB8-A77F-0A816B451FEE}" destId="{59ECCCF4-260C-4622-85D7-6A65C440F0C9}" srcOrd="1" destOrd="0" parTransId="{813A3548-3D97-4F06-85D5-825B0428D07C}" sibTransId="{EBE08DF8-6E6A-4B06-923A-0152583A5E0E}"/>
    <dgm:cxn modelId="{63295DC2-0BEC-4CAF-AE01-A5ADD7BF40AA}" type="presOf" srcId="{7149D581-F96A-4CA6-AD55-22EDF3D541C3}" destId="{034A7606-E29C-4C88-8B2B-95882CB0C5B8}" srcOrd="0" destOrd="0" presId="urn:microsoft.com/office/officeart/2008/layout/PictureAccentList"/>
    <dgm:cxn modelId="{87FC32F3-E1C5-4AB3-AA10-F75C6915A608}" type="presOf" srcId="{18035A10-439F-47A4-B092-FFA20E4AD495}" destId="{DD47DA16-5B1B-4757-91F0-6B2F48F01FB6}" srcOrd="0" destOrd="0" presId="urn:microsoft.com/office/officeart/2008/layout/PictureAccentList"/>
    <dgm:cxn modelId="{EAF08400-3D03-426D-A653-E699E6F1CC2E}" type="presOf" srcId="{AB3EE2F1-198F-4591-801E-8112D0F2651A}" destId="{16DCE802-11E8-4A2D-B53D-2DA6B000A675}" srcOrd="0" destOrd="0" presId="urn:microsoft.com/office/officeart/2008/layout/PictureAccentList"/>
    <dgm:cxn modelId="{3094468B-B317-4667-856C-80A0237977D7}" type="presOf" srcId="{59ECCCF4-260C-4622-85D7-6A65C440F0C9}" destId="{B9512048-5772-40EA-A37C-6893E2587EA0}" srcOrd="0" destOrd="0" presId="urn:microsoft.com/office/officeart/2008/layout/PictureAccentList"/>
    <dgm:cxn modelId="{B12C5DAB-AF81-4134-B189-B1A1EC2469FE}" type="presOf" srcId="{37739A91-4F85-48B3-BDCB-5089379C8F88}" destId="{9B073962-82CE-49D6-9CB8-F0883C702EFC}" srcOrd="0" destOrd="0" presId="urn:microsoft.com/office/officeart/2008/layout/PictureAccentList"/>
    <dgm:cxn modelId="{824E974C-B41E-4835-A424-4072D44DFBD0}" srcId="{95447FC7-780F-4AB8-A77F-0A816B451FEE}" destId="{3FBCDBB5-E3E7-4D04-A415-DBDBF118125B}" srcOrd="0" destOrd="0" parTransId="{C708FE87-72B1-487F-9E8E-D71D924F6F6A}" sibTransId="{8206BEB8-036F-4112-BBDB-598C3860B2F4}"/>
    <dgm:cxn modelId="{C61DE9CC-E0DF-4AD2-83FD-18BD1563A877}" type="presParOf" srcId="{16DCE802-11E8-4A2D-B53D-2DA6B000A675}" destId="{D9B26E0B-54DB-4C46-9CAB-3F8C7F4E6070}" srcOrd="0" destOrd="0" presId="urn:microsoft.com/office/officeart/2008/layout/PictureAccentList"/>
    <dgm:cxn modelId="{256CCC30-CF46-4655-8D36-A21A1838F53A}" type="presParOf" srcId="{D9B26E0B-54DB-4C46-9CAB-3F8C7F4E6070}" destId="{ADB706D0-21B7-4353-BA23-F639E06C5D72}" srcOrd="0" destOrd="0" presId="urn:microsoft.com/office/officeart/2008/layout/PictureAccentList"/>
    <dgm:cxn modelId="{1D8AA7EA-B01D-4156-879F-3CDF510D379B}" type="presParOf" srcId="{ADB706D0-21B7-4353-BA23-F639E06C5D72}" destId="{7DC3EEAD-0E87-4249-82BB-B5E9006A0A37}" srcOrd="0" destOrd="0" presId="urn:microsoft.com/office/officeart/2008/layout/PictureAccentList"/>
    <dgm:cxn modelId="{158FCC55-AD05-445D-9093-983866280840}" type="presParOf" srcId="{D9B26E0B-54DB-4C46-9CAB-3F8C7F4E6070}" destId="{8486F241-EF3C-4E3C-ACC2-A3FE33B19A98}" srcOrd="1" destOrd="0" presId="urn:microsoft.com/office/officeart/2008/layout/PictureAccentList"/>
    <dgm:cxn modelId="{71033182-809B-438F-8A19-1EA4C6FBC8A1}" type="presParOf" srcId="{8486F241-EF3C-4E3C-ACC2-A3FE33B19A98}" destId="{166880DA-D9BC-4D6A-98AD-4DD0560BE068}" srcOrd="0" destOrd="0" presId="urn:microsoft.com/office/officeart/2008/layout/PictureAccentList"/>
    <dgm:cxn modelId="{6D629560-FAB0-4F1E-8810-5BBED1F7288D}" type="presParOf" srcId="{166880DA-D9BC-4D6A-98AD-4DD0560BE068}" destId="{A1F63F6D-1FDD-40AB-B19F-858F3826A138}" srcOrd="0" destOrd="0" presId="urn:microsoft.com/office/officeart/2008/layout/PictureAccentList"/>
    <dgm:cxn modelId="{340DFB95-EFB6-4D22-BF77-E16DACF06F30}" type="presParOf" srcId="{166880DA-D9BC-4D6A-98AD-4DD0560BE068}" destId="{3881596E-48AE-44D0-A3B0-BEC51F611356}" srcOrd="1" destOrd="0" presId="urn:microsoft.com/office/officeart/2008/layout/PictureAccentList"/>
    <dgm:cxn modelId="{BFCEEBE9-0AFB-4B05-BEA0-B31DF21A877D}" type="presParOf" srcId="{8486F241-EF3C-4E3C-ACC2-A3FE33B19A98}" destId="{9F1D32BF-E3B0-4DD3-B826-D13F85C5AAB2}" srcOrd="1" destOrd="0" presId="urn:microsoft.com/office/officeart/2008/layout/PictureAccentList"/>
    <dgm:cxn modelId="{8C38CE5B-A7FD-46EA-A30A-43E8E324171D}" type="presParOf" srcId="{9F1D32BF-E3B0-4DD3-B826-D13F85C5AAB2}" destId="{F303E00B-4982-49C8-9734-72CB3394C5B6}" srcOrd="0" destOrd="0" presId="urn:microsoft.com/office/officeart/2008/layout/PictureAccentList"/>
    <dgm:cxn modelId="{E078092F-628D-4257-A932-BFCC204EAB0C}" type="presParOf" srcId="{9F1D32BF-E3B0-4DD3-B826-D13F85C5AAB2}" destId="{B9512048-5772-40EA-A37C-6893E2587EA0}" srcOrd="1" destOrd="0" presId="urn:microsoft.com/office/officeart/2008/layout/PictureAccentList"/>
    <dgm:cxn modelId="{0FAA9F74-B602-4C03-81DF-0F3A1A37B280}" type="presParOf" srcId="{8486F241-EF3C-4E3C-ACC2-A3FE33B19A98}" destId="{382B56B1-DA98-441E-9E46-16E17E6C320E}" srcOrd="2" destOrd="0" presId="urn:microsoft.com/office/officeart/2008/layout/PictureAccentList"/>
    <dgm:cxn modelId="{22230BB8-BB0F-4BB1-954A-D3D3B7CF0312}" type="presParOf" srcId="{382B56B1-DA98-441E-9E46-16E17E6C320E}" destId="{9892AD65-4A0F-4225-9C07-56D84FEF041B}" srcOrd="0" destOrd="0" presId="urn:microsoft.com/office/officeart/2008/layout/PictureAccentList"/>
    <dgm:cxn modelId="{80BBEBB0-85BE-455F-84A7-95FEECEB9F41}" type="presParOf" srcId="{382B56B1-DA98-441E-9E46-16E17E6C320E}" destId="{034A7606-E29C-4C88-8B2B-95882CB0C5B8}" srcOrd="1" destOrd="0" presId="urn:microsoft.com/office/officeart/2008/layout/PictureAccentList"/>
    <dgm:cxn modelId="{2F92047E-C017-4F10-8C59-774958F2671D}" type="presParOf" srcId="{8486F241-EF3C-4E3C-ACC2-A3FE33B19A98}" destId="{D36192A7-FB27-42EB-813A-17370C75D602}" srcOrd="3" destOrd="0" presId="urn:microsoft.com/office/officeart/2008/layout/PictureAccentList"/>
    <dgm:cxn modelId="{AAA18B46-3175-445A-881E-32E23D99B966}" type="presParOf" srcId="{D36192A7-FB27-42EB-813A-17370C75D602}" destId="{BC44F58D-C508-498E-A0DA-2FE38F716B15}" srcOrd="0" destOrd="0" presId="urn:microsoft.com/office/officeart/2008/layout/PictureAccentList"/>
    <dgm:cxn modelId="{588BABA5-9676-4A3C-8D97-087FCBEA0890}" type="presParOf" srcId="{D36192A7-FB27-42EB-813A-17370C75D602}" destId="{9B073962-82CE-49D6-9CB8-F0883C702EFC}" srcOrd="1" destOrd="0" presId="urn:microsoft.com/office/officeart/2008/layout/PictureAccentList"/>
    <dgm:cxn modelId="{0EF4CF04-E26C-40A4-A84A-B60F8D5D8F73}" type="presParOf" srcId="{16DCE802-11E8-4A2D-B53D-2DA6B000A675}" destId="{C624CB68-DC71-4FE4-B63F-D55ED69E8D35}" srcOrd="1" destOrd="0" presId="urn:microsoft.com/office/officeart/2008/layout/PictureAccentList"/>
    <dgm:cxn modelId="{17694E4D-6AAC-4EF6-B080-C7C9AE6F7E70}" type="presParOf" srcId="{C624CB68-DC71-4FE4-B63F-D55ED69E8D35}" destId="{2D2724E0-50BC-4FD5-9598-20147911774D}" srcOrd="0" destOrd="0" presId="urn:microsoft.com/office/officeart/2008/layout/PictureAccentList"/>
    <dgm:cxn modelId="{996CA4E9-AB08-4AC9-BA6B-C59E41F3701F}" type="presParOf" srcId="{2D2724E0-50BC-4FD5-9598-20147911774D}" destId="{DD47DA16-5B1B-4757-91F0-6B2F48F01FB6}" srcOrd="0" destOrd="0" presId="urn:microsoft.com/office/officeart/2008/layout/PictureAccentList"/>
    <dgm:cxn modelId="{0D439ABA-EF5F-48D2-8E91-9AD80CD85156}" type="presParOf" srcId="{C624CB68-DC71-4FE4-B63F-D55ED69E8D35}" destId="{0C20CEAB-3167-48A8-A57C-8E6A7A3E296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100" b="1" dirty="0"/>
        </a:p>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pPr algn="ctr"/>
          <a:r>
            <a:rPr lang="en-US" b="1" dirty="0">
              <a:latin typeface="Times New Roman" panose="02020603050405020304" pitchFamily="18" charset="0"/>
              <a:cs typeface="Times New Roman" panose="02020603050405020304" pitchFamily="18" charset="0"/>
            </a:rPr>
            <a:t>Chief</a:t>
          </a:r>
        </a:p>
        <a:p>
          <a:pPr algn="ctr"/>
          <a:r>
            <a:rPr lang="en-US" dirty="0">
              <a:latin typeface="Times New Roman" panose="02020603050405020304" pitchFamily="18" charset="0"/>
              <a:cs typeface="Times New Roman" panose="02020603050405020304" pitchFamily="18" charset="0"/>
            </a:rPr>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dirty="0">
              <a:latin typeface="Times New Roman" panose="02020603050405020304" pitchFamily="18" charset="0"/>
              <a:cs typeface="Times New Roman" panose="02020603050405020304" pitchFamily="18" charset="0"/>
            </a:rPr>
            <a:t>Senior Grants Management Specialist</a:t>
          </a:r>
        </a:p>
        <a:p>
          <a:r>
            <a:rPr lang="en-US" dirty="0">
              <a:latin typeface="Times New Roman" panose="02020603050405020304" pitchFamily="18" charset="0"/>
              <a:cs typeface="Times New Roman" panose="02020603050405020304" pitchFamily="18" charset="0"/>
            </a:rPr>
            <a:t>Carla Sheppard	</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dgm:spPr/>
      <dgm:t>
        <a:bodyPr/>
        <a:lstStyle/>
        <a:p>
          <a:r>
            <a:rPr lang="en-US" b="1">
              <a:latin typeface="Times New Roman" panose="02020603050405020304" pitchFamily="18" charset="0"/>
              <a:cs typeface="Times New Roman" panose="02020603050405020304" pitchFamily="18" charset="0"/>
            </a:rPr>
            <a:t>Grants Management Specialists</a:t>
          </a:r>
        </a:p>
        <a:p>
          <a:r>
            <a:rPr lang="en-US">
              <a:latin typeface="Times New Roman" panose="02020603050405020304" pitchFamily="18" charset="0"/>
              <a:cs typeface="Times New Roman" panose="02020603050405020304" pitchFamily="18" charset="0"/>
            </a:rPr>
            <a:t>Andre White, Bonita Brown, Flor Valencia, Lisa Reichenbacher, Matthew Hufford, Suezett Edwards</a:t>
          </a:r>
          <a:endParaRPr lang="en-US" dirty="0">
            <a:latin typeface="Times New Roman" panose="02020603050405020304" pitchFamily="18" charset="0"/>
            <a:cs typeface="Times New Roman" panose="02020603050405020304" pitchFamily="18" charset="0"/>
          </a:endParaRP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custT="1"/>
      <dgm:spPr/>
      <dgm:t>
        <a:bodyPr/>
        <a:lstStyle/>
        <a:p>
          <a:r>
            <a:rPr lang="en-US" sz="1600" b="1">
              <a:latin typeface="Times New Roman" panose="02020603050405020304" pitchFamily="18" charset="0"/>
              <a:cs typeface="Times New Roman" panose="02020603050405020304" pitchFamily="18" charset="0"/>
            </a:rPr>
            <a:t>Program Support</a:t>
          </a:r>
        </a:p>
        <a:p>
          <a:r>
            <a:rPr lang="en-US" sz="1600" b="0">
              <a:latin typeface="Times New Roman" panose="02020603050405020304" pitchFamily="18" charset="0"/>
              <a:cs typeface="Times New Roman" panose="02020603050405020304" pitchFamily="18" charset="0"/>
            </a:rPr>
            <a:t>Rose Achieng – Business Analyst </a:t>
          </a:r>
        </a:p>
        <a:p>
          <a:r>
            <a:rPr lang="en-US" sz="1600" b="0">
              <a:latin typeface="Times New Roman" panose="02020603050405020304" pitchFamily="18" charset="0"/>
              <a:cs typeface="Times New Roman" panose="02020603050405020304" pitchFamily="18" charset="0"/>
            </a:rPr>
            <a:t>Shannon Logan – Administrative Assistant  </a:t>
          </a:r>
          <a:endParaRPr lang="en-US" sz="1600" b="0" dirty="0">
            <a:latin typeface="Times New Roman" panose="02020603050405020304" pitchFamily="18" charset="0"/>
            <a:cs typeface="Times New Roman" panose="02020603050405020304" pitchFamily="18" charset="0"/>
          </a:endParaRP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dgm:presLayoutVars>
          <dgm:chMax val="1"/>
          <dgm:bulletEnabled val="1"/>
        </dgm:presLayoutVars>
      </dgm:prSet>
      <dgm:spPr/>
    </dgm:pt>
    <dgm:pt modelId="{B24988C5-891B-4B77-B4A1-CD870978E755}" type="pres">
      <dgm:prSet presAssocID="{F5E27837-DC99-4C01-935D-586B9FDDC3B6}" presName="levelTx" presStyleLbl="revTx" presStyleIdx="0" presStyleCnt="0">
        <dgm:presLayoutVars>
          <dgm:chMax val="1"/>
          <dgm:bulletEnabled val="1"/>
        </dgm:presLayoutVars>
      </dgm:prSet>
      <dgm:spPr/>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custScaleY="76964">
        <dgm:presLayoutVars>
          <dgm:chMax val="1"/>
          <dgm:bulletEnabled val="1"/>
        </dgm:presLayoutVars>
      </dgm:prSet>
      <dgm:spPr/>
    </dgm:pt>
    <dgm:pt modelId="{D0F7F635-1275-43AF-8574-BFB0EF958E62}" type="pres">
      <dgm:prSet presAssocID="{8DDA553B-0E70-4707-98CB-2D27C329F8A7}" presName="levelTx" presStyleLbl="revTx" presStyleIdx="0" presStyleCnt="0">
        <dgm:presLayoutVars>
          <dgm:chMax val="1"/>
          <dgm:bulletEnabled val="1"/>
        </dgm:presLayoutVars>
      </dgm:prSet>
      <dgm:spPr/>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custScaleY="75686">
        <dgm:presLayoutVars>
          <dgm:chMax val="1"/>
          <dgm:bulletEnabled val="1"/>
        </dgm:presLayoutVars>
      </dgm:prSet>
      <dgm:spPr/>
    </dgm:pt>
    <dgm:pt modelId="{F297AEC7-4F29-40B0-8432-07144A4A5CE0}" type="pres">
      <dgm:prSet presAssocID="{0F2D54DC-E15C-48B3-99F4-D82AC8F4AFAF}" presName="levelTx" presStyleLbl="revTx" presStyleIdx="0" presStyleCnt="0">
        <dgm:presLayoutVars>
          <dgm:chMax val="1"/>
          <dgm:bulletEnabled val="1"/>
        </dgm:presLayoutVars>
      </dgm:prSet>
      <dgm:spPr/>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ScaleY="78346" custLinFactNeighborX="-189" custLinFactNeighborY="1250">
        <dgm:presLayoutVars>
          <dgm:chMax val="1"/>
          <dgm:bulletEnabled val="1"/>
        </dgm:presLayoutVars>
      </dgm:prSet>
      <dgm:spPr/>
    </dgm:pt>
    <dgm:pt modelId="{CA2FA4B5-831F-492E-8803-89CC506798E3}" type="pres">
      <dgm:prSet presAssocID="{DA0267D6-5994-4CA3-9503-E5581A0A446D}" presName="levelTx" presStyleLbl="revTx" presStyleIdx="0" presStyleCnt="0">
        <dgm:presLayoutVars>
          <dgm:chMax val="1"/>
          <dgm:bulletEnabled val="1"/>
        </dgm:presLayoutVars>
      </dgm:prSet>
      <dgm:spPr/>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custScaleY="77884">
        <dgm:presLayoutVars>
          <dgm:chMax val="1"/>
          <dgm:bulletEnabled val="1"/>
        </dgm:presLayoutVars>
      </dgm:prSet>
      <dgm:spPr/>
    </dgm:pt>
    <dgm:pt modelId="{F98E1D13-955C-4417-B22A-4A234DE2B38A}" type="pres">
      <dgm:prSet presAssocID="{050BC8A1-451E-449F-AA79-CB87D9069736}" presName="levelTx" presStyleLbl="revTx" presStyleIdx="0" presStyleCnt="0">
        <dgm:presLayoutVars>
          <dgm:chMax val="1"/>
          <dgm:bulletEnabled val="1"/>
        </dgm:presLayoutVars>
      </dgm:prSet>
      <dgm:spPr/>
    </dgm:pt>
  </dgm:ptLst>
  <dgm:cxnLst>
    <dgm:cxn modelId="{6FF77BEE-84B8-4A94-85BD-B3F2595AA878}" type="presOf" srcId="{8DDA553B-0E70-4707-98CB-2D27C329F8A7}" destId="{D0F7F635-1275-43AF-8574-BFB0EF958E62}" srcOrd="1" destOrd="0" presId="urn:microsoft.com/office/officeart/2005/8/layout/pyramid1"/>
    <dgm:cxn modelId="{8A1D3C55-DB69-4A41-97F1-4D3E2990711E}" type="presOf" srcId="{050BC8A1-451E-449F-AA79-CB87D9069736}" destId="{F98E1D13-955C-4417-B22A-4A234DE2B38A}" srcOrd="1" destOrd="0" presId="urn:microsoft.com/office/officeart/2005/8/layout/pyramid1"/>
    <dgm:cxn modelId="{3250E01A-E02D-431B-BF07-94A1173A14A6}" type="presOf" srcId="{F5E27837-DC99-4C01-935D-586B9FDDC3B6}" destId="{B24988C5-891B-4B77-B4A1-CD870978E755}" srcOrd="1"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4121A2D7-82FC-4C15-8518-62623441E8BF}" srcId="{7C0D2BBC-C9E5-4323-B8C3-72D08814C9BA}" destId="{F5E27837-DC99-4C01-935D-586B9FDDC3B6}" srcOrd="0" destOrd="0" parTransId="{A48224F3-9F7E-4111-A2B4-E1C0C13D375C}" sibTransId="{B97344C3-DDB9-45C8-9294-FC3F9479967F}"/>
    <dgm:cxn modelId="{51FBB36D-6CEF-4431-8883-752B58846EF6}" srcId="{7C0D2BBC-C9E5-4323-B8C3-72D08814C9BA}" destId="{0F2D54DC-E15C-48B3-99F4-D82AC8F4AFAF}" srcOrd="2" destOrd="0" parTransId="{EA79D3E3-11C4-4D0E-83F7-C34E78FE38A1}" sibTransId="{CA746F93-B070-43EA-89B4-B66B9BE521BA}"/>
    <dgm:cxn modelId="{04C366FB-E708-4903-B1E0-69E963BF96C7}" srcId="{7C0D2BBC-C9E5-4323-B8C3-72D08814C9BA}" destId="{DA0267D6-5994-4CA3-9503-E5581A0A446D}" srcOrd="3" destOrd="0" parTransId="{91226B3B-9D62-435C-8FBC-410A9AD96979}" sibTransId="{78927F88-B6AF-481C-8E87-A3F61C331BDA}"/>
    <dgm:cxn modelId="{513FFB93-5FCB-48DD-97F2-E1E6BA6EC530}" type="presOf" srcId="{DA0267D6-5994-4CA3-9503-E5581A0A446D}" destId="{CA2FA4B5-831F-492E-8803-89CC506798E3}" srcOrd="1"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55948CDC-FC6B-49A4-88BE-8F357E766735}" type="presOf" srcId="{0F2D54DC-E15C-48B3-99F4-D82AC8F4AFAF}" destId="{F297AEC7-4F29-40B0-8432-07144A4A5CE0}" srcOrd="1"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BE3E8569-C2FE-44D5-B799-94B1E42A3DA1}" type="presOf" srcId="{DA0267D6-5994-4CA3-9503-E5581A0A446D}" destId="{ACD163D8-F720-4A6B-A022-4B77AEB0E1B8}" srcOrd="0" destOrd="0" presId="urn:microsoft.com/office/officeart/2005/8/layout/pyramid1"/>
    <dgm:cxn modelId="{E436EC84-B2E4-4284-8327-5F5D4E06BD66}" type="presOf" srcId="{050BC8A1-451E-449F-AA79-CB87D9069736}" destId="{81C70475-03BF-4B12-B23D-FF24B9B12A34}" srcOrd="0"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5E936-D769-4866-A5F6-C82F0A55544E}"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3C89156C-7C56-4322-AFCB-9412CFFAA9AF}">
      <dgm:prSet phldrT="[Text]" custT="1"/>
      <dgm:spPr>
        <a:ln>
          <a:solidFill>
            <a:schemeClr val="accent6">
              <a:lumMod val="40000"/>
              <a:lumOff val="60000"/>
            </a:schemeClr>
          </a:solidFill>
        </a:ln>
      </dgm:spPr>
      <dgm:t>
        <a:bodyPr/>
        <a:lstStyle/>
        <a:p>
          <a:r>
            <a:rPr lang="en-US" sz="24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Post Award Changes</a:t>
          </a:r>
        </a:p>
      </dgm:t>
    </dgm:pt>
    <dgm:pt modelId="{97452970-9792-433D-B49E-3E85C4B7576A}" type="parTrans" cxnId="{B67CDE2F-50C9-4C05-ADE0-09EE854D64A6}">
      <dgm:prSet/>
      <dgm:spPr/>
      <dgm:t>
        <a:bodyPr/>
        <a:lstStyle/>
        <a:p>
          <a:endParaRPr lang="en-US"/>
        </a:p>
      </dgm:t>
    </dgm:pt>
    <dgm:pt modelId="{0671E0A7-DD70-4662-80F3-7D384EDE3862}" type="sibTrans" cxnId="{B67CDE2F-50C9-4C05-ADE0-09EE854D64A6}">
      <dgm:prSet/>
      <dgm:spPr/>
      <dgm:t>
        <a:bodyPr/>
        <a:lstStyle/>
        <a:p>
          <a:endParaRPr lang="en-US"/>
        </a:p>
      </dgm:t>
    </dgm:pt>
    <dgm:pt modelId="{A05FF054-7069-4210-BDEB-EB5C007E2ABF}">
      <dgm:prSet phldrT="[Text]" custT="1"/>
      <dgm:spPr>
        <a:ln>
          <a:solidFill>
            <a:schemeClr val="accent6">
              <a:lumMod val="40000"/>
              <a:lumOff val="60000"/>
            </a:schemeClr>
          </a:solidFill>
        </a:ln>
      </dgm:spPr>
      <dgm:t>
        <a:bodyPr/>
        <a:lstStyle/>
        <a:p>
          <a:r>
            <a:rPr lang="en-US" sz="24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Match/Cost- Sharing</a:t>
          </a:r>
        </a:p>
      </dgm:t>
    </dgm:pt>
    <dgm:pt modelId="{2B8912DA-C7A6-4399-A30B-8E2498E6E413}" type="parTrans" cxnId="{EC6B2C66-25CA-4650-B7A8-065D0B3AEE12}">
      <dgm:prSet/>
      <dgm:spPr/>
      <dgm:t>
        <a:bodyPr/>
        <a:lstStyle/>
        <a:p>
          <a:endParaRPr lang="en-US"/>
        </a:p>
      </dgm:t>
    </dgm:pt>
    <dgm:pt modelId="{EE913478-177A-4B2C-9EB2-F991F33D3A54}" type="sibTrans" cxnId="{EC6B2C66-25CA-4650-B7A8-065D0B3AEE12}">
      <dgm:prSet/>
      <dgm:spPr/>
      <dgm:t>
        <a:bodyPr/>
        <a:lstStyle/>
        <a:p>
          <a:endParaRPr lang="en-US"/>
        </a:p>
      </dgm:t>
    </dgm:pt>
    <dgm:pt modelId="{20777372-2750-432B-9719-229E5C9870F0}" type="pres">
      <dgm:prSet presAssocID="{22B5E936-D769-4866-A5F6-C82F0A55544E}" presName="linearFlow" presStyleCnt="0">
        <dgm:presLayoutVars>
          <dgm:dir/>
          <dgm:resizeHandles val="exact"/>
        </dgm:presLayoutVars>
      </dgm:prSet>
      <dgm:spPr/>
    </dgm:pt>
    <dgm:pt modelId="{DEB1389F-29E7-422F-AB4A-B588783D2F6D}" type="pres">
      <dgm:prSet presAssocID="{3C89156C-7C56-4322-AFCB-9412CFFAA9AF}" presName="composite" presStyleCnt="0"/>
      <dgm:spPr/>
    </dgm:pt>
    <dgm:pt modelId="{8FA80736-D98F-42F3-BD3F-4562E38E8C0F}" type="pres">
      <dgm:prSet presAssocID="{3C89156C-7C56-4322-AFCB-9412CFFAA9AF}"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solidFill>
            <a:schemeClr val="accent6">
              <a:lumMod val="40000"/>
              <a:lumOff val="60000"/>
            </a:schemeClr>
          </a:solidFill>
        </a:ln>
      </dgm:spPr>
      <dgm:extLst>
        <a:ext uri="{E40237B7-FDA0-4F09-8148-C483321AD2D9}">
          <dgm14:cNvPr xmlns:dgm14="http://schemas.microsoft.com/office/drawing/2010/diagram" id="0" name="" descr="Clipart - &lt;strong&gt;Office Document&lt;/strong&gt;"/>
        </a:ext>
      </dgm:extLst>
    </dgm:pt>
    <dgm:pt modelId="{D54E4231-A4D2-4538-AC94-4818BE8A41B6}" type="pres">
      <dgm:prSet presAssocID="{3C89156C-7C56-4322-AFCB-9412CFFAA9AF}" presName="txShp" presStyleLbl="node1" presStyleIdx="0" presStyleCnt="2" custScaleX="69420">
        <dgm:presLayoutVars>
          <dgm:bulletEnabled val="1"/>
        </dgm:presLayoutVars>
      </dgm:prSet>
      <dgm:spPr/>
    </dgm:pt>
    <dgm:pt modelId="{8CEE85DB-B10F-4B7E-8901-57BF3C07FA4C}" type="pres">
      <dgm:prSet presAssocID="{0671E0A7-DD70-4662-80F3-7D384EDE3862}" presName="spacing" presStyleCnt="0"/>
      <dgm:spPr/>
    </dgm:pt>
    <dgm:pt modelId="{12BB6C82-CF22-42AF-8C4E-1A82C7211C7C}" type="pres">
      <dgm:prSet presAssocID="{A05FF054-7069-4210-BDEB-EB5C007E2ABF}" presName="composite" presStyleCnt="0"/>
      <dgm:spPr/>
    </dgm:pt>
    <dgm:pt modelId="{A7780E23-2FA4-4C77-B2CE-2D841A0EA591}" type="pres">
      <dgm:prSet presAssocID="{A05FF054-7069-4210-BDEB-EB5C007E2ABF}"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a:solidFill>
            <a:schemeClr val="accent6">
              <a:lumMod val="40000"/>
              <a:lumOff val="60000"/>
            </a:schemeClr>
          </a:solidFill>
        </a:ln>
      </dgm:spPr>
      <dgm:extLst>
        <a:ext uri="{E40237B7-FDA0-4F09-8148-C483321AD2D9}">
          <dgm14:cNvPr xmlns:dgm14="http://schemas.microsoft.com/office/drawing/2010/diagram" id="0" name="" descr="How Much Does It &lt;strong&gt;Cost&lt;/strong&gt; to Self Publish A Book? | TCK Publishing"/>
        </a:ext>
      </dgm:extLst>
    </dgm:pt>
    <dgm:pt modelId="{3A094EBB-4596-4066-9018-C7CDB56F043D}" type="pres">
      <dgm:prSet presAssocID="{A05FF054-7069-4210-BDEB-EB5C007E2ABF}" presName="txShp" presStyleLbl="node1" presStyleIdx="1" presStyleCnt="2" custScaleX="73075" custLinFactNeighborX="1583" custLinFactNeighborY="-3314">
        <dgm:presLayoutVars>
          <dgm:bulletEnabled val="1"/>
        </dgm:presLayoutVars>
      </dgm:prSet>
      <dgm:spPr/>
    </dgm:pt>
  </dgm:ptLst>
  <dgm:cxnLst>
    <dgm:cxn modelId="{F2CDB2F3-7052-4DA2-BAB2-0E680F13C736}" type="presOf" srcId="{A05FF054-7069-4210-BDEB-EB5C007E2ABF}" destId="{3A094EBB-4596-4066-9018-C7CDB56F043D}" srcOrd="0" destOrd="0" presId="urn:microsoft.com/office/officeart/2005/8/layout/vList3"/>
    <dgm:cxn modelId="{52B97AF1-CB22-4322-A435-795440B37FA5}" type="presOf" srcId="{22B5E936-D769-4866-A5F6-C82F0A55544E}" destId="{20777372-2750-432B-9719-229E5C9870F0}" srcOrd="0" destOrd="0" presId="urn:microsoft.com/office/officeart/2005/8/layout/vList3"/>
    <dgm:cxn modelId="{8A5AE110-1DEF-47F9-B22A-510B178E099B}" type="presOf" srcId="{3C89156C-7C56-4322-AFCB-9412CFFAA9AF}" destId="{D54E4231-A4D2-4538-AC94-4818BE8A41B6}" srcOrd="0" destOrd="0" presId="urn:microsoft.com/office/officeart/2005/8/layout/vList3"/>
    <dgm:cxn modelId="{B67CDE2F-50C9-4C05-ADE0-09EE854D64A6}" srcId="{22B5E936-D769-4866-A5F6-C82F0A55544E}" destId="{3C89156C-7C56-4322-AFCB-9412CFFAA9AF}" srcOrd="0" destOrd="0" parTransId="{97452970-9792-433D-B49E-3E85C4B7576A}" sibTransId="{0671E0A7-DD70-4662-80F3-7D384EDE3862}"/>
    <dgm:cxn modelId="{EC6B2C66-25CA-4650-B7A8-065D0B3AEE12}" srcId="{22B5E936-D769-4866-A5F6-C82F0A55544E}" destId="{A05FF054-7069-4210-BDEB-EB5C007E2ABF}" srcOrd="1" destOrd="0" parTransId="{2B8912DA-C7A6-4399-A30B-8E2498E6E413}" sibTransId="{EE913478-177A-4B2C-9EB2-F991F33D3A54}"/>
    <dgm:cxn modelId="{BFD22019-B03F-4C02-9C5B-D80AB1E78A04}" type="presParOf" srcId="{20777372-2750-432B-9719-229E5C9870F0}" destId="{DEB1389F-29E7-422F-AB4A-B588783D2F6D}" srcOrd="0" destOrd="0" presId="urn:microsoft.com/office/officeart/2005/8/layout/vList3"/>
    <dgm:cxn modelId="{D9328B5F-FFC1-47DC-8D7E-DD5A7B77CCD7}" type="presParOf" srcId="{DEB1389F-29E7-422F-AB4A-B588783D2F6D}" destId="{8FA80736-D98F-42F3-BD3F-4562E38E8C0F}" srcOrd="0" destOrd="0" presId="urn:microsoft.com/office/officeart/2005/8/layout/vList3"/>
    <dgm:cxn modelId="{F2BDF16B-218F-4FAD-9283-DB545C30623E}" type="presParOf" srcId="{DEB1389F-29E7-422F-AB4A-B588783D2F6D}" destId="{D54E4231-A4D2-4538-AC94-4818BE8A41B6}" srcOrd="1" destOrd="0" presId="urn:microsoft.com/office/officeart/2005/8/layout/vList3"/>
    <dgm:cxn modelId="{A5DD4FE6-925A-4063-A8F5-BCFB880F0D80}" type="presParOf" srcId="{20777372-2750-432B-9719-229E5C9870F0}" destId="{8CEE85DB-B10F-4B7E-8901-57BF3C07FA4C}" srcOrd="1" destOrd="0" presId="urn:microsoft.com/office/officeart/2005/8/layout/vList3"/>
    <dgm:cxn modelId="{BC8B89F3-90F5-4E0A-B478-0372DE77D873}" type="presParOf" srcId="{20777372-2750-432B-9719-229E5C9870F0}" destId="{12BB6C82-CF22-42AF-8C4E-1A82C7211C7C}" srcOrd="2" destOrd="0" presId="urn:microsoft.com/office/officeart/2005/8/layout/vList3"/>
    <dgm:cxn modelId="{8F329DAD-7950-4553-B631-E7E58A9D51E9}" type="presParOf" srcId="{12BB6C82-CF22-42AF-8C4E-1A82C7211C7C}" destId="{A7780E23-2FA4-4C77-B2CE-2D841A0EA591}" srcOrd="0" destOrd="0" presId="urn:microsoft.com/office/officeart/2005/8/layout/vList3"/>
    <dgm:cxn modelId="{6A0297FA-0232-49EE-82F0-D5DF64E44860}" type="presParOf" srcId="{12BB6C82-CF22-42AF-8C4E-1A82C7211C7C}" destId="{3A094EBB-4596-4066-9018-C7CDB56F04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E99839-4A1B-4C92-9E2B-3DD3AB5742D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D0B08875-F332-4C86-A8A4-3FA597678C59}">
      <dgm:prSet phldrT="[Text]"/>
      <dgm:spPr/>
      <dgm:t>
        <a:bodyPr/>
        <a:lstStyle/>
        <a:p>
          <a:pPr>
            <a:buFont typeface="Arial" panose="020B0604020202020204" pitchFamily="34" charset="0"/>
            <a:buChar char="•"/>
          </a:pPr>
          <a:endParaRPr lang="en-US" dirty="0"/>
        </a:p>
      </dgm:t>
    </dgm:pt>
    <dgm:pt modelId="{9C772C45-12A9-48B0-952A-23D5058D25FB}" type="parTrans" cxnId="{3AFD3723-2F87-48C4-828C-C404C6B1A39E}">
      <dgm:prSet/>
      <dgm:spPr/>
      <dgm:t>
        <a:bodyPr/>
        <a:lstStyle/>
        <a:p>
          <a:endParaRPr lang="en-US"/>
        </a:p>
      </dgm:t>
    </dgm:pt>
    <dgm:pt modelId="{C485CA19-F7E9-4F02-99F0-559F8FF08B8D}" type="sibTrans" cxnId="{3AFD3723-2F87-48C4-828C-C404C6B1A39E}">
      <dgm:prSet/>
      <dgm:spPr/>
      <dgm:t>
        <a:bodyPr/>
        <a:lstStyle/>
        <a:p>
          <a:endParaRPr lang="en-US"/>
        </a:p>
      </dgm:t>
    </dgm:pt>
    <dgm:pt modelId="{D1B57882-6A76-4FA0-9B79-56F15317C5FC}">
      <dgm:prSet phldrT="[Text]" custT="1"/>
      <dgm:spPr/>
      <dgm:t>
        <a:bodyPr/>
        <a:lstStyle/>
        <a:p>
          <a:pPr>
            <a:lnSpc>
              <a:spcPct val="10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Virtual training is considered training taught by a live instructor.</a:t>
          </a:r>
        </a:p>
        <a:p>
          <a:pPr>
            <a:lnSpc>
              <a:spcPct val="100000"/>
            </a:lnSpc>
            <a:buNone/>
          </a:pPr>
          <a:endParaRPr lang="en-US" sz="1800" dirty="0"/>
        </a:p>
      </dgm:t>
    </dgm:pt>
    <dgm:pt modelId="{0EA9D681-2711-40D9-AABA-8F31D9879A9D}" type="parTrans" cxnId="{5C166234-A8D7-4889-BD8B-6B624B30AE83}">
      <dgm:prSet/>
      <dgm:spPr/>
      <dgm:t>
        <a:bodyPr/>
        <a:lstStyle/>
        <a:p>
          <a:endParaRPr lang="en-US"/>
        </a:p>
      </dgm:t>
    </dgm:pt>
    <dgm:pt modelId="{513C7EEE-C38E-499C-9C7A-BBE892E1FB1F}" type="sibTrans" cxnId="{5C166234-A8D7-4889-BD8B-6B624B30AE83}">
      <dgm:prSet/>
      <dgm:spPr/>
      <dgm:t>
        <a:bodyPr/>
        <a:lstStyle/>
        <a:p>
          <a:endParaRPr lang="en-US"/>
        </a:p>
      </dgm:t>
    </dgm:pt>
    <dgm:pt modelId="{17C9BB56-0ECC-4917-BCD5-6EFE87367809}">
      <dgm:prSet custT="1"/>
      <dgm:spPr/>
      <dgm:t>
        <a:bodyPr/>
        <a:lstStyle/>
        <a:p>
          <a:pPr>
            <a:lnSpc>
              <a:spcPct val="100000"/>
            </a:lnSpc>
            <a:buNone/>
          </a:pPr>
          <a:r>
            <a:rPr lang="en-US" sz="1800" dirty="0">
              <a:latin typeface="Times New Roman" panose="02020603050405020304" pitchFamily="18" charset="0"/>
              <a:cs typeface="Times New Roman" panose="02020603050405020304" pitchFamily="18" charset="0"/>
            </a:rPr>
            <a:t>Web-based training is considered online training that can be taken remotely at any time. </a:t>
          </a:r>
        </a:p>
        <a:p>
          <a:pPr>
            <a:lnSpc>
              <a:spcPct val="90000"/>
            </a:lnSpc>
            <a:buNone/>
          </a:pPr>
          <a:endParaRPr lang="en-US" sz="1800" dirty="0">
            <a:latin typeface="Times New Roman" panose="02020603050405020304" pitchFamily="18" charset="0"/>
            <a:cs typeface="Times New Roman" panose="02020603050405020304" pitchFamily="18" charset="0"/>
          </a:endParaRPr>
        </a:p>
      </dgm:t>
    </dgm:pt>
    <dgm:pt modelId="{B3526AF3-F17F-4FBE-841A-A486C87A2F8F}" type="parTrans" cxnId="{DF397F53-CBCB-4B96-A336-0C01FBC49FC6}">
      <dgm:prSet/>
      <dgm:spPr/>
      <dgm:t>
        <a:bodyPr/>
        <a:lstStyle/>
        <a:p>
          <a:endParaRPr lang="en-US"/>
        </a:p>
      </dgm:t>
    </dgm:pt>
    <dgm:pt modelId="{BE02BA67-DBF9-4BF0-9777-F7AB653144E1}" type="sibTrans" cxnId="{DF397F53-CBCB-4B96-A336-0C01FBC49FC6}">
      <dgm:prSet/>
      <dgm:spPr/>
      <dgm:t>
        <a:bodyPr/>
        <a:lstStyle/>
        <a:p>
          <a:endParaRPr lang="en-US"/>
        </a:p>
      </dgm:t>
    </dgm:pt>
    <dgm:pt modelId="{C81DEFA2-0C0B-42AD-B0EA-A093CCF81F21}">
      <dgm:prSet custT="1"/>
      <dgm:spPr/>
      <dgm:t>
        <a:bodyPr/>
        <a:lstStyle/>
        <a:p>
          <a:pPr>
            <a:lnSpc>
              <a:spcPct val="90000"/>
            </a:lnSpc>
            <a:buNone/>
          </a:pPr>
          <a:r>
            <a:rPr lang="en-US" sz="1800" dirty="0">
              <a:latin typeface="Times New Roman" panose="02020603050405020304" pitchFamily="18" charset="0"/>
              <a:cs typeface="Times New Roman" panose="02020603050405020304" pitchFamily="18" charset="0"/>
            </a:rPr>
            <a:t>PHMSA currently has awareness and operations training available at no cost at the following website: </a:t>
          </a:r>
          <a:r>
            <a:rPr lang="en-US" sz="1800" dirty="0">
              <a:latin typeface="Times New Roman" panose="02020603050405020304" pitchFamily="18" charset="0"/>
              <a:cs typeface="Times New Roman" panose="02020603050405020304" pitchFamily="18" charset="0"/>
              <a:hlinkClick xmlns:r="http://schemas.openxmlformats.org/officeDocument/2006/relationships" r:id="rId1"/>
            </a:rPr>
            <a:t>https://dotnfa.vividlms.com/</a:t>
          </a:r>
          <a:endParaRPr lang="en-US" sz="1800" b="1" dirty="0">
            <a:latin typeface="Times New Roman" panose="02020603050405020304" pitchFamily="18" charset="0"/>
            <a:cs typeface="Times New Roman" panose="02020603050405020304" pitchFamily="18" charset="0"/>
          </a:endParaRPr>
        </a:p>
      </dgm:t>
    </dgm:pt>
    <dgm:pt modelId="{BCA8FD94-BD26-4F6C-951D-DF170E12F91B}" type="parTrans" cxnId="{72139C73-23D8-45CC-83CD-C88CB8298FB3}">
      <dgm:prSet/>
      <dgm:spPr/>
      <dgm:t>
        <a:bodyPr/>
        <a:lstStyle/>
        <a:p>
          <a:endParaRPr lang="en-US"/>
        </a:p>
      </dgm:t>
    </dgm:pt>
    <dgm:pt modelId="{4A588930-6D46-4935-9887-8BA4F88EC26E}" type="sibTrans" cxnId="{72139C73-23D8-45CC-83CD-C88CB8298FB3}">
      <dgm:prSet/>
      <dgm:spPr/>
      <dgm:t>
        <a:bodyPr/>
        <a:lstStyle/>
        <a:p>
          <a:endParaRPr lang="en-US"/>
        </a:p>
      </dgm:t>
    </dgm:pt>
    <dgm:pt modelId="{CDCE5BF0-499C-42D7-846F-7BF7A3804EA0}" type="pres">
      <dgm:prSet presAssocID="{3AE99839-4A1B-4C92-9E2B-3DD3AB5742D1}" presName="Name0" presStyleCnt="0">
        <dgm:presLayoutVars>
          <dgm:chMax/>
          <dgm:chPref/>
          <dgm:dir/>
          <dgm:animLvl val="lvl"/>
        </dgm:presLayoutVars>
      </dgm:prSet>
      <dgm:spPr/>
    </dgm:pt>
    <dgm:pt modelId="{3488283C-F333-478A-B3FE-17205091990C}" type="pres">
      <dgm:prSet presAssocID="{D0B08875-F332-4C86-A8A4-3FA597678C59}" presName="composite" presStyleCnt="0"/>
      <dgm:spPr/>
    </dgm:pt>
    <dgm:pt modelId="{056606E9-BCAF-42B0-9922-0579C5EF35AF}" type="pres">
      <dgm:prSet presAssocID="{D0B08875-F332-4C86-A8A4-3FA597678C59}" presName="ParentAccentShape" presStyleLbl="trBgShp" presStyleIdx="0" presStyleCnt="2" custScaleX="60902" custScaleY="75687" custLinFactNeighborX="-12362" custLinFactNeighborY="-9292"/>
      <dgm:spPr/>
    </dgm:pt>
    <dgm:pt modelId="{7E12167A-675A-40A2-8902-EB5AF75F268A}" type="pres">
      <dgm:prSet presAssocID="{D0B08875-F332-4C86-A8A4-3FA597678C59}" presName="ParentText" presStyleLbl="revTx" presStyleIdx="0" presStyleCnt="2">
        <dgm:presLayoutVars>
          <dgm:chMax val="1"/>
          <dgm:chPref val="1"/>
          <dgm:bulletEnabled val="1"/>
        </dgm:presLayoutVars>
      </dgm:prSet>
      <dgm:spPr/>
    </dgm:pt>
    <dgm:pt modelId="{A616F274-B77F-4765-85F0-555773BAAF1C}" type="pres">
      <dgm:prSet presAssocID="{D0B08875-F332-4C86-A8A4-3FA597678C59}" presName="ChildText" presStyleLbl="revTx" presStyleIdx="1" presStyleCnt="2" custScaleX="212242" custScaleY="76142" custLinFactNeighborX="-9284" custLinFactNeighborY="-6589">
        <dgm:presLayoutVars>
          <dgm:chMax val="0"/>
          <dgm:chPref val="0"/>
        </dgm:presLayoutVars>
      </dgm:prSet>
      <dgm:spPr/>
    </dgm:pt>
    <dgm:pt modelId="{4735F422-D769-4005-B920-37A9E5966A4A}" type="pres">
      <dgm:prSet presAssocID="{D0B08875-F332-4C86-A8A4-3FA597678C59}" presName="ChildAccentShape" presStyleLbl="trBgShp" presStyleIdx="1" presStyleCnt="2" custFlipHor="1" custScaleX="206990" custScaleY="90504" custLinFactX="356861" custLinFactNeighborX="400000" custLinFactNeighborY="-5337"/>
      <dgm:spPr>
        <a:solidFill>
          <a:schemeClr val="bg1">
            <a:alpha val="40000"/>
          </a:schemeClr>
        </a:solidFill>
      </dgm:spPr>
    </dgm:pt>
    <dgm:pt modelId="{548566A6-3BD3-4D2E-A575-7A377229DE5F}" type="pres">
      <dgm:prSet presAssocID="{D0B08875-F332-4C86-A8A4-3FA597678C59}" presName="Image" presStyleLbl="alignImgPlace1" presStyleIdx="0" presStyleCnt="1" custScaleX="61936" custScaleY="77924" custLinFactNeighborX="-5736" custLinFactNeighborY="7165"/>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Asynchronous &lt;strong&gt;Learning&lt;/strong&gt; - CLE &lt;strong&gt;Online&lt;/strong&gt; Social Network"/>
        </a:ext>
      </dgm:extLst>
    </dgm:pt>
  </dgm:ptLst>
  <dgm:cxnLst>
    <dgm:cxn modelId="{72139C73-23D8-45CC-83CD-C88CB8298FB3}" srcId="{D0B08875-F332-4C86-A8A4-3FA597678C59}" destId="{C81DEFA2-0C0B-42AD-B0EA-A093CCF81F21}" srcOrd="2" destOrd="0" parTransId="{BCA8FD94-BD26-4F6C-951D-DF170E12F91B}" sibTransId="{4A588930-6D46-4935-9887-8BA4F88EC26E}"/>
    <dgm:cxn modelId="{B0A837BA-3294-4114-B561-DF6910C9D371}" type="presOf" srcId="{17C9BB56-0ECC-4917-BCD5-6EFE87367809}" destId="{A616F274-B77F-4765-85F0-555773BAAF1C}" srcOrd="0" destOrd="1" presId="urn:microsoft.com/office/officeart/2009/3/layout/SnapshotPictureList"/>
    <dgm:cxn modelId="{3E36D4F3-393D-4412-91F6-064C556D5E74}" type="presOf" srcId="{D0B08875-F332-4C86-A8A4-3FA597678C59}" destId="{7E12167A-675A-40A2-8902-EB5AF75F268A}" srcOrd="0" destOrd="0" presId="urn:microsoft.com/office/officeart/2009/3/layout/SnapshotPictureList"/>
    <dgm:cxn modelId="{5C166234-A8D7-4889-BD8B-6B624B30AE83}" srcId="{D0B08875-F332-4C86-A8A4-3FA597678C59}" destId="{D1B57882-6A76-4FA0-9B79-56F15317C5FC}" srcOrd="0" destOrd="0" parTransId="{0EA9D681-2711-40D9-AABA-8F31D9879A9D}" sibTransId="{513C7EEE-C38E-499C-9C7A-BBE892E1FB1F}"/>
    <dgm:cxn modelId="{36D192B3-D4AE-42CA-A084-77C10B29C80A}" type="presOf" srcId="{C81DEFA2-0C0B-42AD-B0EA-A093CCF81F21}" destId="{A616F274-B77F-4765-85F0-555773BAAF1C}" srcOrd="0" destOrd="2" presId="urn:microsoft.com/office/officeart/2009/3/layout/SnapshotPictureList"/>
    <dgm:cxn modelId="{3AFD3723-2F87-48C4-828C-C404C6B1A39E}" srcId="{3AE99839-4A1B-4C92-9E2B-3DD3AB5742D1}" destId="{D0B08875-F332-4C86-A8A4-3FA597678C59}" srcOrd="0" destOrd="0" parTransId="{9C772C45-12A9-48B0-952A-23D5058D25FB}" sibTransId="{C485CA19-F7E9-4F02-99F0-559F8FF08B8D}"/>
    <dgm:cxn modelId="{DF397F53-CBCB-4B96-A336-0C01FBC49FC6}" srcId="{D0B08875-F332-4C86-A8A4-3FA597678C59}" destId="{17C9BB56-0ECC-4917-BCD5-6EFE87367809}" srcOrd="1" destOrd="0" parTransId="{B3526AF3-F17F-4FBE-841A-A486C87A2F8F}" sibTransId="{BE02BA67-DBF9-4BF0-9777-F7AB653144E1}"/>
    <dgm:cxn modelId="{62E4B80F-C1B4-4EE3-A5BB-22CC9D929E9D}" type="presOf" srcId="{D1B57882-6A76-4FA0-9B79-56F15317C5FC}" destId="{A616F274-B77F-4765-85F0-555773BAAF1C}" srcOrd="0" destOrd="0" presId="urn:microsoft.com/office/officeart/2009/3/layout/SnapshotPictureList"/>
    <dgm:cxn modelId="{73AA85CC-3641-41C3-8CD6-66DB3241C1A1}" type="presOf" srcId="{3AE99839-4A1B-4C92-9E2B-3DD3AB5742D1}" destId="{CDCE5BF0-499C-42D7-846F-7BF7A3804EA0}" srcOrd="0" destOrd="0" presId="urn:microsoft.com/office/officeart/2009/3/layout/SnapshotPictureList"/>
    <dgm:cxn modelId="{C13C48DC-17DC-46FA-AAA0-B88DC3626549}" type="presParOf" srcId="{CDCE5BF0-499C-42D7-846F-7BF7A3804EA0}" destId="{3488283C-F333-478A-B3FE-17205091990C}" srcOrd="0" destOrd="0" presId="urn:microsoft.com/office/officeart/2009/3/layout/SnapshotPictureList"/>
    <dgm:cxn modelId="{86D70BB9-E738-4A41-9712-319B4CF51ED3}" type="presParOf" srcId="{3488283C-F333-478A-B3FE-17205091990C}" destId="{056606E9-BCAF-42B0-9922-0579C5EF35AF}" srcOrd="0" destOrd="0" presId="urn:microsoft.com/office/officeart/2009/3/layout/SnapshotPictureList"/>
    <dgm:cxn modelId="{FECE7D3B-46C8-40D5-B93B-E3CAB739B524}" type="presParOf" srcId="{3488283C-F333-478A-B3FE-17205091990C}" destId="{7E12167A-675A-40A2-8902-EB5AF75F268A}" srcOrd="1" destOrd="0" presId="urn:microsoft.com/office/officeart/2009/3/layout/SnapshotPictureList"/>
    <dgm:cxn modelId="{6343E944-579D-4BB6-B914-AF6A59652340}" type="presParOf" srcId="{3488283C-F333-478A-B3FE-17205091990C}" destId="{A616F274-B77F-4765-85F0-555773BAAF1C}" srcOrd="2" destOrd="0" presId="urn:microsoft.com/office/officeart/2009/3/layout/SnapshotPictureList"/>
    <dgm:cxn modelId="{4EA748AC-02C9-4361-8246-650A155DAC04}" type="presParOf" srcId="{3488283C-F333-478A-B3FE-17205091990C}" destId="{4735F422-D769-4005-B920-37A9E5966A4A}" srcOrd="3" destOrd="0" presId="urn:microsoft.com/office/officeart/2009/3/layout/SnapshotPictureList"/>
    <dgm:cxn modelId="{D5101B60-1869-4A9F-83F1-0CA68C1760FC}" type="presParOf" srcId="{3488283C-F333-478A-B3FE-17205091990C}" destId="{548566A6-3BD3-4D2E-A575-7A377229DE5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3EEAD-0E87-4249-82BB-B5E9006A0A37}">
      <dsp:nvSpPr>
        <dsp:cNvPr id="0" name=""/>
        <dsp:cNvSpPr/>
      </dsp:nvSpPr>
      <dsp:spPr>
        <a:xfrm>
          <a:off x="1851224" y="204810"/>
          <a:ext cx="4455300" cy="660311"/>
        </a:xfrm>
        <a:prstGeom prst="roundRect">
          <a:avLst>
            <a:gd name="adj" fmla="val 10000"/>
          </a:avLst>
        </a:prstGeom>
        <a:solidFill>
          <a:schemeClr val="accent1">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Agenda</a:t>
          </a:r>
        </a:p>
      </dsp:txBody>
      <dsp:txXfrm>
        <a:off x="1870564" y="224150"/>
        <a:ext cx="4416620" cy="621631"/>
      </dsp:txXfrm>
    </dsp:sp>
    <dsp:sp modelId="{A1F63F6D-1FDD-40AB-B19F-858F3826A138}">
      <dsp:nvSpPr>
        <dsp:cNvPr id="0" name=""/>
        <dsp:cNvSpPr/>
      </dsp:nvSpPr>
      <dsp:spPr>
        <a:xfrm>
          <a:off x="2057400" y="1033544"/>
          <a:ext cx="870983" cy="81278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81596E-48AE-44D0-A3B0-BEC51F611356}">
      <dsp:nvSpPr>
        <dsp:cNvPr id="0" name=""/>
        <dsp:cNvSpPr/>
      </dsp:nvSpPr>
      <dsp:spPr>
        <a:xfrm>
          <a:off x="3055148" y="1027332"/>
          <a:ext cx="3295676" cy="842294"/>
        </a:xfrm>
        <a:prstGeom prst="roundRect">
          <a:avLst>
            <a:gd name="adj" fmla="val 1667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Purpose and Introductions</a:t>
          </a:r>
        </a:p>
      </dsp:txBody>
      <dsp:txXfrm>
        <a:off x="3096273" y="1068457"/>
        <a:ext cx="3213426" cy="760044"/>
      </dsp:txXfrm>
    </dsp:sp>
    <dsp:sp modelId="{F303E00B-4982-49C8-9734-72CB3394C5B6}">
      <dsp:nvSpPr>
        <dsp:cNvPr id="0" name=""/>
        <dsp:cNvSpPr/>
      </dsp:nvSpPr>
      <dsp:spPr>
        <a:xfrm>
          <a:off x="2286000" y="2337973"/>
          <a:ext cx="173557" cy="194153"/>
        </a:xfrm>
        <a:prstGeom prst="roundRect">
          <a:avLst>
            <a:gd name="adj" fmla="val 16670"/>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512048-5772-40EA-A37C-6893E2587EA0}">
      <dsp:nvSpPr>
        <dsp:cNvPr id="0" name=""/>
        <dsp:cNvSpPr/>
      </dsp:nvSpPr>
      <dsp:spPr>
        <a:xfrm>
          <a:off x="3047999" y="1998724"/>
          <a:ext cx="3337276" cy="710790"/>
        </a:xfrm>
        <a:prstGeom prst="roundRect">
          <a:avLst>
            <a:gd name="adj" fmla="val 1667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FY2016 -2018 HMEP Closeout Process </a:t>
          </a:r>
        </a:p>
      </dsp:txBody>
      <dsp:txXfrm>
        <a:off x="3082703" y="2033428"/>
        <a:ext cx="3267868" cy="641382"/>
      </dsp:txXfrm>
    </dsp:sp>
    <dsp:sp modelId="{9892AD65-4A0F-4225-9C07-56D84FEF041B}">
      <dsp:nvSpPr>
        <dsp:cNvPr id="0" name=""/>
        <dsp:cNvSpPr/>
      </dsp:nvSpPr>
      <dsp:spPr>
        <a:xfrm>
          <a:off x="2027022" y="3827676"/>
          <a:ext cx="915384" cy="77807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34A7606-E29C-4C88-8B2B-95882CB0C5B8}">
      <dsp:nvSpPr>
        <dsp:cNvPr id="0" name=""/>
        <dsp:cNvSpPr/>
      </dsp:nvSpPr>
      <dsp:spPr>
        <a:xfrm>
          <a:off x="3055148" y="2895601"/>
          <a:ext cx="3394985" cy="819670"/>
        </a:xfrm>
        <a:prstGeom prst="roundRect">
          <a:avLst>
            <a:gd name="adj" fmla="val 16670"/>
          </a:avLst>
        </a:prstGeom>
        <a:solidFill>
          <a:schemeClr val="accent1">
            <a:shade val="50000"/>
            <a:hueOff val="361436"/>
            <a:satOff val="-7560"/>
            <a:lumOff val="420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Post-Award Management and Match/ Cost-Sharing </a:t>
          </a:r>
        </a:p>
      </dsp:txBody>
      <dsp:txXfrm>
        <a:off x="3095168" y="2935621"/>
        <a:ext cx="3314945" cy="739630"/>
      </dsp:txXfrm>
    </dsp:sp>
    <dsp:sp modelId="{BC44F58D-C508-498E-A0DA-2FE38F716B15}">
      <dsp:nvSpPr>
        <dsp:cNvPr id="0" name=""/>
        <dsp:cNvSpPr/>
      </dsp:nvSpPr>
      <dsp:spPr>
        <a:xfrm>
          <a:off x="2438401" y="3362865"/>
          <a:ext cx="63518" cy="115940"/>
        </a:xfrm>
        <a:prstGeom prst="round2Diag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073962-82CE-49D6-9CB8-F0883C702EFC}">
      <dsp:nvSpPr>
        <dsp:cNvPr id="0" name=""/>
        <dsp:cNvSpPr/>
      </dsp:nvSpPr>
      <dsp:spPr>
        <a:xfrm>
          <a:off x="3000057" y="3918479"/>
          <a:ext cx="3495758" cy="689824"/>
        </a:xfrm>
        <a:prstGeom prst="roundRect">
          <a:avLst>
            <a:gd name="adj" fmla="val 1667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HMEP Grant &amp; COVID-19 with other PHMSA Grants</a:t>
          </a:r>
        </a:p>
      </dsp:txBody>
      <dsp:txXfrm>
        <a:off x="3033737" y="3952159"/>
        <a:ext cx="3428398" cy="622464"/>
      </dsp:txXfrm>
    </dsp:sp>
    <dsp:sp modelId="{DD47DA16-5B1B-4757-91F0-6B2F48F01FB6}">
      <dsp:nvSpPr>
        <dsp:cNvPr id="0" name=""/>
        <dsp:cNvSpPr/>
      </dsp:nvSpPr>
      <dsp:spPr>
        <a:xfrm>
          <a:off x="3047998" y="4818112"/>
          <a:ext cx="3613774" cy="652941"/>
        </a:xfrm>
        <a:prstGeom prst="roundRect">
          <a:avLst>
            <a:gd name="adj" fmla="val 10000"/>
          </a:avLst>
        </a:prstGeom>
        <a:solidFill>
          <a:schemeClr val="accent1">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Overtime, Backfill &amp; Stipends </a:t>
          </a:r>
          <a:endParaRPr lang="en-US" sz="2000" kern="1200" dirty="0">
            <a:latin typeface="Times New Roman" panose="02020603050405020304" pitchFamily="18" charset="0"/>
            <a:cs typeface="Times New Roman" panose="02020603050405020304" pitchFamily="18" charset="0"/>
          </a:endParaRPr>
        </a:p>
      </dsp:txBody>
      <dsp:txXfrm>
        <a:off x="3067122" y="4837236"/>
        <a:ext cx="3575526" cy="614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050877" y="0"/>
          <a:ext cx="1975445" cy="1087643"/>
        </a:xfrm>
        <a:prstGeom prst="trapezoid">
          <a:avLst>
            <a:gd name="adj" fmla="val 90813"/>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latin typeface="Times New Roman" panose="02020603050405020304" pitchFamily="18" charset="0"/>
              <a:cs typeface="Times New Roman" panose="02020603050405020304" pitchFamily="18" charset="0"/>
            </a:rPr>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latin typeface="Times New Roman" panose="02020603050405020304" pitchFamily="18" charset="0"/>
              <a:cs typeface="Times New Roman" panose="02020603050405020304" pitchFamily="18" charset="0"/>
            </a:rPr>
            <a:t>Aaron Mitchell</a:t>
          </a:r>
        </a:p>
      </dsp:txBody>
      <dsp:txXfrm>
        <a:off x="3050877" y="0"/>
        <a:ext cx="1975445" cy="1087643"/>
      </dsp:txXfrm>
    </dsp:sp>
    <dsp:sp modelId="{AA411E4C-AB49-4C3A-8690-DC81619A4D16}">
      <dsp:nvSpPr>
        <dsp:cNvPr id="0" name=""/>
        <dsp:cNvSpPr/>
      </dsp:nvSpPr>
      <dsp:spPr>
        <a:xfrm>
          <a:off x="2290686" y="1087643"/>
          <a:ext cx="3495826" cy="837093"/>
        </a:xfrm>
        <a:prstGeom prst="trapezoid">
          <a:avLst>
            <a:gd name="adj" fmla="val 90813"/>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Chief</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Shakira Mack</a:t>
          </a:r>
        </a:p>
      </dsp:txBody>
      <dsp:txXfrm>
        <a:off x="2902456" y="1087643"/>
        <a:ext cx="2272287" cy="837093"/>
      </dsp:txXfrm>
    </dsp:sp>
    <dsp:sp modelId="{EBF6C7AF-DE44-42AF-9348-2F9648C2F0A2}">
      <dsp:nvSpPr>
        <dsp:cNvPr id="0" name=""/>
        <dsp:cNvSpPr/>
      </dsp:nvSpPr>
      <dsp:spPr>
        <a:xfrm>
          <a:off x="1543118" y="1924737"/>
          <a:ext cx="4990962" cy="823193"/>
        </a:xfrm>
        <a:prstGeom prst="trapezoid">
          <a:avLst>
            <a:gd name="adj" fmla="val 90813"/>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Senior Grants Management Specialist</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Carla Sheppard	</a:t>
          </a:r>
        </a:p>
      </dsp:txBody>
      <dsp:txXfrm>
        <a:off x="2416537" y="1924737"/>
        <a:ext cx="3244125" cy="823193"/>
      </dsp:txXfrm>
    </dsp:sp>
    <dsp:sp modelId="{ACD163D8-F720-4A6B-A022-4B77AEB0E1B8}">
      <dsp:nvSpPr>
        <dsp:cNvPr id="0" name=""/>
        <dsp:cNvSpPr/>
      </dsp:nvSpPr>
      <dsp:spPr>
        <a:xfrm>
          <a:off x="756919" y="2761526"/>
          <a:ext cx="6538644" cy="852125"/>
        </a:xfrm>
        <a:prstGeom prst="trapezoid">
          <a:avLst>
            <a:gd name="adj" fmla="val 90813"/>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Grants Management Specialists</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Andre White, Bonita Brown, Flor Valencia, Lisa Reichenbacher, Matthew Hufford, Suezett Edwards</a:t>
          </a:r>
          <a:endParaRPr lang="en-US" sz="1600" kern="1200" dirty="0">
            <a:latin typeface="Times New Roman" panose="02020603050405020304" pitchFamily="18" charset="0"/>
            <a:cs typeface="Times New Roman" panose="02020603050405020304" pitchFamily="18" charset="0"/>
          </a:endParaRPr>
        </a:p>
      </dsp:txBody>
      <dsp:txXfrm>
        <a:off x="1901182" y="2761526"/>
        <a:ext cx="4250118" cy="852125"/>
      </dsp:txXfrm>
    </dsp:sp>
    <dsp:sp modelId="{81C70475-03BF-4B12-B23D-FF24B9B12A34}">
      <dsp:nvSpPr>
        <dsp:cNvPr id="0" name=""/>
        <dsp:cNvSpPr/>
      </dsp:nvSpPr>
      <dsp:spPr>
        <a:xfrm>
          <a:off x="0" y="3600055"/>
          <a:ext cx="8077200" cy="847100"/>
        </a:xfrm>
        <a:prstGeom prst="trapezoid">
          <a:avLst>
            <a:gd name="adj" fmla="val 90813"/>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Program Support</a:t>
          </a:r>
        </a:p>
        <a:p>
          <a:pPr marL="0" lvl="0" indent="0" algn="ctr"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Rose Achieng – Business Analyst </a:t>
          </a:r>
        </a:p>
        <a:p>
          <a:pPr marL="0" lvl="0" indent="0" algn="ctr"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Shannon Logan – Administrative Assistant  </a:t>
          </a:r>
          <a:endParaRPr lang="en-US" sz="1600" b="0" kern="1200" dirty="0">
            <a:latin typeface="Times New Roman" panose="02020603050405020304" pitchFamily="18" charset="0"/>
            <a:cs typeface="Times New Roman" panose="02020603050405020304" pitchFamily="18" charset="0"/>
          </a:endParaRPr>
        </a:p>
      </dsp:txBody>
      <dsp:txXfrm>
        <a:off x="1413509" y="3600055"/>
        <a:ext cx="5250180" cy="847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E4231-A4D2-4538-AC94-4818BE8A41B6}">
      <dsp:nvSpPr>
        <dsp:cNvPr id="0" name=""/>
        <dsp:cNvSpPr/>
      </dsp:nvSpPr>
      <dsp:spPr>
        <a:xfrm rot="10800000">
          <a:off x="2861357" y="303"/>
          <a:ext cx="3728782" cy="1106041"/>
        </a:xfrm>
        <a:prstGeom prst="homePlate">
          <a:avLst/>
        </a:prstGeom>
        <a:solidFill>
          <a:schemeClr val="accent1">
            <a:hueOff val="0"/>
            <a:satOff val="0"/>
            <a:lumOff val="0"/>
            <a:alphaOff val="0"/>
          </a:schemeClr>
        </a:solid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773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Post Award Changes</a:t>
          </a:r>
        </a:p>
      </dsp:txBody>
      <dsp:txXfrm rot="10800000">
        <a:off x="3137867" y="303"/>
        <a:ext cx="3452272" cy="1106041"/>
      </dsp:txXfrm>
    </dsp:sp>
    <dsp:sp modelId="{8FA80736-D98F-42F3-BD3F-4562E38E8C0F}">
      <dsp:nvSpPr>
        <dsp:cNvPr id="0" name=""/>
        <dsp:cNvSpPr/>
      </dsp:nvSpPr>
      <dsp:spPr>
        <a:xfrm>
          <a:off x="1487059" y="303"/>
          <a:ext cx="1106041" cy="11060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A094EBB-4596-4066-9018-C7CDB56F043D}">
      <dsp:nvSpPr>
        <dsp:cNvPr id="0" name=""/>
        <dsp:cNvSpPr/>
      </dsp:nvSpPr>
      <dsp:spPr>
        <a:xfrm rot="10800000">
          <a:off x="2799144" y="1346200"/>
          <a:ext cx="3925105" cy="1106041"/>
        </a:xfrm>
        <a:prstGeom prst="homePlate">
          <a:avLst/>
        </a:prstGeom>
        <a:solidFill>
          <a:schemeClr val="accent1">
            <a:hueOff val="0"/>
            <a:satOff val="0"/>
            <a:lumOff val="0"/>
            <a:alphaOff val="0"/>
          </a:schemeClr>
        </a:solid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773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Match/Cost- Sharing</a:t>
          </a:r>
        </a:p>
      </dsp:txBody>
      <dsp:txXfrm rot="10800000">
        <a:off x="3075654" y="1346200"/>
        <a:ext cx="3648595" cy="1106041"/>
      </dsp:txXfrm>
    </dsp:sp>
    <dsp:sp modelId="{A7780E23-2FA4-4C77-B2CE-2D841A0EA591}">
      <dsp:nvSpPr>
        <dsp:cNvPr id="0" name=""/>
        <dsp:cNvSpPr/>
      </dsp:nvSpPr>
      <dsp:spPr>
        <a:xfrm>
          <a:off x="1437978" y="1382855"/>
          <a:ext cx="1106041" cy="110604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5F422-D769-4005-B920-37A9E5966A4A}">
      <dsp:nvSpPr>
        <dsp:cNvPr id="0" name=""/>
        <dsp:cNvSpPr/>
      </dsp:nvSpPr>
      <dsp:spPr>
        <a:xfrm flipH="1">
          <a:off x="8504847" y="315748"/>
          <a:ext cx="410552" cy="3322336"/>
        </a:xfrm>
        <a:prstGeom prst="rect">
          <a:avLst/>
        </a:prstGeom>
        <a:solidFill>
          <a:schemeClr val="bg1">
            <a:alpha val="40000"/>
          </a:schemeClr>
        </a:solidFill>
        <a:ln>
          <a:noFill/>
        </a:ln>
        <a:effectLst/>
      </dsp:spPr>
      <dsp:style>
        <a:lnRef idx="0">
          <a:scrgbClr r="0" g="0" b="0"/>
        </a:lnRef>
        <a:fillRef idx="1">
          <a:scrgbClr r="0" g="0" b="0"/>
        </a:fillRef>
        <a:effectRef idx="0">
          <a:scrgbClr r="0" g="0" b="0"/>
        </a:effectRef>
        <a:fontRef idx="minor"/>
      </dsp:style>
    </dsp:sp>
    <dsp:sp modelId="{056606E9-BCAF-42B0-9922-0579C5EF35AF}">
      <dsp:nvSpPr>
        <dsp:cNvPr id="0" name=""/>
        <dsp:cNvSpPr/>
      </dsp:nvSpPr>
      <dsp:spPr>
        <a:xfrm>
          <a:off x="202270" y="442523"/>
          <a:ext cx="3141699" cy="277841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566A6-3BD3-4D2E-A575-7A377229DE5F}">
      <dsp:nvSpPr>
        <dsp:cNvPr id="0" name=""/>
        <dsp:cNvSpPr/>
      </dsp:nvSpPr>
      <dsp:spPr>
        <a:xfrm>
          <a:off x="292694" y="529593"/>
          <a:ext cx="3072193" cy="27058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12167A-675A-40A2-8902-EB5AF75F268A}">
      <dsp:nvSpPr>
        <dsp:cNvPr id="0" name=""/>
        <dsp:cNvSpPr/>
      </dsp:nvSpPr>
      <dsp:spPr>
        <a:xfrm>
          <a:off x="33198" y="3371126"/>
          <a:ext cx="4758592" cy="43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endParaRPr lang="en-US" sz="2000" kern="1200" dirty="0"/>
        </a:p>
      </dsp:txBody>
      <dsp:txXfrm>
        <a:off x="33198" y="3371126"/>
        <a:ext cx="4758592" cy="435742"/>
      </dsp:txXfrm>
    </dsp:sp>
    <dsp:sp modelId="{A616F274-B77F-4765-85F0-555773BAAF1C}">
      <dsp:nvSpPr>
        <dsp:cNvPr id="0" name=""/>
        <dsp:cNvSpPr/>
      </dsp:nvSpPr>
      <dsp:spPr>
        <a:xfrm>
          <a:off x="3657595" y="533397"/>
          <a:ext cx="5005646" cy="279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kern="1200" dirty="0">
              <a:latin typeface="Times New Roman" panose="02020603050405020304" pitchFamily="18" charset="0"/>
              <a:cs typeface="Times New Roman" panose="02020603050405020304" pitchFamily="18" charset="0"/>
            </a:rPr>
            <a:t>Virtual training is considered training taught by a live instructor.</a:t>
          </a:r>
        </a:p>
        <a:p>
          <a:pPr marL="0" lvl="0" indent="0" algn="l" defTabSz="800100">
            <a:lnSpc>
              <a:spcPct val="100000"/>
            </a:lnSpc>
            <a:spcBef>
              <a:spcPct val="0"/>
            </a:spcBef>
            <a:spcAft>
              <a:spcPct val="35000"/>
            </a:spcAft>
            <a:buNone/>
          </a:pPr>
          <a:endParaRPr lang="en-US" sz="1800" kern="1200" dirty="0"/>
        </a:p>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Web-based training is considered online training that can be taken remotely at any time. </a:t>
          </a:r>
        </a:p>
        <a:p>
          <a:pPr marL="0" lvl="0" indent="0" algn="l"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PHMSA currently has awareness and operations training available at no cost at the following website: </a:t>
          </a:r>
          <a:r>
            <a:rPr lang="en-US" sz="1800" kern="1200" dirty="0">
              <a:latin typeface="Times New Roman" panose="02020603050405020304" pitchFamily="18" charset="0"/>
              <a:cs typeface="Times New Roman" panose="02020603050405020304" pitchFamily="18" charset="0"/>
              <a:hlinkClick xmlns:r="http://schemas.openxmlformats.org/officeDocument/2006/relationships" r:id="rId2"/>
            </a:rPr>
            <a:t>https://dotnfa.vividlms.com/</a:t>
          </a:r>
          <a:endParaRPr lang="en-US" sz="1800" b="1" kern="1200" dirty="0">
            <a:latin typeface="Times New Roman" panose="02020603050405020304" pitchFamily="18" charset="0"/>
            <a:cs typeface="Times New Roman" panose="02020603050405020304" pitchFamily="18" charset="0"/>
          </a:endParaRPr>
        </a:p>
      </dsp:txBody>
      <dsp:txXfrm>
        <a:off x="3657595" y="533397"/>
        <a:ext cx="5005646" cy="279511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095" cy="465297"/>
          </a:xfrm>
          <a:prstGeom prst="rect">
            <a:avLst/>
          </a:prstGeom>
        </p:spPr>
        <p:txBody>
          <a:bodyPr vert="horz" lIns="91641" tIns="45820" rIns="91641" bIns="45820" rtlCol="0"/>
          <a:lstStyle>
            <a:lvl1pPr algn="l">
              <a:defRPr sz="1200"/>
            </a:lvl1pPr>
          </a:lstStyle>
          <a:p>
            <a:endParaRPr lang="en-US"/>
          </a:p>
        </p:txBody>
      </p:sp>
      <p:sp>
        <p:nvSpPr>
          <p:cNvPr id="3" name="Date Placeholder 2"/>
          <p:cNvSpPr>
            <a:spLocks noGrp="1"/>
          </p:cNvSpPr>
          <p:nvPr>
            <p:ph type="dt" sz="quarter" idx="1"/>
          </p:nvPr>
        </p:nvSpPr>
        <p:spPr>
          <a:xfrm>
            <a:off x="3995574" y="0"/>
            <a:ext cx="3056095" cy="465297"/>
          </a:xfrm>
          <a:prstGeom prst="rect">
            <a:avLst/>
          </a:prstGeom>
        </p:spPr>
        <p:txBody>
          <a:bodyPr vert="horz" lIns="91641" tIns="45820" rIns="91641" bIns="45820" rtlCol="0"/>
          <a:lstStyle>
            <a:lvl1pPr algn="r">
              <a:defRPr sz="1200"/>
            </a:lvl1pPr>
          </a:lstStyle>
          <a:p>
            <a:fld id="{A287493D-AE51-4418-9E71-36B23C2388DE}" type="datetimeFigureOut">
              <a:rPr lang="en-US" smtClean="0"/>
              <a:t>7/14/2020</a:t>
            </a:fld>
            <a:endParaRPr lang="en-US"/>
          </a:p>
        </p:txBody>
      </p:sp>
      <p:sp>
        <p:nvSpPr>
          <p:cNvPr id="4" name="Footer Placeholder 3"/>
          <p:cNvSpPr>
            <a:spLocks noGrp="1"/>
          </p:cNvSpPr>
          <p:nvPr>
            <p:ph type="ftr" sz="quarter" idx="2"/>
          </p:nvPr>
        </p:nvSpPr>
        <p:spPr>
          <a:xfrm>
            <a:off x="1" y="8842216"/>
            <a:ext cx="3056095" cy="465297"/>
          </a:xfrm>
          <a:prstGeom prst="rect">
            <a:avLst/>
          </a:prstGeom>
        </p:spPr>
        <p:txBody>
          <a:bodyPr vert="horz" lIns="91641" tIns="45820" rIns="91641"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95574" y="8842216"/>
            <a:ext cx="3056095" cy="465297"/>
          </a:xfrm>
          <a:prstGeom prst="rect">
            <a:avLst/>
          </a:prstGeom>
        </p:spPr>
        <p:txBody>
          <a:bodyPr vert="horz" lIns="91641" tIns="45820" rIns="91641" bIns="45820"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095" cy="465297"/>
          </a:xfrm>
          <a:prstGeom prst="rect">
            <a:avLst/>
          </a:prstGeom>
        </p:spPr>
        <p:txBody>
          <a:bodyPr vert="horz" lIns="91630" tIns="45815" rIns="91630" bIns="45815" rtlCol="0"/>
          <a:lstStyle>
            <a:lvl1pPr algn="l">
              <a:defRPr sz="1200"/>
            </a:lvl1pPr>
          </a:lstStyle>
          <a:p>
            <a:endParaRPr lang="en-US"/>
          </a:p>
        </p:txBody>
      </p:sp>
      <p:sp>
        <p:nvSpPr>
          <p:cNvPr id="3" name="Date Placeholder 2"/>
          <p:cNvSpPr>
            <a:spLocks noGrp="1"/>
          </p:cNvSpPr>
          <p:nvPr>
            <p:ph type="dt" idx="1"/>
          </p:nvPr>
        </p:nvSpPr>
        <p:spPr>
          <a:xfrm>
            <a:off x="3995574" y="0"/>
            <a:ext cx="3056095" cy="465297"/>
          </a:xfrm>
          <a:prstGeom prst="rect">
            <a:avLst/>
          </a:prstGeom>
        </p:spPr>
        <p:txBody>
          <a:bodyPr vert="horz" lIns="91630" tIns="45815" rIns="91630" bIns="45815" rtlCol="0"/>
          <a:lstStyle>
            <a:lvl1pPr algn="r">
              <a:defRPr sz="1200"/>
            </a:lvl1pPr>
          </a:lstStyle>
          <a:p>
            <a:fld id="{6AA549CA-EEC1-486A-B810-B82C7E5C1304}" type="datetimeFigureOut">
              <a:rPr lang="en-US" smtClean="0"/>
              <a:t>7/14/2020</a:t>
            </a:fld>
            <a:endParaRPr lang="en-US"/>
          </a:p>
        </p:txBody>
      </p:sp>
      <p:sp>
        <p:nvSpPr>
          <p:cNvPr id="4" name="Slide Image Placeholder 3"/>
          <p:cNvSpPr>
            <a:spLocks noGrp="1" noRot="1" noChangeAspect="1"/>
          </p:cNvSpPr>
          <p:nvPr>
            <p:ph type="sldImg" idx="2"/>
          </p:nvPr>
        </p:nvSpPr>
        <p:spPr>
          <a:xfrm>
            <a:off x="1200150" y="700088"/>
            <a:ext cx="4652963" cy="3489325"/>
          </a:xfrm>
          <a:prstGeom prst="rect">
            <a:avLst/>
          </a:prstGeom>
          <a:noFill/>
          <a:ln w="12700">
            <a:solidFill>
              <a:prstClr val="black"/>
            </a:solidFill>
          </a:ln>
        </p:spPr>
        <p:txBody>
          <a:bodyPr vert="horz" lIns="91630" tIns="45815" rIns="91630" bIns="45815" rtlCol="0" anchor="ctr"/>
          <a:lstStyle/>
          <a:p>
            <a:endParaRPr lang="en-US"/>
          </a:p>
        </p:txBody>
      </p:sp>
      <p:sp>
        <p:nvSpPr>
          <p:cNvPr id="5" name="Notes Placeholder 4"/>
          <p:cNvSpPr>
            <a:spLocks noGrp="1"/>
          </p:cNvSpPr>
          <p:nvPr>
            <p:ph type="body" sz="quarter" idx="3"/>
          </p:nvPr>
        </p:nvSpPr>
        <p:spPr>
          <a:xfrm>
            <a:off x="705008" y="4421110"/>
            <a:ext cx="5643248" cy="4189254"/>
          </a:xfrm>
          <a:prstGeom prst="rect">
            <a:avLst/>
          </a:prstGeom>
        </p:spPr>
        <p:txBody>
          <a:bodyPr vert="horz" lIns="91630" tIns="45815" rIns="91630" bIns="45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16"/>
            <a:ext cx="3056095" cy="465297"/>
          </a:xfrm>
          <a:prstGeom prst="rect">
            <a:avLst/>
          </a:prstGeom>
        </p:spPr>
        <p:txBody>
          <a:bodyPr vert="horz" lIns="91630" tIns="45815" rIns="91630" bIns="45815" rtlCol="0" anchor="b"/>
          <a:lstStyle>
            <a:lvl1pPr algn="l">
              <a:defRPr sz="1200"/>
            </a:lvl1pPr>
          </a:lstStyle>
          <a:p>
            <a:endParaRPr lang="en-US"/>
          </a:p>
        </p:txBody>
      </p:sp>
      <p:sp>
        <p:nvSpPr>
          <p:cNvPr id="7" name="Slide Number Placeholder 6"/>
          <p:cNvSpPr>
            <a:spLocks noGrp="1"/>
          </p:cNvSpPr>
          <p:nvPr>
            <p:ph type="sldNum" sz="quarter" idx="5"/>
          </p:nvPr>
        </p:nvSpPr>
        <p:spPr>
          <a:xfrm>
            <a:off x="3995574" y="8842216"/>
            <a:ext cx="3056095" cy="465297"/>
          </a:xfrm>
          <a:prstGeom prst="rect">
            <a:avLst/>
          </a:prstGeom>
        </p:spPr>
        <p:txBody>
          <a:bodyPr vert="horz" lIns="91630" tIns="45815" rIns="91630" bIns="45815"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6913"/>
            <a:ext cx="464026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346364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087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039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Assistance for Local Emergency Response Training (ALERT)</a:t>
            </a:r>
          </a:p>
        </p:txBody>
      </p:sp>
    </p:spTree>
    <p:extLst>
      <p:ext uri="{BB962C8B-B14F-4D97-AF65-F5344CB8AC3E}">
        <p14:creationId xmlns:p14="http://schemas.microsoft.com/office/powerpoint/2010/main" val="32038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86792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021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87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037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or training courses to enhance virtual and web-based training are eligible costs for the HMEP grant. </a:t>
            </a:r>
          </a:p>
        </p:txBody>
      </p:sp>
    </p:spTree>
    <p:extLst>
      <p:ext uri="{BB962C8B-B14F-4D97-AF65-F5344CB8AC3E}">
        <p14:creationId xmlns:p14="http://schemas.microsoft.com/office/powerpoint/2010/main" val="284682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99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3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175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stipend falls above or below the 20 percent threshold may be determined in one of two ways. Departments that maintain paid full-time firefighters on their payrolls may compare the stipend to the salary paid to a full-time firefighter who performs similar duties to determine whether the stipend is more or less than 20 percent of that salary. Departments that do not maintain full-time firefighters on their payrolls may make the determination based on a comparison to the salary paid to a full-time firefighter in a neighboring jurisdiction, elsewhere in the state, or ultimately the nation. They may also utilize data from the Department of Labor’s Bureau of Labor Statistics. </a:t>
            </a:r>
          </a:p>
        </p:txBody>
      </p:sp>
    </p:spTree>
    <p:extLst>
      <p:ext uri="{BB962C8B-B14F-4D97-AF65-F5344CB8AC3E}">
        <p14:creationId xmlns:p14="http://schemas.microsoft.com/office/powerpoint/2010/main" val="149380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988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8481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77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499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94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6393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6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4</a:t>
            </a:fld>
            <a:endParaRPr lang="en-US" altLang="en-US" dirty="0">
              <a:latin typeface="Calibri" pitchFamily="34" charset="0"/>
            </a:endParaRPr>
          </a:p>
        </p:txBody>
      </p:sp>
    </p:spTree>
    <p:extLst>
      <p:ext uri="{BB962C8B-B14F-4D97-AF65-F5344CB8AC3E}">
        <p14:creationId xmlns:p14="http://schemas.microsoft.com/office/powerpoint/2010/main" val="125438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31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351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had an extension until</a:t>
            </a:r>
            <a:r>
              <a:rPr lang="en-US" baseline="0" dirty="0"/>
              <a:t> June 30, 2020; then your final reports are due no later than September 30, 2020.</a:t>
            </a:r>
            <a:endParaRPr lang="en-US" dirty="0"/>
          </a:p>
        </p:txBody>
      </p:sp>
    </p:spTree>
    <p:extLst>
      <p:ext uri="{BB962C8B-B14F-4D97-AF65-F5344CB8AC3E}">
        <p14:creationId xmlns:p14="http://schemas.microsoft.com/office/powerpoint/2010/main" val="152684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392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363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 requirement citation </a:t>
            </a:r>
            <a:r>
              <a:rPr lang="en-US" sz="1200" b="0" i="0" u="none" strike="noStrike" kern="1200" baseline="0" dirty="0">
                <a:solidFill>
                  <a:schemeClr val="tx1"/>
                </a:solidFill>
                <a:latin typeface="+mn-lt"/>
                <a:ea typeface="+mn-ea"/>
                <a:cs typeface="+mn-cs"/>
              </a:rPr>
              <a:t>2 Per 48 U.S.C.1469a, the requirement to provide a 20% match for the Planning and Training (direct and indirect) costs of all activities covered under the grant award program with non-Federal funds is waived for “Insular Areas” which include the Virgin Islands, Guam, American Samoa, the Trust Territory of the Pacific Islands, and the Government of the Northern Mariana Islands in order to minimize the burden caused by the existing application and reporting procedures. </a:t>
            </a:r>
            <a:endParaRPr lang="en-US" dirty="0"/>
          </a:p>
        </p:txBody>
      </p:sp>
    </p:spTree>
    <p:extLst>
      <p:ext uri="{BB962C8B-B14F-4D97-AF65-F5344CB8AC3E}">
        <p14:creationId xmlns:p14="http://schemas.microsoft.com/office/powerpoint/2010/main" val="350507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6356350"/>
            <a:ext cx="21336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D2C5C-633A-4EBA-8C4B-010BB725FB18}"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407557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4CB2B5F-8EC3-4FDC-B536-B31994549068}" type="datetime1">
              <a:rPr lang="en-US" smtClean="0"/>
              <a:t>7/14/2020</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1733695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hazmatgrants.phmsa.dot.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phmsa.dot.gov/sites/phmsa.dot.gov/files/docs/about-phmsa/grants/hazmat/2956/2019-hmep-expenditures-guide-032819.pdf" TargetMode="External"/><Relationship Id="rId4" Type="http://schemas.openxmlformats.org/officeDocument/2006/relationships/hyperlink" Target="https://www.govinfo.gov/app/details/CFR-2014-title2-vol1/CFR-2014-title2-vol1-sec200-30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info.gov/content/pkg/CFR-2016-title2-vol1/pdf/CFR-2016-title2-vol1-sec200-306.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vinfo.gov/content/pkg/CFR-2014-title2-vol1/pdf/CFR-2014-title2-vol1-sec200-400.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iafc.org/learn-and-develop" TargetMode="External"/><Relationship Id="rId3" Type="http://schemas.openxmlformats.org/officeDocument/2006/relationships/hyperlink" Target="mailto:ebernstein@chemtrec.com" TargetMode="External"/><Relationship Id="rId7" Type="http://schemas.openxmlformats.org/officeDocument/2006/relationships/hyperlink" Target="mailto:ajohnson@iafc.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uraltraining.org/" TargetMode="External"/><Relationship Id="rId5" Type="http://schemas.openxmlformats.org/officeDocument/2006/relationships/hyperlink" Target="mailto:jwilson@centertech.com" TargetMode="External"/><Relationship Id="rId4" Type="http://schemas.openxmlformats.org/officeDocument/2006/relationships/hyperlink" Target="https://www.transcaer.com/training" TargetMode="External"/><Relationship Id="rId9" Type="http://schemas.openxmlformats.org/officeDocument/2006/relationships/image" Target="../media/image17.jpg"/></Relationships>
</file>

<file path=ppt/slides/_rels/slide17.xml.rels><?xml version="1.0" encoding="UTF-8" standalone="yes"?>
<Relationships xmlns="http://schemas.openxmlformats.org/package/2006/relationships"><Relationship Id="rId8" Type="http://schemas.openxmlformats.org/officeDocument/2006/relationships/hyperlink" Target="https://sustainablewp.org/" TargetMode="External"/><Relationship Id="rId3" Type="http://schemas.openxmlformats.org/officeDocument/2006/relationships/hyperlink" Target="mailto:billr@cvsa.org" TargetMode="External"/><Relationship Id="rId7" Type="http://schemas.openxmlformats.org/officeDocument/2006/relationships/hyperlink" Target="mailto:david@sustainablew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iafc.org/learn-and-develop" TargetMode="External"/><Relationship Id="rId5" Type="http://schemas.openxmlformats.org/officeDocument/2006/relationships/hyperlink" Target="mailto:ajohnson@iafc.org" TargetMode="External"/><Relationship Id="rId4" Type="http://schemas.openxmlformats.org/officeDocument/2006/relationships/hyperlink" Target="https://www.cvsa.org/eventpage/events/cohmed-conference/about-the-cohmed-program/" TargetMode="Externa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mailto:edelre@iaff.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iaff.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hortlinesafety.org/" TargetMode="External"/><Relationship Id="rId3" Type="http://schemas.openxmlformats.org/officeDocument/2006/relationships/hyperlink" Target="mailto:klafin@maine.rr.com" TargetMode="External"/><Relationship Id="rId7" Type="http://schemas.openxmlformats.org/officeDocument/2006/relationships/hyperlink" Target="mailto:tom.murta@shortlinesafety.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icwuc.org/" TargetMode="External"/><Relationship Id="rId5" Type="http://schemas.openxmlformats.org/officeDocument/2006/relationships/hyperlink" Target="mailto:jmorawetz@ICWUC.org" TargetMode="External"/><Relationship Id="rId4" Type="http://schemas.openxmlformats.org/officeDocument/2006/relationships/hyperlink" Target="https://nationalpete.org/" TargetMode="External"/><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mailto:david@sustainablewp.org" TargetMode="External"/><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eex.org/" TargetMode="External"/><Relationship Id="rId5" Type="http://schemas.openxmlformats.org/officeDocument/2006/relationships/hyperlink" Target="mailto:taylor.hartmann@teex.tamu.edu" TargetMode="External"/><Relationship Id="rId4" Type="http://schemas.openxmlformats.org/officeDocument/2006/relationships/hyperlink" Target="https://sustainablewp.org/"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3.xml"/><Relationship Id="rId5" Type="http://schemas.openxmlformats.org/officeDocument/2006/relationships/hyperlink" Target="mailto:Carla.Sheppard@dot.gov" TargetMode="External"/><Relationship Id="rId4" Type="http://schemas.openxmlformats.org/officeDocument/2006/relationships/hyperlink" Target="mailto:Shakira.Mack@dot.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80838"/>
            <a:ext cx="9121877" cy="1052607"/>
          </a:xfrm>
        </p:spPr>
        <p:txBody>
          <a:bodyPr>
            <a:noAutofit/>
          </a:bodyPr>
          <a:lstStyle/>
          <a:p>
            <a:r>
              <a:rPr lang="en-US" altLang="en-US" sz="3000" b="1" dirty="0">
                <a:latin typeface="Times New Roman" panose="02020603050405020304" pitchFamily="18" charset="0"/>
                <a:cs typeface="Times New Roman" panose="02020603050405020304" pitchFamily="18" charset="0"/>
              </a:rPr>
              <a:t>Pipeline &amp; Hazardous Materials Safety </a:t>
            </a:r>
            <a:br>
              <a:rPr lang="en-US" altLang="en-US" sz="3000" b="1" dirty="0">
                <a:latin typeface="Times New Roman" panose="02020603050405020304" pitchFamily="18" charset="0"/>
                <a:cs typeface="Times New Roman" panose="02020603050405020304" pitchFamily="18" charset="0"/>
              </a:rPr>
            </a:br>
            <a:r>
              <a:rPr lang="en-US" altLang="en-US" sz="3000" b="1" dirty="0">
                <a:latin typeface="Times New Roman" panose="02020603050405020304" pitchFamily="18" charset="0"/>
                <a:cs typeface="Times New Roman" panose="02020603050405020304" pitchFamily="18" charset="0"/>
              </a:rPr>
              <a:t>Administration (PHMSA) </a:t>
            </a:r>
            <a:br>
              <a:rPr lang="en-US" altLang="en-US" sz="3000" b="1" dirty="0">
                <a:latin typeface="Times New Roman" panose="02020603050405020304" pitchFamily="18" charset="0"/>
                <a:cs typeface="Times New Roman" panose="02020603050405020304" pitchFamily="18" charset="0"/>
              </a:rPr>
            </a:br>
            <a:br>
              <a:rPr lang="en-US" altLang="en-US" sz="2400" b="1" dirty="0">
                <a:cs typeface="Arial" charset="0"/>
              </a:rPr>
            </a:br>
            <a:endParaRPr lang="en-US" altLang="en-US" sz="2700" b="1" dirty="0">
              <a:cs typeface="Arial" charset="0"/>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297960" cy="315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1000" y="4114800"/>
            <a:ext cx="8839200" cy="2534324"/>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700" dirty="0">
                <a:latin typeface="Times New Roman" panose="02020603050405020304" pitchFamily="18" charset="0"/>
                <a:cs typeface="Times New Roman" panose="02020603050405020304" pitchFamily="18" charset="0"/>
              </a:rPr>
              <a:t>Hazardous Materials Emergency Preparedness (HMEP) </a:t>
            </a:r>
          </a:p>
          <a:p>
            <a:r>
              <a:rPr lang="en-US" altLang="en-US" sz="2700" dirty="0">
                <a:latin typeface="Times New Roman" panose="02020603050405020304" pitchFamily="18" charset="0"/>
                <a:cs typeface="Times New Roman" panose="02020603050405020304" pitchFamily="18" charset="0"/>
              </a:rPr>
              <a:t>Grant Program Quarterly Webinar for States</a:t>
            </a:r>
          </a:p>
          <a:p>
            <a:pPr algn="l"/>
            <a:r>
              <a:rPr lang="en-US" altLang="en-US" sz="2700" dirty="0">
                <a:latin typeface="Times New Roman" panose="02020603050405020304" pitchFamily="18" charset="0"/>
                <a:cs typeface="Times New Roman" panose="02020603050405020304" pitchFamily="18" charset="0"/>
              </a:rPr>
              <a:t>			      July 8, 2020</a:t>
            </a:r>
          </a:p>
        </p:txBody>
      </p:sp>
    </p:spTree>
    <p:extLst>
      <p:ext uri="{BB962C8B-B14F-4D97-AF65-F5344CB8AC3E}">
        <p14:creationId xmlns:p14="http://schemas.microsoft.com/office/powerpoint/2010/main" val="109643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10</a:t>
            </a:fld>
            <a:endParaRPr lang="en-US" dirty="0"/>
          </a:p>
        </p:txBody>
      </p:sp>
      <p:sp>
        <p:nvSpPr>
          <p:cNvPr id="3" name="TextBox 2"/>
          <p:cNvSpPr txBox="1"/>
          <p:nvPr/>
        </p:nvSpPr>
        <p:spPr>
          <a:xfrm>
            <a:off x="304800" y="533400"/>
            <a:ext cx="85344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Frequent Topics for </a:t>
            </a:r>
          </a:p>
          <a:p>
            <a:pPr algn="ctr"/>
            <a:r>
              <a:rPr lang="en-US" sz="3200" b="1" dirty="0">
                <a:latin typeface="Times New Roman" panose="02020603050405020304" pitchFamily="18" charset="0"/>
                <a:cs typeface="Times New Roman" panose="02020603050405020304" pitchFamily="18" charset="0"/>
              </a:rPr>
              <a:t>Post-Award Grant Management</a:t>
            </a:r>
          </a:p>
        </p:txBody>
      </p:sp>
      <p:graphicFrame>
        <p:nvGraphicFramePr>
          <p:cNvPr id="5" name="Diagram 4"/>
          <p:cNvGraphicFramePr/>
          <p:nvPr>
            <p:extLst>
              <p:ext uri="{D42A27DB-BD31-4B8C-83A1-F6EECF244321}">
                <p14:modId xmlns:p14="http://schemas.microsoft.com/office/powerpoint/2010/main" val="3309862637"/>
              </p:ext>
            </p:extLst>
          </p:nvPr>
        </p:nvGraphicFramePr>
        <p:xfrm>
          <a:off x="304800" y="2082800"/>
          <a:ext cx="8077200" cy="248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99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11</a:t>
            </a:fld>
            <a:endParaRPr lang="en-US" dirty="0"/>
          </a:p>
        </p:txBody>
      </p:sp>
      <p:sp>
        <p:nvSpPr>
          <p:cNvPr id="2" name="TextBox 1"/>
          <p:cNvSpPr txBox="1"/>
          <p:nvPr/>
        </p:nvSpPr>
        <p:spPr>
          <a:xfrm>
            <a:off x="329045" y="0"/>
            <a:ext cx="8610600" cy="1508105"/>
          </a:xfrm>
          <a:prstGeom prst="rect">
            <a:avLst/>
          </a:prstGeom>
          <a:ln/>
        </p:spPr>
        <p:txBody>
          <a:bodyPr vert="horz" wrap="square" lIns="91440" tIns="45720" rIns="91440" bIns="45720" rtlCol="0" anchor="ctr">
            <a:spAutoFit/>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Making Changes to your Project Plan</a:t>
            </a:r>
          </a:p>
          <a:p>
            <a:pPr algn="ctr"/>
            <a:r>
              <a:rPr lang="en-US" sz="3200" b="1" dirty="0">
                <a:latin typeface="Times New Roman" panose="02020603050405020304" pitchFamily="18" charset="0"/>
                <a:ea typeface="Times New Roman" panose="02020603050405020304" pitchFamily="18" charset="0"/>
                <a:hlinkClick r:id="rId3"/>
              </a:rPr>
              <a:t>https://hazmatgrants.phmsa.dot.gov/</a:t>
            </a:r>
            <a:endParaRPr lang="en-US" sz="3200" b="1" dirty="0">
              <a:latin typeface="Times New Roman" panose="02020603050405020304" pitchFamily="18" charset="0"/>
              <a:ea typeface="Times New Roman" panose="02020603050405020304" pitchFamily="18" charset="0"/>
            </a:endParaRPr>
          </a:p>
        </p:txBody>
      </p:sp>
      <p:sp>
        <p:nvSpPr>
          <p:cNvPr id="3" name="Rectangle 2"/>
          <p:cNvSpPr/>
          <p:nvPr/>
        </p:nvSpPr>
        <p:spPr>
          <a:xfrm>
            <a:off x="405245" y="1562273"/>
            <a:ext cx="8534400" cy="2862322"/>
          </a:xfrm>
          <a:prstGeom prst="rect">
            <a:avLst/>
          </a:prstGeom>
        </p:spPr>
        <p:txBody>
          <a:bodyPr wrap="square">
            <a:spAutoFit/>
          </a:bodyPr>
          <a:lstStyle/>
          <a:p>
            <a:endParaRPr lang="en-US" b="1" dirty="0">
              <a:latin typeface="Times New Roman" panose="02020603050405020304" pitchFamily="18"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Otherwise known as a Post-Award Adjustment, Activity Requests (ARs) can be submitted to the HMEP program when the following occurs:</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Budget Revision (</a:t>
            </a:r>
            <a:r>
              <a:rPr lang="en-US" dirty="0">
                <a:latin typeface="Times New Roman" panose="02020603050405020304" pitchFamily="18" charset="0"/>
                <a:ea typeface="Times New Roman" panose="02020603050405020304" pitchFamily="18" charset="0"/>
                <a:hlinkClick r:id="rId4"/>
              </a:rPr>
              <a:t>2 CFR 200.308</a:t>
            </a:r>
            <a:r>
              <a:rPr lang="en-US" dirty="0">
                <a:latin typeface="Times New Roman" panose="02020603050405020304" pitchFamily="18" charset="0"/>
                <a:ea typeface="Times New Roman" panose="02020603050405020304" pitchFamily="18" charset="0"/>
              </a:rPr>
              <a:t>)</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Change in scope (</a:t>
            </a:r>
            <a:r>
              <a:rPr lang="en-US" dirty="0">
                <a:latin typeface="Times New Roman" panose="02020603050405020304" pitchFamily="18" charset="0"/>
                <a:ea typeface="Times New Roman" panose="02020603050405020304" pitchFamily="18" charset="0"/>
                <a:hlinkClick r:id="rId4"/>
              </a:rPr>
              <a:t>2 CFR 200.308</a:t>
            </a:r>
            <a:r>
              <a:rPr lang="en-US" dirty="0">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About the AR’s:</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Common occurrence within the management of the HMEP Grant.</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Allows for additional approval of activities. </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Enables the program to provide detailed technical assistance.</a:t>
            </a:r>
          </a:p>
        </p:txBody>
      </p:sp>
      <p:sp>
        <p:nvSpPr>
          <p:cNvPr id="4" name="Explosion: 8 Points 3"/>
          <p:cNvSpPr/>
          <p:nvPr/>
        </p:nvSpPr>
        <p:spPr>
          <a:xfrm>
            <a:off x="838200" y="4724400"/>
            <a:ext cx="1676400" cy="1047809"/>
          </a:xfrm>
          <a:prstGeom prst="irregularSeal1">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Hot Tip</a:t>
            </a:r>
          </a:p>
        </p:txBody>
      </p:sp>
      <p:sp>
        <p:nvSpPr>
          <p:cNvPr id="6" name="Rectangle 5"/>
          <p:cNvSpPr/>
          <p:nvPr/>
        </p:nvSpPr>
        <p:spPr>
          <a:xfrm>
            <a:off x="2971800" y="4848194"/>
            <a:ext cx="6553200" cy="800219"/>
          </a:xfrm>
          <a:prstGeom prst="rect">
            <a:avLst/>
          </a:prstGeom>
        </p:spPr>
        <p:txBody>
          <a:bodyPr wrap="square">
            <a:spAutoFit/>
          </a:bodyPr>
          <a:lstStyle/>
          <a:p>
            <a:r>
              <a:rPr lang="en-US" i="1" dirty="0">
                <a:latin typeface="Times New Roman" panose="02020603050405020304" pitchFamily="18" charset="0"/>
                <a:ea typeface="Times New Roman" panose="02020603050405020304" pitchFamily="18" charset="0"/>
              </a:rPr>
              <a:t>Don’t forget to double check the HMEP Expenditures Guide </a:t>
            </a:r>
            <a:r>
              <a:rPr lang="en-US" sz="1400" dirty="0">
                <a:latin typeface="Times New Roman" panose="02020603050405020304" pitchFamily="18" charset="0"/>
                <a:ea typeface="Times New Roman" panose="02020603050405020304" pitchFamily="18" charset="0"/>
                <a:hlinkClick r:id="rId5"/>
              </a:rPr>
              <a:t>https://www.phmsa.dot.gov/sites/phmsa.dot.gov/files/docs/about-phmsa/grants/hazmat/2956/2019-hmep-expenditures-guide-032819.pdf</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763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12</a:t>
            </a:fld>
            <a:endParaRPr lang="en-US" dirty="0"/>
          </a:p>
        </p:txBody>
      </p:sp>
      <p:sp>
        <p:nvSpPr>
          <p:cNvPr id="2" name="TextBox 1"/>
          <p:cNvSpPr txBox="1"/>
          <p:nvPr/>
        </p:nvSpPr>
        <p:spPr>
          <a:xfrm>
            <a:off x="1638299" y="425998"/>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Match/Cost-Sharing</a:t>
            </a:r>
          </a:p>
        </p:txBody>
      </p:sp>
      <p:sp>
        <p:nvSpPr>
          <p:cNvPr id="3" name="Rectangle 2"/>
          <p:cNvSpPr/>
          <p:nvPr/>
        </p:nvSpPr>
        <p:spPr>
          <a:xfrm>
            <a:off x="337704" y="1379577"/>
            <a:ext cx="8620991" cy="5478423"/>
          </a:xfrm>
          <a:prstGeom prst="rect">
            <a:avLst/>
          </a:prstGeom>
        </p:spPr>
        <p:txBody>
          <a:bodyPr wrap="square">
            <a:spAutoFit/>
          </a:bodyPr>
          <a:lstStyle/>
          <a:p>
            <a:pPr algn="just"/>
            <a:r>
              <a:rPr lang="en-US" dirty="0">
                <a:solidFill>
                  <a:schemeClr val="dk1"/>
                </a:solidFill>
                <a:latin typeface="Times New Roman" panose="02020603050405020304" pitchFamily="18" charset="0"/>
                <a:cs typeface="Times New Roman" panose="02020603050405020304" pitchFamily="18" charset="0"/>
              </a:rPr>
              <a:t>Non-Federal share of costs grantee is required to contribute to accomplish the purposes of the grant (</a:t>
            </a:r>
            <a:r>
              <a:rPr lang="en-US" dirty="0">
                <a:solidFill>
                  <a:schemeClr val="dk1"/>
                </a:solidFill>
                <a:latin typeface="Times New Roman" panose="02020603050405020304" pitchFamily="18" charset="0"/>
                <a:cs typeface="Times New Roman" panose="02020603050405020304" pitchFamily="18" charset="0"/>
                <a:hlinkClick r:id="rId3"/>
              </a:rPr>
              <a:t>2 CFR 200.306</a:t>
            </a:r>
            <a:r>
              <a:rPr lang="en-US" dirty="0">
                <a:solidFill>
                  <a:schemeClr val="dk1"/>
                </a:solidFill>
                <a:latin typeface="Times New Roman" panose="02020603050405020304" pitchFamily="18" charset="0"/>
                <a:cs typeface="Times New Roman" panose="02020603050405020304" pitchFamily="18" charset="0"/>
              </a:rPr>
              <a:t>).  Must </a:t>
            </a:r>
            <a:r>
              <a:rPr lang="en-US" dirty="0">
                <a:latin typeface="Times New Roman" panose="02020603050405020304" pitchFamily="18" charset="0"/>
                <a:cs typeface="Times New Roman" panose="02020603050405020304" pitchFamily="18" charset="0"/>
              </a:rPr>
              <a:t>be verifiable through grantee records and be maintained with the same level of effort as Federal funds (</a:t>
            </a:r>
            <a:r>
              <a:rPr lang="en-US" dirty="0">
                <a:latin typeface="Times New Roman" panose="02020603050405020304" pitchFamily="18" charset="0"/>
                <a:cs typeface="Times New Roman" panose="02020603050405020304" pitchFamily="18" charset="0"/>
                <a:hlinkClick r:id="rId4"/>
              </a:rPr>
              <a:t>2 CFR § 400-475</a:t>
            </a:r>
            <a:r>
              <a:rPr lang="en-US" dirty="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Required Matching of 20%</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States are not required to pass down the match requirement to sub grantees if they are able to fully cover the match.</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Matching can be met in other ways, such as hours spent in training for the overall grant award. </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Matching cannot be waived due to COVID: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HMEP grant’s matching requirement is tied to federal statute so it cannot be waived. </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342900" lvl="0" indent="-342900">
              <a:buAutoNum type="arabicPeriod" startAt="2"/>
            </a:pPr>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5" name="Picture 4" descr="Pie Chart 80 - &lt;strong&gt;20 percent&lt;/strong&gt; Stock Photo, Royalty Free Image ..."/>
          <p:cNvPicPr>
            <a:picLocks noChangeAspect="1"/>
          </p:cNvPicPr>
          <p:nvPr/>
        </p:nvPicPr>
        <p:blipFill rotWithShape="1">
          <a:blip r:embed="rId5" cstate="print">
            <a:extLst>
              <a:ext uri="{28A0092B-C50C-407E-A947-70E740481C1C}">
                <a14:useLocalDpi xmlns:a14="http://schemas.microsoft.com/office/drawing/2010/main" val="0"/>
              </a:ext>
            </a:extLst>
          </a:blip>
          <a:srcRect b="12145"/>
          <a:stretch/>
        </p:blipFill>
        <p:spPr>
          <a:xfrm>
            <a:off x="1905000" y="4800600"/>
            <a:ext cx="1459346" cy="1216024"/>
          </a:xfrm>
          <a:prstGeom prst="rect">
            <a:avLst/>
          </a:prstGeom>
        </p:spPr>
      </p:pic>
    </p:spTree>
    <p:extLst>
      <p:ext uri="{BB962C8B-B14F-4D97-AF65-F5344CB8AC3E}">
        <p14:creationId xmlns:p14="http://schemas.microsoft.com/office/powerpoint/2010/main" val="22582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13</a:t>
            </a:fld>
            <a:endParaRPr lang="en-US" dirty="0"/>
          </a:p>
        </p:txBody>
      </p:sp>
      <p:sp>
        <p:nvSpPr>
          <p:cNvPr id="2" name="TextBox 1"/>
          <p:cNvSpPr txBox="1"/>
          <p:nvPr/>
        </p:nvSpPr>
        <p:spPr>
          <a:xfrm>
            <a:off x="1638300" y="-43050"/>
            <a:ext cx="60198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Additional Information on Matching </a:t>
            </a:r>
          </a:p>
        </p:txBody>
      </p:sp>
      <p:sp>
        <p:nvSpPr>
          <p:cNvPr id="3" name="Rectangle 2"/>
          <p:cNvSpPr/>
          <p:nvPr/>
        </p:nvSpPr>
        <p:spPr>
          <a:xfrm>
            <a:off x="190500" y="1050027"/>
            <a:ext cx="8915400" cy="5893921"/>
          </a:xfrm>
          <a:prstGeom prst="rect">
            <a:avLst/>
          </a:prstGeom>
        </p:spPr>
        <p:txBody>
          <a:bodyPr wrap="square">
            <a:spAutoFit/>
          </a:bodyPr>
          <a:lstStyle/>
          <a:p>
            <a:r>
              <a:rPr lang="en-US" sz="1700" b="1" dirty="0">
                <a:latin typeface="Times New Roman" panose="02020603050405020304" pitchFamily="18" charset="0"/>
                <a:cs typeface="Times New Roman" panose="02020603050405020304" pitchFamily="18" charset="0"/>
              </a:rPr>
              <a:t>Cash/Hard Match:</a:t>
            </a:r>
          </a:p>
          <a:p>
            <a:pPr marL="342900" indent="-342900">
              <a:buFont typeface="Wingdings" panose="05000000000000000000" pitchFamily="2" charset="2"/>
              <a:buChar char="v"/>
            </a:pPr>
            <a:r>
              <a:rPr lang="en-US" sz="1700" dirty="0">
                <a:latin typeface="Times New Roman" panose="02020603050405020304" pitchFamily="18" charset="0"/>
                <a:ea typeface="Times New Roman" panose="02020603050405020304" pitchFamily="18" charset="0"/>
              </a:rPr>
              <a:t>Most common, easiest to track, and usually from general revenue, cash donations from non-federal third parties, or non-federal grants.</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Soft/In-Kind Match:</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Value of non-cash contributions</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If a space is donated for a HMEP activity to be conducted you can use the expenses that it would have cost you to rent the space as a soft match.</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Personnel, goods, and services, including direct and indirect costs</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May be in the form of real property, equipment, supplies, services, and other expendable property </a:t>
            </a:r>
          </a:p>
          <a:p>
            <a:endParaRPr lang="en-US" sz="1700"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Match Tips:</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Do not overmatch. However, if a subrecipient has provided over their required match you can apply that to the overall 20% requirement.</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Match on the SF-425 (Financial Report) and SF-270 (invoice) shall include dollars </a:t>
            </a:r>
            <a:r>
              <a:rPr lang="en-US" sz="1700" i="1" dirty="0">
                <a:latin typeface="Times New Roman" panose="02020603050405020304" pitchFamily="18" charset="0"/>
                <a:cs typeface="Times New Roman" panose="02020603050405020304" pitchFamily="18" charset="0"/>
              </a:rPr>
              <a:t>as match is accumulated.</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Match is not required to be met at each invoice request, but</a:t>
            </a:r>
            <a:r>
              <a:rPr lang="en-US" sz="1700" b="1" dirty="0">
                <a:latin typeface="Times New Roman" panose="02020603050405020304" pitchFamily="18" charset="0"/>
                <a:cs typeface="Times New Roman" panose="02020603050405020304" pitchFamily="18" charset="0"/>
              </a:rPr>
              <a:t> must </a:t>
            </a:r>
            <a:r>
              <a:rPr lang="en-US" sz="1700" dirty="0">
                <a:latin typeface="Times New Roman" panose="02020603050405020304" pitchFamily="18" charset="0"/>
                <a:cs typeface="Times New Roman" panose="02020603050405020304" pitchFamily="18" charset="0"/>
              </a:rPr>
              <a:t>be fulfilled by the final invoice request.</a:t>
            </a: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ndParaRPr>
          </a:p>
        </p:txBody>
      </p:sp>
    </p:spTree>
    <p:extLst>
      <p:ext uri="{BB962C8B-B14F-4D97-AF65-F5344CB8AC3E}">
        <p14:creationId xmlns:p14="http://schemas.microsoft.com/office/powerpoint/2010/main" val="119001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E8EB3-D8A4-41A2-BC3B-B9A93FAB6DC0}"/>
              </a:ext>
            </a:extLst>
          </p:cNvPr>
          <p:cNvSpPr>
            <a:spLocks noGrp="1"/>
          </p:cNvSpPr>
          <p:nvPr>
            <p:ph type="sldNum" sz="quarter" idx="12"/>
          </p:nvPr>
        </p:nvSpPr>
        <p:spPr/>
        <p:txBody>
          <a:bodyPr/>
          <a:lstStyle/>
          <a:p>
            <a:pPr>
              <a:defRPr/>
            </a:pPr>
            <a:fld id="{A37B69A5-BA6F-4BB5-A40A-0EC1B5725BB6}" type="slidenum">
              <a:rPr lang="en-US" smtClean="0"/>
              <a:pPr>
                <a:defRPr/>
              </a:pPr>
              <a:t>14</a:t>
            </a:fld>
            <a:endParaRPr lang="en-US" dirty="0"/>
          </a:p>
        </p:txBody>
      </p:sp>
      <p:pic>
        <p:nvPicPr>
          <p:cNvPr id="8" name="Picture 7">
            <a:extLst>
              <a:ext uri="{FF2B5EF4-FFF2-40B4-BE49-F238E27FC236}">
                <a16:creationId xmlns:a16="http://schemas.microsoft.com/office/drawing/2014/main" id="{9B39D395-EBB7-4CAC-AD45-69BE55651E58}"/>
              </a:ext>
            </a:extLst>
          </p:cNvPr>
          <p:cNvPicPr>
            <a:picLocks noChangeAspect="1"/>
          </p:cNvPicPr>
          <p:nvPr/>
        </p:nvPicPr>
        <p:blipFill>
          <a:blip r:embed="rId2"/>
          <a:stretch>
            <a:fillRect/>
          </a:stretch>
        </p:blipFill>
        <p:spPr>
          <a:xfrm>
            <a:off x="1524000" y="1828800"/>
            <a:ext cx="6057683" cy="1639525"/>
          </a:xfrm>
          <a:prstGeom prst="rect">
            <a:avLst/>
          </a:prstGeom>
          <a:ln>
            <a:noFill/>
          </a:ln>
          <a:effectLst>
            <a:softEdge rad="112500"/>
          </a:effectLst>
        </p:spPr>
      </p:pic>
    </p:spTree>
    <p:extLst>
      <p:ext uri="{BB962C8B-B14F-4D97-AF65-F5344CB8AC3E}">
        <p14:creationId xmlns:p14="http://schemas.microsoft.com/office/powerpoint/2010/main" val="229133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15</a:t>
            </a:fld>
            <a:endParaRPr lang="en-US" dirty="0"/>
          </a:p>
        </p:txBody>
      </p:sp>
      <p:sp>
        <p:nvSpPr>
          <p:cNvPr id="2" name="TextBox 1"/>
          <p:cNvSpPr txBox="1"/>
          <p:nvPr/>
        </p:nvSpPr>
        <p:spPr>
          <a:xfrm>
            <a:off x="1638300" y="36040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HMEP Grant and COVID-19 </a:t>
            </a:r>
          </a:p>
        </p:txBody>
      </p:sp>
      <p:sp>
        <p:nvSpPr>
          <p:cNvPr id="3" name="Rectangle 2"/>
          <p:cNvSpPr/>
          <p:nvPr/>
        </p:nvSpPr>
        <p:spPr>
          <a:xfrm>
            <a:off x="381000" y="1143000"/>
            <a:ext cx="8534400" cy="4401205"/>
          </a:xfrm>
          <a:prstGeom prst="rect">
            <a:avLst/>
          </a:prstGeom>
        </p:spPr>
        <p:txBody>
          <a:bodyPr wrap="square">
            <a:spAutoFit/>
          </a:bodyPr>
          <a:lstStyle/>
          <a:p>
            <a:pPr lvl="0" eaLnBrk="0" fontAlgn="base" hangingPunct="0">
              <a:spcBef>
                <a:spcPct val="0"/>
              </a:spcBef>
              <a:spcAft>
                <a:spcPct val="0"/>
              </a:spcAft>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PHMSA will allow HMEP funds to be used to purchase items related to the COVID-19 pandemic in order facilitate a safe training environment. </a:t>
            </a:r>
          </a:p>
          <a:p>
            <a:pPr lvl="0" eaLnBrk="0" fontAlgn="base" hangingPunct="0">
              <a:spcBef>
                <a:spcPct val="0"/>
              </a:spcBef>
              <a:spcAft>
                <a:spcPct val="0"/>
              </a:spcAft>
            </a:pPr>
            <a:endParaRPr lang="en-US" altLang="en-US"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Grantees must submit an </a:t>
            </a: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Activity Request (AR) </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and receive prior approval before purchasing COVID-19 related supplies. Examples include, but are not limited to:</a:t>
            </a:r>
          </a:p>
          <a:p>
            <a:pPr lvl="0" eaLnBrk="0" fontAlgn="base" hangingPunct="0">
              <a:spcBef>
                <a:spcPct val="0"/>
              </a:spcBef>
              <a:spcAft>
                <a:spcPct val="0"/>
              </a:spcAft>
            </a:pP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marL="177800" lvl="0" indent="-177800" eaLnBrk="0" fontAlgn="base" hangingPunct="0">
              <a:spcBef>
                <a:spcPct val="0"/>
              </a:spcBef>
              <a:spcAft>
                <a:spcPct val="0"/>
              </a:spcAft>
              <a:buFontTx/>
              <a:buChar char="•"/>
            </a:pP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Items purchases must be used for HMEP planning or training activities and </a:t>
            </a:r>
            <a:r>
              <a:rPr lang="en-US" altLang="en-US"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not for operational use.</a:t>
            </a:r>
            <a:endParaRPr lang="en-US" dirty="0"/>
          </a:p>
        </p:txBody>
      </p:sp>
      <p:graphicFrame>
        <p:nvGraphicFramePr>
          <p:cNvPr id="4" name="Table 3"/>
          <p:cNvGraphicFramePr>
            <a:graphicFrameLocks noGrp="1"/>
          </p:cNvGraphicFramePr>
          <p:nvPr>
            <p:extLst/>
          </p:nvPr>
        </p:nvGraphicFramePr>
        <p:xfrm>
          <a:off x="1828800" y="2971800"/>
          <a:ext cx="5410200" cy="1433055"/>
        </p:xfrm>
        <a:graphic>
          <a:graphicData uri="http://schemas.openxmlformats.org/drawingml/2006/table">
            <a:tbl>
              <a:tblPr firstRow="1" firstCol="1" bandRow="1">
                <a:tableStyleId>{69CF1AB2-1976-4502-BF36-3FF5EA218861}</a:tableStyleId>
              </a:tblPr>
              <a:tblGrid>
                <a:gridCol w="2705100">
                  <a:extLst>
                    <a:ext uri="{9D8B030D-6E8A-4147-A177-3AD203B41FA5}">
                      <a16:colId xmlns:a16="http://schemas.microsoft.com/office/drawing/2014/main" val="1713372664"/>
                    </a:ext>
                  </a:extLst>
                </a:gridCol>
                <a:gridCol w="2705100">
                  <a:extLst>
                    <a:ext uri="{9D8B030D-6E8A-4147-A177-3AD203B41FA5}">
                      <a16:colId xmlns:a16="http://schemas.microsoft.com/office/drawing/2014/main" val="803097184"/>
                    </a:ext>
                  </a:extLst>
                </a:gridCol>
              </a:tblGrid>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Disposable Gloves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Hand Sanitizer</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1678357"/>
                  </a:ext>
                </a:extLst>
              </a:tr>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Disinfectant Spray</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Disinfectant wipes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7412211"/>
                  </a:ext>
                </a:extLst>
              </a:tr>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Soap</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Paper towels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4813334"/>
                  </a:ext>
                </a:extLst>
              </a:tr>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Masks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a:effectLst/>
                          <a:latin typeface="Times New Roman" panose="02020603050405020304" pitchFamily="18" charset="0"/>
                          <a:cs typeface="Times New Roman" panose="02020603050405020304" pitchFamily="18" charset="0"/>
                        </a:rPr>
                        <a:t>Sneeze guards </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8460718"/>
                  </a:ext>
                </a:extLst>
              </a:tr>
              <a:tr h="335775">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Disposable coveralls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Contactless Thermometers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381594"/>
                  </a:ext>
                </a:extLst>
              </a:tr>
            </a:tbl>
          </a:graphicData>
        </a:graphic>
      </p:graphicFrame>
    </p:spTree>
    <p:extLst>
      <p:ext uri="{BB962C8B-B14F-4D97-AF65-F5344CB8AC3E}">
        <p14:creationId xmlns:p14="http://schemas.microsoft.com/office/powerpoint/2010/main" val="189979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16</a:t>
            </a:fld>
            <a:endParaRPr lang="en-US" dirty="0"/>
          </a:p>
        </p:txBody>
      </p:sp>
      <p:sp>
        <p:nvSpPr>
          <p:cNvPr id="2" name="TextBox 1"/>
          <p:cNvSpPr txBox="1"/>
          <p:nvPr/>
        </p:nvSpPr>
        <p:spPr>
          <a:xfrm>
            <a:off x="152400" y="457200"/>
            <a:ext cx="88392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No-Cost Emergency Response Training for Flammable Liquid Incidents (ALERT Grant)</a:t>
            </a:r>
          </a:p>
        </p:txBody>
      </p:sp>
      <p:sp>
        <p:nvSpPr>
          <p:cNvPr id="3" name="Rectangle 2"/>
          <p:cNvSpPr/>
          <p:nvPr/>
        </p:nvSpPr>
        <p:spPr>
          <a:xfrm>
            <a:off x="457200" y="1749911"/>
            <a:ext cx="5791200" cy="4662815"/>
          </a:xfrm>
          <a:prstGeom prst="rect">
            <a:avLst/>
          </a:prstGeom>
        </p:spPr>
        <p:txBody>
          <a:bodyPr wrap="square">
            <a:spAutoFit/>
          </a:bodyPr>
          <a:lstStyle/>
          <a:p>
            <a:endPar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American Chemistry Council (TRANSCAER)</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Erica Bernstein,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3"/>
              </a:rPr>
              <a:t>ebernstein@chemtrec.com</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703-741-5524, </a:t>
            </a:r>
            <a:r>
              <a:rPr lang="en-US" dirty="0">
                <a:latin typeface="Times New Roman" panose="02020603050405020304" pitchFamily="18" charset="0"/>
                <a:cs typeface="Times New Roman" panose="02020603050405020304" pitchFamily="18" charset="0"/>
                <a:hlinkClick r:id="rId4"/>
              </a:rPr>
              <a:t>https://www.transcaer.com/training</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 Center for Rural Development (CRD)</a:t>
            </a:r>
            <a:r>
              <a:rPr lang="en-US"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Julie Wilson,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5"/>
              </a:rPr>
              <a:t>jwilson@centertech.com</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606-677-6000, </a:t>
            </a:r>
            <a:r>
              <a:rPr lang="en-US" dirty="0">
                <a:latin typeface="Times New Roman" panose="02020603050405020304" pitchFamily="18" charset="0"/>
                <a:cs typeface="Times New Roman" panose="02020603050405020304" pitchFamily="18" charset="0"/>
                <a:hlinkClick r:id="rId6"/>
              </a:rPr>
              <a:t>https://www.ruraltraining.org/</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International Association of Fire Chiefs (IAFC)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Ashley Johnson,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7"/>
              </a:rPr>
              <a:t>ajohnson@iafc.org</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703-537-3981, </a:t>
            </a:r>
            <a:r>
              <a:rPr lang="en-US" dirty="0">
                <a:latin typeface="Times New Roman" panose="02020603050405020304" pitchFamily="18" charset="0"/>
                <a:cs typeface="Times New Roman" panose="02020603050405020304" pitchFamily="18" charset="0"/>
                <a:hlinkClick r:id="rId8"/>
              </a:rPr>
              <a:t>https://www.iafc.org/learn-and-develop</a:t>
            </a:r>
            <a:endParaRPr lang="en-US"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marL="347663">
              <a:lnSpc>
                <a:spcPct val="150000"/>
              </a:lnSpc>
            </a:pPr>
            <a:endParaRPr lang="en-US" dirty="0"/>
          </a:p>
        </p:txBody>
      </p:sp>
      <p:pic>
        <p:nvPicPr>
          <p:cNvPr id="5" name="Picture 4" descr="DVIDS - Images - &lt;strong&gt;HazMat training&lt;/strong&gt; at Selfridge [Image 1 of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9800" y="1905000"/>
            <a:ext cx="2659889"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283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17</a:t>
            </a:fld>
            <a:endParaRPr lang="en-US" dirty="0"/>
          </a:p>
        </p:txBody>
      </p:sp>
      <p:sp>
        <p:nvSpPr>
          <p:cNvPr id="2" name="TextBox 1"/>
          <p:cNvSpPr txBox="1"/>
          <p:nvPr/>
        </p:nvSpPr>
        <p:spPr>
          <a:xfrm>
            <a:off x="228600" y="155845"/>
            <a:ext cx="8763000" cy="1077218"/>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No</a:t>
            </a:r>
            <a:r>
              <a:rPr lang="en-US" sz="3200" b="1" dirty="0">
                <a:latin typeface="Times New Roman" panose="02020603050405020304" pitchFamily="18" charset="0"/>
                <a:cs typeface="Times New Roman" panose="02020603050405020304" pitchFamily="18" charset="0"/>
              </a:rPr>
              <a:t>-Cost “Whole Community” Training Opportunities</a:t>
            </a:r>
          </a:p>
        </p:txBody>
      </p:sp>
      <p:sp>
        <p:nvSpPr>
          <p:cNvPr id="3" name="Rectangle 2"/>
          <p:cNvSpPr/>
          <p:nvPr/>
        </p:nvSpPr>
        <p:spPr>
          <a:xfrm>
            <a:off x="554182" y="2350562"/>
            <a:ext cx="5694218" cy="4662815"/>
          </a:xfrm>
          <a:prstGeom prst="rect">
            <a:avLst/>
          </a:prstGeom>
        </p:spPr>
        <p:txBody>
          <a:bodyPr wrap="square">
            <a:spAutoFit/>
          </a:bodyPr>
          <a:lstStyle/>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Commercial Vehicle Safety Alliance (CVSA) </a:t>
            </a:r>
          </a:p>
          <a:p>
            <a:pPr marL="285750" indent="-28575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Bill Reese,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3"/>
              </a:rPr>
              <a:t>billr@cvsa.org</a:t>
            </a:r>
            <a:r>
              <a:rPr lang="en-US" dirty="0">
                <a:latin typeface="Times New Roman" panose="02020603050405020304" pitchFamily="18" charset="0"/>
                <a:ea typeface="Times New Roman" panose="02020603050405020304" pitchFamily="18" charset="0"/>
                <a:cs typeface="Times New Roman" panose="02020603050405020304" pitchFamily="18" charset="0"/>
              </a:rPr>
              <a:t>, 301-830-6148, </a:t>
            </a:r>
            <a:r>
              <a:rPr lang="en-US" dirty="0">
                <a:latin typeface="Times New Roman" panose="02020603050405020304" pitchFamily="18" charset="0"/>
                <a:cs typeface="Times New Roman" panose="02020603050405020304" pitchFamily="18" charset="0"/>
                <a:hlinkClick r:id="rId4"/>
              </a:rPr>
              <a:t>https://www.cvsa.org/eventpage/events/cohmed-conference/about-the-cohmed-program/</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International Association of Fire Chiefs (IAFC) </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Ashley Johnson,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5"/>
              </a:rPr>
              <a:t>ajohnson@iafc.org</a:t>
            </a:r>
            <a:r>
              <a:rPr lang="en-US" dirty="0">
                <a:latin typeface="Times New Roman" panose="02020603050405020304" pitchFamily="18" charset="0"/>
                <a:ea typeface="Times New Roman" panose="02020603050405020304" pitchFamily="18" charset="0"/>
                <a:cs typeface="Times New Roman" panose="02020603050405020304" pitchFamily="18" charset="0"/>
              </a:rPr>
              <a:t>, 703-537-3981, </a:t>
            </a:r>
            <a:r>
              <a:rPr lang="en-US" dirty="0">
                <a:latin typeface="Times New Roman" panose="02020603050405020304" pitchFamily="18" charset="0"/>
                <a:cs typeface="Times New Roman" panose="02020603050405020304" pitchFamily="18" charset="0"/>
                <a:hlinkClick r:id="rId6"/>
              </a:rPr>
              <a:t>https://www.iafc.org/learn-and-develop</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Sustainable Workplace Alliance (SWA) </a:t>
            </a:r>
          </a:p>
          <a:p>
            <a:pPr marL="285750" indent="-28575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David Casavant,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7"/>
              </a:rPr>
              <a:t>david@sustainablewp.org</a:t>
            </a:r>
            <a:r>
              <a:rPr lang="en-US" dirty="0">
                <a:latin typeface="Times New Roman" panose="02020603050405020304" pitchFamily="18" charset="0"/>
                <a:ea typeface="Times New Roman" panose="02020603050405020304" pitchFamily="18" charset="0"/>
                <a:cs typeface="Times New Roman" panose="02020603050405020304" pitchFamily="18" charset="0"/>
              </a:rPr>
              <a:t>, 863-676-4100, </a:t>
            </a:r>
            <a:r>
              <a:rPr lang="en-US" dirty="0">
                <a:latin typeface="Times New Roman" panose="02020603050405020304" pitchFamily="18" charset="0"/>
                <a:cs typeface="Times New Roman" panose="02020603050405020304" pitchFamily="18" charset="0"/>
                <a:hlinkClick r:id="rId8"/>
              </a:rPr>
              <a:t>https://sustainablewp.org/</a:t>
            </a:r>
            <a:endParaRPr lang="en-US"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marL="347663">
              <a:lnSpc>
                <a:spcPct val="150000"/>
              </a:lnSpc>
            </a:pPr>
            <a:endParaRPr lang="en-US" dirty="0"/>
          </a:p>
        </p:txBody>
      </p:sp>
      <p:pic>
        <p:nvPicPr>
          <p:cNvPr id="6" name="Picture 5" descr="&lt;strong&gt;Hazmat&lt;/strong&gt; diving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5600" y="2246848"/>
            <a:ext cx="1952196" cy="3120260"/>
          </a:xfrm>
          <a:prstGeom prst="rect">
            <a:avLst/>
          </a:prstGeom>
        </p:spPr>
      </p:pic>
      <p:sp>
        <p:nvSpPr>
          <p:cNvPr id="4" name="TextBox 3"/>
          <p:cNvSpPr txBox="1"/>
          <p:nvPr/>
        </p:nvSpPr>
        <p:spPr>
          <a:xfrm>
            <a:off x="6477000" y="1339334"/>
            <a:ext cx="184731" cy="369332"/>
          </a:xfrm>
          <a:prstGeom prst="rect">
            <a:avLst/>
          </a:prstGeom>
          <a:ln/>
        </p:spPr>
        <p:txBody>
          <a:bodyPr vert="horz" wrap="none" lIns="91440" tIns="45720" rIns="91440" bIns="45720" rtlCol="0" anchor="ctr">
            <a:spAutoFit/>
          </a:bodyPr>
          <a:lstStyle/>
          <a:p>
            <a:endParaRPr lang="en-US" dirty="0"/>
          </a:p>
        </p:txBody>
      </p:sp>
      <p:sp>
        <p:nvSpPr>
          <p:cNvPr id="5" name="TextBox 4"/>
          <p:cNvSpPr txBox="1"/>
          <p:nvPr/>
        </p:nvSpPr>
        <p:spPr>
          <a:xfrm>
            <a:off x="381000" y="1335879"/>
            <a:ext cx="8229600" cy="923330"/>
          </a:xfrm>
          <a:prstGeom prst="rect">
            <a:avLst/>
          </a:prstGeom>
          <a:ln/>
        </p:spPr>
        <p:txBody>
          <a:bodyPr vert="horz" wrap="square" lIns="91440" tIns="45720" rIns="91440" bIns="45720" rtlCol="0" anchor="ctr">
            <a:spAutoFit/>
          </a:bodyPr>
          <a:lstStyle/>
          <a:p>
            <a:pPr algn="just"/>
            <a:r>
              <a:rPr lang="en-US" dirty="0">
                <a:latin typeface="Times New Roman" panose="02020603050405020304" pitchFamily="18" charset="0"/>
                <a:cs typeface="Times New Roman" panose="02020603050405020304" pitchFamily="18" charset="0"/>
              </a:rPr>
              <a:t>Helps communities to prepare for and respond to hazmat accidents and incidents and supports the training of state and local enforcement personnel who are responsible for enforcing the safe transportation of hazmat.</a:t>
            </a:r>
          </a:p>
        </p:txBody>
      </p:sp>
    </p:spTree>
    <p:extLst>
      <p:ext uri="{BB962C8B-B14F-4D97-AF65-F5344CB8AC3E}">
        <p14:creationId xmlns:p14="http://schemas.microsoft.com/office/powerpoint/2010/main" val="114448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18</a:t>
            </a:fld>
            <a:endParaRPr lang="en-US" dirty="0"/>
          </a:p>
        </p:txBody>
      </p:sp>
      <p:sp>
        <p:nvSpPr>
          <p:cNvPr id="2" name="TextBox 1"/>
          <p:cNvSpPr txBox="1"/>
          <p:nvPr/>
        </p:nvSpPr>
        <p:spPr>
          <a:xfrm>
            <a:off x="533400" y="299931"/>
            <a:ext cx="83058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No-Cost Supplemental Training Opportunities for Emergency Responders (SPST Grant)</a:t>
            </a:r>
          </a:p>
        </p:txBody>
      </p:sp>
      <p:sp>
        <p:nvSpPr>
          <p:cNvPr id="3" name="Rectangle 2"/>
          <p:cNvSpPr/>
          <p:nvPr/>
        </p:nvSpPr>
        <p:spPr>
          <a:xfrm>
            <a:off x="533400" y="1786790"/>
            <a:ext cx="7848600" cy="646331"/>
          </a:xfrm>
          <a:prstGeom prst="rect">
            <a:avLst/>
          </a:prstGeom>
        </p:spPr>
        <p:txBody>
          <a:bodyPr wrap="square">
            <a:spAutoFit/>
          </a:bodyPr>
          <a:lstStyle/>
          <a:p>
            <a:r>
              <a:rPr lang="en-US" b="1" dirty="0">
                <a:solidFill>
                  <a:schemeClr val="accent6">
                    <a:lumMod val="50000"/>
                  </a:schemeClr>
                </a:solidFill>
                <a:latin typeface="Times New Roman" panose="02020603050405020304" pitchFamily="18" charset="0"/>
                <a:ea typeface="Times New Roman" panose="02020603050405020304" pitchFamily="18" charset="0"/>
              </a:rPr>
              <a:t>International Association of Fire Fighters (IAFF)</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Elizabeth Del Re, </a:t>
            </a:r>
            <a:r>
              <a:rPr lang="en-US" dirty="0">
                <a:latin typeface="Times New Roman" panose="02020603050405020304" pitchFamily="18" charset="0"/>
                <a:ea typeface="Times New Roman" panose="02020603050405020304" pitchFamily="18" charset="0"/>
                <a:hlinkClick r:id="rId3"/>
              </a:rPr>
              <a:t>edelre@iaff.org</a:t>
            </a:r>
            <a:r>
              <a:rPr lang="en-US" dirty="0">
                <a:latin typeface="Times New Roman" panose="02020603050405020304" pitchFamily="18" charset="0"/>
                <a:ea typeface="Times New Roman" panose="02020603050405020304" pitchFamily="18" charset="0"/>
              </a:rPr>
              <a:t>, 202-824-1534, </a:t>
            </a:r>
            <a:r>
              <a:rPr lang="en-US" dirty="0">
                <a:hlinkClick r:id="rId4"/>
              </a:rPr>
              <a:t>https://www.iaff.org/</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5008" r="16250" b="5003"/>
          <a:stretch/>
        </p:blipFill>
        <p:spPr>
          <a:xfrm>
            <a:off x="3657600" y="2851229"/>
            <a:ext cx="5029200" cy="2508854"/>
          </a:xfrm>
          <a:prstGeom prst="round2DiagRect">
            <a:avLst>
              <a:gd name="adj1" fmla="val 16667"/>
              <a:gd name="adj2" fmla="val 3053"/>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381000" y="3015468"/>
            <a:ext cx="2743200" cy="923330"/>
          </a:xfrm>
          <a:prstGeom prst="rect">
            <a:avLst/>
          </a:prstGeom>
          <a:ln/>
        </p:spPr>
        <p:txBody>
          <a:bodyPr vert="horz" wrap="square" lIns="91440" tIns="45720" rIns="91440" bIns="45720" rtlCol="0" anchor="ctr">
            <a:spAutoFit/>
          </a:bodyPr>
          <a:lstStyle/>
          <a:p>
            <a:pPr algn="just"/>
            <a:r>
              <a:rPr lang="en-US" i="1" dirty="0">
                <a:latin typeface="Times New Roman" panose="02020603050405020304" pitchFamily="18" charset="0"/>
                <a:cs typeface="Times New Roman" panose="02020603050405020304" pitchFamily="18" charset="0"/>
              </a:rPr>
              <a:t>Offers in-person and online</a:t>
            </a:r>
          </a:p>
          <a:p>
            <a:pPr algn="just"/>
            <a:r>
              <a:rPr lang="en-US" i="1" dirty="0">
                <a:latin typeface="Times New Roman" panose="02020603050405020304" pitchFamily="18" charset="0"/>
                <a:cs typeface="Times New Roman" panose="02020603050405020304" pitchFamily="18" charset="0"/>
              </a:rPr>
              <a:t>virtual training options</a:t>
            </a:r>
            <a:endParaRPr lang="en-US" b="1" i="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5910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19</a:t>
            </a:fld>
            <a:endParaRPr lang="en-US" dirty="0"/>
          </a:p>
        </p:txBody>
      </p:sp>
      <p:sp>
        <p:nvSpPr>
          <p:cNvPr id="2" name="TextBox 1"/>
          <p:cNvSpPr txBox="1"/>
          <p:nvPr/>
        </p:nvSpPr>
        <p:spPr>
          <a:xfrm>
            <a:off x="311727" y="165928"/>
            <a:ext cx="86106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No-Cost Hazmat Employee Training </a:t>
            </a:r>
          </a:p>
          <a:p>
            <a:pPr algn="ctr"/>
            <a:r>
              <a:rPr lang="en-US" sz="3200" b="1" dirty="0">
                <a:latin typeface="Times New Roman" panose="02020603050405020304" pitchFamily="18" charset="0"/>
                <a:cs typeface="Times New Roman" panose="02020603050405020304" pitchFamily="18" charset="0"/>
              </a:rPr>
              <a:t>(HMIT Grant)</a:t>
            </a:r>
          </a:p>
        </p:txBody>
      </p:sp>
      <p:sp>
        <p:nvSpPr>
          <p:cNvPr id="3" name="Rectangle 2"/>
          <p:cNvSpPr/>
          <p:nvPr/>
        </p:nvSpPr>
        <p:spPr>
          <a:xfrm>
            <a:off x="304800" y="1295400"/>
            <a:ext cx="4953000" cy="435503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Helps hazmat employees and instructors understand the Hazardous Materials Regulations and how to safely package and ship hazmat.</a:t>
            </a:r>
          </a:p>
          <a:p>
            <a:endParaRPr lang="en-US" b="1" dirty="0">
              <a:solidFill>
                <a:schemeClr val="accent6">
                  <a:lumMod val="50000"/>
                </a:schemeClr>
              </a:solidFill>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cs typeface="Times New Roman" panose="02020603050405020304" pitchFamily="18" charset="0"/>
              </a:rPr>
              <a:t>National Partnership for Environmental Technology Education </a:t>
            </a:r>
            <a:endParaRPr lang="en-US" b="1" dirty="0">
              <a:latin typeface="Times New Roman" panose="02020603050405020304" pitchFamily="18" charset="0"/>
              <a:cs typeface="Times New Roman" panose="02020603050405020304" pitchFamily="18" charset="0"/>
            </a:endParaRP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Kirk </a:t>
            </a:r>
            <a:r>
              <a:rPr lang="en-US" dirty="0" err="1">
                <a:latin typeface="Times New Roman" panose="02020603050405020304" pitchFamily="18" charset="0"/>
                <a:cs typeface="Times New Roman" panose="02020603050405020304" pitchFamily="18" charset="0"/>
              </a:rPr>
              <a:t>Laflin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klafin@maine.rr.com</a:t>
            </a:r>
            <a:r>
              <a:rPr lang="en-US" dirty="0">
                <a:latin typeface="Times New Roman" panose="02020603050405020304" pitchFamily="18" charset="0"/>
                <a:cs typeface="Times New Roman" panose="02020603050405020304" pitchFamily="18" charset="0"/>
              </a:rPr>
              <a:t>, 319-640-7283, </a:t>
            </a:r>
            <a:r>
              <a:rPr lang="en-US" dirty="0">
                <a:latin typeface="Times New Roman" panose="02020603050405020304" pitchFamily="18" charset="0"/>
                <a:cs typeface="Times New Roman" panose="02020603050405020304" pitchFamily="18" charset="0"/>
                <a:hlinkClick r:id="rId4"/>
              </a:rPr>
              <a:t>https://nationalpete.org/</a:t>
            </a:r>
            <a:r>
              <a:rPr lang="en-US" dirty="0">
                <a:latin typeface="Times New Roman" panose="02020603050405020304" pitchFamily="18" charset="0"/>
                <a:cs typeface="Times New Roman" panose="02020603050405020304" pitchFamily="18" charset="0"/>
              </a:rPr>
              <a:t>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spcBef>
                <a:spcPts val="600"/>
              </a:spcBef>
            </a:pPr>
            <a:r>
              <a:rPr lang="en-US" b="1" dirty="0">
                <a:solidFill>
                  <a:schemeClr val="accent6">
                    <a:lumMod val="50000"/>
                  </a:schemeClr>
                </a:solidFill>
                <a:latin typeface="Times New Roman" panose="02020603050405020304" pitchFamily="18" charset="0"/>
                <a:cs typeface="Times New Roman" panose="02020603050405020304" pitchFamily="18" charset="0"/>
              </a:rPr>
              <a:t>International Chemical Workers Union  </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John </a:t>
            </a:r>
            <a:r>
              <a:rPr lang="en-US" dirty="0" err="1">
                <a:latin typeface="Times New Roman" panose="02020603050405020304" pitchFamily="18" charset="0"/>
                <a:cs typeface="Times New Roman" panose="02020603050405020304" pitchFamily="18" charset="0"/>
              </a:rPr>
              <a:t>Morawetz</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jmorawetz@ICWUC.org</a:t>
            </a:r>
            <a:r>
              <a:rPr lang="en-US" dirty="0">
                <a:latin typeface="Times New Roman" panose="02020603050405020304" pitchFamily="18" charset="0"/>
                <a:cs typeface="Times New Roman" panose="02020603050405020304" pitchFamily="18" charset="0"/>
              </a:rPr>
              <a:t>, 513-621-8882, </a:t>
            </a:r>
            <a:r>
              <a:rPr lang="en-US" dirty="0">
                <a:latin typeface="Times New Roman" panose="02020603050405020304" pitchFamily="18" charset="0"/>
                <a:cs typeface="Times New Roman" panose="02020603050405020304" pitchFamily="18" charset="0"/>
                <a:hlinkClick r:id="rId6"/>
              </a:rPr>
              <a:t>https://www.icwuc.org/</a:t>
            </a:r>
            <a:r>
              <a:rPr lang="en-US" dirty="0">
                <a:latin typeface="Times New Roman" panose="02020603050405020304" pitchFamily="18" charset="0"/>
                <a:cs typeface="Times New Roman" panose="02020603050405020304" pitchFamily="18" charset="0"/>
              </a:rPr>
              <a:t>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cs typeface="Times New Roman" panose="02020603050405020304" pitchFamily="18" charset="0"/>
              </a:rPr>
              <a:t>Short Line Safety Institute </a:t>
            </a:r>
            <a:r>
              <a:rPr lang="en-US" b="1" dirty="0">
                <a:latin typeface="Times New Roman" panose="02020603050405020304" pitchFamily="18" charset="0"/>
                <a:cs typeface="Times New Roman" panose="02020603050405020304" pitchFamily="18" charset="0"/>
              </a:rPr>
              <a:t>(rail training)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Thomas </a:t>
            </a:r>
            <a:r>
              <a:rPr lang="en-US" dirty="0" err="1">
                <a:latin typeface="Times New Roman" panose="02020603050405020304" pitchFamily="18" charset="0"/>
                <a:cs typeface="Times New Roman" panose="02020603050405020304" pitchFamily="18" charset="0"/>
              </a:rPr>
              <a:t>Murta</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7"/>
              </a:rPr>
              <a:t>tom.murta@shortlinesafety.org</a:t>
            </a:r>
            <a:r>
              <a:rPr lang="en-US" dirty="0">
                <a:latin typeface="Times New Roman" panose="02020603050405020304" pitchFamily="18" charset="0"/>
                <a:cs typeface="Times New Roman" panose="02020603050405020304" pitchFamily="18" charset="0"/>
              </a:rPr>
              <a:t>, 202-585-3446, </a:t>
            </a:r>
            <a:r>
              <a:rPr lang="en-US" dirty="0">
                <a:latin typeface="Times New Roman" panose="02020603050405020304" pitchFamily="18" charset="0"/>
                <a:cs typeface="Times New Roman" panose="02020603050405020304" pitchFamily="18" charset="0"/>
                <a:hlinkClick r:id="rId8"/>
              </a:rPr>
              <a:t>https://www.shortlinesafety.org/</a:t>
            </a:r>
            <a:r>
              <a:rPr lang="en-US" dirty="0">
                <a:latin typeface="Times New Roman" panose="02020603050405020304" pitchFamily="18" charset="0"/>
                <a:cs typeface="Times New Roman" panose="02020603050405020304" pitchFamily="18" charset="0"/>
              </a:rPr>
              <a:t>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6A19AE-01F8-40B7-95AC-C4355ECFE7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7333" y="1447800"/>
            <a:ext cx="2971800" cy="3845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113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a:t>
            </a:fld>
            <a:endParaRPr lang="en-US" dirty="0"/>
          </a:p>
        </p:txBody>
      </p:sp>
      <p:sp>
        <p:nvSpPr>
          <p:cNvPr id="3" name="TextBox 2"/>
          <p:cNvSpPr txBox="1"/>
          <p:nvPr/>
        </p:nvSpPr>
        <p:spPr>
          <a:xfrm>
            <a:off x="3505200" y="471845"/>
            <a:ext cx="2094817" cy="707886"/>
          </a:xfrm>
          <a:prstGeom prst="rect">
            <a:avLst/>
          </a:prstGeom>
          <a:ln/>
        </p:spPr>
        <p:txBody>
          <a:bodyPr vert="horz" wrap="square" lIns="91440" tIns="45720" rIns="91440" bIns="45720" rtlCol="0" anchor="ctr">
            <a:spAutoFit/>
          </a:bodyPr>
          <a:lstStyle/>
          <a:p>
            <a:endParaRPr lang="en-US" sz="4000" b="1"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77874792"/>
              </p:ext>
            </p:extLst>
          </p:nvPr>
        </p:nvGraphicFramePr>
        <p:xfrm>
          <a:off x="685800" y="134875"/>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B58497BE-D65C-4AF0-89A7-8710584847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5831" y="4969431"/>
            <a:ext cx="669369" cy="669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C33A6527-6386-4739-8D78-C4112B1BF6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8866" y="2201612"/>
            <a:ext cx="723298" cy="609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a:extLst>
              <a:ext uri="{FF2B5EF4-FFF2-40B4-BE49-F238E27FC236}">
                <a16:creationId xmlns:a16="http://schemas.microsoft.com/office/drawing/2014/main" id="{CF33AF3A-8096-4CD7-9452-39FB52EF4B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4115" y="3124200"/>
            <a:ext cx="8128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5682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20</a:t>
            </a:fld>
            <a:endParaRPr lang="en-US" dirty="0"/>
          </a:p>
        </p:txBody>
      </p:sp>
      <p:sp>
        <p:nvSpPr>
          <p:cNvPr id="2" name="TextBox 1"/>
          <p:cNvSpPr txBox="1"/>
          <p:nvPr/>
        </p:nvSpPr>
        <p:spPr>
          <a:xfrm>
            <a:off x="259773" y="183049"/>
            <a:ext cx="86106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No-Cost Hazmat Employee Training </a:t>
            </a:r>
          </a:p>
          <a:p>
            <a:pPr algn="ctr"/>
            <a:r>
              <a:rPr lang="en-US" sz="3200" b="1" dirty="0">
                <a:latin typeface="Times New Roman" panose="02020603050405020304" pitchFamily="18" charset="0"/>
                <a:cs typeface="Times New Roman" panose="02020603050405020304" pitchFamily="18" charset="0"/>
              </a:rPr>
              <a:t>(HMIT Grant)</a:t>
            </a:r>
          </a:p>
        </p:txBody>
      </p:sp>
      <p:sp>
        <p:nvSpPr>
          <p:cNvPr id="3" name="Rectangle 2"/>
          <p:cNvSpPr/>
          <p:nvPr/>
        </p:nvSpPr>
        <p:spPr>
          <a:xfrm>
            <a:off x="381000" y="1600200"/>
            <a:ext cx="4953000" cy="337015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Helps hazmat employees and instructors understand the Hazardous Materials Regulations and how to safely package and ship hazmat.</a:t>
            </a:r>
          </a:p>
          <a:p>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rPr>
              <a:t>Sustainable Workplace Alliance (SWA) </a:t>
            </a:r>
          </a:p>
          <a:p>
            <a:pPr marL="285750" indent="-285750">
              <a:spcAft>
                <a:spcPts val="1800"/>
              </a:spcAft>
              <a:buFont typeface="Wingdings" panose="05000000000000000000" pitchFamily="2" charset="2"/>
              <a:buChar char="v"/>
            </a:pPr>
            <a:r>
              <a:rPr lang="en-US" dirty="0">
                <a:latin typeface="Times New Roman" panose="02020603050405020304" pitchFamily="18" charset="0"/>
                <a:ea typeface="Times New Roman" panose="02020603050405020304" pitchFamily="18" charset="0"/>
              </a:rPr>
              <a:t>David Casavant, </a:t>
            </a:r>
            <a:r>
              <a:rPr lang="en-US" dirty="0">
                <a:latin typeface="Times New Roman" panose="02020603050405020304" pitchFamily="18" charset="0"/>
                <a:ea typeface="Times New Roman" panose="02020603050405020304" pitchFamily="18" charset="0"/>
                <a:hlinkClick r:id="rId3"/>
              </a:rPr>
              <a:t>david@sustainablewp.org</a:t>
            </a:r>
            <a:r>
              <a:rPr lang="en-US" dirty="0">
                <a:latin typeface="Times New Roman" panose="02020603050405020304" pitchFamily="18" charset="0"/>
                <a:ea typeface="Times New Roman" panose="02020603050405020304" pitchFamily="18" charset="0"/>
              </a:rPr>
              <a:t>, 863-676-4100, </a:t>
            </a:r>
            <a:r>
              <a:rPr lang="en-US" dirty="0">
                <a:hlinkClick r:id="rId4"/>
              </a:rPr>
              <a:t>https://sustainablewp.org/</a:t>
            </a:r>
            <a:endParaRPr lang="en-US" dirty="0"/>
          </a:p>
          <a:p>
            <a:r>
              <a:rPr lang="en-US" b="1" dirty="0">
                <a:solidFill>
                  <a:schemeClr val="accent6">
                    <a:lumMod val="50000"/>
                  </a:schemeClr>
                </a:solidFill>
                <a:latin typeface="Times New Roman" panose="02020603050405020304" pitchFamily="18" charset="0"/>
                <a:cs typeface="Times New Roman" panose="02020603050405020304" pitchFamily="18" charset="0"/>
              </a:rPr>
              <a:t>Texas Engineering Extension Service  </a:t>
            </a:r>
            <a:endParaRPr lang="en-US"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Taylor Hartmann, </a:t>
            </a:r>
            <a:r>
              <a:rPr lang="en-US" dirty="0">
                <a:latin typeface="Times New Roman" panose="02020603050405020304" pitchFamily="18" charset="0"/>
                <a:cs typeface="Times New Roman" panose="02020603050405020304" pitchFamily="18" charset="0"/>
                <a:hlinkClick r:id="rId5"/>
              </a:rPr>
              <a:t>taylor.hartmann@teex.tamu.edu</a:t>
            </a:r>
            <a:r>
              <a:rPr lang="en-US" dirty="0">
                <a:latin typeface="Times New Roman" panose="02020603050405020304" pitchFamily="18" charset="0"/>
                <a:cs typeface="Times New Roman" panose="02020603050405020304" pitchFamily="18" charset="0"/>
              </a:rPr>
              <a:t>, 979-845-2281, </a:t>
            </a:r>
            <a:r>
              <a:rPr lang="en-US" dirty="0">
                <a:latin typeface="Times New Roman" panose="02020603050405020304" pitchFamily="18" charset="0"/>
                <a:cs typeface="Times New Roman" panose="02020603050405020304" pitchFamily="18" charset="0"/>
                <a:hlinkClick r:id="rId6"/>
              </a:rPr>
              <a:t>https://teex.org/</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6A19AE-01F8-40B7-95AC-C4355ECFE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8573" y="1600200"/>
            <a:ext cx="2971800" cy="3845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837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21</a:t>
            </a:fld>
            <a:endParaRPr lang="en-US" dirty="0"/>
          </a:p>
        </p:txBody>
      </p:sp>
      <p:sp>
        <p:nvSpPr>
          <p:cNvPr id="2" name="TextBox 1"/>
          <p:cNvSpPr txBox="1"/>
          <p:nvPr/>
        </p:nvSpPr>
        <p:spPr>
          <a:xfrm>
            <a:off x="1676400" y="409546"/>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Virtual and Web-based Training</a:t>
            </a: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1133020"/>
            <a:ext cx="7724799" cy="923330"/>
          </a:xfrm>
          <a:prstGeom prst="rect">
            <a:avLst/>
          </a:prstGeom>
          <a:ln/>
        </p:spPr>
        <p:txBody>
          <a:bodyPr vert="horz" wrap="square" lIns="91440" tIns="45720" rIns="91440" bIns="45720" rtlCol="0" anchor="ctr">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PHMSA strongly encourages HMEP grant recipients to consider virtual and web-based training as social distancing efforts continue.</a:t>
            </a:r>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8" name="Diagram 7"/>
          <p:cNvGraphicFramePr/>
          <p:nvPr>
            <p:extLst>
              <p:ext uri="{D42A27DB-BD31-4B8C-83A1-F6EECF244321}">
                <p14:modId xmlns:p14="http://schemas.microsoft.com/office/powerpoint/2010/main" val="1808922920"/>
              </p:ext>
            </p:extLst>
          </p:nvPr>
        </p:nvGraphicFramePr>
        <p:xfrm>
          <a:off x="-152400" y="1752600"/>
          <a:ext cx="8915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99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22</a:t>
            </a:fld>
            <a:endParaRPr lang="en-US" dirty="0"/>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33E32E1-33C1-4196-A51B-56F48A71CAE6}"/>
              </a:ext>
            </a:extLst>
          </p:cNvPr>
          <p:cNvPicPr>
            <a:picLocks noChangeAspect="1"/>
          </p:cNvPicPr>
          <p:nvPr/>
        </p:nvPicPr>
        <p:blipFill>
          <a:blip r:embed="rId3"/>
          <a:stretch>
            <a:fillRect/>
          </a:stretch>
        </p:blipFill>
        <p:spPr>
          <a:xfrm>
            <a:off x="1524000" y="2057400"/>
            <a:ext cx="6444529" cy="1371600"/>
          </a:xfrm>
          <a:prstGeom prst="rect">
            <a:avLst/>
          </a:prstGeom>
          <a:ln>
            <a:noFill/>
          </a:ln>
          <a:effectLst>
            <a:softEdge rad="112500"/>
          </a:effectLst>
        </p:spPr>
      </p:pic>
    </p:spTree>
    <p:extLst>
      <p:ext uri="{BB962C8B-B14F-4D97-AF65-F5344CB8AC3E}">
        <p14:creationId xmlns:p14="http://schemas.microsoft.com/office/powerpoint/2010/main" val="81569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23</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&amp; Backfill Costs</a:t>
            </a:r>
          </a:p>
        </p:txBody>
      </p:sp>
      <p:sp>
        <p:nvSpPr>
          <p:cNvPr id="3" name="Rectangle 2"/>
          <p:cNvSpPr/>
          <p:nvPr/>
        </p:nvSpPr>
        <p:spPr>
          <a:xfrm>
            <a:off x="381000" y="1295400"/>
            <a:ext cx="8534400" cy="5139869"/>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PHMSA will now allow HMEP recipients to be reimbursed for Overtime &amp; Backfill Costs</a:t>
            </a:r>
          </a:p>
          <a:p>
            <a:endParaRPr lang="en-US" dirty="0">
              <a:latin typeface="Times New Roman" panose="02020603050405020304" pitchFamily="18" charset="0"/>
              <a:cs typeface="Times New Roman" panose="02020603050405020304" pitchFamily="18" charset="0"/>
            </a:endParaRP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Overtime costs: Expenses limited to the additional costs which result from personnel working over and above 40 hours (or the amount of hours established by the state for fulltime employees) of weekly work time as a direct result of their performance of the PHMSA-approved activities. Overtime shall not exceed 1.5 times an individual’s hourly wage.</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Backfill costs: Expenses are limited to overtime costs that result from personnel who are working overtime (as identified above) to perform the duties of other personnel who are temporarily assigned to PHMSA-approved activities outside their core responsibilities.</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All costs must be related to an HMEP </a:t>
            </a:r>
            <a:r>
              <a:rPr lang="en-US" u="sng" dirty="0">
                <a:latin typeface="Times New Roman" panose="02020603050405020304" pitchFamily="18" charset="0"/>
                <a:cs typeface="Times New Roman" panose="02020603050405020304" pitchFamily="18" charset="0"/>
              </a:rPr>
              <a:t>training</a:t>
            </a:r>
            <a:r>
              <a:rPr lang="en-US" dirty="0">
                <a:latin typeface="Times New Roman" panose="02020603050405020304" pitchFamily="18" charset="0"/>
                <a:cs typeface="Times New Roman" panose="02020603050405020304" pitchFamily="18" charset="0"/>
              </a:rPr>
              <a:t> activity. </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Planning activities are </a:t>
            </a:r>
            <a:r>
              <a:rPr lang="en-US" u="sng"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eligible. </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6" name="Picture 5" descr="Biden in Ohio to Talk &lt;strong&gt;Overtime&lt;/strong&gt; - WOUB Digit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980269"/>
            <a:ext cx="3276600" cy="1507444"/>
          </a:xfrm>
          <a:prstGeom prst="rect">
            <a:avLst/>
          </a:prstGeom>
        </p:spPr>
      </p:pic>
    </p:spTree>
    <p:extLst>
      <p:ext uri="{BB962C8B-B14F-4D97-AF65-F5344CB8AC3E}">
        <p14:creationId xmlns:p14="http://schemas.microsoft.com/office/powerpoint/2010/main" val="3139547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24</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Nominal Volunteer Stipends</a:t>
            </a:r>
          </a:p>
        </p:txBody>
      </p:sp>
      <p:sp>
        <p:nvSpPr>
          <p:cNvPr id="3" name="Rectangle 2"/>
          <p:cNvSpPr/>
          <p:nvPr/>
        </p:nvSpPr>
        <p:spPr>
          <a:xfrm>
            <a:off x="381000" y="1086306"/>
            <a:ext cx="8534400" cy="3570208"/>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PHMSA will now allow HMEP recipients to be reimbursed for nominal volunteer stipends.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stipend is nominal if it does not exceed 20 percent of what the fire department would otherwise pay a full-time firefighter to perform response services.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HMEP recipients should develop and submit to PHMSA a policy for the standardized stipend amount to be provided for participation in HMEP training and training-related exercises.</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Prior-approval must be received before issuing stipends. All costs must be related to an HMEP </a:t>
            </a:r>
            <a:r>
              <a:rPr lang="en-US" u="sng" dirty="0">
                <a:latin typeface="Times New Roman" panose="02020603050405020304" pitchFamily="18" charset="0"/>
                <a:cs typeface="Times New Roman" panose="02020603050405020304" pitchFamily="18" charset="0"/>
              </a:rPr>
              <a:t>training</a:t>
            </a:r>
            <a:r>
              <a:rPr lang="en-US" dirty="0">
                <a:latin typeface="Times New Roman" panose="02020603050405020304" pitchFamily="18" charset="0"/>
                <a:cs typeface="Times New Roman" panose="02020603050405020304" pitchFamily="18" charset="0"/>
              </a:rPr>
              <a:t> activity. </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026" name="Picture 2" descr="Friendswood Volunteer Fire Department">
            <a:extLst>
              <a:ext uri="{FF2B5EF4-FFF2-40B4-BE49-F238E27FC236}">
                <a16:creationId xmlns:a16="http://schemas.microsoft.com/office/drawing/2014/main" id="{3FA17B65-9836-4427-859C-6D9D1659C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98028"/>
            <a:ext cx="5246881" cy="211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88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25</a:t>
            </a:fld>
            <a:endParaRPr lang="en-US" dirty="0"/>
          </a:p>
        </p:txBody>
      </p:sp>
      <p:sp>
        <p:nvSpPr>
          <p:cNvPr id="2" name="TextBox 1"/>
          <p:cNvSpPr txBox="1"/>
          <p:nvPr/>
        </p:nvSpPr>
        <p:spPr>
          <a:xfrm>
            <a:off x="1600200" y="249441"/>
            <a:ext cx="60198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Backfill &amp; Stipends Recordkeeping Requirements</a:t>
            </a:r>
          </a:p>
        </p:txBody>
      </p:sp>
      <p:sp>
        <p:nvSpPr>
          <p:cNvPr id="3" name="Rectangle 2"/>
          <p:cNvSpPr/>
          <p:nvPr/>
        </p:nvSpPr>
        <p:spPr>
          <a:xfrm>
            <a:off x="342900" y="1639418"/>
            <a:ext cx="8534400" cy="3323987"/>
          </a:xfrm>
          <a:prstGeom prst="rect">
            <a:avLst/>
          </a:prstGeom>
        </p:spPr>
        <p:txBody>
          <a:bodyPr wrap="square">
            <a:spAutoFit/>
          </a:bodyPr>
          <a:lstStyle/>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Grant recipients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retain a list of all individuals involved in these costs and their salary (individual trained and individual backfilling)</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Grant recipients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provide PHMSA with an internal management plan to ensure adequate oversight for these costs prior to the activity occurring.</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training record must be maintained for all responders who receive overtime, backfill or stipends by name, county, training date(s) and the total amount paid to each individual volunteer for each individual training event. </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7ED69C9-F24D-411F-968D-99E3B6923A6B}"/>
              </a:ext>
            </a:extLst>
          </p:cNvPr>
          <p:cNvPicPr>
            <a:picLocks noChangeAspect="1"/>
          </p:cNvPicPr>
          <p:nvPr/>
        </p:nvPicPr>
        <p:blipFill>
          <a:blip r:embed="rId3"/>
          <a:stretch>
            <a:fillRect/>
          </a:stretch>
        </p:blipFill>
        <p:spPr>
          <a:xfrm>
            <a:off x="533400" y="4153780"/>
            <a:ext cx="3200400" cy="1619250"/>
          </a:xfrm>
          <a:prstGeom prst="rect">
            <a:avLst/>
          </a:prstGeom>
        </p:spPr>
      </p:pic>
    </p:spTree>
    <p:extLst>
      <p:ext uri="{BB962C8B-B14F-4D97-AF65-F5344CB8AC3E}">
        <p14:creationId xmlns:p14="http://schemas.microsoft.com/office/powerpoint/2010/main" val="3108587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8575" y="228600"/>
            <a:ext cx="9144000" cy="720329"/>
          </a:xfrm>
        </p:spPr>
        <p:txBody>
          <a:bodyPr>
            <a:noAutofit/>
          </a:bodyPr>
          <a:lstStyle/>
          <a:p>
            <a:pPr eaLnBrk="1" hangingPunct="1"/>
            <a:r>
              <a:rPr lang="en-US" altLang="en-US" sz="3200" b="1" dirty="0">
                <a:latin typeface="Times New Roman" panose="02020603050405020304" pitchFamily="18" charset="0"/>
                <a:cs typeface="Times New Roman" panose="02020603050405020304" pitchFamily="18" charset="0"/>
              </a:rPr>
              <a:t>Hazmat Grant Program </a:t>
            </a:r>
            <a:br>
              <a:rPr lang="en-US"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Contact</a:t>
            </a:r>
            <a:r>
              <a:rPr lang="en-US" alt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Information</a:t>
            </a:r>
          </a:p>
        </p:txBody>
      </p:sp>
      <p:sp>
        <p:nvSpPr>
          <p:cNvPr id="49155" name="Content Placeholder 2"/>
          <p:cNvSpPr>
            <a:spLocks noGrp="1"/>
          </p:cNvSpPr>
          <p:nvPr>
            <p:ph idx="1"/>
          </p:nvPr>
        </p:nvSpPr>
        <p:spPr>
          <a:xfrm>
            <a:off x="0" y="1600200"/>
            <a:ext cx="9144000" cy="2971800"/>
          </a:xfrm>
        </p:spPr>
        <p:txBody>
          <a:bodyPr>
            <a:normAutofit/>
          </a:bodyPr>
          <a:lstStyle/>
          <a:p>
            <a:pPr marL="0" indent="0" algn="ctr">
              <a:lnSpc>
                <a:spcPct val="110000"/>
              </a:lnSpc>
              <a:spcBef>
                <a:spcPts val="0"/>
              </a:spcBef>
              <a:spcAft>
                <a:spcPts val="1200"/>
              </a:spcAft>
              <a:buNone/>
              <a:defRPr/>
            </a:pPr>
            <a:r>
              <a:rPr lang="en-US" sz="1800" b="1" dirty="0">
                <a:latin typeface="Times New Roman" panose="02020603050405020304" pitchFamily="18" charset="0"/>
                <a:cs typeface="Times New Roman" panose="02020603050405020304" pitchFamily="18" charset="0"/>
              </a:rPr>
              <a:t>General Grant Inquiries:</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2"/>
              </a:rPr>
              <a:t>HMEP.Grants@dot.gov</a:t>
            </a:r>
            <a:endParaRPr lang="en-US" sz="1800" b="1" dirty="0">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None/>
              <a:defRPr/>
            </a:pPr>
            <a:r>
              <a:rPr lang="en-US" sz="1800" b="1" dirty="0">
                <a:latin typeface="Times New Roman" panose="02020603050405020304" pitchFamily="18" charset="0"/>
                <a:cs typeface="Times New Roman" panose="02020603050405020304" pitchFamily="18" charset="0"/>
              </a:rPr>
              <a:t>Website: </a:t>
            </a:r>
            <a:r>
              <a:rPr lang="en-US" sz="1800"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sz="1800"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None/>
              <a:defRPr/>
            </a:pPr>
            <a:r>
              <a:rPr lang="en-US" sz="1800" b="1" dirty="0">
                <a:latin typeface="Times New Roman" panose="02020603050405020304" pitchFamily="18" charset="0"/>
                <a:cs typeface="Times New Roman" panose="02020603050405020304" pitchFamily="18" charset="0"/>
              </a:rPr>
              <a:t>General Phone Number:</a:t>
            </a:r>
            <a:r>
              <a:rPr lang="en-US" sz="1800" dirty="0">
                <a:latin typeface="Times New Roman" panose="02020603050405020304" pitchFamily="18" charset="0"/>
                <a:cs typeface="Times New Roman" panose="02020603050405020304" pitchFamily="18" charset="0"/>
              </a:rPr>
              <a:t> (202)366-1109 </a:t>
            </a:r>
          </a:p>
          <a:p>
            <a:pPr marL="0" indent="0" algn="ctr" eaLnBrk="1" hangingPunct="1">
              <a:buNone/>
              <a:defRPr/>
            </a:pPr>
            <a:r>
              <a:rPr lang="en-US" sz="1800" b="1" dirty="0">
                <a:latin typeface="Times New Roman" panose="02020603050405020304" pitchFamily="18" charset="0"/>
                <a:cs typeface="Times New Roman" panose="02020603050405020304" pitchFamily="18" charset="0"/>
              </a:rPr>
              <a:t>Chief: </a:t>
            </a:r>
            <a:r>
              <a:rPr lang="en-US" sz="1800" dirty="0">
                <a:latin typeface="Times New Roman" panose="02020603050405020304" pitchFamily="18" charset="0"/>
                <a:cs typeface="Times New Roman" panose="02020603050405020304" pitchFamily="18" charset="0"/>
              </a:rPr>
              <a:t>Shakira Mack, (202) 366-5090, </a:t>
            </a:r>
            <a:r>
              <a:rPr lang="en-US" sz="1800" dirty="0">
                <a:latin typeface="Times New Roman" panose="02020603050405020304" pitchFamily="18" charset="0"/>
                <a:cs typeface="Times New Roman" panose="02020603050405020304" pitchFamily="18" charset="0"/>
                <a:hlinkClick r:id="rId4"/>
              </a:rPr>
              <a:t>Shakira.Mack@dot.gov</a:t>
            </a:r>
            <a:r>
              <a:rPr lang="en-US" sz="1800" dirty="0">
                <a:latin typeface="Times New Roman" panose="02020603050405020304" pitchFamily="18" charset="0"/>
                <a:cs typeface="Times New Roman" panose="02020603050405020304" pitchFamily="18" charset="0"/>
              </a:rPr>
              <a:t> </a:t>
            </a:r>
          </a:p>
          <a:p>
            <a:pPr marL="0" indent="0" algn="ctr" eaLnBrk="1" hangingPunct="1">
              <a:buNone/>
              <a:defRPr/>
            </a:pPr>
            <a:r>
              <a:rPr lang="en-US" sz="1800" b="1" dirty="0">
                <a:latin typeface="Times New Roman" panose="02020603050405020304" pitchFamily="18" charset="0"/>
                <a:cs typeface="Times New Roman" panose="02020603050405020304" pitchFamily="18" charset="0"/>
              </a:rPr>
              <a:t>Team Lead: </a:t>
            </a:r>
            <a:r>
              <a:rPr lang="en-US" sz="1800" dirty="0">
                <a:latin typeface="Times New Roman" panose="02020603050405020304" pitchFamily="18" charset="0"/>
                <a:cs typeface="Times New Roman" panose="02020603050405020304" pitchFamily="18" charset="0"/>
              </a:rPr>
              <a:t>Carla Sheppard, (202) 366-2738, </a:t>
            </a:r>
            <a:r>
              <a:rPr lang="en-US" sz="1800" dirty="0">
                <a:latin typeface="Times New Roman" panose="02020603050405020304" pitchFamily="18" charset="0"/>
                <a:cs typeface="Times New Roman" panose="02020603050405020304" pitchFamily="18" charset="0"/>
                <a:hlinkClick r:id="rId5"/>
              </a:rPr>
              <a:t>Carla.Sheppard@dot.gov</a:t>
            </a:r>
            <a:r>
              <a:rPr lang="en-US" sz="18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7924800" y="5586412"/>
            <a:ext cx="990600" cy="357188"/>
          </a:xfrm>
          <a:prstGeom prst="rect">
            <a:avLst/>
          </a:prstGeom>
        </p:spPr>
        <p:txBody>
          <a:bodyPr/>
          <a:lstStyle/>
          <a:p>
            <a:pPr>
              <a:defRPr/>
            </a:pPr>
            <a:r>
              <a:rPr lang="en-US"/>
              <a:t>- </a:t>
            </a:r>
            <a:fld id="{147F6307-8FA7-483D-ABFF-44D990726EB8}" type="slidenum">
              <a:rPr lang="en-US" smtClean="0"/>
              <a:pPr>
                <a:defRPr/>
              </a:pPr>
              <a:t>26</a:t>
            </a:fld>
            <a:r>
              <a:rPr lang="en-US"/>
              <a:t> -</a:t>
            </a:r>
          </a:p>
        </p:txBody>
      </p:sp>
    </p:spTree>
    <p:extLst>
      <p:ext uri="{BB962C8B-B14F-4D97-AF65-F5344CB8AC3E}">
        <p14:creationId xmlns:p14="http://schemas.microsoft.com/office/powerpoint/2010/main" val="149536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27</a:t>
            </a:fld>
            <a:endParaRPr lang="en-US" dirty="0"/>
          </a:p>
        </p:txBody>
      </p:sp>
      <p:pic>
        <p:nvPicPr>
          <p:cNvPr id="5" name="Picture 4" descr="Questions - Highwa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620000" cy="4495800"/>
          </a:xfrm>
          <a:prstGeom prst="rect">
            <a:avLst/>
          </a:prstGeom>
        </p:spPr>
      </p:pic>
    </p:spTree>
    <p:extLst>
      <p:ext uri="{BB962C8B-B14F-4D97-AF65-F5344CB8AC3E}">
        <p14:creationId xmlns:p14="http://schemas.microsoft.com/office/powerpoint/2010/main" val="401829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28</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4278094"/>
          </a:xfrm>
          <a:prstGeom prst="rect">
            <a:avLst/>
          </a:prstGeom>
        </p:spPr>
        <p:txBody>
          <a:bodyPr wrap="square">
            <a:spAutoFit/>
          </a:bodyPr>
          <a:lstStyle/>
          <a:p>
            <a:r>
              <a:rPr lang="en-US" sz="1700" b="1" dirty="0">
                <a:latin typeface="Times New Roman" panose="02020603050405020304" pitchFamily="18" charset="0"/>
                <a:cs typeface="Times New Roman" panose="02020603050405020304" pitchFamily="18" charset="0"/>
              </a:rPr>
              <a:t>1. Can volunteer stipends be used to backfill with volunteer firefighters?</a:t>
            </a:r>
          </a:p>
          <a:p>
            <a:pPr marL="342900" indent="-342900">
              <a:buFont typeface="Wingdings" panose="05000000000000000000" pitchFamily="2" charset="2"/>
              <a:buChar char="v"/>
            </a:pPr>
            <a:r>
              <a:rPr lang="en-US" sz="1700" dirty="0">
                <a:latin typeface="Times New Roman" panose="02020603050405020304" pitchFamily="18" charset="0"/>
                <a:ea typeface="Times New Roman" panose="02020603050405020304" pitchFamily="18" charset="0"/>
              </a:rPr>
              <a:t>No, volunteer stipends can only be used to provide compensation to volunteer firefighters that may have to take off work to attend HMEP training.</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2. Would OT/Backfill apply to both instructors (if agency were to assign an instructor to teach on an OT basis?</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No, overtime would only apply to those attending training. However, if there is a unique circumstance that you have please reach out to your grant specialist to discuss.</a:t>
            </a:r>
          </a:p>
          <a:p>
            <a:endParaRPr lang="en-US" sz="1700" dirty="0">
              <a:latin typeface="Times New Roman" panose="02020603050405020304" pitchFamily="18" charset="0"/>
            </a:endParaRPr>
          </a:p>
          <a:p>
            <a:r>
              <a:rPr lang="en-US" sz="1700" b="1" dirty="0">
                <a:latin typeface="Times New Roman" panose="02020603050405020304" pitchFamily="18" charset="0"/>
              </a:rPr>
              <a:t>2B. What if the instructors are employees not consultants?</a:t>
            </a:r>
          </a:p>
          <a:p>
            <a:pPr marL="285750" indent="-285750">
              <a:buFont typeface="Wingdings" panose="05000000000000000000" pitchFamily="2" charset="2"/>
              <a:buChar char="v"/>
            </a:pPr>
            <a:r>
              <a:rPr lang="en-US" sz="1700" dirty="0">
                <a:latin typeface="Times New Roman" panose="02020603050405020304" pitchFamily="18" charset="0"/>
              </a:rPr>
              <a:t>At this time the overtime is only permitted for those attending training. The OT/Backfill policy was created to address the issues that fire departments have covering shifts for those that attend the HMEP trainings.</a:t>
            </a: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302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29</a:t>
            </a:fld>
            <a:endParaRPr lang="en-US" dirty="0"/>
          </a:p>
        </p:txBody>
      </p:sp>
      <p:sp>
        <p:nvSpPr>
          <p:cNvPr id="2" name="TextBox 1"/>
          <p:cNvSpPr txBox="1"/>
          <p:nvPr/>
        </p:nvSpPr>
        <p:spPr>
          <a:xfrm>
            <a:off x="1600200" y="284907"/>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087550"/>
            <a:ext cx="8610600" cy="5062924"/>
          </a:xfrm>
          <a:prstGeom prst="rect">
            <a:avLst/>
          </a:prstGeom>
        </p:spPr>
        <p:txBody>
          <a:bodyPr wrap="square">
            <a:spAutoFit/>
          </a:bodyPr>
          <a:lstStyle/>
          <a:p>
            <a:r>
              <a:rPr lang="en-US" sz="1700" b="1" dirty="0">
                <a:latin typeface="Times New Roman" panose="02020603050405020304" pitchFamily="18" charset="0"/>
              </a:rPr>
              <a:t>3.  Do grantees need to include anticipated OT/Backfill costs for each LEPC in the HMEP application?</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It would be ideal to include that information in your application if you have it, but it is not required. Just remember that if the OT/Backfill is not outlined in the approved application you will need to submit the request prior to incurring the OT/Backfill cost.</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4. In reference to overtime, two of our fill-time employees that are coordinators/instructor for HMEP approved training has a 35-hour work week. How would you suggest handling the OT since your policy is anything over 40-hours?</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At this time PHMSA HMEP grant program does not allow overtime for instructors to conduct the training. However, if there are unique circumstances that you would like PHMSA to consider we will review requests on a case by case basis. </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In the cases in which a grantee has a standard work week hour of less than the 40 hour outlined in our OT/Backfill policy please include that information when submitting your request. We will work to update our policy to accommodate those that have less than a 40 hour work week.</a:t>
            </a:r>
          </a:p>
          <a:p>
            <a:endParaRPr lang="en-US" sz="1700" b="1"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87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a:t>
            </a:fld>
            <a:endParaRPr lang="en-US" dirty="0"/>
          </a:p>
        </p:txBody>
      </p:sp>
      <p:sp>
        <p:nvSpPr>
          <p:cNvPr id="2" name="TextBox 1"/>
          <p:cNvSpPr txBox="1"/>
          <p:nvPr/>
        </p:nvSpPr>
        <p:spPr>
          <a:xfrm>
            <a:off x="1371600" y="347483"/>
            <a:ext cx="62865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Welcome</a:t>
            </a:r>
          </a:p>
        </p:txBody>
      </p:sp>
      <p:sp>
        <p:nvSpPr>
          <p:cNvPr id="3" name="Rectangle 2"/>
          <p:cNvSpPr/>
          <p:nvPr/>
        </p:nvSpPr>
        <p:spPr>
          <a:xfrm>
            <a:off x="381000" y="1045791"/>
            <a:ext cx="8534400" cy="3416320"/>
          </a:xfrm>
          <a:prstGeom prst="rect">
            <a:avLst/>
          </a:prstGeom>
        </p:spPr>
        <p:txBody>
          <a:bodyPr wrap="square">
            <a:spAutoFit/>
          </a:bodyPr>
          <a:lstStyle/>
          <a:p>
            <a:pPr>
              <a:lnSpc>
                <a:spcPct val="150000"/>
              </a:lnSpc>
            </a:pPr>
            <a:r>
              <a:rPr lang="en-US" b="1" dirty="0">
                <a:latin typeface="Times New Roman" panose="02020603050405020304" pitchFamily="18" charset="0"/>
                <a:ea typeface="Times New Roman" panose="02020603050405020304" pitchFamily="18" charset="0"/>
              </a:rPr>
              <a:t>Purpose:		</a:t>
            </a:r>
            <a:r>
              <a:rPr lang="en-US" dirty="0">
                <a:latin typeface="Times New Roman" panose="02020603050405020304" pitchFamily="18" charset="0"/>
                <a:ea typeface="Times New Roman" panose="02020603050405020304" pitchFamily="18" charset="0"/>
              </a:rPr>
              <a:t>To perform continued outreach and keep open lines of communication 		between PHMSA and its Grantees. </a:t>
            </a:r>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r>
              <a:rPr lang="en-US" b="1" dirty="0">
                <a:latin typeface="Times New Roman" panose="02020603050405020304" pitchFamily="18" charset="0"/>
                <a:ea typeface="Times New Roman" panose="02020603050405020304" pitchFamily="18" charset="0"/>
              </a:rPr>
              <a:t>Objectives:	</a:t>
            </a:r>
            <a:r>
              <a:rPr lang="en-US" dirty="0">
                <a:latin typeface="Times New Roman" panose="02020603050405020304" pitchFamily="18" charset="0"/>
                <a:ea typeface="Times New Roman" panose="02020603050405020304" pitchFamily="18" charset="0"/>
              </a:rPr>
              <a:t>For States to gain knowledge on updates to the HMEP 				Program and to increase effectiveness and ability to utilize funds.  			Agencies are enabled to virtually meet grantees that may have similar 		experiences, knowledge, and advice amongst each other.</a:t>
            </a:r>
          </a:p>
          <a:p>
            <a:pPr marL="347663">
              <a:lnSpc>
                <a:spcPct val="150000"/>
              </a:lnSpc>
            </a:pPr>
            <a:endParaRPr lang="en-US" dirty="0"/>
          </a:p>
        </p:txBody>
      </p:sp>
      <p:pic>
        <p:nvPicPr>
          <p:cNvPr id="5" name="Picture 4" descr="Target Dart Aim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29000"/>
            <a:ext cx="1905000" cy="1905000"/>
          </a:xfrm>
          <a:prstGeom prst="rect">
            <a:avLst/>
          </a:prstGeom>
        </p:spPr>
      </p:pic>
    </p:spTree>
    <p:extLst>
      <p:ext uri="{BB962C8B-B14F-4D97-AF65-F5344CB8AC3E}">
        <p14:creationId xmlns:p14="http://schemas.microsoft.com/office/powerpoint/2010/main" val="97326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30</a:t>
            </a:fld>
            <a:endParaRPr lang="en-US" dirty="0"/>
          </a:p>
        </p:txBody>
      </p:sp>
      <p:sp>
        <p:nvSpPr>
          <p:cNvPr id="2" name="TextBox 1"/>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03200" y="1000065"/>
            <a:ext cx="8915400" cy="5324535"/>
          </a:xfrm>
          <a:prstGeom prst="rect">
            <a:avLst/>
          </a:prstGeom>
        </p:spPr>
        <p:txBody>
          <a:bodyPr wrap="square">
            <a:spAutoFit/>
          </a:bodyPr>
          <a:lstStyle/>
          <a:p>
            <a:r>
              <a:rPr lang="en-US" sz="1700" b="1" dirty="0">
                <a:latin typeface="Times New Roman" panose="02020603050405020304" pitchFamily="18" charset="0"/>
                <a:cs typeface="Times New Roman" panose="02020603050405020304" pitchFamily="18" charset="0"/>
              </a:rPr>
              <a:t>5. Is there guidance on unspent funds remaining at closeout of FY19-20 (year one) due to COVID restrictions?</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Due to COVID-19 PHMSA will forego the offset for any unobligated FY19 funds. Grantees are able repurpose HMEP funds if needed and expend any unspent funds until the end of the performance period, September 29, 2022. </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6. Will grantees be able to continue to spend year 1 (FY19) funding going into FY21 if we are unable to spend out year 1 allocation by 9/30/2020 due to COVID?</a:t>
            </a:r>
          </a:p>
          <a:p>
            <a:pPr marL="342900" indent="-342900">
              <a:buFont typeface="Wingdings" panose="05000000000000000000" pitchFamily="2" charset="2"/>
              <a:buChar char="v"/>
            </a:pPr>
            <a:r>
              <a:rPr lang="en-US" sz="1700" dirty="0">
                <a:latin typeface="Times New Roman" panose="02020603050405020304" pitchFamily="18" charset="0"/>
              </a:rPr>
              <a:t>Yes, grantees are able to expend year 1 funding until the end of the performance period. There is no need to request an extension; the performance period for the FY19-21 grant is September 30, 2019 – September 29, 2022.</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7. Could the volunteer being brought in for backfill be used as an in-kind match versus a stipend?</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Yes, a grantee can use the time a volunteer fire fighter backfills for another fire fighter attending a HMEP training. However, a grantee cannot pay a stipend to a volunteer fire fighter that backfills a spot.</a:t>
            </a:r>
          </a:p>
          <a:p>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787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31</a:t>
            </a:fld>
            <a:endParaRPr lang="en-US" dirty="0"/>
          </a:p>
        </p:txBody>
      </p:sp>
      <p:sp>
        <p:nvSpPr>
          <p:cNvPr id="2" name="TextBox 1"/>
          <p:cNvSpPr txBox="1"/>
          <p:nvPr/>
        </p:nvSpPr>
        <p:spPr>
          <a:xfrm>
            <a:off x="1676400" y="122977"/>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066800"/>
            <a:ext cx="8915400" cy="4539704"/>
          </a:xfrm>
          <a:prstGeom prst="rect">
            <a:avLst/>
          </a:prstGeom>
        </p:spPr>
        <p:txBody>
          <a:bodyPr wrap="square">
            <a:spAutoFit/>
          </a:bodyPr>
          <a:lstStyle/>
          <a:p>
            <a:r>
              <a:rPr lang="en-US" sz="1700" b="1" dirty="0">
                <a:latin typeface="Times New Roman" panose="02020603050405020304" pitchFamily="18" charset="0"/>
              </a:rPr>
              <a:t>8. Do courses on the grantee’s approved activities list need to be resubmitted to PHMSA for approval for training courses that have been reformatted to a virtual/webinar course?</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No, grantees transitioning their approved HMEP training to virtual/webinars do not need to submit an activity request. However, if the cost increase is 10% or more you will need to notify your grant specialist.</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9. If a sub-recipient opted to change an activity to shift money from one course to another that are both allowable per the Expenditure Guide, does PHMSA keep a breakdown of the current budget based on what is submitted through the portal?</a:t>
            </a:r>
          </a:p>
          <a:p>
            <a:pPr marL="342900" indent="-342900">
              <a:buFont typeface="Wingdings" panose="05000000000000000000" pitchFamily="2" charset="2"/>
              <a:buChar char="v"/>
            </a:pPr>
            <a:r>
              <a:rPr lang="en-US" sz="1700" dirty="0">
                <a:latin typeface="Times New Roman" panose="02020603050405020304" pitchFamily="18" charset="0"/>
              </a:rPr>
              <a:t>When a grantee submits an activity request, PHMSA keeps a record of the request and our approval or rejection of the request. If the activity request requires a budget change (i.e. moving funds from travel object class to contractual) then the grantee is required to submit an updated budget (SF-424A) and the budget is added to the grantee’s official file to reflect the change in the budget. </a:t>
            </a:r>
          </a:p>
          <a:p>
            <a:endParaRPr lang="en-US" sz="1700" b="1"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348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32</a:t>
            </a:fld>
            <a:endParaRPr lang="en-US" dirty="0"/>
          </a:p>
        </p:txBody>
      </p:sp>
      <p:sp>
        <p:nvSpPr>
          <p:cNvPr id="2" name="TextBox 1"/>
          <p:cNvSpPr txBox="1"/>
          <p:nvPr/>
        </p:nvSpPr>
        <p:spPr>
          <a:xfrm>
            <a:off x="1638300" y="3810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190500" y="1219200"/>
            <a:ext cx="8915400" cy="3493264"/>
          </a:xfrm>
          <a:prstGeom prst="rect">
            <a:avLst/>
          </a:prstGeom>
        </p:spPr>
        <p:txBody>
          <a:bodyPr wrap="square">
            <a:spAutoFit/>
          </a:bodyPr>
          <a:lstStyle/>
          <a:p>
            <a:r>
              <a:rPr lang="en-US" sz="1700" b="1" dirty="0">
                <a:latin typeface="Times New Roman" panose="02020603050405020304" pitchFamily="18" charset="0"/>
              </a:rPr>
              <a:t>10. Due to COVID-19, we may have to extend the deadlines for Year-1 project. What will be the deadline for such extensions?</a:t>
            </a:r>
          </a:p>
          <a:p>
            <a:pPr marL="342900" indent="-34290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Any decision to extend a project will be up to the grantee. The performance period for the FY19-21 grant cycle is September 30, 2019 – September 29, 2022, as long as the extension is within the performance period no request for extensions will need to be submitted to PHMSA.</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11. If the final SF-424A is different than the combined original SF-424A, will that have to be reconciled somehow?</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The final SF-424A should be a combined total of all three years of funding. It should reflect all budget changes that were submitted and approved by PHMSA. If there are any changes to the budget that were not approved by PHMSA you should contact your grant specialist to reconcile before submitting the final reports and final SF-424A. </a:t>
            </a: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82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fld id="{B978BCB2-2B0C-4BD2-AA9C-E008ED3024C6}" type="slidenum">
              <a:rPr lang="en-US" smtClean="0"/>
              <a:pPr>
                <a:defRPr/>
              </a:pPr>
              <a:t>4</a:t>
            </a:fld>
            <a:r>
              <a:rPr lang="en-US" dirty="0"/>
              <a:t> -</a:t>
            </a:r>
          </a:p>
        </p:txBody>
      </p:sp>
      <p:sp>
        <p:nvSpPr>
          <p:cNvPr id="4" name="Title 1"/>
          <p:cNvSpPr txBox="1">
            <a:spLocks/>
          </p:cNvSpPr>
          <p:nvPr/>
        </p:nvSpPr>
        <p:spPr bwMode="auto">
          <a:xfrm>
            <a:off x="471487" y="269805"/>
            <a:ext cx="8229600" cy="399372"/>
          </a:xfrm>
          <a:prstGeom prst="rect">
            <a:avLst/>
          </a:prstGeom>
          <a:noFill/>
          <a:ln w="9525">
            <a:noFill/>
            <a:miter lim="800000"/>
            <a:headEnd/>
            <a:tailEnd/>
          </a:ln>
        </p:spPr>
        <p:txBody>
          <a:bodyPr anchor="ctr"/>
          <a:lstStyle/>
          <a:p>
            <a:pPr algn="ctr" eaLnBrk="0" hangingPunct="0">
              <a:defRPr/>
            </a:pPr>
            <a:r>
              <a:rPr lang="en-US" sz="3200" b="1" kern="0" dirty="0">
                <a:latin typeface="Times New Roman" panose="02020603050405020304" pitchFamily="18" charset="0"/>
                <a:ea typeface="+mj-ea"/>
                <a:cs typeface="Times New Roman" panose="02020603050405020304" pitchFamily="18" charset="0"/>
              </a:rPr>
              <a:t>PHMSA Hazmat Grants Team  </a:t>
            </a:r>
          </a:p>
        </p:txBody>
      </p:sp>
      <p:sp>
        <p:nvSpPr>
          <p:cNvPr id="140292" name="Slide Number Placeholder 2"/>
          <p:cNvSpPr txBox="1">
            <a:spLocks/>
          </p:cNvSpPr>
          <p:nvPr/>
        </p:nvSpPr>
        <p:spPr bwMode="auto">
          <a:xfrm>
            <a:off x="7924800" y="5586412"/>
            <a:ext cx="990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algn="r" eaLnBrk="1" hangingPunct="1">
              <a:spcBef>
                <a:spcPct val="0"/>
              </a:spcBef>
              <a:buClrTx/>
              <a:buFontTx/>
              <a:buNone/>
            </a:pPr>
            <a:r>
              <a:rPr lang="en-US" altLang="en-US" sz="1200" dirty="0">
                <a:solidFill>
                  <a:srgbClr val="000000"/>
                </a:solidFill>
                <a:latin typeface="Tahoma" pitchFamily="34" charset="0"/>
              </a:rPr>
              <a:t>- </a:t>
            </a:r>
            <a:fld id="{92BE5D46-6249-4671-9DFE-51DF6248A1C1}" type="slidenum">
              <a:rPr lang="en-US" altLang="en-US" sz="1200">
                <a:solidFill>
                  <a:srgbClr val="000000"/>
                </a:solidFill>
                <a:latin typeface="Tahoma" pitchFamily="34" charset="0"/>
              </a:rPr>
              <a:pPr algn="r" eaLnBrk="1" hangingPunct="1">
                <a:spcBef>
                  <a:spcPct val="0"/>
                </a:spcBef>
                <a:buClrTx/>
                <a:buFontTx/>
                <a:buNone/>
              </a:pPr>
              <a:t>4</a:t>
            </a:fld>
            <a:r>
              <a:rPr lang="en-US" altLang="en-US" sz="1200" dirty="0">
                <a:solidFill>
                  <a:srgbClr val="000000"/>
                </a:solidFill>
                <a:latin typeface="Tahoma" pitchFamily="34" charset="0"/>
              </a:rPr>
              <a:t> -</a:t>
            </a:r>
          </a:p>
        </p:txBody>
      </p:sp>
      <p:graphicFrame>
        <p:nvGraphicFramePr>
          <p:cNvPr id="14" name="Diagram 13"/>
          <p:cNvGraphicFramePr/>
          <p:nvPr>
            <p:extLst>
              <p:ext uri="{D42A27DB-BD31-4B8C-83A1-F6EECF244321}">
                <p14:modId xmlns:p14="http://schemas.microsoft.com/office/powerpoint/2010/main" val="3433853343"/>
              </p:ext>
            </p:extLst>
          </p:nvPr>
        </p:nvGraphicFramePr>
        <p:xfrm>
          <a:off x="457200" y="914400"/>
          <a:ext cx="8077200" cy="4447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03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E8EB3-D8A4-41A2-BC3B-B9A93FAB6DC0}"/>
              </a:ext>
            </a:extLst>
          </p:cNvPr>
          <p:cNvSpPr>
            <a:spLocks noGrp="1"/>
          </p:cNvSpPr>
          <p:nvPr>
            <p:ph type="sldNum" sz="quarter" idx="12"/>
          </p:nvPr>
        </p:nvSpPr>
        <p:spPr/>
        <p:txBody>
          <a:bodyPr/>
          <a:lstStyle/>
          <a:p>
            <a:pPr>
              <a:defRPr/>
            </a:pPr>
            <a:fld id="{A37B69A5-BA6F-4BB5-A40A-0EC1B5725BB6}" type="slidenum">
              <a:rPr lang="en-US" smtClean="0"/>
              <a:pPr>
                <a:defRPr/>
              </a:pPr>
              <a:t>5</a:t>
            </a:fld>
            <a:endParaRPr lang="en-US" dirty="0"/>
          </a:p>
        </p:txBody>
      </p:sp>
      <p:pic>
        <p:nvPicPr>
          <p:cNvPr id="5" name="Picture 4">
            <a:extLst>
              <a:ext uri="{FF2B5EF4-FFF2-40B4-BE49-F238E27FC236}">
                <a16:creationId xmlns:a16="http://schemas.microsoft.com/office/drawing/2014/main" id="{419546DF-E28D-42B1-B2C2-6C33E3B9DD88}"/>
              </a:ext>
            </a:extLst>
          </p:cNvPr>
          <p:cNvPicPr>
            <a:picLocks noChangeAspect="1"/>
          </p:cNvPicPr>
          <p:nvPr/>
        </p:nvPicPr>
        <p:blipFill rotWithShape="1">
          <a:blip r:embed="rId2"/>
          <a:srcRect l="26394" t="41388" r="10271" b="37918"/>
          <a:stretch/>
        </p:blipFill>
        <p:spPr>
          <a:xfrm>
            <a:off x="1828800" y="1752600"/>
            <a:ext cx="5638800" cy="1901538"/>
          </a:xfrm>
          <a:prstGeom prst="rect">
            <a:avLst/>
          </a:prstGeom>
          <a:ln>
            <a:noFill/>
          </a:ln>
          <a:effectLst>
            <a:softEdge rad="112500"/>
          </a:effectLst>
        </p:spPr>
      </p:pic>
    </p:spTree>
    <p:extLst>
      <p:ext uri="{BB962C8B-B14F-4D97-AF65-F5344CB8AC3E}">
        <p14:creationId xmlns:p14="http://schemas.microsoft.com/office/powerpoint/2010/main" val="136130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6</a:t>
            </a:fld>
            <a:endParaRPr lang="en-US" dirty="0"/>
          </a:p>
        </p:txBody>
      </p:sp>
      <p:sp>
        <p:nvSpPr>
          <p:cNvPr id="2" name="TextBox 1"/>
          <p:cNvSpPr txBox="1"/>
          <p:nvPr/>
        </p:nvSpPr>
        <p:spPr>
          <a:xfrm>
            <a:off x="304800" y="203173"/>
            <a:ext cx="86106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FY2016 -2018 HMEP Closeout Process </a:t>
            </a:r>
            <a:endParaRPr lang="en-US" sz="3200" b="1" dirty="0">
              <a:latin typeface="Times New Roman" panose="02020603050405020304" pitchFamily="18" charset="0"/>
              <a:ea typeface="Times New Roman" panose="02020603050405020304" pitchFamily="18" charset="0"/>
            </a:endParaRPr>
          </a:p>
        </p:txBody>
      </p:sp>
      <p:sp>
        <p:nvSpPr>
          <p:cNvPr id="3" name="Rectangle 2"/>
          <p:cNvSpPr/>
          <p:nvPr/>
        </p:nvSpPr>
        <p:spPr>
          <a:xfrm>
            <a:off x="169718" y="874851"/>
            <a:ext cx="8991600" cy="563231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The HMEP Grant closeout process consists of:</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Ensuring all required documentation and reporting have been submitted to the HMEP grant program. A list of official documentation is listed but not limited to the following:</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Federal Financial Reports (FFRs):</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Each Grantee is required to submit Semiannual, Annual, and Final FFRs.  Each FFR is </a:t>
            </a:r>
            <a:r>
              <a:rPr lang="en-US" b="1" dirty="0">
                <a:solidFill>
                  <a:srgbClr val="FF0000"/>
                </a:solidFill>
                <a:latin typeface="Times New Roman" panose="02020603050405020304" pitchFamily="18" charset="0"/>
                <a:cs typeface="Times New Roman" panose="02020603050405020304" pitchFamily="18" charset="0"/>
              </a:rPr>
              <a:t>cumulative</a:t>
            </a:r>
            <a:r>
              <a:rPr lang="en-US" dirty="0">
                <a:latin typeface="Times New Roman" panose="02020603050405020304" pitchFamily="18" charset="0"/>
                <a:cs typeface="Times New Roman" panose="02020603050405020304" pitchFamily="18" charset="0"/>
              </a:rPr>
              <a:t>.  </a:t>
            </a:r>
          </a:p>
          <a:p>
            <a:pPr marL="285750" lvl="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The Final FFR </a:t>
            </a:r>
            <a:r>
              <a:rPr lang="en-US" dirty="0">
                <a:latin typeface="Times New Roman" panose="02020603050405020304" pitchFamily="18" charset="0"/>
                <a:cs typeface="Times New Roman" panose="02020603050405020304" pitchFamily="18" charset="0"/>
              </a:rPr>
              <a:t>should capture the</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cumulative</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obligations and disbursements that have occurred from the initial grant award date through the end date of the performance period.</a:t>
            </a:r>
          </a:p>
          <a:p>
            <a:pPr lvl="0"/>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Performance Progress Reports (PPR):</a:t>
            </a:r>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Each Grantee is required to submit Semiannual, Annual, and Final PPRs.</a:t>
            </a:r>
          </a:p>
          <a:p>
            <a:pPr marL="285750" lvl="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The Final PPR </a:t>
            </a:r>
            <a:r>
              <a:rPr lang="en-US" dirty="0">
                <a:latin typeface="Times New Roman" panose="02020603050405020304" pitchFamily="18" charset="0"/>
                <a:cs typeface="Times New Roman" panose="02020603050405020304" pitchFamily="18" charset="0"/>
              </a:rPr>
              <a:t>is comprehensive report of the entire performance period. It should include all activities that were completed during the </a:t>
            </a:r>
            <a:r>
              <a:rPr lang="en-US" b="1" dirty="0">
                <a:solidFill>
                  <a:srgbClr val="FF0000"/>
                </a:solidFill>
                <a:latin typeface="Times New Roman" panose="02020603050405020304" pitchFamily="18" charset="0"/>
                <a:cs typeface="Times New Roman" panose="02020603050405020304" pitchFamily="18" charset="0"/>
              </a:rPr>
              <a:t>entire performance period.</a:t>
            </a:r>
            <a:r>
              <a:rPr lang="en-US" dirty="0">
                <a:solidFill>
                  <a:srgbClr val="FF0000"/>
                </a:solidFill>
                <a:latin typeface="Times New Roman" panose="02020603050405020304" pitchFamily="18" charset="0"/>
                <a:cs typeface="Times New Roman" panose="02020603050405020304" pitchFamily="18" charset="0"/>
              </a:rPr>
              <a:t> </a:t>
            </a:r>
          </a:p>
          <a:p>
            <a:pPr marL="285750" lvl="0" indent="-285750">
              <a:buFont typeface="Wingdings" panose="05000000000000000000" pitchFamily="2" charset="2"/>
              <a:buChar char="v"/>
            </a:pPr>
            <a:endParaRPr lang="en-US" dirty="0">
              <a:solidFill>
                <a:srgbClr val="FF0000"/>
              </a:solidFill>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Final SF-424A:</a:t>
            </a:r>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All Grantees must provide a final SF424A that reflects </a:t>
            </a:r>
            <a:r>
              <a:rPr lang="en-US" b="1" u="sng" dirty="0">
                <a:latin typeface="Times New Roman" panose="02020603050405020304" pitchFamily="18" charset="0"/>
                <a:cs typeface="Times New Roman" panose="02020603050405020304" pitchFamily="18" charset="0"/>
              </a:rPr>
              <a:t>the combined total </a:t>
            </a:r>
            <a:r>
              <a:rPr lang="en-US" dirty="0">
                <a:latin typeface="Times New Roman" panose="02020603050405020304" pitchFamily="18" charset="0"/>
                <a:cs typeface="Times New Roman" panose="02020603050405020304" pitchFamily="18" charset="0"/>
              </a:rPr>
              <a:t>for all three years of funding. </a:t>
            </a:r>
          </a:p>
          <a:p>
            <a:pPr lvl="0"/>
            <a:endParaRPr lang="en-US" dirty="0">
              <a:solidFill>
                <a:srgbClr val="FF0000"/>
              </a:solidFill>
              <a:latin typeface="Times New Roman" panose="02020603050405020304" pitchFamily="18" charset="0"/>
              <a:cs typeface="Times New Roman" panose="02020603050405020304" pitchFamily="18" charset="0"/>
            </a:endParaRPr>
          </a:p>
          <a:p>
            <a:pPr lvl="0"/>
            <a:endParaRPr lang="en-US" dirty="0"/>
          </a:p>
        </p:txBody>
      </p:sp>
    </p:spTree>
    <p:extLst>
      <p:ext uri="{BB962C8B-B14F-4D97-AF65-F5344CB8AC3E}">
        <p14:creationId xmlns:p14="http://schemas.microsoft.com/office/powerpoint/2010/main" val="15354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7</a:t>
            </a:fld>
            <a:endParaRPr lang="en-US" dirty="0"/>
          </a:p>
        </p:txBody>
      </p:sp>
      <p:sp>
        <p:nvSpPr>
          <p:cNvPr id="2" name="TextBox 1"/>
          <p:cNvSpPr txBox="1"/>
          <p:nvPr/>
        </p:nvSpPr>
        <p:spPr>
          <a:xfrm>
            <a:off x="218209" y="468393"/>
            <a:ext cx="86106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Reporting Schedule</a:t>
            </a:r>
            <a:endParaRPr lang="en-US" sz="3200" b="1" dirty="0">
              <a:latin typeface="Times New Roman" panose="02020603050405020304" pitchFamily="18" charset="0"/>
              <a:ea typeface="Times New Roman" panose="02020603050405020304" pitchFamily="18" charset="0"/>
            </a:endParaRPr>
          </a:p>
        </p:txBody>
      </p:sp>
      <p:sp>
        <p:nvSpPr>
          <p:cNvPr id="3" name="Rectangle 2"/>
          <p:cNvSpPr/>
          <p:nvPr/>
        </p:nvSpPr>
        <p:spPr>
          <a:xfrm>
            <a:off x="228600" y="1303616"/>
            <a:ext cx="8763000" cy="4185761"/>
          </a:xfrm>
          <a:prstGeom prst="rect">
            <a:avLst/>
          </a:prstGeom>
        </p:spPr>
        <p:txBody>
          <a:bodyPr wrap="square">
            <a:spAutoFit/>
          </a:bodyPr>
          <a:lstStyle/>
          <a:p>
            <a:pPr marL="285750" indent="-285750">
              <a:spcBef>
                <a:spcPts val="1200"/>
              </a:spcBef>
              <a:spcAft>
                <a:spcPts val="1200"/>
              </a:spcAft>
              <a:buFont typeface="Wingdings" panose="05000000000000000000" pitchFamily="2" charset="2"/>
              <a:buChar char="v"/>
              <a:tabLst>
                <a:tab pos="631825" algn="l"/>
              </a:tabLst>
            </a:pPr>
            <a:r>
              <a:rPr lang="en-US" b="1" dirty="0">
                <a:latin typeface="Times New Roman" panose="02020603050405020304" pitchFamily="18" charset="0"/>
                <a:cs typeface="Times New Roman" panose="02020603050405020304" pitchFamily="18" charset="0"/>
              </a:rPr>
              <a:t>FY16-</a:t>
            </a:r>
            <a:r>
              <a:rPr lang="en-US" dirty="0">
                <a:latin typeface="Times New Roman" panose="02020603050405020304" pitchFamily="18" charset="0"/>
                <a:cs typeface="Times New Roman" panose="02020603050405020304" pitchFamily="18" charset="0"/>
              </a:rPr>
              <a:t> Semiannual FFR due April 30, 2017 for performance period:                                   10/1/2016 - 3/31/2017</a:t>
            </a:r>
          </a:p>
          <a:p>
            <a:pPr marL="285750" indent="-285750">
              <a:spcBef>
                <a:spcPts val="1200"/>
              </a:spcBef>
              <a:spcAft>
                <a:spcPts val="120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FY16-</a:t>
            </a:r>
            <a:r>
              <a:rPr lang="en-US" dirty="0">
                <a:latin typeface="Times New Roman" panose="02020603050405020304" pitchFamily="18" charset="0"/>
                <a:cs typeface="Times New Roman" panose="02020603050405020304" pitchFamily="18" charset="0"/>
              </a:rPr>
              <a:t> Annual FFR &amp; Progress Report due December 30, 2017 for performance period: 4/1/2017 - 9/30/2017</a:t>
            </a:r>
          </a:p>
          <a:p>
            <a:pPr marL="285750" indent="-285750">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FY17-</a:t>
            </a:r>
            <a:r>
              <a:rPr lang="en-US" dirty="0">
                <a:latin typeface="Times New Roman" panose="02020603050405020304" pitchFamily="18" charset="0"/>
                <a:cs typeface="Times New Roman" panose="02020603050405020304" pitchFamily="18" charset="0"/>
              </a:rPr>
              <a:t> Semiannual FFR &amp; Progress Report due April 30, 2018 for performance period: 10/1/2017 - 3/31/2018</a:t>
            </a:r>
          </a:p>
          <a:p>
            <a:pPr marL="285750" indent="-285750">
              <a:spcBef>
                <a:spcPts val="1200"/>
              </a:spcBef>
              <a:spcAft>
                <a:spcPts val="120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FY17-</a:t>
            </a:r>
            <a:r>
              <a:rPr lang="en-US" dirty="0">
                <a:latin typeface="Times New Roman" panose="02020603050405020304" pitchFamily="18" charset="0"/>
                <a:cs typeface="Times New Roman" panose="02020603050405020304" pitchFamily="18" charset="0"/>
              </a:rPr>
              <a:t> Annual FFR &amp; Progress Report due December 30, 2018 for performance period: 4/1/2018 - 9/30/2018</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endParaRPr lang="en-US" dirty="0"/>
          </a:p>
        </p:txBody>
      </p:sp>
      <p:sp>
        <p:nvSpPr>
          <p:cNvPr id="6" name="Rectangle 5"/>
          <p:cNvSpPr/>
          <p:nvPr/>
        </p:nvSpPr>
        <p:spPr>
          <a:xfrm>
            <a:off x="2057400" y="5181600"/>
            <a:ext cx="6553200" cy="307777"/>
          </a:xfrm>
          <a:prstGeom prst="rect">
            <a:avLst/>
          </a:prstGeom>
        </p:spPr>
        <p:txBody>
          <a:bodyPr wrap="square">
            <a:spAutoFit/>
          </a:bodyPr>
          <a:lstStyle/>
          <a:p>
            <a:endParaRPr lang="en-US" sz="1400" dirty="0">
              <a:latin typeface="Times New Roman" panose="02020603050405020304" pitchFamily="18" charset="0"/>
              <a:ea typeface="Times New Roman" panose="02020603050405020304" pitchFamily="18" charset="0"/>
            </a:endParaRPr>
          </a:p>
        </p:txBody>
      </p:sp>
      <p:pic>
        <p:nvPicPr>
          <p:cNvPr id="5" name="Picture 4" descr="Group Policy &lt;strong&gt;Reporting&lt;/strong&gt; - SDM Software | Configuration Expe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123858"/>
            <a:ext cx="1881187" cy="1881187"/>
          </a:xfrm>
          <a:prstGeom prst="rect">
            <a:avLst/>
          </a:prstGeom>
        </p:spPr>
      </p:pic>
    </p:spTree>
    <p:extLst>
      <p:ext uri="{BB962C8B-B14F-4D97-AF65-F5344CB8AC3E}">
        <p14:creationId xmlns:p14="http://schemas.microsoft.com/office/powerpoint/2010/main" val="381510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8</a:t>
            </a:fld>
            <a:endParaRPr lang="en-US" dirty="0"/>
          </a:p>
        </p:txBody>
      </p:sp>
      <p:sp>
        <p:nvSpPr>
          <p:cNvPr id="2" name="TextBox 1"/>
          <p:cNvSpPr txBox="1"/>
          <p:nvPr/>
        </p:nvSpPr>
        <p:spPr>
          <a:xfrm>
            <a:off x="304800" y="203173"/>
            <a:ext cx="86106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Reporting Schedule</a:t>
            </a:r>
            <a:endParaRPr lang="en-US" sz="3200" b="1" dirty="0">
              <a:latin typeface="Times New Roman" panose="02020603050405020304" pitchFamily="18" charset="0"/>
              <a:ea typeface="Times New Roman" panose="02020603050405020304" pitchFamily="18" charset="0"/>
            </a:endParaRPr>
          </a:p>
        </p:txBody>
      </p:sp>
      <p:sp>
        <p:nvSpPr>
          <p:cNvPr id="3" name="Rectangle 2"/>
          <p:cNvSpPr/>
          <p:nvPr/>
        </p:nvSpPr>
        <p:spPr>
          <a:xfrm>
            <a:off x="277091" y="999615"/>
            <a:ext cx="8763000" cy="3970318"/>
          </a:xfrm>
          <a:prstGeom prst="rect">
            <a:avLst/>
          </a:prstGeom>
        </p:spPr>
        <p:txBody>
          <a:bodyPr wrap="square">
            <a:spAutoFit/>
          </a:bodyPr>
          <a:lstStyle/>
          <a:p>
            <a:pPr marL="285750" indent="-285750">
              <a:spcBef>
                <a:spcPts val="1200"/>
              </a:spcBef>
              <a:spcAft>
                <a:spcPts val="120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FY18- </a:t>
            </a:r>
            <a:r>
              <a:rPr lang="en-US" dirty="0">
                <a:latin typeface="Times New Roman" panose="02020603050405020304" pitchFamily="18" charset="0"/>
                <a:cs typeface="Times New Roman" panose="02020603050405020304" pitchFamily="18" charset="0"/>
              </a:rPr>
              <a:t>Semiannual FFR &amp; Progress Report due April 30, 2019 for performance period: 10/1/18 - 3/31/19</a:t>
            </a:r>
          </a:p>
          <a:p>
            <a:pPr marL="285750" indent="-285750">
              <a:spcBef>
                <a:spcPts val="1200"/>
              </a:spcBef>
              <a:spcAft>
                <a:spcPts val="120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FY18-</a:t>
            </a:r>
            <a:r>
              <a:rPr lang="en-US" dirty="0">
                <a:latin typeface="Times New Roman" panose="02020603050405020304" pitchFamily="18" charset="0"/>
                <a:cs typeface="Times New Roman" panose="02020603050405020304" pitchFamily="18" charset="0"/>
              </a:rPr>
              <a:t> Annual FFR &amp; Progress Report due December 30, 2019 for performance period: 4/1/19 - 9/30/19 </a:t>
            </a:r>
          </a:p>
          <a:p>
            <a:pPr marL="285750" indent="-285750">
              <a:spcBef>
                <a:spcPts val="1200"/>
              </a:spcBef>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FY19-</a:t>
            </a:r>
            <a:r>
              <a:rPr lang="en-US" dirty="0">
                <a:latin typeface="Times New Roman" panose="02020603050405020304" pitchFamily="18" charset="0"/>
                <a:cs typeface="Times New Roman" panose="02020603050405020304" pitchFamily="18" charset="0"/>
              </a:rPr>
              <a:t> Semiannual FFR &amp; Progress Report due April 30, 2020 for performance period: 10/01/19 – 3/30/20 </a:t>
            </a:r>
          </a:p>
          <a:p>
            <a:pPr>
              <a:spcBef>
                <a:spcPts val="1200"/>
              </a:spcBef>
              <a:spcAft>
                <a:spcPts val="1200"/>
              </a:spcAft>
            </a:pPr>
            <a:r>
              <a:rPr lang="en-US" b="1" dirty="0">
                <a:latin typeface="Times New Roman" panose="02020603050405020304" pitchFamily="18" charset="0"/>
                <a:cs typeface="Times New Roman" panose="02020603050405020304" pitchFamily="18" charset="0"/>
              </a:rPr>
              <a:t>If no Extension:</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Final</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FFR &amp; Progress Report were due on December 30, 2019</a:t>
            </a:r>
          </a:p>
          <a:p>
            <a:pPr>
              <a:spcBef>
                <a:spcPts val="1200"/>
              </a:spcBef>
              <a:spcAft>
                <a:spcPts val="1200"/>
              </a:spcAft>
            </a:pPr>
            <a:r>
              <a:rPr lang="en-US" b="1" dirty="0">
                <a:latin typeface="Times New Roman" panose="02020603050405020304" pitchFamily="18" charset="0"/>
                <a:cs typeface="Times New Roman" panose="02020603050405020304" pitchFamily="18" charset="0"/>
              </a:rPr>
              <a:t>Extensions:</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Final </a:t>
            </a:r>
            <a:r>
              <a:rPr lang="en-US" dirty="0">
                <a:latin typeface="Times New Roman" panose="02020603050405020304" pitchFamily="18" charset="0"/>
                <a:cs typeface="Times New Roman" panose="02020603050405020304" pitchFamily="18" charset="0"/>
              </a:rPr>
              <a:t>Reports due 90 days after the end of the performance period ends.</a:t>
            </a:r>
            <a:r>
              <a:rPr lang="en-US" dirty="0">
                <a:solidFill>
                  <a:srgbClr val="FF0000"/>
                </a:solidFill>
                <a:latin typeface="Times New Roman" panose="02020603050405020304" pitchFamily="18" charset="0"/>
                <a:cs typeface="Times New Roman" panose="02020603050405020304" pitchFamily="18" charset="0"/>
              </a:rPr>
              <a:t> </a:t>
            </a:r>
          </a:p>
          <a:p>
            <a:endParaRPr lang="en-US" dirty="0"/>
          </a:p>
        </p:txBody>
      </p:sp>
      <p:sp>
        <p:nvSpPr>
          <p:cNvPr id="6" name="Rectangle 5"/>
          <p:cNvSpPr/>
          <p:nvPr/>
        </p:nvSpPr>
        <p:spPr>
          <a:xfrm>
            <a:off x="2057400" y="5181600"/>
            <a:ext cx="6553200" cy="307777"/>
          </a:xfrm>
          <a:prstGeom prst="rect">
            <a:avLst/>
          </a:prstGeom>
        </p:spPr>
        <p:txBody>
          <a:bodyPr wrap="square">
            <a:spAutoFit/>
          </a:bodyPr>
          <a:lstStyle/>
          <a:p>
            <a:endParaRPr lang="en-US" sz="1400" dirty="0">
              <a:latin typeface="Times New Roman" panose="02020603050405020304" pitchFamily="18" charset="0"/>
              <a:ea typeface="Times New Roman" panose="02020603050405020304" pitchFamily="18" charset="0"/>
            </a:endParaRPr>
          </a:p>
        </p:txBody>
      </p:sp>
      <p:pic>
        <p:nvPicPr>
          <p:cNvPr id="5" name="Picture 4" descr="Detailed reports stock illustration. Illustration of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519141"/>
            <a:ext cx="1950845" cy="1463134"/>
          </a:xfrm>
          <a:prstGeom prst="rect">
            <a:avLst/>
          </a:prstGeom>
        </p:spPr>
      </p:pic>
    </p:spTree>
    <p:extLst>
      <p:ext uri="{BB962C8B-B14F-4D97-AF65-F5344CB8AC3E}">
        <p14:creationId xmlns:p14="http://schemas.microsoft.com/office/powerpoint/2010/main" val="28080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9</a:t>
            </a:fld>
            <a:endParaRPr lang="en-US" dirty="0"/>
          </a:p>
        </p:txBody>
      </p:sp>
      <p:sp>
        <p:nvSpPr>
          <p:cNvPr id="2" name="TextBox 1"/>
          <p:cNvSpPr txBox="1"/>
          <p:nvPr/>
        </p:nvSpPr>
        <p:spPr>
          <a:xfrm>
            <a:off x="304800" y="-227713"/>
            <a:ext cx="8610600" cy="1446550"/>
          </a:xfrm>
          <a:prstGeom prst="rect">
            <a:avLst/>
          </a:prstGeom>
          <a:ln/>
        </p:spPr>
        <p:txBody>
          <a:bodyPr vert="horz" wrap="square" lIns="91440" tIns="45720" rIns="91440" bIns="45720" rtlCol="0" anchor="ctr">
            <a:spAutoFit/>
          </a:bodyPr>
          <a:lstStyle/>
          <a:p>
            <a:pPr algn="ct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Friendly Reminders</a:t>
            </a:r>
          </a:p>
        </p:txBody>
      </p:sp>
      <p:sp>
        <p:nvSpPr>
          <p:cNvPr id="3" name="Rectangle 2"/>
          <p:cNvSpPr/>
          <p:nvPr/>
        </p:nvSpPr>
        <p:spPr>
          <a:xfrm>
            <a:off x="398318" y="1014335"/>
            <a:ext cx="8534400" cy="3231654"/>
          </a:xfrm>
          <a:prstGeom prst="rect">
            <a:avLst/>
          </a:prstGeom>
        </p:spPr>
        <p:txBody>
          <a:bodyPr wrap="square">
            <a:spAutoFit/>
          </a:bodyPr>
          <a:lstStyle/>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Any changes to HMEP staff or designated agency should be communicated with your Grant Specialist. </a:t>
            </a:r>
          </a:p>
          <a:p>
            <a:pPr lvl="0"/>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Activity Requests should be submitted in the grants portal and approved by PHMSA prior to conducting activity.</a:t>
            </a:r>
          </a:p>
          <a:p>
            <a:pPr lvl="0"/>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FFRs should be submitted to </a:t>
            </a:r>
            <a:r>
              <a:rPr lang="en-US" u="sng" dirty="0">
                <a:latin typeface="Times New Roman" panose="02020603050405020304" pitchFamily="18" charset="0"/>
                <a:cs typeface="Times New Roman" panose="02020603050405020304" pitchFamily="18" charset="0"/>
                <a:hlinkClick r:id="rId3"/>
              </a:rPr>
              <a:t>HMEP.grants@dot.gov</a:t>
            </a:r>
            <a:r>
              <a:rPr lang="en-US" dirty="0">
                <a:latin typeface="Times New Roman" panose="02020603050405020304" pitchFamily="18" charset="0"/>
                <a:cs typeface="Times New Roman" panose="02020603050405020304" pitchFamily="18" charset="0"/>
              </a:rPr>
              <a:t> and your Grant Specialist.</a:t>
            </a:r>
          </a:p>
          <a:p>
            <a:pPr lvl="0"/>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Progress Reports should be submitted via The PHMSA Grant Portal. (Please contact your Grant Specialist if you have any issues)</a:t>
            </a:r>
          </a:p>
        </p:txBody>
      </p:sp>
      <p:sp>
        <p:nvSpPr>
          <p:cNvPr id="8" name="Rectangle 7">
            <a:extLst>
              <a:ext uri="{FF2B5EF4-FFF2-40B4-BE49-F238E27FC236}">
                <a16:creationId xmlns:a16="http://schemas.microsoft.com/office/drawing/2014/main" id="{C32A0DBC-583D-4992-B86D-C63D44BE448C}"/>
              </a:ext>
            </a:extLst>
          </p:cNvPr>
          <p:cNvSpPr/>
          <p:nvPr/>
        </p:nvSpPr>
        <p:spPr>
          <a:xfrm>
            <a:off x="2057400" y="5131406"/>
            <a:ext cx="6553200" cy="307777"/>
          </a:xfrm>
          <a:prstGeom prst="rect">
            <a:avLst/>
          </a:prstGeom>
        </p:spPr>
        <p:txBody>
          <a:bodyPr wrap="square">
            <a:spAutoFit/>
          </a:bodyPr>
          <a:lstStyle/>
          <a:p>
            <a:endParaRPr lang="en-US" sz="1400" dirty="0">
              <a:latin typeface="Times New Roman" panose="02020603050405020304" pitchFamily="18" charset="0"/>
              <a:ea typeface="Times New Roman" panose="02020603050405020304" pitchFamily="18" charset="0"/>
            </a:endParaRPr>
          </a:p>
        </p:txBody>
      </p:sp>
      <p:pic>
        <p:nvPicPr>
          <p:cNvPr id="5" name="Picture 4" descr="Note Thumbtack Reminder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317018"/>
            <a:ext cx="2286000" cy="1628775"/>
          </a:xfrm>
          <a:prstGeom prst="rect">
            <a:avLst/>
          </a:prstGeom>
        </p:spPr>
      </p:pic>
    </p:spTree>
    <p:extLst>
      <p:ext uri="{BB962C8B-B14F-4D97-AF65-F5344CB8AC3E}">
        <p14:creationId xmlns:p14="http://schemas.microsoft.com/office/powerpoint/2010/main" val="2721427954"/>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F484E09F0B4A41A6F0DE044175E1D3" ma:contentTypeVersion="0" ma:contentTypeDescription="Create a new document." ma:contentTypeScope="" ma:versionID="a2ed898584f8b6a358a98bc8e69823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2.xml><?xml version="1.0" encoding="utf-8"?>
<ds:datastoreItem xmlns:ds="http://schemas.openxmlformats.org/officeDocument/2006/customXml" ds:itemID="{36A5CEF2-8A8D-4459-8C77-0481BD36A747}">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13B4819-6D72-477E-9323-02CB9B164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21268</TotalTime>
  <Words>2831</Words>
  <Application>Microsoft Office PowerPoint</Application>
  <PresentationFormat>On-screen Show (4:3)</PresentationFormat>
  <Paragraphs>292</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Tahoma</vt:lpstr>
      <vt:lpstr>Times New Roman</vt:lpstr>
      <vt:lpstr>Wingdings</vt:lpstr>
      <vt:lpstr>PCHELPS PHMSA Presentation Template</vt:lpstr>
      <vt:lpstr>Pipeline &amp; Hazardous Materials Safety  Administration (PHMSA)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Hazmat Grant Program  Contact Information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Hufford, Matthew (PHMSA)</cp:lastModifiedBy>
  <cp:revision>229</cp:revision>
  <cp:lastPrinted>2015-02-10T14:17:10Z</cp:lastPrinted>
  <dcterms:created xsi:type="dcterms:W3CDTF">2014-09-23T12:58:53Z</dcterms:created>
  <dcterms:modified xsi:type="dcterms:W3CDTF">2020-07-14T18:31:14Z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0x010100ABF484E09F0B4A41A6F0DE044175E1D3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