
<file path=[Content_Types].xml><?xml version="1.0" encoding="utf-8"?>
<Types xmlns="http://schemas.openxmlformats.org/package/2006/content-types">
  <Default Extension="png" ContentType="image/png"/>
  <Default Extension="jfif" ContentType="image/jpe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microsoft.com/office/2006/relationships/ui/userCustomization" Target="userCustomization/customUI.xml"/><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84" r:id="rId4"/>
  </p:sldMasterIdLst>
  <p:notesMasterIdLst>
    <p:notesMasterId r:id="rId30"/>
  </p:notesMasterIdLst>
  <p:handoutMasterIdLst>
    <p:handoutMasterId r:id="rId31"/>
  </p:handoutMasterIdLst>
  <p:sldIdLst>
    <p:sldId id="276" r:id="rId5"/>
    <p:sldId id="299" r:id="rId6"/>
    <p:sldId id="288" r:id="rId7"/>
    <p:sldId id="301" r:id="rId8"/>
    <p:sldId id="300" r:id="rId9"/>
    <p:sldId id="289" r:id="rId10"/>
    <p:sldId id="290" r:id="rId11"/>
    <p:sldId id="291" r:id="rId12"/>
    <p:sldId id="292" r:id="rId13"/>
    <p:sldId id="293" r:id="rId14"/>
    <p:sldId id="267" r:id="rId15"/>
    <p:sldId id="281" r:id="rId16"/>
    <p:sldId id="279" r:id="rId17"/>
    <p:sldId id="280" r:id="rId18"/>
    <p:sldId id="286" r:id="rId19"/>
    <p:sldId id="287" r:id="rId20"/>
    <p:sldId id="296" r:id="rId21"/>
    <p:sldId id="303" r:id="rId22"/>
    <p:sldId id="294" r:id="rId23"/>
    <p:sldId id="295" r:id="rId24"/>
    <p:sldId id="302" r:id="rId25"/>
    <p:sldId id="274" r:id="rId26"/>
    <p:sldId id="304" r:id="rId27"/>
    <p:sldId id="305" r:id="rId28"/>
    <p:sldId id="306" r:id="rId29"/>
  </p:sldIdLst>
  <p:sldSz cx="9144000" cy="6858000" type="screen4x3"/>
  <p:notesSz cx="7053263" cy="93091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932">
          <p15:clr>
            <a:srgbClr val="A4A3A4"/>
          </p15:clr>
        </p15:guide>
        <p15:guide id="2" pos="2222">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Reichenbacher, Lisa (PHMSA)" initials="RL(" lastIdx="2" clrIdx="0">
    <p:extLst>
      <p:ext uri="{19B8F6BF-5375-455C-9EA6-DF929625EA0E}">
        <p15:presenceInfo xmlns:p15="http://schemas.microsoft.com/office/powerpoint/2012/main" userId="S-1-5-21-982035342-1880134254-310265210-196842"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F0F7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15" autoAdjust="0"/>
    <p:restoredTop sz="85839" autoAdjust="0"/>
  </p:normalViewPr>
  <p:slideViewPr>
    <p:cSldViewPr>
      <p:cViewPr varScale="1">
        <p:scale>
          <a:sx n="79" d="100"/>
          <a:sy n="79" d="100"/>
        </p:scale>
        <p:origin x="942" y="39"/>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notesViewPr>
    <p:cSldViewPr>
      <p:cViewPr>
        <p:scale>
          <a:sx n="74" d="100"/>
          <a:sy n="74" d="100"/>
        </p:scale>
        <p:origin x="-2628" y="-36"/>
      </p:cViewPr>
      <p:guideLst>
        <p:guide orient="horz" pos="2932"/>
        <p:guide pos="2222"/>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viewProps" Target="view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commentAuthors" Target="commentAuthor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handoutMaster" Target="handoutMasters/handoutMaster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notesMaster" Target="notesMasters/notesMaster1.xml"/><Relationship Id="rId35" Type="http://schemas.openxmlformats.org/officeDocument/2006/relationships/theme" Target="theme/theme1.xml"/></Relationships>
</file>

<file path=ppt/diagrams/_rels/data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image" Target="../media/image3.jfif"/><Relationship Id="rId4" Type="http://schemas.openxmlformats.org/officeDocument/2006/relationships/image" Target="../media/image6.png"/></Relationships>
</file>

<file path=ppt/diagrams/_rels/data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jpeg"/><Relationship Id="rId1" Type="http://schemas.openxmlformats.org/officeDocument/2006/relationships/image" Target="../media/image8.png"/></Relationships>
</file>

<file path=ppt/diagrams/_rels/data4.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hyperlink" Target="https://dotnfa.vividlms.com/" TargetMode="External"/></Relationships>
</file>

<file path=ppt/diagrams/_rels/drawing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image" Target="../media/image3.jfif"/><Relationship Id="rId4" Type="http://schemas.openxmlformats.org/officeDocument/2006/relationships/image" Target="../media/image6.png"/></Relationships>
</file>

<file path=ppt/diagrams/_rels/drawing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jpeg"/><Relationship Id="rId1" Type="http://schemas.openxmlformats.org/officeDocument/2006/relationships/image" Target="../media/image8.png"/></Relationships>
</file>

<file path=ppt/diagrams/_rels/drawing4.xml.rels><?xml version="1.0" encoding="UTF-8" standalone="yes"?>
<Relationships xmlns="http://schemas.openxmlformats.org/package/2006/relationships"><Relationship Id="rId2" Type="http://schemas.openxmlformats.org/officeDocument/2006/relationships/hyperlink" Target="https://dotnfa.vividlms.com/" TargetMode="External"/><Relationship Id="rId1" Type="http://schemas.openxmlformats.org/officeDocument/2006/relationships/image" Target="../media/image16.jpg"/></Relationships>
</file>

<file path=ppt/diagrams/colors1.xml><?xml version="1.0" encoding="utf-8"?>
<dgm:colorsDef xmlns:dgm="http://schemas.openxmlformats.org/drawingml/2006/diagram" xmlns:a="http://schemas.openxmlformats.org/drawingml/2006/main" uniqueId="urn:microsoft.com/office/officeart/2005/8/colors/accent1_4">
  <dgm:title val=""/>
  <dgm:desc val=""/>
  <dgm:catLst>
    <dgm:cat type="accent1" pri="11400"/>
  </dgm:catLst>
  <dgm:styleLbl name="node0">
    <dgm:fillClrLst meth="cycle">
      <a:schemeClr val="accent1">
        <a:shade val="60000"/>
      </a:schemeClr>
    </dgm:fillClrLst>
    <dgm:linClrLst meth="repeat">
      <a:schemeClr val="lt1"/>
    </dgm:linClrLst>
    <dgm:effectClrLst/>
    <dgm:txLinClrLst/>
    <dgm:txFillClrLst/>
    <dgm:txEffectClrLst/>
  </dgm:styleLbl>
  <dgm:styleLbl name="node1">
    <dgm:fillClrLst meth="cycle">
      <a:schemeClr val="accent1">
        <a:shade val="50000"/>
      </a:schemeClr>
      <a:schemeClr val="accent1">
        <a:tint val="55000"/>
      </a:schemeClr>
    </dgm:fillClrLst>
    <dgm:linClrLst meth="repeat">
      <a:schemeClr val="lt1"/>
    </dgm:linClrLst>
    <dgm:effectClrLst/>
    <dgm:txLinClrLst/>
    <dgm:txFillClrLst/>
    <dgm:txEffectClrLst/>
  </dgm:styleLbl>
  <dgm:styleLbl name="alignNode1">
    <dgm:fillClrLst meth="cycle">
      <a:schemeClr val="accent1">
        <a:shade val="50000"/>
      </a:schemeClr>
      <a:schemeClr val="accent1">
        <a:tint val="55000"/>
      </a:schemeClr>
    </dgm:fillClrLst>
    <dgm:linClrLst meth="cycle">
      <a:schemeClr val="accent1">
        <a:shade val="50000"/>
      </a:schemeClr>
      <a:schemeClr val="accent1">
        <a:tint val="55000"/>
      </a:schemeClr>
    </dgm:linClrLst>
    <dgm:effectClrLst/>
    <dgm:txLinClrLst/>
    <dgm:txFillClrLst/>
    <dgm:txEffectClrLst/>
  </dgm:styleLbl>
  <dgm:styleLbl name="lnNode1">
    <dgm:fillClrLst meth="cycle">
      <a:schemeClr val="accent1">
        <a:shade val="50000"/>
      </a:schemeClr>
      <a:schemeClr val="accent1">
        <a:tint val="55000"/>
      </a:schemeClr>
    </dgm:fillClrLst>
    <dgm:linClrLst meth="repeat">
      <a:schemeClr val="lt1"/>
    </dgm:linClrLst>
    <dgm:effectClrLst/>
    <dgm:txLinClrLst/>
    <dgm:txFillClrLst/>
    <dgm:txEffectClrLst/>
  </dgm:styleLbl>
  <dgm:styleLbl name="vennNode1">
    <dgm:fillClrLst meth="cycle">
      <a:schemeClr val="accent1">
        <a:shade val="80000"/>
        <a:alpha val="50000"/>
      </a:schemeClr>
      <a:schemeClr val="accent1">
        <a:tint val="50000"/>
        <a:alpha val="50000"/>
      </a:schemeClr>
    </dgm:fillClrLst>
    <dgm:linClrLst meth="repeat">
      <a:schemeClr val="lt1"/>
    </dgm:linClrLst>
    <dgm:effectClrLst/>
    <dgm:txLinClrLst/>
    <dgm:txFillClrLst/>
    <dgm:txEffectClrLst/>
  </dgm:styleLbl>
  <dgm:styleLbl name="node2">
    <dgm:fillClrLst>
      <a:schemeClr val="accent1">
        <a:shade val="80000"/>
      </a:schemeClr>
    </dgm:fillClrLst>
    <dgm:linClrLst meth="repeat">
      <a:schemeClr val="lt1"/>
    </dgm:linClrLst>
    <dgm:effectClrLst/>
    <dgm:txLinClrLst/>
    <dgm:txFillClrLst/>
    <dgm:txEffectClrLst/>
  </dgm:styleLbl>
  <dgm:styleLbl name="node3">
    <dgm:fillClrLst>
      <a:schemeClr val="accent1">
        <a:tint val="99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fg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fg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bg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sibTrans1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0000"/>
      </a:schemeClr>
    </dgm:fillClrLst>
    <dgm:linClrLst meth="repeat">
      <a:schemeClr val="lt1"/>
    </dgm:linClrLst>
    <dgm:effectClrLst/>
    <dgm:txLinClrLst/>
    <dgm:txFillClrLst/>
    <dgm:txEffectClrLst/>
  </dgm:styleLbl>
  <dgm:styleLbl name="asst3">
    <dgm:fillClrLst>
      <a:schemeClr val="accent1">
        <a:tint val="70000"/>
      </a:schemeClr>
    </dgm:fillClrLst>
    <dgm:linClrLst meth="repeat">
      <a:schemeClr val="lt1"/>
    </dgm:linClrLst>
    <dgm:effectClrLst/>
    <dgm:txLinClrLst/>
    <dgm:txFillClrLst/>
    <dgm:txEffectClrLst/>
  </dgm:styleLbl>
  <dgm:styleLbl name="asst4">
    <dgm:fillClrLst>
      <a:schemeClr val="accent1">
        <a:tint val="50000"/>
      </a:schemeClr>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shade val="80000"/>
      </a:schemeClr>
    </dgm:linClrLst>
    <dgm:effectClrLst/>
    <dgm:txLinClrLst/>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dk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0000"/>
      </a:schemeClr>
    </dgm:fillClrLst>
    <dgm:linClrLst meth="repeat">
      <a:schemeClr val="accent1">
        <a:tint val="90000"/>
      </a:schemeClr>
    </dgm:linClrLst>
    <dgm:effectClrLst/>
    <dgm:txLinClrLst/>
    <dgm:txFillClrLst meth="repeat">
      <a:schemeClr val="tx1"/>
    </dgm:txFillClrLst>
    <dgm:txEffectClrLst/>
  </dgm:styleLbl>
  <dgm:styleLbl name="parChTrans1D3">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parChTrans1D4">
    <dgm:fillClrLst meth="repeat">
      <a:schemeClr val="accent1">
        <a:tint val="50000"/>
      </a:schemeClr>
    </dgm:fillClrLst>
    <dgm:linClrLst meth="repeat">
      <a:schemeClr val="accent1">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55000"/>
      </a:schemeClr>
    </dgm:fillClrLst>
    <dgm:linClrLst meth="repeat">
      <a:schemeClr val="accent1">
        <a:alpha val="90000"/>
        <a:tint val="55000"/>
      </a:schemeClr>
    </dgm:linClrLst>
    <dgm:effectClrLst/>
    <dgm:txLinClrLst/>
    <dgm:txFillClrLst meth="repeat">
      <a:schemeClr val="dk1"/>
    </dgm:txFillClrLst>
    <dgm:txEffectClrLst/>
  </dgm:styleLbl>
  <dgm:styleLbl name="alignAccFollowNode1">
    <dgm:fillClrLst meth="repeat">
      <a:schemeClr val="accent1">
        <a:alpha val="90000"/>
        <a:tint val="55000"/>
      </a:schemeClr>
    </dgm:fillClrLst>
    <dgm:linClrLst meth="repeat">
      <a:schemeClr val="accent1">
        <a:alpha val="90000"/>
        <a:tint val="55000"/>
      </a:schemeClr>
    </dgm:linClrLst>
    <dgm:effectClrLst/>
    <dgm:txLinClrLst/>
    <dgm:txFillClrLst meth="repeat">
      <a:schemeClr val="dk1"/>
    </dgm:txFillClrLst>
    <dgm:txEffectClrLst/>
  </dgm:styleLbl>
  <dgm:styleLbl name="bgAccFollowNode1">
    <dgm:fillClrLst meth="repeat">
      <a:schemeClr val="accent1">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50000"/>
      </a:schemeClr>
    </dgm:linClrLst>
    <dgm:effectClrLst/>
    <dgm:txLinClrLst/>
    <dgm:txFillClrLst meth="repeat">
      <a:schemeClr val="dk1"/>
    </dgm:txFillClrLst>
    <dgm:txEffectClrLst/>
  </dgm:styleLbl>
  <dgm:styleLbl name="bgShp">
    <dgm:fillClrLst meth="repeat">
      <a:schemeClr val="accent1">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55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5">
  <dgm:title val=""/>
  <dgm:desc val=""/>
  <dgm:catLst>
    <dgm:cat type="accent1" pri="11500"/>
  </dgm:catLst>
  <dgm:styleLbl name="node0">
    <dgm:fillClrLst meth="cycle">
      <a:schemeClr val="accent1">
        <a:alpha val="80000"/>
      </a:schemeClr>
    </dgm:fillClrLst>
    <dgm:linClrLst meth="repeat">
      <a:schemeClr val="lt1"/>
    </dgm:linClrLst>
    <dgm:effectClrLst/>
    <dgm:txLinClrLst/>
    <dgm:txFillClrLst/>
    <dgm:txEffectClrLst/>
  </dgm:styleLbl>
  <dgm:styleLbl name="node1">
    <dgm:fillClrLst>
      <a:schemeClr val="accent1">
        <a:alpha val="90000"/>
      </a:schemeClr>
      <a:schemeClr val="accent1">
        <a:alpha val="50000"/>
      </a:schemeClr>
    </dgm:fillClrLst>
    <dgm:linClrLst meth="repeat">
      <a:schemeClr val="lt1"/>
    </dgm:linClrLst>
    <dgm:effectClrLst/>
    <dgm:txLinClrLst/>
    <dgm:txFillClrLst/>
    <dgm:txEffectClrLst/>
  </dgm:styleLbl>
  <dgm:styleLbl name="alignNode1">
    <dgm:fillClrLst>
      <a:schemeClr val="accent1">
        <a:alpha val="90000"/>
      </a:schemeClr>
      <a:schemeClr val="accent1">
        <a:alpha val="50000"/>
      </a:schemeClr>
    </dgm:fillClrLst>
    <dgm:linClrLst>
      <a:schemeClr val="accent1">
        <a:alpha val="90000"/>
      </a:schemeClr>
      <a:schemeClr val="accent1">
        <a:alpha val="50000"/>
      </a:schemeClr>
    </dgm:linClrLst>
    <dgm:effectClrLst/>
    <dgm:txLinClrLst/>
    <dgm:txFillClrLst/>
    <dgm:txEffectClrLst/>
  </dgm:styleLbl>
  <dgm:styleLbl name="lnNode1">
    <dgm:fillClrLst>
      <a:schemeClr val="accent1">
        <a:shade val="90000"/>
      </a:schemeClr>
      <a:schemeClr val="accent1">
        <a:alpha val="50000"/>
        <a:tint val="50000"/>
      </a:schemeClr>
    </dgm:fillClrLst>
    <dgm:linClrLst meth="repeat">
      <a:schemeClr val="lt1"/>
    </dgm:linClrLst>
    <dgm:effectClrLst/>
    <dgm:txLinClrLst/>
    <dgm:txFillClrLst/>
    <dgm:txEffectClrLst/>
  </dgm:styleLbl>
  <dgm:styleLbl name="vennNode1">
    <dgm:fillClrLst>
      <a:schemeClr val="accent1">
        <a:shade val="80000"/>
        <a:alpha val="50000"/>
      </a:schemeClr>
      <a:schemeClr val="accent1">
        <a:alpha val="80000"/>
      </a:schemeClr>
    </dgm:fillClrLst>
    <dgm:linClrLst meth="repeat">
      <a:schemeClr val="lt1"/>
    </dgm:linClrLst>
    <dgm:effectClrLst/>
    <dgm:txLinClrLst/>
    <dgm:txFillClrLst/>
    <dgm:txEffectClrLst/>
  </dgm:styleLbl>
  <dgm:styleLbl name="node2">
    <dgm:fillClrLst>
      <a:schemeClr val="accent1">
        <a:alpha val="70000"/>
      </a:schemeClr>
    </dgm:fillClrLst>
    <dgm:linClrLst meth="repeat">
      <a:schemeClr val="lt1"/>
    </dgm:linClrLst>
    <dgm:effectClrLst/>
    <dgm:txLinClrLst/>
    <dgm:txFillClrLst/>
    <dgm:txEffectClrLst/>
  </dgm:styleLbl>
  <dgm:styleLbl name="node3">
    <dgm:fillClrLst>
      <a:schemeClr val="accent1">
        <a:alpha val="50000"/>
      </a:schemeClr>
    </dgm:fillClrLst>
    <dgm:linClrLst meth="repeat">
      <a:schemeClr val="lt1"/>
    </dgm:linClrLst>
    <dgm:effectClrLst/>
    <dgm:txLinClrLst/>
    <dgm:txFillClrLst/>
    <dgm:txEffectClrLst/>
  </dgm:styleLbl>
  <dgm:styleLbl name="node4">
    <dgm:fillClrLst>
      <a:schemeClr val="accent1">
        <a:alpha val="30000"/>
      </a:schemeClr>
    </dgm:fillClrLst>
    <dgm:linClrLst meth="repeat">
      <a:schemeClr val="lt1"/>
    </dgm:linClrLst>
    <dgm:effectClrLst/>
    <dgm:txLinClrLst/>
    <dgm:txFillClrLst/>
    <dgm:txEffectClrLst/>
  </dgm:styleLbl>
  <dgm:styleLbl name="fgImgPlace1">
    <dgm:fillClrLst>
      <a:schemeClr val="accent1">
        <a:tint val="50000"/>
        <a:alpha val="90000"/>
      </a:schemeClr>
      <a:schemeClr val="accent1">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fg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bg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sibTrans1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alpha val="90000"/>
      </a:schemeClr>
    </dgm:fillClrLst>
    <dgm:linClrLst meth="repeat">
      <a:schemeClr val="lt1"/>
    </dgm:linClrLst>
    <dgm:effectClrLst/>
    <dgm:txLinClrLst/>
    <dgm:txFillClrLst/>
    <dgm:txEffectClrLst/>
  </dgm:styleLbl>
  <dgm:styleLbl name="asst1">
    <dgm:fillClrLst meth="repeat">
      <a:schemeClr val="accent1">
        <a:alpha val="90000"/>
      </a:schemeClr>
    </dgm:fillClrLst>
    <dgm:linClrLst meth="repeat">
      <a:schemeClr val="lt1"/>
    </dgm:linClrLst>
    <dgm:effectClrLst/>
    <dgm:txLinClrLst/>
    <dgm:txFillClrLst/>
    <dgm:txEffectClrLst/>
  </dgm:styleLbl>
  <dgm:styleLbl name="asst2">
    <dgm:fillClrLst>
      <a:schemeClr val="accent1">
        <a:alpha val="90000"/>
      </a:schemeClr>
    </dgm:fillClrLst>
    <dgm:linClrLst meth="repeat">
      <a:schemeClr val="lt1"/>
    </dgm:linClrLst>
    <dgm:effectClrLst/>
    <dgm:txLinClrLst/>
    <dgm:txFillClrLst/>
    <dgm:txEffectClrLst/>
  </dgm:styleLbl>
  <dgm:styleLbl name="asst3">
    <dgm:fillClrLst>
      <a:schemeClr val="accent1">
        <a:alpha val="70000"/>
      </a:schemeClr>
    </dgm:fillClrLst>
    <dgm:linClrLst meth="repeat">
      <a:schemeClr val="lt1"/>
    </dgm:linClrLst>
    <dgm:effectClrLst/>
    <dgm:txLinClrLst/>
    <dgm:txFillClrLst/>
    <dgm:txEffectClrLst/>
  </dgm:styleLbl>
  <dgm:styleLbl name="asst4">
    <dgm:fillClrLst>
      <a:schemeClr val="accent1">
        <a:alpha val="50000"/>
      </a:schemeClr>
    </dgm:fillClrLst>
    <dgm:linClrLst meth="repeat">
      <a:schemeClr val="lt1"/>
    </dgm:linClrLst>
    <dgm:effectClrLst/>
    <dgm:txLinClrLst/>
    <dgm:txFillClrLst/>
    <dgm:txEffectClrLst/>
  </dgm:styleLbl>
  <dgm:styleLbl name="parChTrans2D1">
    <dgm:fillClrLst meth="repeat">
      <a:schemeClr val="accent1">
        <a:shade val="80000"/>
      </a:schemeClr>
    </dgm:fillClrLst>
    <dgm:linClrLst meth="repeat">
      <a:schemeClr val="accent1">
        <a:shade val="80000"/>
      </a:schemeClr>
    </dgm:linClrLst>
    <dgm:effectClrLst/>
    <dgm:txLinClrLst/>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dk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0000"/>
      </a:schemeClr>
    </dgm:fillClrLst>
    <dgm:linClrLst meth="repeat">
      <a:schemeClr val="accent1">
        <a:tint val="90000"/>
      </a:schemeClr>
    </dgm:linClrLst>
    <dgm:effectClrLst/>
    <dgm:txLinClrLst/>
    <dgm:txFillClrLst meth="repeat">
      <a:schemeClr val="tx1"/>
    </dgm:txFillClrLst>
    <dgm:txEffectClrLst/>
  </dgm:styleLbl>
  <dgm:styleLbl name="parChTrans1D3">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parChTrans1D4">
    <dgm:fillClrLst meth="repeat">
      <a:schemeClr val="accent1">
        <a:tint val="50000"/>
      </a:schemeClr>
    </dgm:fillClrLst>
    <dgm:linClrLst meth="repeat">
      <a:schemeClr val="accent1">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1">
        <a:alpha val="90000"/>
      </a:schemeClr>
      <a:schemeClr val="accent1">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a:schemeClr val="accent1">
        <a:alpha val="90000"/>
        <a:tint val="40000"/>
      </a:schemeClr>
      <a:schemeClr val="accent1">
        <a:alpha val="5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50000"/>
      </a:schemeClr>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B3EE2F1-198F-4591-801E-8112D0F2651A}" type="doc">
      <dgm:prSet loTypeId="urn:microsoft.com/office/officeart/2008/layout/PictureAccentList" loCatId="list" qsTypeId="urn:microsoft.com/office/officeart/2005/8/quickstyle/simple2" qsCatId="simple" csTypeId="urn:microsoft.com/office/officeart/2005/8/colors/accent1_4" csCatId="accent1" phldr="1"/>
      <dgm:spPr/>
      <dgm:t>
        <a:bodyPr/>
        <a:lstStyle/>
        <a:p>
          <a:endParaRPr lang="en-US"/>
        </a:p>
      </dgm:t>
    </dgm:pt>
    <dgm:pt modelId="{59ECCCF4-260C-4622-85D7-6A65C440F0C9}">
      <dgm:prSet phldrT="[Text]" custT="1"/>
      <dgm:spPr/>
      <dgm:t>
        <a:bodyPr/>
        <a:lstStyle/>
        <a:p>
          <a:r>
            <a:rPr lang="en-US" sz="2400" dirty="0">
              <a:latin typeface="Times New Roman" panose="02020603050405020304" pitchFamily="18" charset="0"/>
              <a:cs typeface="Times New Roman" panose="02020603050405020304" pitchFamily="18" charset="0"/>
            </a:rPr>
            <a:t>Common Requests, and Post-Award Management</a:t>
          </a:r>
        </a:p>
      </dgm:t>
    </dgm:pt>
    <dgm:pt modelId="{813A3548-3D97-4F06-85D5-825B0428D07C}" type="parTrans" cxnId="{878DF5D2-A00A-42D7-94F9-0252789A2829}">
      <dgm:prSet/>
      <dgm:spPr/>
      <dgm:t>
        <a:bodyPr/>
        <a:lstStyle/>
        <a:p>
          <a:endParaRPr lang="en-US"/>
        </a:p>
      </dgm:t>
    </dgm:pt>
    <dgm:pt modelId="{EBE08DF8-6E6A-4B06-923A-0152583A5E0E}" type="sibTrans" cxnId="{878DF5D2-A00A-42D7-94F9-0252789A2829}">
      <dgm:prSet/>
      <dgm:spPr/>
      <dgm:t>
        <a:bodyPr/>
        <a:lstStyle/>
        <a:p>
          <a:endParaRPr lang="en-US"/>
        </a:p>
      </dgm:t>
    </dgm:pt>
    <dgm:pt modelId="{3FBCDBB5-E3E7-4D04-A415-DBDBF118125B}">
      <dgm:prSet phldrT="[Text]" custT="1"/>
      <dgm:spPr/>
      <dgm:t>
        <a:bodyPr/>
        <a:lstStyle/>
        <a:p>
          <a:r>
            <a:rPr lang="en-US" sz="2400" dirty="0">
              <a:latin typeface="Times New Roman" panose="02020603050405020304" pitchFamily="18" charset="0"/>
              <a:cs typeface="Times New Roman" panose="02020603050405020304" pitchFamily="18" charset="0"/>
            </a:rPr>
            <a:t>Purpose and Introductions</a:t>
          </a:r>
        </a:p>
      </dgm:t>
    </dgm:pt>
    <dgm:pt modelId="{8206BEB8-036F-4112-BBDB-598C3860B2F4}" type="sibTrans" cxnId="{824E974C-B41E-4835-A424-4072D44DFBD0}">
      <dgm:prSet/>
      <dgm:spPr/>
      <dgm:t>
        <a:bodyPr/>
        <a:lstStyle/>
        <a:p>
          <a:endParaRPr lang="en-US"/>
        </a:p>
      </dgm:t>
    </dgm:pt>
    <dgm:pt modelId="{C708FE87-72B1-487F-9E8E-D71D924F6F6A}" type="parTrans" cxnId="{824E974C-B41E-4835-A424-4072D44DFBD0}">
      <dgm:prSet/>
      <dgm:spPr/>
      <dgm:t>
        <a:bodyPr/>
        <a:lstStyle/>
        <a:p>
          <a:endParaRPr lang="en-US"/>
        </a:p>
      </dgm:t>
    </dgm:pt>
    <dgm:pt modelId="{95447FC7-780F-4AB8-A77F-0A816B451FEE}">
      <dgm:prSet phldrT="[Text]"/>
      <dgm:spPr/>
      <dgm:t>
        <a:bodyPr/>
        <a:lstStyle/>
        <a:p>
          <a:r>
            <a:rPr lang="en-US" b="1" dirty="0">
              <a:latin typeface="Times New Roman" panose="02020603050405020304" pitchFamily="18" charset="0"/>
              <a:cs typeface="Times New Roman" panose="02020603050405020304" pitchFamily="18" charset="0"/>
            </a:rPr>
            <a:t>Agenda</a:t>
          </a:r>
        </a:p>
      </dgm:t>
    </dgm:pt>
    <dgm:pt modelId="{A55BBB87-037B-4BEF-A2B6-8695896DE742}" type="sibTrans" cxnId="{69B6FDC9-BA37-4809-BF22-AB409404EF03}">
      <dgm:prSet/>
      <dgm:spPr/>
      <dgm:t>
        <a:bodyPr/>
        <a:lstStyle/>
        <a:p>
          <a:endParaRPr lang="en-US"/>
        </a:p>
      </dgm:t>
    </dgm:pt>
    <dgm:pt modelId="{6A0D8454-4EF5-4772-A38F-256A7DD98132}" type="parTrans" cxnId="{69B6FDC9-BA37-4809-BF22-AB409404EF03}">
      <dgm:prSet/>
      <dgm:spPr/>
      <dgm:t>
        <a:bodyPr/>
        <a:lstStyle/>
        <a:p>
          <a:endParaRPr lang="en-US"/>
        </a:p>
      </dgm:t>
    </dgm:pt>
    <dgm:pt modelId="{37739A91-4F85-48B3-BDCB-5089379C8F88}">
      <dgm:prSet phldrT="[Text]" custT="1"/>
      <dgm:spPr/>
      <dgm:t>
        <a:bodyPr/>
        <a:lstStyle/>
        <a:p>
          <a:r>
            <a:rPr lang="en-US" sz="2400" dirty="0">
              <a:latin typeface="Times New Roman" panose="02020603050405020304" pitchFamily="18" charset="0"/>
              <a:cs typeface="Times New Roman" panose="02020603050405020304" pitchFamily="18" charset="0"/>
            </a:rPr>
            <a:t>Other PHMSA Grants</a:t>
          </a:r>
        </a:p>
      </dgm:t>
    </dgm:pt>
    <dgm:pt modelId="{C141A261-0874-4BAF-8EC4-0AF5147FDE50}" type="parTrans" cxnId="{C36C8927-986F-482D-9040-F0D9BAAA2083}">
      <dgm:prSet/>
      <dgm:spPr/>
      <dgm:t>
        <a:bodyPr/>
        <a:lstStyle/>
        <a:p>
          <a:endParaRPr lang="en-US"/>
        </a:p>
      </dgm:t>
    </dgm:pt>
    <dgm:pt modelId="{B61AFA41-03C3-4869-82A0-22888FBAF6B7}" type="sibTrans" cxnId="{C36C8927-986F-482D-9040-F0D9BAAA2083}">
      <dgm:prSet/>
      <dgm:spPr/>
      <dgm:t>
        <a:bodyPr/>
        <a:lstStyle/>
        <a:p>
          <a:endParaRPr lang="en-US"/>
        </a:p>
      </dgm:t>
    </dgm:pt>
    <dgm:pt modelId="{7149D581-F96A-4CA6-AD55-22EDF3D541C3}">
      <dgm:prSet phldrT="[Text]" custT="1"/>
      <dgm:spPr/>
      <dgm:t>
        <a:bodyPr/>
        <a:lstStyle/>
        <a:p>
          <a:r>
            <a:rPr lang="en-US" sz="2400" dirty="0">
              <a:latin typeface="Times New Roman" panose="02020603050405020304" pitchFamily="18" charset="0"/>
              <a:cs typeface="Times New Roman" panose="02020603050405020304" pitchFamily="18" charset="0"/>
            </a:rPr>
            <a:t>Extensions and Updated Expenditure Allowances</a:t>
          </a:r>
        </a:p>
      </dgm:t>
    </dgm:pt>
    <dgm:pt modelId="{56880A70-EB13-4D23-8B59-F48188FB5955}" type="parTrans" cxnId="{BE72F437-7A6C-49C6-ACB0-938074A08180}">
      <dgm:prSet/>
      <dgm:spPr/>
      <dgm:t>
        <a:bodyPr/>
        <a:lstStyle/>
        <a:p>
          <a:endParaRPr lang="en-US"/>
        </a:p>
      </dgm:t>
    </dgm:pt>
    <dgm:pt modelId="{FF2AD0B5-0509-4DF4-AAD5-25B3B89EEE42}" type="sibTrans" cxnId="{BE72F437-7A6C-49C6-ACB0-938074A08180}">
      <dgm:prSet/>
      <dgm:spPr/>
      <dgm:t>
        <a:bodyPr/>
        <a:lstStyle/>
        <a:p>
          <a:endParaRPr lang="en-US"/>
        </a:p>
      </dgm:t>
    </dgm:pt>
    <dgm:pt modelId="{16DCE802-11E8-4A2D-B53D-2DA6B000A675}" type="pres">
      <dgm:prSet presAssocID="{AB3EE2F1-198F-4591-801E-8112D0F2651A}" presName="layout" presStyleCnt="0">
        <dgm:presLayoutVars>
          <dgm:chMax/>
          <dgm:chPref/>
          <dgm:dir/>
          <dgm:animOne val="branch"/>
          <dgm:animLvl val="lvl"/>
          <dgm:resizeHandles/>
        </dgm:presLayoutVars>
      </dgm:prSet>
      <dgm:spPr/>
    </dgm:pt>
    <dgm:pt modelId="{D9B26E0B-54DB-4C46-9CAB-3F8C7F4E6070}" type="pres">
      <dgm:prSet presAssocID="{95447FC7-780F-4AB8-A77F-0A816B451FEE}" presName="root" presStyleCnt="0">
        <dgm:presLayoutVars>
          <dgm:chMax/>
          <dgm:chPref val="4"/>
        </dgm:presLayoutVars>
      </dgm:prSet>
      <dgm:spPr/>
    </dgm:pt>
    <dgm:pt modelId="{ADB706D0-21B7-4353-BA23-F639E06C5D72}" type="pres">
      <dgm:prSet presAssocID="{95447FC7-780F-4AB8-A77F-0A816B451FEE}" presName="rootComposite" presStyleCnt="0">
        <dgm:presLayoutVars/>
      </dgm:prSet>
      <dgm:spPr/>
    </dgm:pt>
    <dgm:pt modelId="{7DC3EEAD-0E87-4249-82BB-B5E9006A0A37}" type="pres">
      <dgm:prSet presAssocID="{95447FC7-780F-4AB8-A77F-0A816B451FEE}" presName="rootText" presStyleLbl="node0" presStyleIdx="0" presStyleCnt="1">
        <dgm:presLayoutVars>
          <dgm:chMax/>
          <dgm:chPref val="4"/>
        </dgm:presLayoutVars>
      </dgm:prSet>
      <dgm:spPr/>
    </dgm:pt>
    <dgm:pt modelId="{8486F241-EF3C-4E3C-ACC2-A3FE33B19A98}" type="pres">
      <dgm:prSet presAssocID="{95447FC7-780F-4AB8-A77F-0A816B451FEE}" presName="childShape" presStyleCnt="0">
        <dgm:presLayoutVars>
          <dgm:chMax val="0"/>
          <dgm:chPref val="0"/>
        </dgm:presLayoutVars>
      </dgm:prSet>
      <dgm:spPr/>
    </dgm:pt>
    <dgm:pt modelId="{166880DA-D9BC-4D6A-98AD-4DD0560BE068}" type="pres">
      <dgm:prSet presAssocID="{3FBCDBB5-E3E7-4D04-A415-DBDBF118125B}" presName="childComposite" presStyleCnt="0">
        <dgm:presLayoutVars>
          <dgm:chMax val="0"/>
          <dgm:chPref val="0"/>
        </dgm:presLayoutVars>
      </dgm:prSet>
      <dgm:spPr/>
    </dgm:pt>
    <dgm:pt modelId="{A1F63F6D-1FDD-40AB-B19F-858F3826A138}" type="pres">
      <dgm:prSet presAssocID="{3FBCDBB5-E3E7-4D04-A415-DBDBF118125B}" presName="Image" presStyleLbl="node1" presStyleIdx="0" presStyleCnt="4"/>
      <dgm:spPr>
        <a:blipFill>
          <a:blip xmlns:r="http://schemas.openxmlformats.org/officeDocument/2006/relationships" r:embed="rId1">
            <a:extLst>
              <a:ext uri="{28A0092B-C50C-407E-A947-70E740481C1C}">
                <a14:useLocalDpi xmlns:a14="http://schemas.microsoft.com/office/drawing/2010/main" val="0"/>
              </a:ext>
            </a:extLst>
          </a:blip>
          <a:srcRect/>
          <a:stretch>
            <a:fillRect/>
          </a:stretch>
        </a:blipFill>
      </dgm:spPr>
    </dgm:pt>
    <dgm:pt modelId="{3881596E-48AE-44D0-A3B0-BEC51F611356}" type="pres">
      <dgm:prSet presAssocID="{3FBCDBB5-E3E7-4D04-A415-DBDBF118125B}" presName="childText" presStyleLbl="lnNode1" presStyleIdx="0" presStyleCnt="4">
        <dgm:presLayoutVars>
          <dgm:chMax val="0"/>
          <dgm:chPref val="0"/>
          <dgm:bulletEnabled val="1"/>
        </dgm:presLayoutVars>
      </dgm:prSet>
      <dgm:spPr/>
    </dgm:pt>
    <dgm:pt modelId="{9F1D32BF-E3B0-4DD3-B826-D13F85C5AAB2}" type="pres">
      <dgm:prSet presAssocID="{59ECCCF4-260C-4622-85D7-6A65C440F0C9}" presName="childComposite" presStyleCnt="0">
        <dgm:presLayoutVars>
          <dgm:chMax val="0"/>
          <dgm:chPref val="0"/>
        </dgm:presLayoutVars>
      </dgm:prSet>
      <dgm:spPr/>
    </dgm:pt>
    <dgm:pt modelId="{F303E00B-4982-49C8-9734-72CB3394C5B6}" type="pres">
      <dgm:prSet presAssocID="{59ECCCF4-260C-4622-85D7-6A65C440F0C9}" presName="Image" presStyleLbl="node1" presStyleIdx="1" presStyleCnt="4"/>
      <dgm:spPr>
        <a:blipFill>
          <a:blip xmlns:r="http://schemas.openxmlformats.org/officeDocument/2006/relationships" r:embed="rId2" cstate="print">
            <a:extLst>
              <a:ext uri="{28A0092B-C50C-407E-A947-70E740481C1C}">
                <a14:useLocalDpi xmlns:a14="http://schemas.microsoft.com/office/drawing/2010/main" val="0"/>
              </a:ext>
            </a:extLst>
          </a:blip>
          <a:srcRect/>
          <a:stretch>
            <a:fillRect l="-22000" r="-22000"/>
          </a:stretch>
        </a:blipFill>
      </dgm:spPr>
    </dgm:pt>
    <dgm:pt modelId="{B9512048-5772-40EA-A37C-6893E2587EA0}" type="pres">
      <dgm:prSet presAssocID="{59ECCCF4-260C-4622-85D7-6A65C440F0C9}" presName="childText" presStyleLbl="lnNode1" presStyleIdx="1" presStyleCnt="4">
        <dgm:presLayoutVars>
          <dgm:chMax val="0"/>
          <dgm:chPref val="0"/>
          <dgm:bulletEnabled val="1"/>
        </dgm:presLayoutVars>
      </dgm:prSet>
      <dgm:spPr/>
    </dgm:pt>
    <dgm:pt modelId="{382B56B1-DA98-441E-9E46-16E17E6C320E}" type="pres">
      <dgm:prSet presAssocID="{7149D581-F96A-4CA6-AD55-22EDF3D541C3}" presName="childComposite" presStyleCnt="0">
        <dgm:presLayoutVars>
          <dgm:chMax val="0"/>
          <dgm:chPref val="0"/>
        </dgm:presLayoutVars>
      </dgm:prSet>
      <dgm:spPr/>
    </dgm:pt>
    <dgm:pt modelId="{9892AD65-4A0F-4225-9C07-56D84FEF041B}" type="pres">
      <dgm:prSet presAssocID="{7149D581-F96A-4CA6-AD55-22EDF3D541C3}" presName="Image" presStyleLbl="node1" presStyleIdx="2" presStyleCnt="4"/>
      <dgm:spPr>
        <a:blipFill>
          <a:blip xmlns:r="http://schemas.openxmlformats.org/officeDocument/2006/relationships" r:embed="rId3" cstate="print">
            <a:extLst>
              <a:ext uri="{28A0092B-C50C-407E-A947-70E740481C1C}">
                <a14:useLocalDpi xmlns:a14="http://schemas.microsoft.com/office/drawing/2010/main" val="0"/>
              </a:ext>
            </a:extLst>
          </a:blip>
          <a:srcRect/>
          <a:stretch>
            <a:fillRect/>
          </a:stretch>
        </a:blipFill>
      </dgm:spPr>
      <dgm:extLst>
        <a:ext uri="{E40237B7-FDA0-4F09-8148-C483321AD2D9}">
          <dgm14:cNvPr xmlns:dgm14="http://schemas.microsoft.com/office/drawing/2010/diagram" id="0" name="" descr="Face &lt;strong&gt;Mask&lt;/strong&gt; Breathing - Free vector graphic on Pixabay"/>
        </a:ext>
      </dgm:extLst>
    </dgm:pt>
    <dgm:pt modelId="{034A7606-E29C-4C88-8B2B-95882CB0C5B8}" type="pres">
      <dgm:prSet presAssocID="{7149D581-F96A-4CA6-AD55-22EDF3D541C3}" presName="childText" presStyleLbl="lnNode1" presStyleIdx="2" presStyleCnt="4">
        <dgm:presLayoutVars>
          <dgm:chMax val="0"/>
          <dgm:chPref val="0"/>
          <dgm:bulletEnabled val="1"/>
        </dgm:presLayoutVars>
      </dgm:prSet>
      <dgm:spPr/>
    </dgm:pt>
    <dgm:pt modelId="{D36192A7-FB27-42EB-813A-17370C75D602}" type="pres">
      <dgm:prSet presAssocID="{37739A91-4F85-48B3-BDCB-5089379C8F88}" presName="childComposite" presStyleCnt="0">
        <dgm:presLayoutVars>
          <dgm:chMax val="0"/>
          <dgm:chPref val="0"/>
        </dgm:presLayoutVars>
      </dgm:prSet>
      <dgm:spPr/>
    </dgm:pt>
    <dgm:pt modelId="{BC44F58D-C508-498E-A0DA-2FE38F716B15}" type="pres">
      <dgm:prSet presAssocID="{37739A91-4F85-48B3-BDCB-5089379C8F88}" presName="Image" presStyleLbl="node1" presStyleIdx="3" presStyleCnt="4"/>
      <dgm:spPr>
        <a:blipFill>
          <a:blip xmlns:r="http://schemas.openxmlformats.org/officeDocument/2006/relationships" r:embed="rId4" cstate="print">
            <a:extLst>
              <a:ext uri="{28A0092B-C50C-407E-A947-70E740481C1C}">
                <a14:useLocalDpi xmlns:a14="http://schemas.microsoft.com/office/drawing/2010/main" val="0"/>
              </a:ext>
            </a:extLst>
          </a:blip>
          <a:srcRect/>
          <a:stretch>
            <a:fillRect/>
          </a:stretch>
        </a:blipFill>
      </dgm:spPr>
      <dgm:extLst>
        <a:ext uri="{E40237B7-FDA0-4F09-8148-C483321AD2D9}">
          <dgm14:cNvPr xmlns:dgm14="http://schemas.microsoft.com/office/drawing/2010/diagram" id="0" name="" descr="Template:Hazardous Material Placards - wikidoc"/>
        </a:ext>
      </dgm:extLst>
    </dgm:pt>
    <dgm:pt modelId="{9B073962-82CE-49D6-9CB8-F0883C702EFC}" type="pres">
      <dgm:prSet presAssocID="{37739A91-4F85-48B3-BDCB-5089379C8F88}" presName="childText" presStyleLbl="lnNode1" presStyleIdx="3" presStyleCnt="4">
        <dgm:presLayoutVars>
          <dgm:chMax val="0"/>
          <dgm:chPref val="0"/>
          <dgm:bulletEnabled val="1"/>
        </dgm:presLayoutVars>
      </dgm:prSet>
      <dgm:spPr/>
    </dgm:pt>
  </dgm:ptLst>
  <dgm:cxnLst>
    <dgm:cxn modelId="{BE72F437-7A6C-49C6-ACB0-938074A08180}" srcId="{95447FC7-780F-4AB8-A77F-0A816B451FEE}" destId="{7149D581-F96A-4CA6-AD55-22EDF3D541C3}" srcOrd="2" destOrd="0" parTransId="{56880A70-EB13-4D23-8B59-F48188FB5955}" sibTransId="{FF2AD0B5-0509-4DF4-AAD5-25B3B89EEE42}"/>
    <dgm:cxn modelId="{22EF2707-1892-46F2-AA14-B638D9674583}" type="presOf" srcId="{95447FC7-780F-4AB8-A77F-0A816B451FEE}" destId="{7DC3EEAD-0E87-4249-82BB-B5E9006A0A37}" srcOrd="0" destOrd="0" presId="urn:microsoft.com/office/officeart/2008/layout/PictureAccentList"/>
    <dgm:cxn modelId="{059314BF-FB3E-4B3E-8287-95193D7B4837}" type="presOf" srcId="{3FBCDBB5-E3E7-4D04-A415-DBDBF118125B}" destId="{3881596E-48AE-44D0-A3B0-BEC51F611356}" srcOrd="0" destOrd="0" presId="urn:microsoft.com/office/officeart/2008/layout/PictureAccentList"/>
    <dgm:cxn modelId="{C36C8927-986F-482D-9040-F0D9BAAA2083}" srcId="{95447FC7-780F-4AB8-A77F-0A816B451FEE}" destId="{37739A91-4F85-48B3-BDCB-5089379C8F88}" srcOrd="3" destOrd="0" parTransId="{C141A261-0874-4BAF-8EC4-0AF5147FDE50}" sibTransId="{B61AFA41-03C3-4869-82A0-22888FBAF6B7}"/>
    <dgm:cxn modelId="{69B6FDC9-BA37-4809-BF22-AB409404EF03}" srcId="{AB3EE2F1-198F-4591-801E-8112D0F2651A}" destId="{95447FC7-780F-4AB8-A77F-0A816B451FEE}" srcOrd="0" destOrd="0" parTransId="{6A0D8454-4EF5-4772-A38F-256A7DD98132}" sibTransId="{A55BBB87-037B-4BEF-A2B6-8695896DE742}"/>
    <dgm:cxn modelId="{878DF5D2-A00A-42D7-94F9-0252789A2829}" srcId="{95447FC7-780F-4AB8-A77F-0A816B451FEE}" destId="{59ECCCF4-260C-4622-85D7-6A65C440F0C9}" srcOrd="1" destOrd="0" parTransId="{813A3548-3D97-4F06-85D5-825B0428D07C}" sibTransId="{EBE08DF8-6E6A-4B06-923A-0152583A5E0E}"/>
    <dgm:cxn modelId="{63295DC2-0BEC-4CAF-AE01-A5ADD7BF40AA}" type="presOf" srcId="{7149D581-F96A-4CA6-AD55-22EDF3D541C3}" destId="{034A7606-E29C-4C88-8B2B-95882CB0C5B8}" srcOrd="0" destOrd="0" presId="urn:microsoft.com/office/officeart/2008/layout/PictureAccentList"/>
    <dgm:cxn modelId="{EAF08400-3D03-426D-A653-E699E6F1CC2E}" type="presOf" srcId="{AB3EE2F1-198F-4591-801E-8112D0F2651A}" destId="{16DCE802-11E8-4A2D-B53D-2DA6B000A675}" srcOrd="0" destOrd="0" presId="urn:microsoft.com/office/officeart/2008/layout/PictureAccentList"/>
    <dgm:cxn modelId="{3094468B-B317-4667-856C-80A0237977D7}" type="presOf" srcId="{59ECCCF4-260C-4622-85D7-6A65C440F0C9}" destId="{B9512048-5772-40EA-A37C-6893E2587EA0}" srcOrd="0" destOrd="0" presId="urn:microsoft.com/office/officeart/2008/layout/PictureAccentList"/>
    <dgm:cxn modelId="{B12C5DAB-AF81-4134-B189-B1A1EC2469FE}" type="presOf" srcId="{37739A91-4F85-48B3-BDCB-5089379C8F88}" destId="{9B073962-82CE-49D6-9CB8-F0883C702EFC}" srcOrd="0" destOrd="0" presId="urn:microsoft.com/office/officeart/2008/layout/PictureAccentList"/>
    <dgm:cxn modelId="{824E974C-B41E-4835-A424-4072D44DFBD0}" srcId="{95447FC7-780F-4AB8-A77F-0A816B451FEE}" destId="{3FBCDBB5-E3E7-4D04-A415-DBDBF118125B}" srcOrd="0" destOrd="0" parTransId="{C708FE87-72B1-487F-9E8E-D71D924F6F6A}" sibTransId="{8206BEB8-036F-4112-BBDB-598C3860B2F4}"/>
    <dgm:cxn modelId="{C61DE9CC-E0DF-4AD2-83FD-18BD1563A877}" type="presParOf" srcId="{16DCE802-11E8-4A2D-B53D-2DA6B000A675}" destId="{D9B26E0B-54DB-4C46-9CAB-3F8C7F4E6070}" srcOrd="0" destOrd="0" presId="urn:microsoft.com/office/officeart/2008/layout/PictureAccentList"/>
    <dgm:cxn modelId="{256CCC30-CF46-4655-8D36-A21A1838F53A}" type="presParOf" srcId="{D9B26E0B-54DB-4C46-9CAB-3F8C7F4E6070}" destId="{ADB706D0-21B7-4353-BA23-F639E06C5D72}" srcOrd="0" destOrd="0" presId="urn:microsoft.com/office/officeart/2008/layout/PictureAccentList"/>
    <dgm:cxn modelId="{1D8AA7EA-B01D-4156-879F-3CDF510D379B}" type="presParOf" srcId="{ADB706D0-21B7-4353-BA23-F639E06C5D72}" destId="{7DC3EEAD-0E87-4249-82BB-B5E9006A0A37}" srcOrd="0" destOrd="0" presId="urn:microsoft.com/office/officeart/2008/layout/PictureAccentList"/>
    <dgm:cxn modelId="{158FCC55-AD05-445D-9093-983866280840}" type="presParOf" srcId="{D9B26E0B-54DB-4C46-9CAB-3F8C7F4E6070}" destId="{8486F241-EF3C-4E3C-ACC2-A3FE33B19A98}" srcOrd="1" destOrd="0" presId="urn:microsoft.com/office/officeart/2008/layout/PictureAccentList"/>
    <dgm:cxn modelId="{71033182-809B-438F-8A19-1EA4C6FBC8A1}" type="presParOf" srcId="{8486F241-EF3C-4E3C-ACC2-A3FE33B19A98}" destId="{166880DA-D9BC-4D6A-98AD-4DD0560BE068}" srcOrd="0" destOrd="0" presId="urn:microsoft.com/office/officeart/2008/layout/PictureAccentList"/>
    <dgm:cxn modelId="{6D629560-FAB0-4F1E-8810-5BBED1F7288D}" type="presParOf" srcId="{166880DA-D9BC-4D6A-98AD-4DD0560BE068}" destId="{A1F63F6D-1FDD-40AB-B19F-858F3826A138}" srcOrd="0" destOrd="0" presId="urn:microsoft.com/office/officeart/2008/layout/PictureAccentList"/>
    <dgm:cxn modelId="{340DFB95-EFB6-4D22-BF77-E16DACF06F30}" type="presParOf" srcId="{166880DA-D9BC-4D6A-98AD-4DD0560BE068}" destId="{3881596E-48AE-44D0-A3B0-BEC51F611356}" srcOrd="1" destOrd="0" presId="urn:microsoft.com/office/officeart/2008/layout/PictureAccentList"/>
    <dgm:cxn modelId="{BFCEEBE9-0AFB-4B05-BEA0-B31DF21A877D}" type="presParOf" srcId="{8486F241-EF3C-4E3C-ACC2-A3FE33B19A98}" destId="{9F1D32BF-E3B0-4DD3-B826-D13F85C5AAB2}" srcOrd="1" destOrd="0" presId="urn:microsoft.com/office/officeart/2008/layout/PictureAccentList"/>
    <dgm:cxn modelId="{8C38CE5B-A7FD-46EA-A30A-43E8E324171D}" type="presParOf" srcId="{9F1D32BF-E3B0-4DD3-B826-D13F85C5AAB2}" destId="{F303E00B-4982-49C8-9734-72CB3394C5B6}" srcOrd="0" destOrd="0" presId="urn:microsoft.com/office/officeart/2008/layout/PictureAccentList"/>
    <dgm:cxn modelId="{E078092F-628D-4257-A932-BFCC204EAB0C}" type="presParOf" srcId="{9F1D32BF-E3B0-4DD3-B826-D13F85C5AAB2}" destId="{B9512048-5772-40EA-A37C-6893E2587EA0}" srcOrd="1" destOrd="0" presId="urn:microsoft.com/office/officeart/2008/layout/PictureAccentList"/>
    <dgm:cxn modelId="{0FAA9F74-B602-4C03-81DF-0F3A1A37B280}" type="presParOf" srcId="{8486F241-EF3C-4E3C-ACC2-A3FE33B19A98}" destId="{382B56B1-DA98-441E-9E46-16E17E6C320E}" srcOrd="2" destOrd="0" presId="urn:microsoft.com/office/officeart/2008/layout/PictureAccentList"/>
    <dgm:cxn modelId="{22230BB8-BB0F-4BB1-954A-D3D3B7CF0312}" type="presParOf" srcId="{382B56B1-DA98-441E-9E46-16E17E6C320E}" destId="{9892AD65-4A0F-4225-9C07-56D84FEF041B}" srcOrd="0" destOrd="0" presId="urn:microsoft.com/office/officeart/2008/layout/PictureAccentList"/>
    <dgm:cxn modelId="{80BBEBB0-85BE-455F-84A7-95FEECEB9F41}" type="presParOf" srcId="{382B56B1-DA98-441E-9E46-16E17E6C320E}" destId="{034A7606-E29C-4C88-8B2B-95882CB0C5B8}" srcOrd="1" destOrd="0" presId="urn:microsoft.com/office/officeart/2008/layout/PictureAccentList"/>
    <dgm:cxn modelId="{2F92047E-C017-4F10-8C59-774958F2671D}" type="presParOf" srcId="{8486F241-EF3C-4E3C-ACC2-A3FE33B19A98}" destId="{D36192A7-FB27-42EB-813A-17370C75D602}" srcOrd="3" destOrd="0" presId="urn:microsoft.com/office/officeart/2008/layout/PictureAccentList"/>
    <dgm:cxn modelId="{AAA18B46-3175-445A-881E-32E23D99B966}" type="presParOf" srcId="{D36192A7-FB27-42EB-813A-17370C75D602}" destId="{BC44F58D-C508-498E-A0DA-2FE38F716B15}" srcOrd="0" destOrd="0" presId="urn:microsoft.com/office/officeart/2008/layout/PictureAccentList"/>
    <dgm:cxn modelId="{588BABA5-9676-4A3C-8D97-087FCBEA0890}" type="presParOf" srcId="{D36192A7-FB27-42EB-813A-17370C75D602}" destId="{9B073962-82CE-49D6-9CB8-F0883C702EFC}" srcOrd="1" destOrd="0" presId="urn:microsoft.com/office/officeart/2008/layout/PictureAccent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7C0D2BBC-C9E5-4323-B8C3-72D08814C9BA}" type="doc">
      <dgm:prSet loTypeId="urn:microsoft.com/office/officeart/2005/8/layout/pyramid1" loCatId="pyramid" qsTypeId="urn:microsoft.com/office/officeart/2005/8/quickstyle/simple1" qsCatId="simple" csTypeId="urn:microsoft.com/office/officeart/2005/8/colors/accent1_5" csCatId="accent1" phldr="1"/>
      <dgm:spPr/>
      <dgm:t>
        <a:bodyPr/>
        <a:lstStyle/>
        <a:p>
          <a:endParaRPr lang="en-US"/>
        </a:p>
      </dgm:t>
    </dgm:pt>
    <dgm:pt modelId="{F5E27837-DC99-4C01-935D-586B9FDDC3B6}">
      <dgm:prSet phldrT="[Text]" custT="1"/>
      <dgm:spPr/>
      <dgm:t>
        <a:bodyPr/>
        <a:lstStyle/>
        <a:p>
          <a:pPr marL="0" marR="0" lvl="0" indent="0" defTabSz="914400" eaLnBrk="1" fontAlgn="auto" latinLnBrk="0" hangingPunct="1">
            <a:lnSpc>
              <a:spcPct val="100000"/>
            </a:lnSpc>
            <a:spcBef>
              <a:spcPts val="0"/>
            </a:spcBef>
            <a:spcAft>
              <a:spcPts val="0"/>
            </a:spcAft>
            <a:buClrTx/>
            <a:buSzTx/>
            <a:buFontTx/>
            <a:buNone/>
            <a:tabLst/>
            <a:defRPr/>
          </a:pPr>
          <a:endParaRPr lang="en-US" sz="1100" b="1"/>
        </a:p>
        <a:p>
          <a:pPr marL="0" marR="0" lvl="0" indent="0" defTabSz="914400" eaLnBrk="1" fontAlgn="auto" latinLnBrk="0" hangingPunct="1">
            <a:lnSpc>
              <a:spcPct val="100000"/>
            </a:lnSpc>
            <a:spcBef>
              <a:spcPts val="0"/>
            </a:spcBef>
            <a:spcAft>
              <a:spcPts val="0"/>
            </a:spcAft>
            <a:buClrTx/>
            <a:buSzTx/>
            <a:buFontTx/>
            <a:buNone/>
            <a:tabLst/>
            <a:defRPr/>
          </a:pPr>
          <a:r>
            <a:rPr lang="en-US" sz="1600" b="1">
              <a:latin typeface="Times New Roman" panose="02020603050405020304" pitchFamily="18" charset="0"/>
              <a:cs typeface="Times New Roman" panose="02020603050405020304" pitchFamily="18" charset="0"/>
            </a:rPr>
            <a:t>Director</a:t>
          </a:r>
        </a:p>
        <a:p>
          <a:pPr marL="0" marR="0" lvl="0" indent="0" defTabSz="914400" eaLnBrk="1" fontAlgn="auto" latinLnBrk="0" hangingPunct="1">
            <a:lnSpc>
              <a:spcPct val="100000"/>
            </a:lnSpc>
            <a:spcBef>
              <a:spcPts val="0"/>
            </a:spcBef>
            <a:spcAft>
              <a:spcPts val="0"/>
            </a:spcAft>
            <a:buClrTx/>
            <a:buSzTx/>
            <a:buFontTx/>
            <a:buNone/>
            <a:tabLst/>
            <a:defRPr/>
          </a:pPr>
          <a:r>
            <a:rPr lang="en-US" sz="1600">
              <a:latin typeface="Times New Roman" panose="02020603050405020304" pitchFamily="18" charset="0"/>
              <a:cs typeface="Times New Roman" panose="02020603050405020304" pitchFamily="18" charset="0"/>
            </a:rPr>
            <a:t>Aaron Mitchell</a:t>
          </a:r>
          <a:endParaRPr lang="en-US" sz="1600" dirty="0">
            <a:latin typeface="Times New Roman" panose="02020603050405020304" pitchFamily="18" charset="0"/>
            <a:cs typeface="Times New Roman" panose="02020603050405020304" pitchFamily="18" charset="0"/>
          </a:endParaRPr>
        </a:p>
      </dgm:t>
    </dgm:pt>
    <dgm:pt modelId="{A48224F3-9F7E-4111-A2B4-E1C0C13D375C}" type="parTrans" cxnId="{4121A2D7-82FC-4C15-8518-62623441E8BF}">
      <dgm:prSet/>
      <dgm:spPr/>
      <dgm:t>
        <a:bodyPr/>
        <a:lstStyle/>
        <a:p>
          <a:endParaRPr lang="en-US"/>
        </a:p>
      </dgm:t>
    </dgm:pt>
    <dgm:pt modelId="{B97344C3-DDB9-45C8-9294-FC3F9479967F}" type="sibTrans" cxnId="{4121A2D7-82FC-4C15-8518-62623441E8BF}">
      <dgm:prSet/>
      <dgm:spPr/>
      <dgm:t>
        <a:bodyPr/>
        <a:lstStyle/>
        <a:p>
          <a:endParaRPr lang="en-US"/>
        </a:p>
      </dgm:t>
    </dgm:pt>
    <dgm:pt modelId="{8DDA553B-0E70-4707-98CB-2D27C329F8A7}">
      <dgm:prSet phldrT="[Text]"/>
      <dgm:spPr/>
      <dgm:t>
        <a:bodyPr/>
        <a:lstStyle/>
        <a:p>
          <a:r>
            <a:rPr lang="en-US" b="1" dirty="0">
              <a:latin typeface="Times New Roman" panose="02020603050405020304" pitchFamily="18" charset="0"/>
              <a:cs typeface="Times New Roman" panose="02020603050405020304" pitchFamily="18" charset="0"/>
            </a:rPr>
            <a:t>Chief</a:t>
          </a:r>
        </a:p>
        <a:p>
          <a:r>
            <a:rPr lang="en-US" dirty="0">
              <a:latin typeface="Times New Roman" panose="02020603050405020304" pitchFamily="18" charset="0"/>
              <a:cs typeface="Times New Roman" panose="02020603050405020304" pitchFamily="18" charset="0"/>
            </a:rPr>
            <a:t>Shakira Mack</a:t>
          </a:r>
        </a:p>
      </dgm:t>
    </dgm:pt>
    <dgm:pt modelId="{F968DBD5-E1A0-4168-838A-EBE1740EC9B2}" type="parTrans" cxnId="{B2971C80-87B3-4E47-B796-262106E8EAA0}">
      <dgm:prSet/>
      <dgm:spPr/>
      <dgm:t>
        <a:bodyPr/>
        <a:lstStyle/>
        <a:p>
          <a:endParaRPr lang="en-US"/>
        </a:p>
      </dgm:t>
    </dgm:pt>
    <dgm:pt modelId="{ADA1E86D-B6A4-40D9-BA3B-A1178AA13C2C}" type="sibTrans" cxnId="{B2971C80-87B3-4E47-B796-262106E8EAA0}">
      <dgm:prSet/>
      <dgm:spPr/>
      <dgm:t>
        <a:bodyPr/>
        <a:lstStyle/>
        <a:p>
          <a:endParaRPr lang="en-US"/>
        </a:p>
      </dgm:t>
    </dgm:pt>
    <dgm:pt modelId="{0F2D54DC-E15C-48B3-99F4-D82AC8F4AFAF}">
      <dgm:prSet phldrT="[Text]"/>
      <dgm:spPr/>
      <dgm:t>
        <a:bodyPr/>
        <a:lstStyle/>
        <a:p>
          <a:r>
            <a:rPr lang="en-US" b="1">
              <a:latin typeface="Times New Roman" panose="02020603050405020304" pitchFamily="18" charset="0"/>
              <a:cs typeface="Times New Roman" panose="02020603050405020304" pitchFamily="18" charset="0"/>
            </a:rPr>
            <a:t>Senior Grants Management Specialist</a:t>
          </a:r>
        </a:p>
        <a:p>
          <a:r>
            <a:rPr lang="en-US">
              <a:latin typeface="Times New Roman" panose="02020603050405020304" pitchFamily="18" charset="0"/>
              <a:cs typeface="Times New Roman" panose="02020603050405020304" pitchFamily="18" charset="0"/>
            </a:rPr>
            <a:t>Carla Sheppard	</a:t>
          </a:r>
          <a:endParaRPr lang="en-US" dirty="0">
            <a:latin typeface="Times New Roman" panose="02020603050405020304" pitchFamily="18" charset="0"/>
            <a:cs typeface="Times New Roman" panose="02020603050405020304" pitchFamily="18" charset="0"/>
          </a:endParaRPr>
        </a:p>
      </dgm:t>
    </dgm:pt>
    <dgm:pt modelId="{EA79D3E3-11C4-4D0E-83F7-C34E78FE38A1}" type="parTrans" cxnId="{51FBB36D-6CEF-4431-8883-752B58846EF6}">
      <dgm:prSet/>
      <dgm:spPr/>
      <dgm:t>
        <a:bodyPr/>
        <a:lstStyle/>
        <a:p>
          <a:endParaRPr lang="en-US"/>
        </a:p>
      </dgm:t>
    </dgm:pt>
    <dgm:pt modelId="{CA746F93-B070-43EA-89B4-B66B9BE521BA}" type="sibTrans" cxnId="{51FBB36D-6CEF-4431-8883-752B58846EF6}">
      <dgm:prSet/>
      <dgm:spPr/>
      <dgm:t>
        <a:bodyPr/>
        <a:lstStyle/>
        <a:p>
          <a:endParaRPr lang="en-US"/>
        </a:p>
      </dgm:t>
    </dgm:pt>
    <dgm:pt modelId="{DA0267D6-5994-4CA3-9503-E5581A0A446D}">
      <dgm:prSet/>
      <dgm:spPr/>
      <dgm:t>
        <a:bodyPr/>
        <a:lstStyle/>
        <a:p>
          <a:r>
            <a:rPr lang="en-US" b="1">
              <a:latin typeface="Times New Roman" panose="02020603050405020304" pitchFamily="18" charset="0"/>
              <a:cs typeface="Times New Roman" panose="02020603050405020304" pitchFamily="18" charset="0"/>
            </a:rPr>
            <a:t>Grants Management Specialists</a:t>
          </a:r>
        </a:p>
        <a:p>
          <a:r>
            <a:rPr lang="en-US">
              <a:latin typeface="Times New Roman" panose="02020603050405020304" pitchFamily="18" charset="0"/>
              <a:cs typeface="Times New Roman" panose="02020603050405020304" pitchFamily="18" charset="0"/>
            </a:rPr>
            <a:t>Andre White, Bonita Brown, Flor Valencia, Lisa Reichenbacher, Matthew Hufford, Suezett Edwards</a:t>
          </a:r>
          <a:endParaRPr lang="en-US" dirty="0">
            <a:latin typeface="Times New Roman" panose="02020603050405020304" pitchFamily="18" charset="0"/>
            <a:cs typeface="Times New Roman" panose="02020603050405020304" pitchFamily="18" charset="0"/>
          </a:endParaRPr>
        </a:p>
      </dgm:t>
    </dgm:pt>
    <dgm:pt modelId="{91226B3B-9D62-435C-8FBC-410A9AD96979}" type="parTrans" cxnId="{04C366FB-E708-4903-B1E0-69E963BF96C7}">
      <dgm:prSet/>
      <dgm:spPr/>
      <dgm:t>
        <a:bodyPr/>
        <a:lstStyle/>
        <a:p>
          <a:endParaRPr lang="en-US"/>
        </a:p>
      </dgm:t>
    </dgm:pt>
    <dgm:pt modelId="{78927F88-B6AF-481C-8E87-A3F61C331BDA}" type="sibTrans" cxnId="{04C366FB-E708-4903-B1E0-69E963BF96C7}">
      <dgm:prSet/>
      <dgm:spPr/>
      <dgm:t>
        <a:bodyPr/>
        <a:lstStyle/>
        <a:p>
          <a:endParaRPr lang="en-US"/>
        </a:p>
      </dgm:t>
    </dgm:pt>
    <dgm:pt modelId="{050BC8A1-451E-449F-AA79-CB87D9069736}">
      <dgm:prSet custT="1"/>
      <dgm:spPr/>
      <dgm:t>
        <a:bodyPr/>
        <a:lstStyle/>
        <a:p>
          <a:r>
            <a:rPr lang="en-US" sz="1600" b="1">
              <a:latin typeface="Times New Roman" panose="02020603050405020304" pitchFamily="18" charset="0"/>
              <a:cs typeface="Times New Roman" panose="02020603050405020304" pitchFamily="18" charset="0"/>
            </a:rPr>
            <a:t>Program Support</a:t>
          </a:r>
        </a:p>
        <a:p>
          <a:r>
            <a:rPr lang="en-US" sz="1600" b="0">
              <a:latin typeface="Times New Roman" panose="02020603050405020304" pitchFamily="18" charset="0"/>
              <a:cs typeface="Times New Roman" panose="02020603050405020304" pitchFamily="18" charset="0"/>
            </a:rPr>
            <a:t>Rose Achieng – Business Analyst </a:t>
          </a:r>
        </a:p>
        <a:p>
          <a:r>
            <a:rPr lang="en-US" sz="1600" b="0">
              <a:latin typeface="Times New Roman" panose="02020603050405020304" pitchFamily="18" charset="0"/>
              <a:cs typeface="Times New Roman" panose="02020603050405020304" pitchFamily="18" charset="0"/>
            </a:rPr>
            <a:t>Shannon Logan – Administrative Assistant  </a:t>
          </a:r>
          <a:endParaRPr lang="en-US" sz="1600" b="0" dirty="0">
            <a:latin typeface="Times New Roman" panose="02020603050405020304" pitchFamily="18" charset="0"/>
            <a:cs typeface="Times New Roman" panose="02020603050405020304" pitchFamily="18" charset="0"/>
          </a:endParaRPr>
        </a:p>
      </dgm:t>
    </dgm:pt>
    <dgm:pt modelId="{7A87D695-9BF2-451B-A69A-2D344193BFC3}" type="parTrans" cxnId="{AFD8E264-3C83-41B3-A15B-45EABE9726BB}">
      <dgm:prSet/>
      <dgm:spPr/>
      <dgm:t>
        <a:bodyPr/>
        <a:lstStyle/>
        <a:p>
          <a:endParaRPr lang="en-US"/>
        </a:p>
      </dgm:t>
    </dgm:pt>
    <dgm:pt modelId="{C405A7A4-5DB9-4411-94A0-0B17E1CF52BE}" type="sibTrans" cxnId="{AFD8E264-3C83-41B3-A15B-45EABE9726BB}">
      <dgm:prSet/>
      <dgm:spPr/>
      <dgm:t>
        <a:bodyPr/>
        <a:lstStyle/>
        <a:p>
          <a:endParaRPr lang="en-US"/>
        </a:p>
      </dgm:t>
    </dgm:pt>
    <dgm:pt modelId="{2D3DE748-1990-4A62-A34D-88DA88AC1EEC}" type="pres">
      <dgm:prSet presAssocID="{7C0D2BBC-C9E5-4323-B8C3-72D08814C9BA}" presName="Name0" presStyleCnt="0">
        <dgm:presLayoutVars>
          <dgm:dir/>
          <dgm:animLvl val="lvl"/>
          <dgm:resizeHandles val="exact"/>
        </dgm:presLayoutVars>
      </dgm:prSet>
      <dgm:spPr/>
    </dgm:pt>
    <dgm:pt modelId="{FD8129F3-8C05-4602-BF58-90C7D9495083}" type="pres">
      <dgm:prSet presAssocID="{F5E27837-DC99-4C01-935D-586B9FDDC3B6}" presName="Name8" presStyleCnt="0"/>
      <dgm:spPr/>
    </dgm:pt>
    <dgm:pt modelId="{6B551887-6517-4E34-96B7-2E9A4979619E}" type="pres">
      <dgm:prSet presAssocID="{F5E27837-DC99-4C01-935D-586B9FDDC3B6}" presName="level" presStyleLbl="node1" presStyleIdx="0" presStyleCnt="5">
        <dgm:presLayoutVars>
          <dgm:chMax val="1"/>
          <dgm:bulletEnabled val="1"/>
        </dgm:presLayoutVars>
      </dgm:prSet>
      <dgm:spPr/>
    </dgm:pt>
    <dgm:pt modelId="{B24988C5-891B-4B77-B4A1-CD870978E755}" type="pres">
      <dgm:prSet presAssocID="{F5E27837-DC99-4C01-935D-586B9FDDC3B6}" presName="levelTx" presStyleLbl="revTx" presStyleIdx="0" presStyleCnt="0">
        <dgm:presLayoutVars>
          <dgm:chMax val="1"/>
          <dgm:bulletEnabled val="1"/>
        </dgm:presLayoutVars>
      </dgm:prSet>
      <dgm:spPr/>
    </dgm:pt>
    <dgm:pt modelId="{EE1912E6-59E8-42AF-ACF9-0060E9BC66C3}" type="pres">
      <dgm:prSet presAssocID="{8DDA553B-0E70-4707-98CB-2D27C329F8A7}" presName="Name8" presStyleCnt="0"/>
      <dgm:spPr/>
    </dgm:pt>
    <dgm:pt modelId="{AA411E4C-AB49-4C3A-8690-DC81619A4D16}" type="pres">
      <dgm:prSet presAssocID="{8DDA553B-0E70-4707-98CB-2D27C329F8A7}" presName="level" presStyleLbl="node1" presStyleIdx="1" presStyleCnt="5" custScaleY="76964">
        <dgm:presLayoutVars>
          <dgm:chMax val="1"/>
          <dgm:bulletEnabled val="1"/>
        </dgm:presLayoutVars>
      </dgm:prSet>
      <dgm:spPr/>
    </dgm:pt>
    <dgm:pt modelId="{D0F7F635-1275-43AF-8574-BFB0EF958E62}" type="pres">
      <dgm:prSet presAssocID="{8DDA553B-0E70-4707-98CB-2D27C329F8A7}" presName="levelTx" presStyleLbl="revTx" presStyleIdx="0" presStyleCnt="0">
        <dgm:presLayoutVars>
          <dgm:chMax val="1"/>
          <dgm:bulletEnabled val="1"/>
        </dgm:presLayoutVars>
      </dgm:prSet>
      <dgm:spPr/>
    </dgm:pt>
    <dgm:pt modelId="{21087A11-9778-4750-8C8E-711408EEF88D}" type="pres">
      <dgm:prSet presAssocID="{0F2D54DC-E15C-48B3-99F4-D82AC8F4AFAF}" presName="Name8" presStyleCnt="0"/>
      <dgm:spPr/>
    </dgm:pt>
    <dgm:pt modelId="{EBF6C7AF-DE44-42AF-9348-2F9648C2F0A2}" type="pres">
      <dgm:prSet presAssocID="{0F2D54DC-E15C-48B3-99F4-D82AC8F4AFAF}" presName="level" presStyleLbl="node1" presStyleIdx="2" presStyleCnt="5" custScaleY="75686">
        <dgm:presLayoutVars>
          <dgm:chMax val="1"/>
          <dgm:bulletEnabled val="1"/>
        </dgm:presLayoutVars>
      </dgm:prSet>
      <dgm:spPr/>
    </dgm:pt>
    <dgm:pt modelId="{F297AEC7-4F29-40B0-8432-07144A4A5CE0}" type="pres">
      <dgm:prSet presAssocID="{0F2D54DC-E15C-48B3-99F4-D82AC8F4AFAF}" presName="levelTx" presStyleLbl="revTx" presStyleIdx="0" presStyleCnt="0">
        <dgm:presLayoutVars>
          <dgm:chMax val="1"/>
          <dgm:bulletEnabled val="1"/>
        </dgm:presLayoutVars>
      </dgm:prSet>
      <dgm:spPr/>
    </dgm:pt>
    <dgm:pt modelId="{58DC7C48-B220-4B20-B598-8F67234130B3}" type="pres">
      <dgm:prSet presAssocID="{DA0267D6-5994-4CA3-9503-E5581A0A446D}" presName="Name8" presStyleCnt="0"/>
      <dgm:spPr/>
    </dgm:pt>
    <dgm:pt modelId="{ACD163D8-F720-4A6B-A022-4B77AEB0E1B8}" type="pres">
      <dgm:prSet presAssocID="{DA0267D6-5994-4CA3-9503-E5581A0A446D}" presName="level" presStyleLbl="node1" presStyleIdx="3" presStyleCnt="5" custScaleY="78346" custLinFactNeighborX="-189" custLinFactNeighborY="1250">
        <dgm:presLayoutVars>
          <dgm:chMax val="1"/>
          <dgm:bulletEnabled val="1"/>
        </dgm:presLayoutVars>
      </dgm:prSet>
      <dgm:spPr/>
    </dgm:pt>
    <dgm:pt modelId="{CA2FA4B5-831F-492E-8803-89CC506798E3}" type="pres">
      <dgm:prSet presAssocID="{DA0267D6-5994-4CA3-9503-E5581A0A446D}" presName="levelTx" presStyleLbl="revTx" presStyleIdx="0" presStyleCnt="0">
        <dgm:presLayoutVars>
          <dgm:chMax val="1"/>
          <dgm:bulletEnabled val="1"/>
        </dgm:presLayoutVars>
      </dgm:prSet>
      <dgm:spPr/>
    </dgm:pt>
    <dgm:pt modelId="{946F98D1-7A78-47C5-AF4A-741AAD624FB9}" type="pres">
      <dgm:prSet presAssocID="{050BC8A1-451E-449F-AA79-CB87D9069736}" presName="Name8" presStyleCnt="0"/>
      <dgm:spPr/>
    </dgm:pt>
    <dgm:pt modelId="{81C70475-03BF-4B12-B23D-FF24B9B12A34}" type="pres">
      <dgm:prSet presAssocID="{050BC8A1-451E-449F-AA79-CB87D9069736}" presName="level" presStyleLbl="node1" presStyleIdx="4" presStyleCnt="5" custScaleY="77884">
        <dgm:presLayoutVars>
          <dgm:chMax val="1"/>
          <dgm:bulletEnabled val="1"/>
        </dgm:presLayoutVars>
      </dgm:prSet>
      <dgm:spPr/>
    </dgm:pt>
    <dgm:pt modelId="{F98E1D13-955C-4417-B22A-4A234DE2B38A}" type="pres">
      <dgm:prSet presAssocID="{050BC8A1-451E-449F-AA79-CB87D9069736}" presName="levelTx" presStyleLbl="revTx" presStyleIdx="0" presStyleCnt="0">
        <dgm:presLayoutVars>
          <dgm:chMax val="1"/>
          <dgm:bulletEnabled val="1"/>
        </dgm:presLayoutVars>
      </dgm:prSet>
      <dgm:spPr/>
    </dgm:pt>
  </dgm:ptLst>
  <dgm:cxnLst>
    <dgm:cxn modelId="{6FF77BEE-84B8-4A94-85BD-B3F2595AA878}" type="presOf" srcId="{8DDA553B-0E70-4707-98CB-2D27C329F8A7}" destId="{D0F7F635-1275-43AF-8574-BFB0EF958E62}" srcOrd="1" destOrd="0" presId="urn:microsoft.com/office/officeart/2005/8/layout/pyramid1"/>
    <dgm:cxn modelId="{8A1D3C55-DB69-4A41-97F1-4D3E2990711E}" type="presOf" srcId="{050BC8A1-451E-449F-AA79-CB87D9069736}" destId="{F98E1D13-955C-4417-B22A-4A234DE2B38A}" srcOrd="1" destOrd="0" presId="urn:microsoft.com/office/officeart/2005/8/layout/pyramid1"/>
    <dgm:cxn modelId="{3250E01A-E02D-431B-BF07-94A1173A14A6}" type="presOf" srcId="{F5E27837-DC99-4C01-935D-586B9FDDC3B6}" destId="{B24988C5-891B-4B77-B4A1-CD870978E755}" srcOrd="1" destOrd="0" presId="urn:microsoft.com/office/officeart/2005/8/layout/pyramid1"/>
    <dgm:cxn modelId="{AFD8E264-3C83-41B3-A15B-45EABE9726BB}" srcId="{7C0D2BBC-C9E5-4323-B8C3-72D08814C9BA}" destId="{050BC8A1-451E-449F-AA79-CB87D9069736}" srcOrd="4" destOrd="0" parTransId="{7A87D695-9BF2-451B-A69A-2D344193BFC3}" sibTransId="{C405A7A4-5DB9-4411-94A0-0B17E1CF52BE}"/>
    <dgm:cxn modelId="{4121A2D7-82FC-4C15-8518-62623441E8BF}" srcId="{7C0D2BBC-C9E5-4323-B8C3-72D08814C9BA}" destId="{F5E27837-DC99-4C01-935D-586B9FDDC3B6}" srcOrd="0" destOrd="0" parTransId="{A48224F3-9F7E-4111-A2B4-E1C0C13D375C}" sibTransId="{B97344C3-DDB9-45C8-9294-FC3F9479967F}"/>
    <dgm:cxn modelId="{51FBB36D-6CEF-4431-8883-752B58846EF6}" srcId="{7C0D2BBC-C9E5-4323-B8C3-72D08814C9BA}" destId="{0F2D54DC-E15C-48B3-99F4-D82AC8F4AFAF}" srcOrd="2" destOrd="0" parTransId="{EA79D3E3-11C4-4D0E-83F7-C34E78FE38A1}" sibTransId="{CA746F93-B070-43EA-89B4-B66B9BE521BA}"/>
    <dgm:cxn modelId="{04C366FB-E708-4903-B1E0-69E963BF96C7}" srcId="{7C0D2BBC-C9E5-4323-B8C3-72D08814C9BA}" destId="{DA0267D6-5994-4CA3-9503-E5581A0A446D}" srcOrd="3" destOrd="0" parTransId="{91226B3B-9D62-435C-8FBC-410A9AD96979}" sibTransId="{78927F88-B6AF-481C-8E87-A3F61C331BDA}"/>
    <dgm:cxn modelId="{513FFB93-5FCB-48DD-97F2-E1E6BA6EC530}" type="presOf" srcId="{DA0267D6-5994-4CA3-9503-E5581A0A446D}" destId="{CA2FA4B5-831F-492E-8803-89CC506798E3}" srcOrd="1" destOrd="0" presId="urn:microsoft.com/office/officeart/2005/8/layout/pyramid1"/>
    <dgm:cxn modelId="{5CEED6C1-B2E7-438E-BBF4-E94D6DE030AB}" type="presOf" srcId="{7C0D2BBC-C9E5-4323-B8C3-72D08814C9BA}" destId="{2D3DE748-1990-4A62-A34D-88DA88AC1EEC}" srcOrd="0" destOrd="0" presId="urn:microsoft.com/office/officeart/2005/8/layout/pyramid1"/>
    <dgm:cxn modelId="{55948CDC-FC6B-49A4-88BE-8F357E766735}" type="presOf" srcId="{0F2D54DC-E15C-48B3-99F4-D82AC8F4AFAF}" destId="{F297AEC7-4F29-40B0-8432-07144A4A5CE0}" srcOrd="1" destOrd="0" presId="urn:microsoft.com/office/officeart/2005/8/layout/pyramid1"/>
    <dgm:cxn modelId="{B2971C80-87B3-4E47-B796-262106E8EAA0}" srcId="{7C0D2BBC-C9E5-4323-B8C3-72D08814C9BA}" destId="{8DDA553B-0E70-4707-98CB-2D27C329F8A7}" srcOrd="1" destOrd="0" parTransId="{F968DBD5-E1A0-4168-838A-EBE1740EC9B2}" sibTransId="{ADA1E86D-B6A4-40D9-BA3B-A1178AA13C2C}"/>
    <dgm:cxn modelId="{BE3E8569-C2FE-44D5-B799-94B1E42A3DA1}" type="presOf" srcId="{DA0267D6-5994-4CA3-9503-E5581A0A446D}" destId="{ACD163D8-F720-4A6B-A022-4B77AEB0E1B8}" srcOrd="0" destOrd="0" presId="urn:microsoft.com/office/officeart/2005/8/layout/pyramid1"/>
    <dgm:cxn modelId="{E436EC84-B2E4-4284-8327-5F5D4E06BD66}" type="presOf" srcId="{050BC8A1-451E-449F-AA79-CB87D9069736}" destId="{81C70475-03BF-4B12-B23D-FF24B9B12A34}" srcOrd="0" destOrd="0" presId="urn:microsoft.com/office/officeart/2005/8/layout/pyramid1"/>
    <dgm:cxn modelId="{70EB83A3-7AD7-4C52-8CC6-3A07AADE927A}" type="presOf" srcId="{F5E27837-DC99-4C01-935D-586B9FDDC3B6}" destId="{6B551887-6517-4E34-96B7-2E9A4979619E}" srcOrd="0" destOrd="0" presId="urn:microsoft.com/office/officeart/2005/8/layout/pyramid1"/>
    <dgm:cxn modelId="{2DA7B634-EB63-4677-B34D-7BDE01601791}" type="presOf" srcId="{8DDA553B-0E70-4707-98CB-2D27C329F8A7}" destId="{AA411E4C-AB49-4C3A-8690-DC81619A4D16}" srcOrd="0" destOrd="0" presId="urn:microsoft.com/office/officeart/2005/8/layout/pyramid1"/>
    <dgm:cxn modelId="{0A52E376-2CDC-406E-B9F3-D07CFF571128}" type="presOf" srcId="{0F2D54DC-E15C-48B3-99F4-D82AC8F4AFAF}" destId="{EBF6C7AF-DE44-42AF-9348-2F9648C2F0A2}" srcOrd="0" destOrd="0" presId="urn:microsoft.com/office/officeart/2005/8/layout/pyramid1"/>
    <dgm:cxn modelId="{AE03C0D7-DC31-49D7-A6FD-95B859346F49}" type="presParOf" srcId="{2D3DE748-1990-4A62-A34D-88DA88AC1EEC}" destId="{FD8129F3-8C05-4602-BF58-90C7D9495083}" srcOrd="0" destOrd="0" presId="urn:microsoft.com/office/officeart/2005/8/layout/pyramid1"/>
    <dgm:cxn modelId="{09FC9F81-DF1E-474D-8131-30A11F228D8A}" type="presParOf" srcId="{FD8129F3-8C05-4602-BF58-90C7D9495083}" destId="{6B551887-6517-4E34-96B7-2E9A4979619E}" srcOrd="0" destOrd="0" presId="urn:microsoft.com/office/officeart/2005/8/layout/pyramid1"/>
    <dgm:cxn modelId="{9C356B5F-1D44-48A3-A527-D69B04BEC95E}" type="presParOf" srcId="{FD8129F3-8C05-4602-BF58-90C7D9495083}" destId="{B24988C5-891B-4B77-B4A1-CD870978E755}" srcOrd="1" destOrd="0" presId="urn:microsoft.com/office/officeart/2005/8/layout/pyramid1"/>
    <dgm:cxn modelId="{9F100E55-F292-4F33-A61B-BFEECDECA0CB}" type="presParOf" srcId="{2D3DE748-1990-4A62-A34D-88DA88AC1EEC}" destId="{EE1912E6-59E8-42AF-ACF9-0060E9BC66C3}" srcOrd="1" destOrd="0" presId="urn:microsoft.com/office/officeart/2005/8/layout/pyramid1"/>
    <dgm:cxn modelId="{973A2AB4-9776-4DC0-935E-53DBA2D95973}" type="presParOf" srcId="{EE1912E6-59E8-42AF-ACF9-0060E9BC66C3}" destId="{AA411E4C-AB49-4C3A-8690-DC81619A4D16}" srcOrd="0" destOrd="0" presId="urn:microsoft.com/office/officeart/2005/8/layout/pyramid1"/>
    <dgm:cxn modelId="{D94879D2-E9D5-4D61-BFA8-DA2D823C00A1}" type="presParOf" srcId="{EE1912E6-59E8-42AF-ACF9-0060E9BC66C3}" destId="{D0F7F635-1275-43AF-8574-BFB0EF958E62}" srcOrd="1" destOrd="0" presId="urn:microsoft.com/office/officeart/2005/8/layout/pyramid1"/>
    <dgm:cxn modelId="{A469D2FB-DBF6-487F-B4E5-DA5B38323083}" type="presParOf" srcId="{2D3DE748-1990-4A62-A34D-88DA88AC1EEC}" destId="{21087A11-9778-4750-8C8E-711408EEF88D}" srcOrd="2" destOrd="0" presId="urn:microsoft.com/office/officeart/2005/8/layout/pyramid1"/>
    <dgm:cxn modelId="{B256161B-D009-4A39-9DE8-26EF2A0BED97}" type="presParOf" srcId="{21087A11-9778-4750-8C8E-711408EEF88D}" destId="{EBF6C7AF-DE44-42AF-9348-2F9648C2F0A2}" srcOrd="0" destOrd="0" presId="urn:microsoft.com/office/officeart/2005/8/layout/pyramid1"/>
    <dgm:cxn modelId="{47DC8297-2FC2-4DB5-825F-899141F1C819}" type="presParOf" srcId="{21087A11-9778-4750-8C8E-711408EEF88D}" destId="{F297AEC7-4F29-40B0-8432-07144A4A5CE0}" srcOrd="1" destOrd="0" presId="urn:microsoft.com/office/officeart/2005/8/layout/pyramid1"/>
    <dgm:cxn modelId="{9DF3FAA4-9EA2-4919-B057-CE02E316CF5E}" type="presParOf" srcId="{2D3DE748-1990-4A62-A34D-88DA88AC1EEC}" destId="{58DC7C48-B220-4B20-B598-8F67234130B3}" srcOrd="3" destOrd="0" presId="urn:microsoft.com/office/officeart/2005/8/layout/pyramid1"/>
    <dgm:cxn modelId="{FCCB6E9D-811D-41F6-B529-1084FEC2E033}" type="presParOf" srcId="{58DC7C48-B220-4B20-B598-8F67234130B3}" destId="{ACD163D8-F720-4A6B-A022-4B77AEB0E1B8}" srcOrd="0" destOrd="0" presId="urn:microsoft.com/office/officeart/2005/8/layout/pyramid1"/>
    <dgm:cxn modelId="{40292893-444F-4BAE-9287-9B3E3E15B687}" type="presParOf" srcId="{58DC7C48-B220-4B20-B598-8F67234130B3}" destId="{CA2FA4B5-831F-492E-8803-89CC506798E3}" srcOrd="1" destOrd="0" presId="urn:microsoft.com/office/officeart/2005/8/layout/pyramid1"/>
    <dgm:cxn modelId="{65E96C1F-EC55-47CC-AC9B-DB386CCC9D2D}" type="presParOf" srcId="{2D3DE748-1990-4A62-A34D-88DA88AC1EEC}" destId="{946F98D1-7A78-47C5-AF4A-741AAD624FB9}" srcOrd="4" destOrd="0" presId="urn:microsoft.com/office/officeart/2005/8/layout/pyramid1"/>
    <dgm:cxn modelId="{07E49210-F070-46FE-A2E9-8185A9685A9B}" type="presParOf" srcId="{946F98D1-7A78-47C5-AF4A-741AAD624FB9}" destId="{81C70475-03BF-4B12-B23D-FF24B9B12A34}" srcOrd="0" destOrd="0" presId="urn:microsoft.com/office/officeart/2005/8/layout/pyramid1"/>
    <dgm:cxn modelId="{858421EA-AF35-43B8-BB79-43C0D3172106}" type="presParOf" srcId="{946F98D1-7A78-47C5-AF4A-741AAD624FB9}" destId="{F98E1D13-955C-4417-B22A-4A234DE2B38A}" srcOrd="1" destOrd="0" presId="urn:microsoft.com/office/officeart/2005/8/layout/pyramid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22B5E936-D769-4866-A5F6-C82F0A55544E}" type="doc">
      <dgm:prSet loTypeId="urn:microsoft.com/office/officeart/2005/8/layout/vList3" loCatId="picture" qsTypeId="urn:microsoft.com/office/officeart/2005/8/quickstyle/simple2" qsCatId="simple" csTypeId="urn:microsoft.com/office/officeart/2005/8/colors/accent1_2" csCatId="accent1" phldr="1"/>
      <dgm:spPr/>
      <dgm:t>
        <a:bodyPr/>
        <a:lstStyle/>
        <a:p>
          <a:endParaRPr lang="en-US"/>
        </a:p>
      </dgm:t>
    </dgm:pt>
    <dgm:pt modelId="{3C89156C-7C56-4322-AFCB-9412CFFAA9AF}">
      <dgm:prSet phldrT="[Text]"/>
      <dgm:spPr>
        <a:ln>
          <a:solidFill>
            <a:schemeClr val="accent6">
              <a:lumMod val="40000"/>
              <a:lumOff val="60000"/>
            </a:schemeClr>
          </a:solidFill>
        </a:ln>
      </dgm:spPr>
      <dgm:t>
        <a:bodyPr/>
        <a:lstStyle/>
        <a:p>
          <a:r>
            <a:rPr lang="en-US" b="0" cap="none" spc="0" dirty="0">
              <a:ln w="0"/>
              <a:solidFill>
                <a:schemeClr val="bg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Activity Requests</a:t>
          </a:r>
        </a:p>
      </dgm:t>
    </dgm:pt>
    <dgm:pt modelId="{97452970-9792-433D-B49E-3E85C4B7576A}" type="parTrans" cxnId="{B67CDE2F-50C9-4C05-ADE0-09EE854D64A6}">
      <dgm:prSet/>
      <dgm:spPr/>
      <dgm:t>
        <a:bodyPr/>
        <a:lstStyle/>
        <a:p>
          <a:endParaRPr lang="en-US"/>
        </a:p>
      </dgm:t>
    </dgm:pt>
    <dgm:pt modelId="{0671E0A7-DD70-4662-80F3-7D384EDE3862}" type="sibTrans" cxnId="{B67CDE2F-50C9-4C05-ADE0-09EE854D64A6}">
      <dgm:prSet/>
      <dgm:spPr/>
      <dgm:t>
        <a:bodyPr/>
        <a:lstStyle/>
        <a:p>
          <a:endParaRPr lang="en-US"/>
        </a:p>
      </dgm:t>
    </dgm:pt>
    <dgm:pt modelId="{A05FF054-7069-4210-BDEB-EB5C007E2ABF}">
      <dgm:prSet phldrT="[Text]"/>
      <dgm:spPr>
        <a:ln>
          <a:solidFill>
            <a:schemeClr val="accent6">
              <a:lumMod val="40000"/>
              <a:lumOff val="60000"/>
            </a:schemeClr>
          </a:solidFill>
        </a:ln>
      </dgm:spPr>
      <dgm:t>
        <a:bodyPr/>
        <a:lstStyle/>
        <a:p>
          <a:r>
            <a:rPr lang="en-US" b="0" cap="none" spc="0" dirty="0">
              <a:ln w="0"/>
              <a:solidFill>
                <a:schemeClr val="bg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Cost Types</a:t>
          </a:r>
        </a:p>
      </dgm:t>
    </dgm:pt>
    <dgm:pt modelId="{2B8912DA-C7A6-4399-A30B-8E2498E6E413}" type="parTrans" cxnId="{EC6B2C66-25CA-4650-B7A8-065D0B3AEE12}">
      <dgm:prSet/>
      <dgm:spPr/>
      <dgm:t>
        <a:bodyPr/>
        <a:lstStyle/>
        <a:p>
          <a:endParaRPr lang="en-US"/>
        </a:p>
      </dgm:t>
    </dgm:pt>
    <dgm:pt modelId="{EE913478-177A-4B2C-9EB2-F991F33D3A54}" type="sibTrans" cxnId="{EC6B2C66-25CA-4650-B7A8-065D0B3AEE12}">
      <dgm:prSet/>
      <dgm:spPr/>
      <dgm:t>
        <a:bodyPr/>
        <a:lstStyle/>
        <a:p>
          <a:endParaRPr lang="en-US"/>
        </a:p>
      </dgm:t>
    </dgm:pt>
    <dgm:pt modelId="{439EB7DF-3676-4A68-8C92-C0489DB0AE37}">
      <dgm:prSet phldrT="[Text]"/>
      <dgm:spPr>
        <a:ln>
          <a:solidFill>
            <a:schemeClr val="accent6">
              <a:lumMod val="40000"/>
              <a:lumOff val="60000"/>
            </a:schemeClr>
          </a:solidFill>
        </a:ln>
      </dgm:spPr>
      <dgm:t>
        <a:bodyPr/>
        <a:lstStyle/>
        <a:p>
          <a:r>
            <a:rPr lang="en-US" b="0" cap="none" spc="0" dirty="0">
              <a:ln w="0"/>
              <a:solidFill>
                <a:schemeClr val="bg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Cost Sharing</a:t>
          </a:r>
        </a:p>
      </dgm:t>
    </dgm:pt>
    <dgm:pt modelId="{83ECE27A-FCC5-455B-A433-AE5D6E93DEBD}" type="parTrans" cxnId="{ECEB2E09-46FF-4B0E-9A25-94BA5DAA3AC6}">
      <dgm:prSet/>
      <dgm:spPr/>
      <dgm:t>
        <a:bodyPr/>
        <a:lstStyle/>
        <a:p>
          <a:endParaRPr lang="en-US"/>
        </a:p>
      </dgm:t>
    </dgm:pt>
    <dgm:pt modelId="{23B56058-5A5A-47D7-8506-3FDFEB597141}" type="sibTrans" cxnId="{ECEB2E09-46FF-4B0E-9A25-94BA5DAA3AC6}">
      <dgm:prSet/>
      <dgm:spPr/>
      <dgm:t>
        <a:bodyPr/>
        <a:lstStyle/>
        <a:p>
          <a:endParaRPr lang="en-US"/>
        </a:p>
      </dgm:t>
    </dgm:pt>
    <dgm:pt modelId="{20777372-2750-432B-9719-229E5C9870F0}" type="pres">
      <dgm:prSet presAssocID="{22B5E936-D769-4866-A5F6-C82F0A55544E}" presName="linearFlow" presStyleCnt="0">
        <dgm:presLayoutVars>
          <dgm:dir/>
          <dgm:resizeHandles val="exact"/>
        </dgm:presLayoutVars>
      </dgm:prSet>
      <dgm:spPr/>
    </dgm:pt>
    <dgm:pt modelId="{DEB1389F-29E7-422F-AB4A-B588783D2F6D}" type="pres">
      <dgm:prSet presAssocID="{3C89156C-7C56-4322-AFCB-9412CFFAA9AF}" presName="composite" presStyleCnt="0"/>
      <dgm:spPr/>
    </dgm:pt>
    <dgm:pt modelId="{8FA80736-D98F-42F3-BD3F-4562E38E8C0F}" type="pres">
      <dgm:prSet presAssocID="{3C89156C-7C56-4322-AFCB-9412CFFAA9AF}" presName="imgShp" presStyleLbl="fgImgPlace1" presStyleIdx="0" presStyleCnt="3"/>
      <dgm:spPr>
        <a:blipFill>
          <a:blip xmlns:r="http://schemas.openxmlformats.org/officeDocument/2006/relationships" r:embed="rId1" cstate="print">
            <a:extLst>
              <a:ext uri="{28A0092B-C50C-407E-A947-70E740481C1C}">
                <a14:useLocalDpi xmlns:a14="http://schemas.microsoft.com/office/drawing/2010/main" val="0"/>
              </a:ext>
            </a:extLst>
          </a:blip>
          <a:srcRect/>
          <a:stretch>
            <a:fillRect l="-3000" r="-3000"/>
          </a:stretch>
        </a:blipFill>
        <a:ln>
          <a:solidFill>
            <a:schemeClr val="accent6">
              <a:lumMod val="40000"/>
              <a:lumOff val="60000"/>
            </a:schemeClr>
          </a:solidFill>
        </a:ln>
      </dgm:spPr>
      <dgm:extLst>
        <a:ext uri="{E40237B7-FDA0-4F09-8148-C483321AD2D9}">
          <dgm14:cNvPr xmlns:dgm14="http://schemas.microsoft.com/office/drawing/2010/diagram" id="0" name="" descr="Clipart - &lt;strong&gt;Office Document&lt;/strong&gt;"/>
        </a:ext>
      </dgm:extLst>
    </dgm:pt>
    <dgm:pt modelId="{D54E4231-A4D2-4538-AC94-4818BE8A41B6}" type="pres">
      <dgm:prSet presAssocID="{3C89156C-7C56-4322-AFCB-9412CFFAA9AF}" presName="txShp" presStyleLbl="node1" presStyleIdx="0" presStyleCnt="3">
        <dgm:presLayoutVars>
          <dgm:bulletEnabled val="1"/>
        </dgm:presLayoutVars>
      </dgm:prSet>
      <dgm:spPr/>
    </dgm:pt>
    <dgm:pt modelId="{8CEE85DB-B10F-4B7E-8901-57BF3C07FA4C}" type="pres">
      <dgm:prSet presAssocID="{0671E0A7-DD70-4662-80F3-7D384EDE3862}" presName="spacing" presStyleCnt="0"/>
      <dgm:spPr/>
    </dgm:pt>
    <dgm:pt modelId="{12BB6C82-CF22-42AF-8C4E-1A82C7211C7C}" type="pres">
      <dgm:prSet presAssocID="{A05FF054-7069-4210-BDEB-EB5C007E2ABF}" presName="composite" presStyleCnt="0"/>
      <dgm:spPr/>
    </dgm:pt>
    <dgm:pt modelId="{A7780E23-2FA4-4C77-B2CE-2D841A0EA591}" type="pres">
      <dgm:prSet presAssocID="{A05FF054-7069-4210-BDEB-EB5C007E2ABF}" presName="imgShp" presStyleLbl="fgImgPlace1" presStyleIdx="1" presStyleCnt="3"/>
      <dgm:spPr>
        <a:blipFill>
          <a:blip xmlns:r="http://schemas.openxmlformats.org/officeDocument/2006/relationships" r:embed="rId2" cstate="print">
            <a:extLst>
              <a:ext uri="{28A0092B-C50C-407E-A947-70E740481C1C}">
                <a14:useLocalDpi xmlns:a14="http://schemas.microsoft.com/office/drawing/2010/main" val="0"/>
              </a:ext>
            </a:extLst>
          </a:blip>
          <a:srcRect/>
          <a:stretch>
            <a:fillRect l="-26000" r="-26000"/>
          </a:stretch>
        </a:blipFill>
        <a:ln>
          <a:solidFill>
            <a:schemeClr val="accent6">
              <a:lumMod val="40000"/>
              <a:lumOff val="60000"/>
            </a:schemeClr>
          </a:solidFill>
        </a:ln>
      </dgm:spPr>
      <dgm:extLst>
        <a:ext uri="{E40237B7-FDA0-4F09-8148-C483321AD2D9}">
          <dgm14:cNvPr xmlns:dgm14="http://schemas.microsoft.com/office/drawing/2010/diagram" id="0" name="" descr="How Much Does It &lt;strong&gt;Cost&lt;/strong&gt; to Self Publish A Book? | TCK Publishing"/>
        </a:ext>
      </dgm:extLst>
    </dgm:pt>
    <dgm:pt modelId="{3A094EBB-4596-4066-9018-C7CDB56F043D}" type="pres">
      <dgm:prSet presAssocID="{A05FF054-7069-4210-BDEB-EB5C007E2ABF}" presName="txShp" presStyleLbl="node1" presStyleIdx="1" presStyleCnt="3">
        <dgm:presLayoutVars>
          <dgm:bulletEnabled val="1"/>
        </dgm:presLayoutVars>
      </dgm:prSet>
      <dgm:spPr/>
    </dgm:pt>
    <dgm:pt modelId="{035E51D6-C89F-43DE-9D5B-D21065D43D7C}" type="pres">
      <dgm:prSet presAssocID="{EE913478-177A-4B2C-9EB2-F991F33D3A54}" presName="spacing" presStyleCnt="0"/>
      <dgm:spPr/>
    </dgm:pt>
    <dgm:pt modelId="{DF13CDD5-CA26-4477-8856-4AF3405D09D6}" type="pres">
      <dgm:prSet presAssocID="{439EB7DF-3676-4A68-8C92-C0489DB0AE37}" presName="composite" presStyleCnt="0"/>
      <dgm:spPr/>
    </dgm:pt>
    <dgm:pt modelId="{02402EBD-630E-47BE-A3B0-157130E65D98}" type="pres">
      <dgm:prSet presAssocID="{439EB7DF-3676-4A68-8C92-C0489DB0AE37}" presName="imgShp" presStyleLbl="fgImgPlace1" presStyleIdx="2" presStyleCnt="3"/>
      <dgm:spPr>
        <a:blipFill>
          <a:blip xmlns:r="http://schemas.openxmlformats.org/officeDocument/2006/relationships" r:embed="rId3" cstate="print">
            <a:extLst>
              <a:ext uri="{28A0092B-C50C-407E-A947-70E740481C1C}">
                <a14:useLocalDpi xmlns:a14="http://schemas.microsoft.com/office/drawing/2010/main" val="0"/>
              </a:ext>
            </a:extLst>
          </a:blip>
          <a:srcRect/>
          <a:stretch>
            <a:fillRect l="-28000" r="-28000"/>
          </a:stretch>
        </a:blipFill>
        <a:ln>
          <a:solidFill>
            <a:schemeClr val="accent6">
              <a:lumMod val="40000"/>
              <a:lumOff val="60000"/>
            </a:schemeClr>
          </a:solidFill>
        </a:ln>
      </dgm:spPr>
      <dgm:extLst>
        <a:ext uri="{E40237B7-FDA0-4F09-8148-C483321AD2D9}">
          <dgm14:cNvPr xmlns:dgm14="http://schemas.microsoft.com/office/drawing/2010/diagram" id="0" name="" descr="File:&lt;strong&gt;Sharing&lt;/strong&gt;-Character.png - Wikimedia Commons"/>
        </a:ext>
      </dgm:extLst>
    </dgm:pt>
    <dgm:pt modelId="{6834BDA8-96BE-45C7-9895-575135CCDBB1}" type="pres">
      <dgm:prSet presAssocID="{439EB7DF-3676-4A68-8C92-C0489DB0AE37}" presName="txShp" presStyleLbl="node1" presStyleIdx="2" presStyleCnt="3">
        <dgm:presLayoutVars>
          <dgm:bulletEnabled val="1"/>
        </dgm:presLayoutVars>
      </dgm:prSet>
      <dgm:spPr/>
    </dgm:pt>
  </dgm:ptLst>
  <dgm:cxnLst>
    <dgm:cxn modelId="{ECEB2E09-46FF-4B0E-9A25-94BA5DAA3AC6}" srcId="{22B5E936-D769-4866-A5F6-C82F0A55544E}" destId="{439EB7DF-3676-4A68-8C92-C0489DB0AE37}" srcOrd="2" destOrd="0" parTransId="{83ECE27A-FCC5-455B-A433-AE5D6E93DEBD}" sibTransId="{23B56058-5A5A-47D7-8506-3FDFEB597141}"/>
    <dgm:cxn modelId="{EC6B2C66-25CA-4650-B7A8-065D0B3AEE12}" srcId="{22B5E936-D769-4866-A5F6-C82F0A55544E}" destId="{A05FF054-7069-4210-BDEB-EB5C007E2ABF}" srcOrd="1" destOrd="0" parTransId="{2B8912DA-C7A6-4399-A30B-8E2498E6E413}" sibTransId="{EE913478-177A-4B2C-9EB2-F991F33D3A54}"/>
    <dgm:cxn modelId="{F2CDB2F3-7052-4DA2-BAB2-0E680F13C736}" type="presOf" srcId="{A05FF054-7069-4210-BDEB-EB5C007E2ABF}" destId="{3A094EBB-4596-4066-9018-C7CDB56F043D}" srcOrd="0" destOrd="0" presId="urn:microsoft.com/office/officeart/2005/8/layout/vList3"/>
    <dgm:cxn modelId="{B67CDE2F-50C9-4C05-ADE0-09EE854D64A6}" srcId="{22B5E936-D769-4866-A5F6-C82F0A55544E}" destId="{3C89156C-7C56-4322-AFCB-9412CFFAA9AF}" srcOrd="0" destOrd="0" parTransId="{97452970-9792-433D-B49E-3E85C4B7576A}" sibTransId="{0671E0A7-DD70-4662-80F3-7D384EDE3862}"/>
    <dgm:cxn modelId="{8A5AE110-1DEF-47F9-B22A-510B178E099B}" type="presOf" srcId="{3C89156C-7C56-4322-AFCB-9412CFFAA9AF}" destId="{D54E4231-A4D2-4538-AC94-4818BE8A41B6}" srcOrd="0" destOrd="0" presId="urn:microsoft.com/office/officeart/2005/8/layout/vList3"/>
    <dgm:cxn modelId="{B81B87F4-C6AD-4696-8E82-BFC5D646AE51}" type="presOf" srcId="{439EB7DF-3676-4A68-8C92-C0489DB0AE37}" destId="{6834BDA8-96BE-45C7-9895-575135CCDBB1}" srcOrd="0" destOrd="0" presId="urn:microsoft.com/office/officeart/2005/8/layout/vList3"/>
    <dgm:cxn modelId="{52B97AF1-CB22-4322-A435-795440B37FA5}" type="presOf" srcId="{22B5E936-D769-4866-A5F6-C82F0A55544E}" destId="{20777372-2750-432B-9719-229E5C9870F0}" srcOrd="0" destOrd="0" presId="urn:microsoft.com/office/officeart/2005/8/layout/vList3"/>
    <dgm:cxn modelId="{BFD22019-B03F-4C02-9C5B-D80AB1E78A04}" type="presParOf" srcId="{20777372-2750-432B-9719-229E5C9870F0}" destId="{DEB1389F-29E7-422F-AB4A-B588783D2F6D}" srcOrd="0" destOrd="0" presId="urn:microsoft.com/office/officeart/2005/8/layout/vList3"/>
    <dgm:cxn modelId="{D9328B5F-FFC1-47DC-8D7E-DD5A7B77CCD7}" type="presParOf" srcId="{DEB1389F-29E7-422F-AB4A-B588783D2F6D}" destId="{8FA80736-D98F-42F3-BD3F-4562E38E8C0F}" srcOrd="0" destOrd="0" presId="urn:microsoft.com/office/officeart/2005/8/layout/vList3"/>
    <dgm:cxn modelId="{F2BDF16B-218F-4FAD-9283-DB545C30623E}" type="presParOf" srcId="{DEB1389F-29E7-422F-AB4A-B588783D2F6D}" destId="{D54E4231-A4D2-4538-AC94-4818BE8A41B6}" srcOrd="1" destOrd="0" presId="urn:microsoft.com/office/officeart/2005/8/layout/vList3"/>
    <dgm:cxn modelId="{A5DD4FE6-925A-4063-A8F5-BCFB880F0D80}" type="presParOf" srcId="{20777372-2750-432B-9719-229E5C9870F0}" destId="{8CEE85DB-B10F-4B7E-8901-57BF3C07FA4C}" srcOrd="1" destOrd="0" presId="urn:microsoft.com/office/officeart/2005/8/layout/vList3"/>
    <dgm:cxn modelId="{BC8B89F3-90F5-4E0A-B478-0372DE77D873}" type="presParOf" srcId="{20777372-2750-432B-9719-229E5C9870F0}" destId="{12BB6C82-CF22-42AF-8C4E-1A82C7211C7C}" srcOrd="2" destOrd="0" presId="urn:microsoft.com/office/officeart/2005/8/layout/vList3"/>
    <dgm:cxn modelId="{8F329DAD-7950-4553-B631-E7E58A9D51E9}" type="presParOf" srcId="{12BB6C82-CF22-42AF-8C4E-1A82C7211C7C}" destId="{A7780E23-2FA4-4C77-B2CE-2D841A0EA591}" srcOrd="0" destOrd="0" presId="urn:microsoft.com/office/officeart/2005/8/layout/vList3"/>
    <dgm:cxn modelId="{6A0297FA-0232-49EE-82F0-D5DF64E44860}" type="presParOf" srcId="{12BB6C82-CF22-42AF-8C4E-1A82C7211C7C}" destId="{3A094EBB-4596-4066-9018-C7CDB56F043D}" srcOrd="1" destOrd="0" presId="urn:microsoft.com/office/officeart/2005/8/layout/vList3"/>
    <dgm:cxn modelId="{C646452C-0167-4490-9E9A-F2946B49FEA7}" type="presParOf" srcId="{20777372-2750-432B-9719-229E5C9870F0}" destId="{035E51D6-C89F-43DE-9D5B-D21065D43D7C}" srcOrd="3" destOrd="0" presId="urn:microsoft.com/office/officeart/2005/8/layout/vList3"/>
    <dgm:cxn modelId="{115C61E6-66BB-41D9-ADD7-C3E4EA1C7CAE}" type="presParOf" srcId="{20777372-2750-432B-9719-229E5C9870F0}" destId="{DF13CDD5-CA26-4477-8856-4AF3405D09D6}" srcOrd="4" destOrd="0" presId="urn:microsoft.com/office/officeart/2005/8/layout/vList3"/>
    <dgm:cxn modelId="{08FDAB8C-1FA9-44F9-B9F2-F8F5B283779C}" type="presParOf" srcId="{DF13CDD5-CA26-4477-8856-4AF3405D09D6}" destId="{02402EBD-630E-47BE-A3B0-157130E65D98}" srcOrd="0" destOrd="0" presId="urn:microsoft.com/office/officeart/2005/8/layout/vList3"/>
    <dgm:cxn modelId="{B35B37C3-7A1F-458A-AFFC-BEAD1E5AD832}" type="presParOf" srcId="{DF13CDD5-CA26-4477-8856-4AF3405D09D6}" destId="{6834BDA8-96BE-45C7-9895-575135CCDBB1}" srcOrd="1" destOrd="0" presId="urn:microsoft.com/office/officeart/2005/8/layout/vList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3AE99839-4A1B-4C92-9E2B-3DD3AB5742D1}" type="doc">
      <dgm:prSet loTypeId="urn:microsoft.com/office/officeart/2009/3/layout/SnapshotPictureList" loCatId="picture" qsTypeId="urn:microsoft.com/office/officeart/2005/8/quickstyle/simple1" qsCatId="simple" csTypeId="urn:microsoft.com/office/officeart/2005/8/colors/accent1_2" csCatId="accent1" phldr="1"/>
      <dgm:spPr/>
      <dgm:t>
        <a:bodyPr/>
        <a:lstStyle/>
        <a:p>
          <a:endParaRPr lang="en-US"/>
        </a:p>
      </dgm:t>
    </dgm:pt>
    <dgm:pt modelId="{D0B08875-F332-4C86-A8A4-3FA597678C59}">
      <dgm:prSet phldrT="[Text]"/>
      <dgm:spPr/>
      <dgm:t>
        <a:bodyPr/>
        <a:lstStyle/>
        <a:p>
          <a:pPr>
            <a:buFont typeface="Arial" panose="020B0604020202020204" pitchFamily="34" charset="0"/>
            <a:buChar char="•"/>
          </a:pPr>
          <a:endParaRPr lang="en-US" dirty="0"/>
        </a:p>
      </dgm:t>
    </dgm:pt>
    <dgm:pt modelId="{9C772C45-12A9-48B0-952A-23D5058D25FB}" type="parTrans" cxnId="{3AFD3723-2F87-48C4-828C-C404C6B1A39E}">
      <dgm:prSet/>
      <dgm:spPr/>
      <dgm:t>
        <a:bodyPr/>
        <a:lstStyle/>
        <a:p>
          <a:endParaRPr lang="en-US"/>
        </a:p>
      </dgm:t>
    </dgm:pt>
    <dgm:pt modelId="{C485CA19-F7E9-4F02-99F0-559F8FF08B8D}" type="sibTrans" cxnId="{3AFD3723-2F87-48C4-828C-C404C6B1A39E}">
      <dgm:prSet/>
      <dgm:spPr/>
      <dgm:t>
        <a:bodyPr/>
        <a:lstStyle/>
        <a:p>
          <a:endParaRPr lang="en-US"/>
        </a:p>
      </dgm:t>
    </dgm:pt>
    <dgm:pt modelId="{D1B57882-6A76-4FA0-9B79-56F15317C5FC}">
      <dgm:prSet phldrT="[Text]" custT="1"/>
      <dgm:spPr/>
      <dgm:t>
        <a:bodyPr/>
        <a:lstStyle/>
        <a:p>
          <a:pPr>
            <a:lnSpc>
              <a:spcPct val="100000"/>
            </a:lnSpc>
            <a:buFont typeface="Arial" panose="020B0604020202020204" pitchFamily="34" charset="0"/>
            <a:buChar char="•"/>
          </a:pPr>
          <a:r>
            <a:rPr lang="en-US" sz="1800" dirty="0">
              <a:latin typeface="Times New Roman" panose="02020603050405020304" pitchFamily="18" charset="0"/>
              <a:cs typeface="Times New Roman" panose="02020603050405020304" pitchFamily="18" charset="0"/>
            </a:rPr>
            <a:t>Virtual training is considered training taught by a live instructor.</a:t>
          </a:r>
        </a:p>
        <a:p>
          <a:pPr>
            <a:lnSpc>
              <a:spcPct val="100000"/>
            </a:lnSpc>
            <a:buNone/>
          </a:pPr>
          <a:endParaRPr lang="en-US" sz="1800" dirty="0"/>
        </a:p>
      </dgm:t>
    </dgm:pt>
    <dgm:pt modelId="{0EA9D681-2711-40D9-AABA-8F31D9879A9D}" type="parTrans" cxnId="{5C166234-A8D7-4889-BD8B-6B624B30AE83}">
      <dgm:prSet/>
      <dgm:spPr/>
      <dgm:t>
        <a:bodyPr/>
        <a:lstStyle/>
        <a:p>
          <a:endParaRPr lang="en-US"/>
        </a:p>
      </dgm:t>
    </dgm:pt>
    <dgm:pt modelId="{513C7EEE-C38E-499C-9C7A-BBE892E1FB1F}" type="sibTrans" cxnId="{5C166234-A8D7-4889-BD8B-6B624B30AE83}">
      <dgm:prSet/>
      <dgm:spPr/>
      <dgm:t>
        <a:bodyPr/>
        <a:lstStyle/>
        <a:p>
          <a:endParaRPr lang="en-US"/>
        </a:p>
      </dgm:t>
    </dgm:pt>
    <dgm:pt modelId="{17C9BB56-0ECC-4917-BCD5-6EFE87367809}">
      <dgm:prSet custT="1"/>
      <dgm:spPr/>
      <dgm:t>
        <a:bodyPr/>
        <a:lstStyle/>
        <a:p>
          <a:pPr>
            <a:lnSpc>
              <a:spcPct val="100000"/>
            </a:lnSpc>
            <a:buNone/>
          </a:pPr>
          <a:r>
            <a:rPr lang="en-US" sz="1800" dirty="0">
              <a:latin typeface="Times New Roman" panose="02020603050405020304" pitchFamily="18" charset="0"/>
              <a:cs typeface="Times New Roman" panose="02020603050405020304" pitchFamily="18" charset="0"/>
            </a:rPr>
            <a:t>Web-based training is considered online training that can be taken remotely at any time. </a:t>
          </a:r>
        </a:p>
        <a:p>
          <a:pPr>
            <a:lnSpc>
              <a:spcPct val="90000"/>
            </a:lnSpc>
            <a:buNone/>
          </a:pPr>
          <a:endParaRPr lang="en-US" sz="1800" dirty="0">
            <a:latin typeface="Times New Roman" panose="02020603050405020304" pitchFamily="18" charset="0"/>
            <a:cs typeface="Times New Roman" panose="02020603050405020304" pitchFamily="18" charset="0"/>
          </a:endParaRPr>
        </a:p>
      </dgm:t>
    </dgm:pt>
    <dgm:pt modelId="{B3526AF3-F17F-4FBE-841A-A486C87A2F8F}" type="parTrans" cxnId="{DF397F53-CBCB-4B96-A336-0C01FBC49FC6}">
      <dgm:prSet/>
      <dgm:spPr/>
      <dgm:t>
        <a:bodyPr/>
        <a:lstStyle/>
        <a:p>
          <a:endParaRPr lang="en-US"/>
        </a:p>
      </dgm:t>
    </dgm:pt>
    <dgm:pt modelId="{BE02BA67-DBF9-4BF0-9777-F7AB653144E1}" type="sibTrans" cxnId="{DF397F53-CBCB-4B96-A336-0C01FBC49FC6}">
      <dgm:prSet/>
      <dgm:spPr/>
      <dgm:t>
        <a:bodyPr/>
        <a:lstStyle/>
        <a:p>
          <a:endParaRPr lang="en-US"/>
        </a:p>
      </dgm:t>
    </dgm:pt>
    <dgm:pt modelId="{C81DEFA2-0C0B-42AD-B0EA-A093CCF81F21}">
      <dgm:prSet custT="1"/>
      <dgm:spPr/>
      <dgm:t>
        <a:bodyPr/>
        <a:lstStyle/>
        <a:p>
          <a:pPr>
            <a:lnSpc>
              <a:spcPct val="90000"/>
            </a:lnSpc>
            <a:buNone/>
          </a:pPr>
          <a:r>
            <a:rPr lang="en-US" sz="1800" dirty="0">
              <a:latin typeface="Times New Roman" panose="02020603050405020304" pitchFamily="18" charset="0"/>
              <a:cs typeface="Times New Roman" panose="02020603050405020304" pitchFamily="18" charset="0"/>
            </a:rPr>
            <a:t>PHMSA currently has awareness and operations training available at no cost at the following website: </a:t>
          </a:r>
          <a:r>
            <a:rPr lang="en-US" sz="1800" dirty="0">
              <a:latin typeface="Times New Roman" panose="02020603050405020304" pitchFamily="18" charset="0"/>
              <a:cs typeface="Times New Roman" panose="02020603050405020304" pitchFamily="18" charset="0"/>
              <a:hlinkClick xmlns:r="http://schemas.openxmlformats.org/officeDocument/2006/relationships" r:id="rId1"/>
            </a:rPr>
            <a:t>https://dotnfa.vividlms.com/</a:t>
          </a:r>
          <a:endParaRPr lang="en-US" sz="1800" b="1" dirty="0">
            <a:latin typeface="Times New Roman" panose="02020603050405020304" pitchFamily="18" charset="0"/>
            <a:cs typeface="Times New Roman" panose="02020603050405020304" pitchFamily="18" charset="0"/>
          </a:endParaRPr>
        </a:p>
      </dgm:t>
    </dgm:pt>
    <dgm:pt modelId="{BCA8FD94-BD26-4F6C-951D-DF170E12F91B}" type="parTrans" cxnId="{72139C73-23D8-45CC-83CD-C88CB8298FB3}">
      <dgm:prSet/>
      <dgm:spPr/>
      <dgm:t>
        <a:bodyPr/>
        <a:lstStyle/>
        <a:p>
          <a:endParaRPr lang="en-US"/>
        </a:p>
      </dgm:t>
    </dgm:pt>
    <dgm:pt modelId="{4A588930-6D46-4935-9887-8BA4F88EC26E}" type="sibTrans" cxnId="{72139C73-23D8-45CC-83CD-C88CB8298FB3}">
      <dgm:prSet/>
      <dgm:spPr/>
      <dgm:t>
        <a:bodyPr/>
        <a:lstStyle/>
        <a:p>
          <a:endParaRPr lang="en-US"/>
        </a:p>
      </dgm:t>
    </dgm:pt>
    <dgm:pt modelId="{CDCE5BF0-499C-42D7-846F-7BF7A3804EA0}" type="pres">
      <dgm:prSet presAssocID="{3AE99839-4A1B-4C92-9E2B-3DD3AB5742D1}" presName="Name0" presStyleCnt="0">
        <dgm:presLayoutVars>
          <dgm:chMax/>
          <dgm:chPref/>
          <dgm:dir/>
          <dgm:animLvl val="lvl"/>
        </dgm:presLayoutVars>
      </dgm:prSet>
      <dgm:spPr/>
    </dgm:pt>
    <dgm:pt modelId="{3488283C-F333-478A-B3FE-17205091990C}" type="pres">
      <dgm:prSet presAssocID="{D0B08875-F332-4C86-A8A4-3FA597678C59}" presName="composite" presStyleCnt="0"/>
      <dgm:spPr/>
    </dgm:pt>
    <dgm:pt modelId="{056606E9-BCAF-42B0-9922-0579C5EF35AF}" type="pres">
      <dgm:prSet presAssocID="{D0B08875-F332-4C86-A8A4-3FA597678C59}" presName="ParentAccentShape" presStyleLbl="trBgShp" presStyleIdx="0" presStyleCnt="2" custScaleX="60902" custScaleY="75687" custLinFactNeighborX="-12362" custLinFactNeighborY="-9292"/>
      <dgm:spPr/>
    </dgm:pt>
    <dgm:pt modelId="{7E12167A-675A-40A2-8902-EB5AF75F268A}" type="pres">
      <dgm:prSet presAssocID="{D0B08875-F332-4C86-A8A4-3FA597678C59}" presName="ParentText" presStyleLbl="revTx" presStyleIdx="0" presStyleCnt="2">
        <dgm:presLayoutVars>
          <dgm:chMax val="1"/>
          <dgm:chPref val="1"/>
          <dgm:bulletEnabled val="1"/>
        </dgm:presLayoutVars>
      </dgm:prSet>
      <dgm:spPr/>
    </dgm:pt>
    <dgm:pt modelId="{A616F274-B77F-4765-85F0-555773BAAF1C}" type="pres">
      <dgm:prSet presAssocID="{D0B08875-F332-4C86-A8A4-3FA597678C59}" presName="ChildText" presStyleLbl="revTx" presStyleIdx="1" presStyleCnt="2" custScaleX="212242" custScaleY="76142" custLinFactNeighborX="-9284">
        <dgm:presLayoutVars>
          <dgm:chMax val="0"/>
          <dgm:chPref val="0"/>
        </dgm:presLayoutVars>
      </dgm:prSet>
      <dgm:spPr/>
    </dgm:pt>
    <dgm:pt modelId="{4735F422-D769-4005-B920-37A9E5966A4A}" type="pres">
      <dgm:prSet presAssocID="{D0B08875-F332-4C86-A8A4-3FA597678C59}" presName="ChildAccentShape" presStyleLbl="trBgShp" presStyleIdx="1" presStyleCnt="2" custFlipHor="1" custScaleX="130152" custLinFactX="356861" custLinFactNeighborX="400000" custLinFactNeighborY="-5337"/>
      <dgm:spPr/>
    </dgm:pt>
    <dgm:pt modelId="{548566A6-3BD3-4D2E-A575-7A377229DE5F}" type="pres">
      <dgm:prSet presAssocID="{D0B08875-F332-4C86-A8A4-3FA597678C59}" presName="Image" presStyleLbl="alignImgPlace1" presStyleIdx="0" presStyleCnt="1" custScaleX="67384" custScaleY="67760" custLinFactNeighborX="-7236" custLinFactNeighborY="5807"/>
      <dgm:spPr>
        <a:blipFill>
          <a:blip xmlns:r="http://schemas.openxmlformats.org/officeDocument/2006/relationships" r:embed="rId2">
            <a:extLst>
              <a:ext uri="{28A0092B-C50C-407E-A947-70E740481C1C}">
                <a14:useLocalDpi xmlns:a14="http://schemas.microsoft.com/office/drawing/2010/main" val="0"/>
              </a:ext>
            </a:extLst>
          </a:blip>
          <a:srcRect/>
          <a:stretch>
            <a:fillRect l="-8000" r="-8000"/>
          </a:stretch>
        </a:blipFill>
      </dgm:spPr>
      <dgm:extLst>
        <a:ext uri="{E40237B7-FDA0-4F09-8148-C483321AD2D9}">
          <dgm14:cNvPr xmlns:dgm14="http://schemas.microsoft.com/office/drawing/2010/diagram" id="0" name="" descr="Asynchronous &lt;strong&gt;Learning&lt;/strong&gt; - CLE &lt;strong&gt;Online&lt;/strong&gt; Social Network"/>
        </a:ext>
      </dgm:extLst>
    </dgm:pt>
  </dgm:ptLst>
  <dgm:cxnLst>
    <dgm:cxn modelId="{72139C73-23D8-45CC-83CD-C88CB8298FB3}" srcId="{D0B08875-F332-4C86-A8A4-3FA597678C59}" destId="{C81DEFA2-0C0B-42AD-B0EA-A093CCF81F21}" srcOrd="2" destOrd="0" parTransId="{BCA8FD94-BD26-4F6C-951D-DF170E12F91B}" sibTransId="{4A588930-6D46-4935-9887-8BA4F88EC26E}"/>
    <dgm:cxn modelId="{B0A837BA-3294-4114-B561-DF6910C9D371}" type="presOf" srcId="{17C9BB56-0ECC-4917-BCD5-6EFE87367809}" destId="{A616F274-B77F-4765-85F0-555773BAAF1C}" srcOrd="0" destOrd="1" presId="urn:microsoft.com/office/officeart/2009/3/layout/SnapshotPictureList"/>
    <dgm:cxn modelId="{3E36D4F3-393D-4412-91F6-064C556D5E74}" type="presOf" srcId="{D0B08875-F332-4C86-A8A4-3FA597678C59}" destId="{7E12167A-675A-40A2-8902-EB5AF75F268A}" srcOrd="0" destOrd="0" presId="urn:microsoft.com/office/officeart/2009/3/layout/SnapshotPictureList"/>
    <dgm:cxn modelId="{5C166234-A8D7-4889-BD8B-6B624B30AE83}" srcId="{D0B08875-F332-4C86-A8A4-3FA597678C59}" destId="{D1B57882-6A76-4FA0-9B79-56F15317C5FC}" srcOrd="0" destOrd="0" parTransId="{0EA9D681-2711-40D9-AABA-8F31D9879A9D}" sibTransId="{513C7EEE-C38E-499C-9C7A-BBE892E1FB1F}"/>
    <dgm:cxn modelId="{36D192B3-D4AE-42CA-A084-77C10B29C80A}" type="presOf" srcId="{C81DEFA2-0C0B-42AD-B0EA-A093CCF81F21}" destId="{A616F274-B77F-4765-85F0-555773BAAF1C}" srcOrd="0" destOrd="2" presId="urn:microsoft.com/office/officeart/2009/3/layout/SnapshotPictureList"/>
    <dgm:cxn modelId="{3AFD3723-2F87-48C4-828C-C404C6B1A39E}" srcId="{3AE99839-4A1B-4C92-9E2B-3DD3AB5742D1}" destId="{D0B08875-F332-4C86-A8A4-3FA597678C59}" srcOrd="0" destOrd="0" parTransId="{9C772C45-12A9-48B0-952A-23D5058D25FB}" sibTransId="{C485CA19-F7E9-4F02-99F0-559F8FF08B8D}"/>
    <dgm:cxn modelId="{DF397F53-CBCB-4B96-A336-0C01FBC49FC6}" srcId="{D0B08875-F332-4C86-A8A4-3FA597678C59}" destId="{17C9BB56-0ECC-4917-BCD5-6EFE87367809}" srcOrd="1" destOrd="0" parTransId="{B3526AF3-F17F-4FBE-841A-A486C87A2F8F}" sibTransId="{BE02BA67-DBF9-4BF0-9777-F7AB653144E1}"/>
    <dgm:cxn modelId="{62E4B80F-C1B4-4EE3-A5BB-22CC9D929E9D}" type="presOf" srcId="{D1B57882-6A76-4FA0-9B79-56F15317C5FC}" destId="{A616F274-B77F-4765-85F0-555773BAAF1C}" srcOrd="0" destOrd="0" presId="urn:microsoft.com/office/officeart/2009/3/layout/SnapshotPictureList"/>
    <dgm:cxn modelId="{73AA85CC-3641-41C3-8CD6-66DB3241C1A1}" type="presOf" srcId="{3AE99839-4A1B-4C92-9E2B-3DD3AB5742D1}" destId="{CDCE5BF0-499C-42D7-846F-7BF7A3804EA0}" srcOrd="0" destOrd="0" presId="urn:microsoft.com/office/officeart/2009/3/layout/SnapshotPictureList"/>
    <dgm:cxn modelId="{C13C48DC-17DC-46FA-AAA0-B88DC3626549}" type="presParOf" srcId="{CDCE5BF0-499C-42D7-846F-7BF7A3804EA0}" destId="{3488283C-F333-478A-B3FE-17205091990C}" srcOrd="0" destOrd="0" presId="urn:microsoft.com/office/officeart/2009/3/layout/SnapshotPictureList"/>
    <dgm:cxn modelId="{86D70BB9-E738-4A41-9712-319B4CF51ED3}" type="presParOf" srcId="{3488283C-F333-478A-B3FE-17205091990C}" destId="{056606E9-BCAF-42B0-9922-0579C5EF35AF}" srcOrd="0" destOrd="0" presId="urn:microsoft.com/office/officeart/2009/3/layout/SnapshotPictureList"/>
    <dgm:cxn modelId="{FECE7D3B-46C8-40D5-B93B-E3CAB739B524}" type="presParOf" srcId="{3488283C-F333-478A-B3FE-17205091990C}" destId="{7E12167A-675A-40A2-8902-EB5AF75F268A}" srcOrd="1" destOrd="0" presId="urn:microsoft.com/office/officeart/2009/3/layout/SnapshotPictureList"/>
    <dgm:cxn modelId="{6343E944-579D-4BB6-B914-AF6A59652340}" type="presParOf" srcId="{3488283C-F333-478A-B3FE-17205091990C}" destId="{A616F274-B77F-4765-85F0-555773BAAF1C}" srcOrd="2" destOrd="0" presId="urn:microsoft.com/office/officeart/2009/3/layout/SnapshotPictureList"/>
    <dgm:cxn modelId="{4EA748AC-02C9-4361-8246-650A155DAC04}" type="presParOf" srcId="{3488283C-F333-478A-B3FE-17205091990C}" destId="{4735F422-D769-4005-B920-37A9E5966A4A}" srcOrd="3" destOrd="0" presId="urn:microsoft.com/office/officeart/2009/3/layout/SnapshotPictureList"/>
    <dgm:cxn modelId="{D5101B60-1869-4A9F-83F1-0CA68C1760FC}" type="presParOf" srcId="{3488283C-F333-478A-B3FE-17205091990C}" destId="{548566A6-3BD3-4D2E-A575-7A377229DE5F}" srcOrd="4" destOrd="0" presId="urn:microsoft.com/office/officeart/2009/3/layout/SnapshotPicture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DC3EEAD-0E87-4249-82BB-B5E9006A0A37}">
      <dsp:nvSpPr>
        <dsp:cNvPr id="0" name=""/>
        <dsp:cNvSpPr/>
      </dsp:nvSpPr>
      <dsp:spPr>
        <a:xfrm>
          <a:off x="1017984" y="1130"/>
          <a:ext cx="5279231" cy="861541"/>
        </a:xfrm>
        <a:prstGeom prst="roundRect">
          <a:avLst>
            <a:gd name="adj" fmla="val 10000"/>
          </a:avLst>
        </a:prstGeom>
        <a:solidFill>
          <a:schemeClr val="accent1">
            <a:shade val="60000"/>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97155" tIns="64770" rIns="97155" bIns="64770" numCol="1" spcCol="1270" anchor="ctr" anchorCtr="0">
          <a:noAutofit/>
        </a:bodyPr>
        <a:lstStyle/>
        <a:p>
          <a:pPr marL="0" lvl="0" indent="0" algn="ctr" defTabSz="2266950">
            <a:lnSpc>
              <a:spcPct val="90000"/>
            </a:lnSpc>
            <a:spcBef>
              <a:spcPct val="0"/>
            </a:spcBef>
            <a:spcAft>
              <a:spcPct val="35000"/>
            </a:spcAft>
            <a:buNone/>
          </a:pPr>
          <a:r>
            <a:rPr lang="en-US" sz="5100" b="1" kern="1200" dirty="0">
              <a:latin typeface="Times New Roman" panose="02020603050405020304" pitchFamily="18" charset="0"/>
              <a:cs typeface="Times New Roman" panose="02020603050405020304" pitchFamily="18" charset="0"/>
            </a:rPr>
            <a:t>Agenda</a:t>
          </a:r>
        </a:p>
      </dsp:txBody>
      <dsp:txXfrm>
        <a:off x="1043218" y="26364"/>
        <a:ext cx="5228763" cy="811073"/>
      </dsp:txXfrm>
    </dsp:sp>
    <dsp:sp modelId="{A1F63F6D-1FDD-40AB-B19F-858F3826A138}">
      <dsp:nvSpPr>
        <dsp:cNvPr id="0" name=""/>
        <dsp:cNvSpPr/>
      </dsp:nvSpPr>
      <dsp:spPr>
        <a:xfrm>
          <a:off x="1017984" y="1017749"/>
          <a:ext cx="861541" cy="861541"/>
        </a:xfrm>
        <a:prstGeom prst="roundRect">
          <a:avLst>
            <a:gd name="adj" fmla="val 16670"/>
          </a:avLst>
        </a:prstGeom>
        <a:blipFill>
          <a:blip xmlns:r="http://schemas.openxmlformats.org/officeDocument/2006/relationships" r:embed="rId1">
            <a:extLst>
              <a:ext uri="{28A0092B-C50C-407E-A947-70E740481C1C}">
                <a14:useLocalDpi xmlns:a14="http://schemas.microsoft.com/office/drawing/2010/main" val="0"/>
              </a:ext>
            </a:extLst>
          </a:blip>
          <a:srcRect/>
          <a:stretch>
            <a:fillRect/>
          </a:stretch>
        </a:blip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sp>
    <dsp:sp modelId="{3881596E-48AE-44D0-A3B0-BEC51F611356}">
      <dsp:nvSpPr>
        <dsp:cNvPr id="0" name=""/>
        <dsp:cNvSpPr/>
      </dsp:nvSpPr>
      <dsp:spPr>
        <a:xfrm>
          <a:off x="1931218" y="1017749"/>
          <a:ext cx="4365997" cy="861541"/>
        </a:xfrm>
        <a:prstGeom prst="roundRect">
          <a:avLst>
            <a:gd name="adj" fmla="val 16670"/>
          </a:avLst>
        </a:prstGeom>
        <a:solidFill>
          <a:schemeClr val="accent1">
            <a:shade val="50000"/>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170688" tIns="170688" rIns="170688" bIns="170688" numCol="1" spcCol="1270" anchor="ctr" anchorCtr="0">
          <a:noAutofit/>
        </a:bodyPr>
        <a:lstStyle/>
        <a:p>
          <a:pPr marL="0" lvl="0" indent="0" algn="ctr" defTabSz="1066800">
            <a:lnSpc>
              <a:spcPct val="90000"/>
            </a:lnSpc>
            <a:spcBef>
              <a:spcPct val="0"/>
            </a:spcBef>
            <a:spcAft>
              <a:spcPct val="35000"/>
            </a:spcAft>
            <a:buNone/>
          </a:pPr>
          <a:r>
            <a:rPr lang="en-US" sz="2400" kern="1200" dirty="0">
              <a:latin typeface="Times New Roman" panose="02020603050405020304" pitchFamily="18" charset="0"/>
              <a:cs typeface="Times New Roman" panose="02020603050405020304" pitchFamily="18" charset="0"/>
            </a:rPr>
            <a:t>Purpose and Introductions</a:t>
          </a:r>
        </a:p>
      </dsp:txBody>
      <dsp:txXfrm>
        <a:off x="1973283" y="1059814"/>
        <a:ext cx="4281867" cy="777411"/>
      </dsp:txXfrm>
    </dsp:sp>
    <dsp:sp modelId="{F303E00B-4982-49C8-9734-72CB3394C5B6}">
      <dsp:nvSpPr>
        <dsp:cNvPr id="0" name=""/>
        <dsp:cNvSpPr/>
      </dsp:nvSpPr>
      <dsp:spPr>
        <a:xfrm>
          <a:off x="1017984" y="1982675"/>
          <a:ext cx="861541" cy="861541"/>
        </a:xfrm>
        <a:prstGeom prst="roundRect">
          <a:avLst>
            <a:gd name="adj" fmla="val 16670"/>
          </a:avLst>
        </a:prstGeom>
        <a:blipFill>
          <a:blip xmlns:r="http://schemas.openxmlformats.org/officeDocument/2006/relationships" r:embed="rId2" cstate="print">
            <a:extLst>
              <a:ext uri="{28A0092B-C50C-407E-A947-70E740481C1C}">
                <a14:useLocalDpi xmlns:a14="http://schemas.microsoft.com/office/drawing/2010/main" val="0"/>
              </a:ext>
            </a:extLst>
          </a:blip>
          <a:srcRect/>
          <a:stretch>
            <a:fillRect l="-22000" r="-22000"/>
          </a:stretch>
        </a:blip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sp>
    <dsp:sp modelId="{B9512048-5772-40EA-A37C-6893E2587EA0}">
      <dsp:nvSpPr>
        <dsp:cNvPr id="0" name=""/>
        <dsp:cNvSpPr/>
      </dsp:nvSpPr>
      <dsp:spPr>
        <a:xfrm>
          <a:off x="1931218" y="1982675"/>
          <a:ext cx="4365997" cy="861541"/>
        </a:xfrm>
        <a:prstGeom prst="roundRect">
          <a:avLst>
            <a:gd name="adj" fmla="val 16670"/>
          </a:avLst>
        </a:prstGeom>
        <a:solidFill>
          <a:schemeClr val="accent1">
            <a:shade val="50000"/>
            <a:hueOff val="180718"/>
            <a:satOff val="-3780"/>
            <a:lumOff val="21031"/>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170688" tIns="170688" rIns="170688" bIns="170688" numCol="1" spcCol="1270" anchor="ctr" anchorCtr="0">
          <a:noAutofit/>
        </a:bodyPr>
        <a:lstStyle/>
        <a:p>
          <a:pPr marL="0" lvl="0" indent="0" algn="ctr" defTabSz="1066800">
            <a:lnSpc>
              <a:spcPct val="90000"/>
            </a:lnSpc>
            <a:spcBef>
              <a:spcPct val="0"/>
            </a:spcBef>
            <a:spcAft>
              <a:spcPct val="35000"/>
            </a:spcAft>
            <a:buNone/>
          </a:pPr>
          <a:r>
            <a:rPr lang="en-US" sz="2400" kern="1200" dirty="0">
              <a:latin typeface="Times New Roman" panose="02020603050405020304" pitchFamily="18" charset="0"/>
              <a:cs typeface="Times New Roman" panose="02020603050405020304" pitchFamily="18" charset="0"/>
            </a:rPr>
            <a:t>Common Requests, and Post-Award Management</a:t>
          </a:r>
        </a:p>
      </dsp:txBody>
      <dsp:txXfrm>
        <a:off x="1973283" y="2024740"/>
        <a:ext cx="4281867" cy="777411"/>
      </dsp:txXfrm>
    </dsp:sp>
    <dsp:sp modelId="{9892AD65-4A0F-4225-9C07-56D84FEF041B}">
      <dsp:nvSpPr>
        <dsp:cNvPr id="0" name=""/>
        <dsp:cNvSpPr/>
      </dsp:nvSpPr>
      <dsp:spPr>
        <a:xfrm>
          <a:off x="1017984" y="2947601"/>
          <a:ext cx="861541" cy="861541"/>
        </a:xfrm>
        <a:prstGeom prst="roundRect">
          <a:avLst>
            <a:gd name="adj" fmla="val 16670"/>
          </a:avLst>
        </a:prstGeom>
        <a:blipFill>
          <a:blip xmlns:r="http://schemas.openxmlformats.org/officeDocument/2006/relationships" r:embed="rId3" cstate="print">
            <a:extLst>
              <a:ext uri="{28A0092B-C50C-407E-A947-70E740481C1C}">
                <a14:useLocalDpi xmlns:a14="http://schemas.microsoft.com/office/drawing/2010/main" val="0"/>
              </a:ext>
            </a:extLst>
          </a:blip>
          <a:srcRect/>
          <a:stretch>
            <a:fillRect/>
          </a:stretch>
        </a:blip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sp>
    <dsp:sp modelId="{034A7606-E29C-4C88-8B2B-95882CB0C5B8}">
      <dsp:nvSpPr>
        <dsp:cNvPr id="0" name=""/>
        <dsp:cNvSpPr/>
      </dsp:nvSpPr>
      <dsp:spPr>
        <a:xfrm>
          <a:off x="1931218" y="2947601"/>
          <a:ext cx="4365997" cy="861541"/>
        </a:xfrm>
        <a:prstGeom prst="roundRect">
          <a:avLst>
            <a:gd name="adj" fmla="val 16670"/>
          </a:avLst>
        </a:prstGeom>
        <a:solidFill>
          <a:schemeClr val="accent1">
            <a:shade val="50000"/>
            <a:hueOff val="361436"/>
            <a:satOff val="-7560"/>
            <a:lumOff val="42063"/>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170688" tIns="170688" rIns="170688" bIns="170688" numCol="1" spcCol="1270" anchor="ctr" anchorCtr="0">
          <a:noAutofit/>
        </a:bodyPr>
        <a:lstStyle/>
        <a:p>
          <a:pPr marL="0" lvl="0" indent="0" algn="ctr" defTabSz="1066800">
            <a:lnSpc>
              <a:spcPct val="90000"/>
            </a:lnSpc>
            <a:spcBef>
              <a:spcPct val="0"/>
            </a:spcBef>
            <a:spcAft>
              <a:spcPct val="35000"/>
            </a:spcAft>
            <a:buNone/>
          </a:pPr>
          <a:r>
            <a:rPr lang="en-US" sz="2400" kern="1200" dirty="0">
              <a:latin typeface="Times New Roman" panose="02020603050405020304" pitchFamily="18" charset="0"/>
              <a:cs typeface="Times New Roman" panose="02020603050405020304" pitchFamily="18" charset="0"/>
            </a:rPr>
            <a:t>Extensions and Updated Expenditure Allowances</a:t>
          </a:r>
        </a:p>
      </dsp:txBody>
      <dsp:txXfrm>
        <a:off x="1973283" y="2989666"/>
        <a:ext cx="4281867" cy="777411"/>
      </dsp:txXfrm>
    </dsp:sp>
    <dsp:sp modelId="{BC44F58D-C508-498E-A0DA-2FE38F716B15}">
      <dsp:nvSpPr>
        <dsp:cNvPr id="0" name=""/>
        <dsp:cNvSpPr/>
      </dsp:nvSpPr>
      <dsp:spPr>
        <a:xfrm>
          <a:off x="1017984" y="3912527"/>
          <a:ext cx="861541" cy="861541"/>
        </a:xfrm>
        <a:prstGeom prst="roundRect">
          <a:avLst>
            <a:gd name="adj" fmla="val 16670"/>
          </a:avLst>
        </a:prstGeom>
        <a:blipFill>
          <a:blip xmlns:r="http://schemas.openxmlformats.org/officeDocument/2006/relationships" r:embed="rId4" cstate="print">
            <a:extLst>
              <a:ext uri="{28A0092B-C50C-407E-A947-70E740481C1C}">
                <a14:useLocalDpi xmlns:a14="http://schemas.microsoft.com/office/drawing/2010/main" val="0"/>
              </a:ext>
            </a:extLst>
          </a:blip>
          <a:srcRect/>
          <a:stretch>
            <a:fillRect/>
          </a:stretch>
        </a:blip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sp>
    <dsp:sp modelId="{9B073962-82CE-49D6-9CB8-F0883C702EFC}">
      <dsp:nvSpPr>
        <dsp:cNvPr id="0" name=""/>
        <dsp:cNvSpPr/>
      </dsp:nvSpPr>
      <dsp:spPr>
        <a:xfrm>
          <a:off x="1931218" y="3912527"/>
          <a:ext cx="4365997" cy="861541"/>
        </a:xfrm>
        <a:prstGeom prst="roundRect">
          <a:avLst>
            <a:gd name="adj" fmla="val 16670"/>
          </a:avLst>
        </a:prstGeom>
        <a:solidFill>
          <a:schemeClr val="accent1">
            <a:shade val="50000"/>
            <a:hueOff val="180718"/>
            <a:satOff val="-3780"/>
            <a:lumOff val="21031"/>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170688" tIns="170688" rIns="170688" bIns="170688" numCol="1" spcCol="1270" anchor="ctr" anchorCtr="0">
          <a:noAutofit/>
        </a:bodyPr>
        <a:lstStyle/>
        <a:p>
          <a:pPr marL="0" lvl="0" indent="0" algn="ctr" defTabSz="1066800">
            <a:lnSpc>
              <a:spcPct val="90000"/>
            </a:lnSpc>
            <a:spcBef>
              <a:spcPct val="0"/>
            </a:spcBef>
            <a:spcAft>
              <a:spcPct val="35000"/>
            </a:spcAft>
            <a:buNone/>
          </a:pPr>
          <a:r>
            <a:rPr lang="en-US" sz="2400" kern="1200" dirty="0">
              <a:latin typeface="Times New Roman" panose="02020603050405020304" pitchFamily="18" charset="0"/>
              <a:cs typeface="Times New Roman" panose="02020603050405020304" pitchFamily="18" charset="0"/>
            </a:rPr>
            <a:t>Other PHMSA Grants</a:t>
          </a:r>
        </a:p>
      </dsp:txBody>
      <dsp:txXfrm>
        <a:off x="1973283" y="3954592"/>
        <a:ext cx="4281867" cy="777411"/>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B551887-6517-4E34-96B7-2E9A4979619E}">
      <dsp:nvSpPr>
        <dsp:cNvPr id="0" name=""/>
        <dsp:cNvSpPr/>
      </dsp:nvSpPr>
      <dsp:spPr>
        <a:xfrm>
          <a:off x="3050877" y="0"/>
          <a:ext cx="1975445" cy="1087643"/>
        </a:xfrm>
        <a:prstGeom prst="trapezoid">
          <a:avLst>
            <a:gd name="adj" fmla="val 90813"/>
          </a:avLst>
        </a:prstGeom>
        <a:solidFill>
          <a:schemeClr val="accent1">
            <a:alpha val="9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970" tIns="13970" rIns="13970" bIns="13970" numCol="1" spcCol="1270" anchor="ctr" anchorCtr="0">
          <a:noAutofit/>
        </a:bodyPr>
        <a:lstStyle/>
        <a:p>
          <a:pPr marL="0" marR="0" lvl="0" indent="0" algn="ctr" defTabSz="914400" eaLnBrk="1" fontAlgn="auto" latinLnBrk="0" hangingPunct="1">
            <a:lnSpc>
              <a:spcPct val="100000"/>
            </a:lnSpc>
            <a:spcBef>
              <a:spcPct val="0"/>
            </a:spcBef>
            <a:spcAft>
              <a:spcPts val="0"/>
            </a:spcAft>
            <a:buClrTx/>
            <a:buSzTx/>
            <a:buFontTx/>
            <a:buNone/>
            <a:tabLst/>
            <a:defRPr/>
          </a:pPr>
          <a:endParaRPr lang="en-US" sz="1100" b="1" kern="1200"/>
        </a:p>
        <a:p>
          <a:pPr marL="0" marR="0" lvl="0" indent="0" algn="ctr" defTabSz="914400" eaLnBrk="1" fontAlgn="auto" latinLnBrk="0" hangingPunct="1">
            <a:lnSpc>
              <a:spcPct val="100000"/>
            </a:lnSpc>
            <a:spcBef>
              <a:spcPct val="0"/>
            </a:spcBef>
            <a:spcAft>
              <a:spcPts val="0"/>
            </a:spcAft>
            <a:buClrTx/>
            <a:buSzTx/>
            <a:buFontTx/>
            <a:buNone/>
            <a:tabLst/>
            <a:defRPr/>
          </a:pPr>
          <a:r>
            <a:rPr lang="en-US" sz="1600" b="1" kern="1200">
              <a:latin typeface="Times New Roman" panose="02020603050405020304" pitchFamily="18" charset="0"/>
              <a:cs typeface="Times New Roman" panose="02020603050405020304" pitchFamily="18" charset="0"/>
            </a:rPr>
            <a:t>Director</a:t>
          </a:r>
        </a:p>
        <a:p>
          <a:pPr marL="0" marR="0" lvl="0" indent="0" algn="ctr" defTabSz="914400" eaLnBrk="1" fontAlgn="auto" latinLnBrk="0" hangingPunct="1">
            <a:lnSpc>
              <a:spcPct val="100000"/>
            </a:lnSpc>
            <a:spcBef>
              <a:spcPct val="0"/>
            </a:spcBef>
            <a:spcAft>
              <a:spcPts val="0"/>
            </a:spcAft>
            <a:buClrTx/>
            <a:buSzTx/>
            <a:buFontTx/>
            <a:buNone/>
            <a:tabLst/>
            <a:defRPr/>
          </a:pPr>
          <a:r>
            <a:rPr lang="en-US" sz="1600" kern="1200">
              <a:latin typeface="Times New Roman" panose="02020603050405020304" pitchFamily="18" charset="0"/>
              <a:cs typeface="Times New Roman" panose="02020603050405020304" pitchFamily="18" charset="0"/>
            </a:rPr>
            <a:t>Aaron Mitchell</a:t>
          </a:r>
          <a:endParaRPr lang="en-US" sz="1600" kern="1200" dirty="0">
            <a:latin typeface="Times New Roman" panose="02020603050405020304" pitchFamily="18" charset="0"/>
            <a:cs typeface="Times New Roman" panose="02020603050405020304" pitchFamily="18" charset="0"/>
          </a:endParaRPr>
        </a:p>
      </dsp:txBody>
      <dsp:txXfrm>
        <a:off x="3050877" y="0"/>
        <a:ext cx="1975445" cy="1087643"/>
      </dsp:txXfrm>
    </dsp:sp>
    <dsp:sp modelId="{AA411E4C-AB49-4C3A-8690-DC81619A4D16}">
      <dsp:nvSpPr>
        <dsp:cNvPr id="0" name=""/>
        <dsp:cNvSpPr/>
      </dsp:nvSpPr>
      <dsp:spPr>
        <a:xfrm>
          <a:off x="2290686" y="1087643"/>
          <a:ext cx="3495826" cy="837093"/>
        </a:xfrm>
        <a:prstGeom prst="trapezoid">
          <a:avLst>
            <a:gd name="adj" fmla="val 90813"/>
          </a:avLst>
        </a:prstGeom>
        <a:solidFill>
          <a:schemeClr val="accent1">
            <a:alpha val="90000"/>
            <a:hueOff val="0"/>
            <a:satOff val="0"/>
            <a:lumOff val="0"/>
            <a:alphaOff val="-1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r>
            <a:rPr lang="en-US" sz="1600" b="1" kern="1200" dirty="0">
              <a:latin typeface="Times New Roman" panose="02020603050405020304" pitchFamily="18" charset="0"/>
              <a:cs typeface="Times New Roman" panose="02020603050405020304" pitchFamily="18" charset="0"/>
            </a:rPr>
            <a:t>Chief</a:t>
          </a:r>
        </a:p>
        <a:p>
          <a:pPr marL="0" lvl="0" indent="0" algn="ctr" defTabSz="711200">
            <a:lnSpc>
              <a:spcPct val="90000"/>
            </a:lnSpc>
            <a:spcBef>
              <a:spcPct val="0"/>
            </a:spcBef>
            <a:spcAft>
              <a:spcPct val="35000"/>
            </a:spcAft>
            <a:buNone/>
          </a:pPr>
          <a:r>
            <a:rPr lang="en-US" sz="1600" kern="1200" dirty="0">
              <a:latin typeface="Times New Roman" panose="02020603050405020304" pitchFamily="18" charset="0"/>
              <a:cs typeface="Times New Roman" panose="02020603050405020304" pitchFamily="18" charset="0"/>
            </a:rPr>
            <a:t>Shakira Mack</a:t>
          </a:r>
        </a:p>
      </dsp:txBody>
      <dsp:txXfrm>
        <a:off x="2902456" y="1087643"/>
        <a:ext cx="2272287" cy="837093"/>
      </dsp:txXfrm>
    </dsp:sp>
    <dsp:sp modelId="{EBF6C7AF-DE44-42AF-9348-2F9648C2F0A2}">
      <dsp:nvSpPr>
        <dsp:cNvPr id="0" name=""/>
        <dsp:cNvSpPr/>
      </dsp:nvSpPr>
      <dsp:spPr>
        <a:xfrm>
          <a:off x="1543118" y="1924737"/>
          <a:ext cx="4990962" cy="823193"/>
        </a:xfrm>
        <a:prstGeom prst="trapezoid">
          <a:avLst>
            <a:gd name="adj" fmla="val 90813"/>
          </a:avLst>
        </a:prstGeom>
        <a:solidFill>
          <a:schemeClr val="accent1">
            <a:alpha val="90000"/>
            <a:hueOff val="0"/>
            <a:satOff val="0"/>
            <a:lumOff val="0"/>
            <a:alphaOff val="-2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r>
            <a:rPr lang="en-US" sz="1600" b="1" kern="1200">
              <a:latin typeface="Times New Roman" panose="02020603050405020304" pitchFamily="18" charset="0"/>
              <a:cs typeface="Times New Roman" panose="02020603050405020304" pitchFamily="18" charset="0"/>
            </a:rPr>
            <a:t>Senior Grants Management Specialist</a:t>
          </a:r>
        </a:p>
        <a:p>
          <a:pPr marL="0" lvl="0" indent="0" algn="ctr" defTabSz="711200">
            <a:lnSpc>
              <a:spcPct val="90000"/>
            </a:lnSpc>
            <a:spcBef>
              <a:spcPct val="0"/>
            </a:spcBef>
            <a:spcAft>
              <a:spcPct val="35000"/>
            </a:spcAft>
            <a:buNone/>
          </a:pPr>
          <a:r>
            <a:rPr lang="en-US" sz="1600" kern="1200">
              <a:latin typeface="Times New Roman" panose="02020603050405020304" pitchFamily="18" charset="0"/>
              <a:cs typeface="Times New Roman" panose="02020603050405020304" pitchFamily="18" charset="0"/>
            </a:rPr>
            <a:t>Carla Sheppard	</a:t>
          </a:r>
          <a:endParaRPr lang="en-US" sz="1600" kern="1200" dirty="0">
            <a:latin typeface="Times New Roman" panose="02020603050405020304" pitchFamily="18" charset="0"/>
            <a:cs typeface="Times New Roman" panose="02020603050405020304" pitchFamily="18" charset="0"/>
          </a:endParaRPr>
        </a:p>
      </dsp:txBody>
      <dsp:txXfrm>
        <a:off x="2416537" y="1924737"/>
        <a:ext cx="3244125" cy="823193"/>
      </dsp:txXfrm>
    </dsp:sp>
    <dsp:sp modelId="{ACD163D8-F720-4A6B-A022-4B77AEB0E1B8}">
      <dsp:nvSpPr>
        <dsp:cNvPr id="0" name=""/>
        <dsp:cNvSpPr/>
      </dsp:nvSpPr>
      <dsp:spPr>
        <a:xfrm>
          <a:off x="756919" y="2761526"/>
          <a:ext cx="6538644" cy="852125"/>
        </a:xfrm>
        <a:prstGeom prst="trapezoid">
          <a:avLst>
            <a:gd name="adj" fmla="val 90813"/>
          </a:avLst>
        </a:prstGeom>
        <a:solidFill>
          <a:schemeClr val="accent1">
            <a:alpha val="90000"/>
            <a:hueOff val="0"/>
            <a:satOff val="0"/>
            <a:lumOff val="0"/>
            <a:alphaOff val="-3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r>
            <a:rPr lang="en-US" sz="1600" b="1" kern="1200">
              <a:latin typeface="Times New Roman" panose="02020603050405020304" pitchFamily="18" charset="0"/>
              <a:cs typeface="Times New Roman" panose="02020603050405020304" pitchFamily="18" charset="0"/>
            </a:rPr>
            <a:t>Grants Management Specialists</a:t>
          </a:r>
        </a:p>
        <a:p>
          <a:pPr marL="0" lvl="0" indent="0" algn="ctr" defTabSz="711200">
            <a:lnSpc>
              <a:spcPct val="90000"/>
            </a:lnSpc>
            <a:spcBef>
              <a:spcPct val="0"/>
            </a:spcBef>
            <a:spcAft>
              <a:spcPct val="35000"/>
            </a:spcAft>
            <a:buNone/>
          </a:pPr>
          <a:r>
            <a:rPr lang="en-US" sz="1600" kern="1200">
              <a:latin typeface="Times New Roman" panose="02020603050405020304" pitchFamily="18" charset="0"/>
              <a:cs typeface="Times New Roman" panose="02020603050405020304" pitchFamily="18" charset="0"/>
            </a:rPr>
            <a:t>Andre White, Bonita Brown, Flor Valencia, Lisa Reichenbacher, Matthew Hufford, Suezett Edwards</a:t>
          </a:r>
          <a:endParaRPr lang="en-US" sz="1600" kern="1200" dirty="0">
            <a:latin typeface="Times New Roman" panose="02020603050405020304" pitchFamily="18" charset="0"/>
            <a:cs typeface="Times New Roman" panose="02020603050405020304" pitchFamily="18" charset="0"/>
          </a:endParaRPr>
        </a:p>
      </dsp:txBody>
      <dsp:txXfrm>
        <a:off x="1901182" y="2761526"/>
        <a:ext cx="4250118" cy="852125"/>
      </dsp:txXfrm>
    </dsp:sp>
    <dsp:sp modelId="{81C70475-03BF-4B12-B23D-FF24B9B12A34}">
      <dsp:nvSpPr>
        <dsp:cNvPr id="0" name=""/>
        <dsp:cNvSpPr/>
      </dsp:nvSpPr>
      <dsp:spPr>
        <a:xfrm>
          <a:off x="0" y="3600055"/>
          <a:ext cx="8077200" cy="847100"/>
        </a:xfrm>
        <a:prstGeom prst="trapezoid">
          <a:avLst>
            <a:gd name="adj" fmla="val 90813"/>
          </a:avLst>
        </a:prstGeom>
        <a:solidFill>
          <a:schemeClr val="accent1">
            <a:alpha val="90000"/>
            <a:hueOff val="0"/>
            <a:satOff val="0"/>
            <a:lumOff val="0"/>
            <a:alphaOff val="-4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r>
            <a:rPr lang="en-US" sz="1600" b="1" kern="1200">
              <a:latin typeface="Times New Roman" panose="02020603050405020304" pitchFamily="18" charset="0"/>
              <a:cs typeface="Times New Roman" panose="02020603050405020304" pitchFamily="18" charset="0"/>
            </a:rPr>
            <a:t>Program Support</a:t>
          </a:r>
        </a:p>
        <a:p>
          <a:pPr marL="0" lvl="0" indent="0" algn="ctr" defTabSz="711200">
            <a:lnSpc>
              <a:spcPct val="90000"/>
            </a:lnSpc>
            <a:spcBef>
              <a:spcPct val="0"/>
            </a:spcBef>
            <a:spcAft>
              <a:spcPct val="35000"/>
            </a:spcAft>
            <a:buNone/>
          </a:pPr>
          <a:r>
            <a:rPr lang="en-US" sz="1600" b="0" kern="1200">
              <a:latin typeface="Times New Roman" panose="02020603050405020304" pitchFamily="18" charset="0"/>
              <a:cs typeface="Times New Roman" panose="02020603050405020304" pitchFamily="18" charset="0"/>
            </a:rPr>
            <a:t>Rose Achieng – Business Analyst </a:t>
          </a:r>
        </a:p>
        <a:p>
          <a:pPr marL="0" lvl="0" indent="0" algn="ctr" defTabSz="711200">
            <a:lnSpc>
              <a:spcPct val="90000"/>
            </a:lnSpc>
            <a:spcBef>
              <a:spcPct val="0"/>
            </a:spcBef>
            <a:spcAft>
              <a:spcPct val="35000"/>
            </a:spcAft>
            <a:buNone/>
          </a:pPr>
          <a:r>
            <a:rPr lang="en-US" sz="1600" b="0" kern="1200">
              <a:latin typeface="Times New Roman" panose="02020603050405020304" pitchFamily="18" charset="0"/>
              <a:cs typeface="Times New Roman" panose="02020603050405020304" pitchFamily="18" charset="0"/>
            </a:rPr>
            <a:t>Shannon Logan – Administrative Assistant  </a:t>
          </a:r>
          <a:endParaRPr lang="en-US" sz="1600" b="0" kern="1200" dirty="0">
            <a:latin typeface="Times New Roman" panose="02020603050405020304" pitchFamily="18" charset="0"/>
            <a:cs typeface="Times New Roman" panose="02020603050405020304" pitchFamily="18" charset="0"/>
          </a:endParaRPr>
        </a:p>
      </dsp:txBody>
      <dsp:txXfrm>
        <a:off x="1413509" y="3600055"/>
        <a:ext cx="5250180" cy="847100"/>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54E4231-A4D2-4538-AC94-4818BE8A41B6}">
      <dsp:nvSpPr>
        <dsp:cNvPr id="0" name=""/>
        <dsp:cNvSpPr/>
      </dsp:nvSpPr>
      <dsp:spPr>
        <a:xfrm rot="10800000">
          <a:off x="1530687" y="303"/>
          <a:ext cx="5371338" cy="711026"/>
        </a:xfrm>
        <a:prstGeom prst="homePlate">
          <a:avLst/>
        </a:prstGeom>
        <a:solidFill>
          <a:schemeClr val="accent1">
            <a:hueOff val="0"/>
            <a:satOff val="0"/>
            <a:lumOff val="0"/>
            <a:alphaOff val="0"/>
          </a:schemeClr>
        </a:solidFill>
        <a:ln w="38100" cap="flat" cmpd="sng" algn="ctr">
          <a:solidFill>
            <a:schemeClr val="accent6">
              <a:lumMod val="40000"/>
              <a:lumOff val="6000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313543" tIns="129540" rIns="241808" bIns="129540" numCol="1" spcCol="1270" anchor="ctr" anchorCtr="0">
          <a:noAutofit/>
        </a:bodyPr>
        <a:lstStyle/>
        <a:p>
          <a:pPr marL="0" lvl="0" indent="0" algn="ctr" defTabSz="1511300">
            <a:lnSpc>
              <a:spcPct val="90000"/>
            </a:lnSpc>
            <a:spcBef>
              <a:spcPct val="0"/>
            </a:spcBef>
            <a:spcAft>
              <a:spcPct val="35000"/>
            </a:spcAft>
            <a:buNone/>
          </a:pPr>
          <a:r>
            <a:rPr lang="en-US" sz="3400" b="0" kern="1200" cap="none" spc="0" dirty="0">
              <a:ln w="0"/>
              <a:solidFill>
                <a:schemeClr val="bg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Activity Requests</a:t>
          </a:r>
        </a:p>
      </dsp:txBody>
      <dsp:txXfrm rot="10800000">
        <a:off x="1708443" y="303"/>
        <a:ext cx="5193582" cy="711026"/>
      </dsp:txXfrm>
    </dsp:sp>
    <dsp:sp modelId="{8FA80736-D98F-42F3-BD3F-4562E38E8C0F}">
      <dsp:nvSpPr>
        <dsp:cNvPr id="0" name=""/>
        <dsp:cNvSpPr/>
      </dsp:nvSpPr>
      <dsp:spPr>
        <a:xfrm>
          <a:off x="1175174" y="303"/>
          <a:ext cx="711026" cy="711026"/>
        </a:xfrm>
        <a:prstGeom prst="ellipse">
          <a:avLst/>
        </a:prstGeom>
        <a:blipFill>
          <a:blip xmlns:r="http://schemas.openxmlformats.org/officeDocument/2006/relationships" r:embed="rId1" cstate="print">
            <a:extLst>
              <a:ext uri="{28A0092B-C50C-407E-A947-70E740481C1C}">
                <a14:useLocalDpi xmlns:a14="http://schemas.microsoft.com/office/drawing/2010/main" val="0"/>
              </a:ext>
            </a:extLst>
          </a:blip>
          <a:srcRect/>
          <a:stretch>
            <a:fillRect l="-3000" r="-3000"/>
          </a:stretch>
        </a:blipFill>
        <a:ln w="38100" cap="flat" cmpd="sng" algn="ctr">
          <a:solidFill>
            <a:schemeClr val="accent6">
              <a:lumMod val="40000"/>
              <a:lumOff val="6000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dsp:style>
    </dsp:sp>
    <dsp:sp modelId="{3A094EBB-4596-4066-9018-C7CDB56F043D}">
      <dsp:nvSpPr>
        <dsp:cNvPr id="0" name=""/>
        <dsp:cNvSpPr/>
      </dsp:nvSpPr>
      <dsp:spPr>
        <a:xfrm rot="10800000">
          <a:off x="1530687" y="889086"/>
          <a:ext cx="5371338" cy="711026"/>
        </a:xfrm>
        <a:prstGeom prst="homePlate">
          <a:avLst/>
        </a:prstGeom>
        <a:solidFill>
          <a:schemeClr val="accent1">
            <a:hueOff val="0"/>
            <a:satOff val="0"/>
            <a:lumOff val="0"/>
            <a:alphaOff val="0"/>
          </a:schemeClr>
        </a:solidFill>
        <a:ln w="38100" cap="flat" cmpd="sng" algn="ctr">
          <a:solidFill>
            <a:schemeClr val="accent6">
              <a:lumMod val="40000"/>
              <a:lumOff val="6000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313543" tIns="129540" rIns="241808" bIns="129540" numCol="1" spcCol="1270" anchor="ctr" anchorCtr="0">
          <a:noAutofit/>
        </a:bodyPr>
        <a:lstStyle/>
        <a:p>
          <a:pPr marL="0" lvl="0" indent="0" algn="ctr" defTabSz="1511300">
            <a:lnSpc>
              <a:spcPct val="90000"/>
            </a:lnSpc>
            <a:spcBef>
              <a:spcPct val="0"/>
            </a:spcBef>
            <a:spcAft>
              <a:spcPct val="35000"/>
            </a:spcAft>
            <a:buNone/>
          </a:pPr>
          <a:r>
            <a:rPr lang="en-US" sz="3400" b="0" kern="1200" cap="none" spc="0" dirty="0">
              <a:ln w="0"/>
              <a:solidFill>
                <a:schemeClr val="bg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Cost Types</a:t>
          </a:r>
        </a:p>
      </dsp:txBody>
      <dsp:txXfrm rot="10800000">
        <a:off x="1708443" y="889086"/>
        <a:ext cx="5193582" cy="711026"/>
      </dsp:txXfrm>
    </dsp:sp>
    <dsp:sp modelId="{A7780E23-2FA4-4C77-B2CE-2D841A0EA591}">
      <dsp:nvSpPr>
        <dsp:cNvPr id="0" name=""/>
        <dsp:cNvSpPr/>
      </dsp:nvSpPr>
      <dsp:spPr>
        <a:xfrm>
          <a:off x="1175174" y="889086"/>
          <a:ext cx="711026" cy="711026"/>
        </a:xfrm>
        <a:prstGeom prst="ellipse">
          <a:avLst/>
        </a:prstGeom>
        <a:blipFill>
          <a:blip xmlns:r="http://schemas.openxmlformats.org/officeDocument/2006/relationships" r:embed="rId2" cstate="print">
            <a:extLst>
              <a:ext uri="{28A0092B-C50C-407E-A947-70E740481C1C}">
                <a14:useLocalDpi xmlns:a14="http://schemas.microsoft.com/office/drawing/2010/main" val="0"/>
              </a:ext>
            </a:extLst>
          </a:blip>
          <a:srcRect/>
          <a:stretch>
            <a:fillRect l="-26000" r="-26000"/>
          </a:stretch>
        </a:blipFill>
        <a:ln w="38100" cap="flat" cmpd="sng" algn="ctr">
          <a:solidFill>
            <a:schemeClr val="accent6">
              <a:lumMod val="40000"/>
              <a:lumOff val="6000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dsp:style>
    </dsp:sp>
    <dsp:sp modelId="{6834BDA8-96BE-45C7-9895-575135CCDBB1}">
      <dsp:nvSpPr>
        <dsp:cNvPr id="0" name=""/>
        <dsp:cNvSpPr/>
      </dsp:nvSpPr>
      <dsp:spPr>
        <a:xfrm rot="10800000">
          <a:off x="1530687" y="1777869"/>
          <a:ext cx="5371338" cy="711026"/>
        </a:xfrm>
        <a:prstGeom prst="homePlate">
          <a:avLst/>
        </a:prstGeom>
        <a:solidFill>
          <a:schemeClr val="accent1">
            <a:hueOff val="0"/>
            <a:satOff val="0"/>
            <a:lumOff val="0"/>
            <a:alphaOff val="0"/>
          </a:schemeClr>
        </a:solidFill>
        <a:ln w="38100" cap="flat" cmpd="sng" algn="ctr">
          <a:solidFill>
            <a:schemeClr val="accent6">
              <a:lumMod val="40000"/>
              <a:lumOff val="6000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313543" tIns="129540" rIns="241808" bIns="129540" numCol="1" spcCol="1270" anchor="ctr" anchorCtr="0">
          <a:noAutofit/>
        </a:bodyPr>
        <a:lstStyle/>
        <a:p>
          <a:pPr marL="0" lvl="0" indent="0" algn="ctr" defTabSz="1511300">
            <a:lnSpc>
              <a:spcPct val="90000"/>
            </a:lnSpc>
            <a:spcBef>
              <a:spcPct val="0"/>
            </a:spcBef>
            <a:spcAft>
              <a:spcPct val="35000"/>
            </a:spcAft>
            <a:buNone/>
          </a:pPr>
          <a:r>
            <a:rPr lang="en-US" sz="3400" b="0" kern="1200" cap="none" spc="0" dirty="0">
              <a:ln w="0"/>
              <a:solidFill>
                <a:schemeClr val="bg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Cost Sharing</a:t>
          </a:r>
        </a:p>
      </dsp:txBody>
      <dsp:txXfrm rot="10800000">
        <a:off x="1708443" y="1777869"/>
        <a:ext cx="5193582" cy="711026"/>
      </dsp:txXfrm>
    </dsp:sp>
    <dsp:sp modelId="{02402EBD-630E-47BE-A3B0-157130E65D98}">
      <dsp:nvSpPr>
        <dsp:cNvPr id="0" name=""/>
        <dsp:cNvSpPr/>
      </dsp:nvSpPr>
      <dsp:spPr>
        <a:xfrm>
          <a:off x="1175174" y="1777869"/>
          <a:ext cx="711026" cy="711026"/>
        </a:xfrm>
        <a:prstGeom prst="ellipse">
          <a:avLst/>
        </a:prstGeom>
        <a:blipFill>
          <a:blip xmlns:r="http://schemas.openxmlformats.org/officeDocument/2006/relationships" r:embed="rId3" cstate="print">
            <a:extLst>
              <a:ext uri="{28A0092B-C50C-407E-A947-70E740481C1C}">
                <a14:useLocalDpi xmlns:a14="http://schemas.microsoft.com/office/drawing/2010/main" val="0"/>
              </a:ext>
            </a:extLst>
          </a:blip>
          <a:srcRect/>
          <a:stretch>
            <a:fillRect l="-28000" r="-28000"/>
          </a:stretch>
        </a:blipFill>
        <a:ln w="38100" cap="flat" cmpd="sng" algn="ctr">
          <a:solidFill>
            <a:schemeClr val="accent6">
              <a:lumMod val="40000"/>
              <a:lumOff val="6000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dsp:style>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735F422-D769-4005-B920-37A9E5966A4A}">
      <dsp:nvSpPr>
        <dsp:cNvPr id="0" name=""/>
        <dsp:cNvSpPr/>
      </dsp:nvSpPr>
      <dsp:spPr>
        <a:xfrm flipH="1">
          <a:off x="8657251" y="26018"/>
          <a:ext cx="258148" cy="3670928"/>
        </a:xfrm>
        <a:prstGeom prst="rect">
          <a:avLst/>
        </a:prstGeom>
        <a:solidFill>
          <a:schemeClr val="accent1">
            <a:tint val="50000"/>
            <a:alpha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056606E9-BCAF-42B0-9922-0579C5EF35AF}">
      <dsp:nvSpPr>
        <dsp:cNvPr id="0" name=""/>
        <dsp:cNvSpPr/>
      </dsp:nvSpPr>
      <dsp:spPr>
        <a:xfrm>
          <a:off x="202270" y="327089"/>
          <a:ext cx="3141699" cy="2778415"/>
        </a:xfrm>
        <a:prstGeom prst="frame">
          <a:avLst>
            <a:gd name="adj1" fmla="val 5450"/>
          </a:avLst>
        </a:prstGeom>
        <a:solidFill>
          <a:schemeClr val="accent1">
            <a:tint val="50000"/>
            <a:alpha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548566A6-3BD3-4D2E-A575-7A377229DE5F}">
      <dsp:nvSpPr>
        <dsp:cNvPr id="0" name=""/>
        <dsp:cNvSpPr/>
      </dsp:nvSpPr>
      <dsp:spPr>
        <a:xfrm>
          <a:off x="83172" y="543470"/>
          <a:ext cx="3342428" cy="2352882"/>
        </a:xfrm>
        <a:prstGeom prst="rect">
          <a:avLst/>
        </a:prstGeom>
        <a:blipFill>
          <a:blip xmlns:r="http://schemas.openxmlformats.org/officeDocument/2006/relationships" r:embed="rId1">
            <a:extLst>
              <a:ext uri="{28A0092B-C50C-407E-A947-70E740481C1C}">
                <a14:useLocalDpi xmlns:a14="http://schemas.microsoft.com/office/drawing/2010/main" val="0"/>
              </a:ext>
            </a:extLst>
          </a:blip>
          <a:srcRect/>
          <a:stretch>
            <a:fillRect l="-8000" r="-8000"/>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7E12167A-675A-40A2-8902-EB5AF75F268A}">
      <dsp:nvSpPr>
        <dsp:cNvPr id="0" name=""/>
        <dsp:cNvSpPr/>
      </dsp:nvSpPr>
      <dsp:spPr>
        <a:xfrm>
          <a:off x="33198" y="3255692"/>
          <a:ext cx="4758592" cy="43574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03200" tIns="76200" rIns="203200" bIns="76200" numCol="1" spcCol="1270" anchor="ctr" anchorCtr="0">
          <a:noAutofit/>
        </a:bodyPr>
        <a:lstStyle/>
        <a:p>
          <a:pPr marL="0" lvl="0" indent="0" algn="l" defTabSz="889000">
            <a:lnSpc>
              <a:spcPct val="90000"/>
            </a:lnSpc>
            <a:spcBef>
              <a:spcPct val="0"/>
            </a:spcBef>
            <a:spcAft>
              <a:spcPct val="35000"/>
            </a:spcAft>
            <a:buFont typeface="Arial" panose="020B0604020202020204" pitchFamily="34" charset="0"/>
            <a:buNone/>
          </a:pPr>
          <a:endParaRPr lang="en-US" sz="2000" kern="1200" dirty="0"/>
        </a:p>
      </dsp:txBody>
      <dsp:txXfrm>
        <a:off x="33198" y="3255692"/>
        <a:ext cx="4758592" cy="435742"/>
      </dsp:txXfrm>
    </dsp:sp>
    <dsp:sp modelId="{A616F274-B77F-4765-85F0-555773BAAF1C}">
      <dsp:nvSpPr>
        <dsp:cNvPr id="0" name=""/>
        <dsp:cNvSpPr/>
      </dsp:nvSpPr>
      <dsp:spPr>
        <a:xfrm>
          <a:off x="3657595" y="659840"/>
          <a:ext cx="5005646" cy="279511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l" defTabSz="800100">
            <a:lnSpc>
              <a:spcPct val="100000"/>
            </a:lnSpc>
            <a:spcBef>
              <a:spcPct val="0"/>
            </a:spcBef>
            <a:spcAft>
              <a:spcPct val="35000"/>
            </a:spcAft>
            <a:buFont typeface="Arial" panose="020B0604020202020204" pitchFamily="34" charset="0"/>
            <a:buNone/>
          </a:pPr>
          <a:r>
            <a:rPr lang="en-US" sz="1800" kern="1200" dirty="0">
              <a:latin typeface="Times New Roman" panose="02020603050405020304" pitchFamily="18" charset="0"/>
              <a:cs typeface="Times New Roman" panose="02020603050405020304" pitchFamily="18" charset="0"/>
            </a:rPr>
            <a:t>Virtual training is considered training taught by a live instructor.</a:t>
          </a:r>
        </a:p>
        <a:p>
          <a:pPr marL="0" lvl="0" indent="0" algn="l" defTabSz="800100">
            <a:lnSpc>
              <a:spcPct val="100000"/>
            </a:lnSpc>
            <a:spcBef>
              <a:spcPct val="0"/>
            </a:spcBef>
            <a:spcAft>
              <a:spcPct val="35000"/>
            </a:spcAft>
            <a:buNone/>
          </a:pPr>
          <a:endParaRPr lang="en-US" sz="1800" kern="1200" dirty="0"/>
        </a:p>
        <a:p>
          <a:pPr marL="0" lvl="0" indent="0" algn="l" defTabSz="800100">
            <a:lnSpc>
              <a:spcPct val="100000"/>
            </a:lnSpc>
            <a:spcBef>
              <a:spcPct val="0"/>
            </a:spcBef>
            <a:spcAft>
              <a:spcPct val="35000"/>
            </a:spcAft>
            <a:buNone/>
          </a:pPr>
          <a:r>
            <a:rPr lang="en-US" sz="1800" kern="1200" dirty="0">
              <a:latin typeface="Times New Roman" panose="02020603050405020304" pitchFamily="18" charset="0"/>
              <a:cs typeface="Times New Roman" panose="02020603050405020304" pitchFamily="18" charset="0"/>
            </a:rPr>
            <a:t>Web-based training is considered online training that can be taken remotely at any time. </a:t>
          </a:r>
        </a:p>
        <a:p>
          <a:pPr marL="0" lvl="0" indent="0" algn="l" defTabSz="800100">
            <a:lnSpc>
              <a:spcPct val="90000"/>
            </a:lnSpc>
            <a:spcBef>
              <a:spcPct val="0"/>
            </a:spcBef>
            <a:spcAft>
              <a:spcPct val="35000"/>
            </a:spcAft>
            <a:buNone/>
          </a:pPr>
          <a:endParaRPr lang="en-US" sz="1800" kern="1200" dirty="0">
            <a:latin typeface="Times New Roman" panose="02020603050405020304" pitchFamily="18" charset="0"/>
            <a:cs typeface="Times New Roman" panose="02020603050405020304" pitchFamily="18" charset="0"/>
          </a:endParaRPr>
        </a:p>
        <a:p>
          <a:pPr marL="0" lvl="0" indent="0" algn="l" defTabSz="800100">
            <a:lnSpc>
              <a:spcPct val="90000"/>
            </a:lnSpc>
            <a:spcBef>
              <a:spcPct val="0"/>
            </a:spcBef>
            <a:spcAft>
              <a:spcPct val="35000"/>
            </a:spcAft>
            <a:buNone/>
          </a:pPr>
          <a:r>
            <a:rPr lang="en-US" sz="1800" kern="1200" dirty="0">
              <a:latin typeface="Times New Roman" panose="02020603050405020304" pitchFamily="18" charset="0"/>
              <a:cs typeface="Times New Roman" panose="02020603050405020304" pitchFamily="18" charset="0"/>
            </a:rPr>
            <a:t>PHMSA currently has awareness and operations training available at no cost at the following website: </a:t>
          </a:r>
          <a:r>
            <a:rPr lang="en-US" sz="1800" kern="1200" dirty="0">
              <a:latin typeface="Times New Roman" panose="02020603050405020304" pitchFamily="18" charset="0"/>
              <a:cs typeface="Times New Roman" panose="02020603050405020304" pitchFamily="18" charset="0"/>
              <a:hlinkClick xmlns:r="http://schemas.openxmlformats.org/officeDocument/2006/relationships" r:id="rId2"/>
            </a:rPr>
            <a:t>https://dotnfa.vividlms.com/</a:t>
          </a:r>
          <a:endParaRPr lang="en-US" sz="1800" b="1" kern="1200" dirty="0">
            <a:latin typeface="Times New Roman" panose="02020603050405020304" pitchFamily="18" charset="0"/>
            <a:cs typeface="Times New Roman" panose="02020603050405020304" pitchFamily="18" charset="0"/>
          </a:endParaRPr>
        </a:p>
      </dsp:txBody>
      <dsp:txXfrm>
        <a:off x="3657595" y="659840"/>
        <a:ext cx="5005646" cy="2795118"/>
      </dsp:txXfrm>
    </dsp:sp>
  </dsp:spTree>
</dsp:drawing>
</file>

<file path=ppt/diagrams/layout1.xml><?xml version="1.0" encoding="utf-8"?>
<dgm:layoutDef xmlns:dgm="http://schemas.openxmlformats.org/drawingml/2006/diagram" xmlns:a="http://schemas.openxmlformats.org/drawingml/2006/main" uniqueId="urn:microsoft.com/office/officeart/2008/layout/PictureAccentList">
  <dgm:title val=""/>
  <dgm:desc val=""/>
  <dgm:catLst>
    <dgm:cat type="picture" pri="14000"/>
    <dgm:cat type="list" pri="14500"/>
  </dgm:catLst>
  <dgm:sampData>
    <dgm:dataModel>
      <dgm:ptLst>
        <dgm:pt modelId="0" type="doc"/>
        <dgm:pt modelId="1">
          <dgm:prSet phldr="1"/>
        </dgm:pt>
        <dgm:pt modelId="11">
          <dgm:prSet phldr="1"/>
        </dgm:pt>
        <dgm:pt modelId="12">
          <dgm:prSet phldr="1"/>
        </dgm:pt>
      </dgm:ptLst>
      <dgm:cxnLst>
        <dgm:cxn modelId="4" srcId="0" destId="1" srcOrd="0" destOrd="0"/>
        <dgm:cxn modelId="5" srcId="1" destId="11" srcOrd="0" destOrd="0"/>
        <dgm:cxn modelId="6" srcId="1" destId="12" srcOrd="1" destOrd="0"/>
      </dgm:cxnLst>
      <dgm:bg/>
      <dgm:whole/>
    </dgm:dataModel>
  </dgm:sampData>
  <dgm:styleData>
    <dgm:dataModel>
      <dgm:ptLst>
        <dgm:pt modelId="0" type="doc"/>
        <dgm:pt modelId="1"/>
        <dgm:pt modelId="11"/>
        <dgm:pt modelId="12"/>
        <dgm:pt modelId="13"/>
      </dgm:ptLst>
      <dgm:cxnLst>
        <dgm:cxn modelId="4" srcId="0" destId="1" srcOrd="0" destOrd="0"/>
        <dgm:cxn modelId="5" srcId="1" destId="11" srcOrd="0" destOrd="0"/>
        <dgm:cxn modelId="6" srcId="1" destId="12" srcOrd="0" destOrd="0"/>
        <dgm:cxn modelId="14" srcId="1" destId="13" srcOrd="0" destOrd="0"/>
      </dgm:cxnLst>
      <dgm:bg/>
      <dgm:whole/>
    </dgm:dataModel>
  </dgm:styleData>
  <dgm:clrData>
    <dgm:dataModel>
      <dgm:ptLst>
        <dgm:pt modelId="0" type="doc"/>
        <dgm:pt modelId="1"/>
        <dgm:pt modelId="11"/>
        <dgm:pt modelId="12"/>
        <dgm:pt modelId="13"/>
      </dgm:ptLst>
      <dgm:cxnLst>
        <dgm:cxn modelId="4" srcId="0" destId="1" srcOrd="0" destOrd="0"/>
        <dgm:cxn modelId="5" srcId="1" destId="11" srcOrd="0" destOrd="0"/>
        <dgm:cxn modelId="6" srcId="1" destId="12" srcOrd="0" destOrd="0"/>
        <dgm:cxn modelId="14" srcId="1" destId="13" srcOrd="0" destOrd="0"/>
      </dgm:cxnLst>
      <dgm:bg/>
      <dgm:whole/>
    </dgm:dataModel>
  </dgm:clrData>
  <dgm:layoutNode name="layout">
    <dgm:varLst>
      <dgm:chMax/>
      <dgm:chPref/>
      <dgm:dir/>
      <dgm:animOne val="branch"/>
      <dgm:animLvl val="lvl"/>
      <dgm:resizeHandles/>
    </dgm:varLst>
    <dgm:choose name="Name0">
      <dgm:if name="Name1" func="var" arg="dir" op="equ" val="norm">
        <dgm:alg type="hierChild">
          <dgm:param type="linDir" val="fromL"/>
        </dgm:alg>
      </dgm:if>
      <dgm:else name="Name2">
        <dgm:alg type="hierChild">
          <dgm:param type="linDir" val="fromL"/>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primFontSz" for="des" forName="childText" refType="primFontSz" refFor="des" refForName="rootText" op="lte"/>
      <dgm:constr type="w" for="des" forName="rootComposite" refType="w" fact="4"/>
      <dgm:constr type="h" for="des" forName="rootComposite" refType="h"/>
      <dgm:constr type="w" for="des" forName="childComposite" refType="w" refFor="des" refForName="rootComposite"/>
      <dgm:constr type="h" for="des" forName="childComposite" refType="h" refFor="des" refForName="rootComposite"/>
      <dgm:constr type="sibSp" refType="w" refFor="des" refForName="rootComposite" fact="0.1"/>
      <dgm:constr type="sibSp" for="des" forName="childShape" refType="h" refFor="des" refForName="rootComposite" fact="0.12"/>
      <dgm:constr type="sp" for="des" forName="root" refType="h" refFor="des" refForName="rootComposite" fact="0.18"/>
    </dgm:constrLst>
    <dgm:ruleLst/>
    <dgm:forEach name="Name3" axis="ch">
      <dgm:forEach name="Name4" axis="self" ptType="node" cnt="1">
        <dgm:layoutNode name="root">
          <dgm:varLst>
            <dgm:chMax/>
            <dgm:chPref val="4"/>
          </dgm:varLst>
          <dgm:alg type="hierRoot"/>
          <dgm:shape xmlns:r="http://schemas.openxmlformats.org/officeDocument/2006/relationships" r:blip="">
            <dgm:adjLst/>
          </dgm:shape>
          <dgm:presOf/>
          <dgm:constrLst/>
          <dgm:ruleLst/>
          <dgm:layoutNode name="rootComposite">
            <dgm:varLst/>
            <dgm:alg type="composite"/>
            <dgm:shape xmlns:r="http://schemas.openxmlformats.org/officeDocument/2006/relationships" r:blip="">
              <dgm:adjLst/>
            </dgm:shape>
            <dgm:presOf axis="self" ptType="node" cnt="1"/>
            <dgm:constrLst>
              <dgm:constr type="l" for="ch" forName="rootText"/>
              <dgm:constr type="t" for="ch" forName="rootText"/>
              <dgm:constr type="w" for="ch" forName="rootText" refType="w"/>
              <dgm:constr type="h" for="ch" forName="rootText" refType="h"/>
            </dgm:constrLst>
            <dgm:ruleLst/>
            <dgm:layoutNode name="rootText" styleLbl="node0">
              <dgm:varLst>
                <dgm:chMax/>
                <dgm:chPref val="4"/>
              </dgm:varLst>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 type="primFontSz" val="65" fact="NaN" max="NaN"/>
              </dgm:ruleLst>
            </dgm:layoutNode>
          </dgm:layoutNode>
          <dgm:layoutNode name="childShape">
            <dgm:varLst>
              <dgm:chMax val="0"/>
              <dgm:chPref val="0"/>
            </dgm:varLst>
            <dgm:alg type="hierChild">
              <dgm:param type="chAlign" val="r"/>
              <dgm:param type="linDir" val="fromT"/>
              <dgm:param type="fallback" val="2D"/>
            </dgm:alg>
            <dgm:shape xmlns:r="http://schemas.openxmlformats.org/officeDocument/2006/relationships" r:blip="">
              <dgm:adjLst/>
            </dgm:shape>
            <dgm:presOf/>
            <dgm:constrLst/>
            <dgm:ruleLst/>
            <dgm:forEach name="Name5" axis="ch">
              <dgm:forEach name="Name6" axis="self" ptType="node">
                <dgm:layoutNode name="childComposite">
                  <dgm:varLst>
                    <dgm:chMax val="0"/>
                    <dgm:chPref val="0"/>
                  </dgm:varLst>
                  <dgm:alg type="composite"/>
                  <dgm:shape xmlns:r="http://schemas.openxmlformats.org/officeDocument/2006/relationships" r:blip="">
                    <dgm:adjLst/>
                  </dgm:shape>
                  <dgm:presOf/>
                  <dgm:choose name="Name7">
                    <dgm:if name="Name8" func="var" arg="dir" op="equ" val="norm">
                      <dgm:constrLst>
                        <dgm:constr type="w" for="ch" forName="Image" refType="h"/>
                        <dgm:constr type="h" for="ch" forName="Image" refType="h"/>
                        <dgm:constr type="l" for="ch" forName="Image"/>
                        <dgm:constr type="t" for="ch" forName="Image"/>
                        <dgm:constr type="h" for="ch" forName="childText" refType="h"/>
                        <dgm:constr type="l" for="ch" forName="childText" refType="w" refFor="ch" refForName="Image" fact="1.06"/>
                        <dgm:constr type="t" for="ch" forName="childText"/>
                      </dgm:constrLst>
                    </dgm:if>
                    <dgm:else name="Name9">
                      <dgm:constrLst>
                        <dgm:constr type="w" for="ch" forName="Image" refType="h"/>
                        <dgm:constr type="h" for="ch" forName="Image" refType="h"/>
                        <dgm:constr type="r" for="ch" forName="Image" refType="w"/>
                        <dgm:constr type="t" for="ch" forName="Image"/>
                        <dgm:constr type="h" for="ch" forName="childText" refType="h"/>
                        <dgm:constr type="t" for="ch" forName="childText"/>
                        <dgm:constr type="wOff" for="ch" forName="childText" refType="w" refFor="ch" refForName="Image" fact="-1.06"/>
                      </dgm:constrLst>
                    </dgm:else>
                  </dgm:choose>
                  <dgm:ruleLst/>
                  <dgm:layoutNode name="Image" styleLbl="node1">
                    <dgm:alg type="sp"/>
                    <dgm:shape xmlns:r="http://schemas.openxmlformats.org/officeDocument/2006/relationships" type="roundRect" r:blip="" blipPhldr="1">
                      <dgm:adjLst>
                        <dgm:adj idx="1" val="0.1667"/>
                      </dgm:adjLst>
                    </dgm:shape>
                    <dgm:presOf/>
                  </dgm:layoutNode>
                  <dgm:layoutNode name="childText" styleLbl="lnNode1">
                    <dgm:varLst>
                      <dgm:chMax val="0"/>
                      <dgm:chPref val="0"/>
                      <dgm:bulletEnabled val="1"/>
                    </dgm:varLst>
                    <dgm:alg type="tx"/>
                    <dgm:shape xmlns:r="http://schemas.openxmlformats.org/officeDocument/2006/relationships" type="roundRect" r:blip="">
                      <dgm:adjLst>
                        <dgm:adj idx="1" val="0.1667"/>
                      </dgm:adjLst>
                    </dgm:shape>
                    <dgm:presOf axis="self desOrSelf" ptType="node node" st="1 1" cnt="1 0"/>
                    <dgm:ruleLst>
                      <dgm:rule type="primFontSz" val="5" fact="NaN" max="NaN"/>
                    </dgm:ruleLst>
                  </dgm:layoutNode>
                </dgm:layoutNode>
              </dgm:forEach>
            </dgm:forEach>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pyramid1">
  <dgm:title val=""/>
  <dgm:desc val=""/>
  <dgm:catLst>
    <dgm:cat type="pyramid" pri="1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pyra">
          <dgm:param type="linDir" val="fromB"/>
          <dgm:param type="txDir" val="fromT"/>
          <dgm:param type="pyraAcctPos" val="aft"/>
          <dgm:param type="pyraAcctTxMar" val="step"/>
          <dgm:param type="pyraAcctBkgdNode" val="acctBkgd"/>
          <dgm:param type="pyraAcctTxNode" val="acctTx"/>
          <dgm:param type="pyraLvlNode" val="level"/>
        </dgm:alg>
      </dgm:if>
      <dgm:else name="Name3">
        <dgm:alg type="pyra">
          <dgm:param type="linDir" val="fromB"/>
          <dgm:param type="txDir" val="fromT"/>
          <dgm:param type="pyraAcctPos" val="bef"/>
          <dgm:param type="pyraAcctTxMar" val="step"/>
          <dgm:param type="pyraAcctBkgdNode" val="acctBkgd"/>
          <dgm:param type="pyraAcctTxNode" val="acctTx"/>
          <dgm:param type="pyraLvlNode" val="level"/>
        </dgm:alg>
      </dgm:else>
    </dgm:choose>
    <dgm:shape xmlns:r="http://schemas.openxmlformats.org/officeDocument/2006/relationships" r:blip="">
      <dgm:adjLst/>
    </dgm:shape>
    <dgm:presOf/>
    <dgm:choose name="Name4">
      <dgm:if name="Name5" axis="root des" ptType="all node" func="maxDepth" op="gte" val="2">
        <dgm:constrLst>
          <dgm:constr type="primFontSz" for="des" forName="levelTx" op="equ"/>
          <dgm:constr type="secFontSz" for="des" forName="acctTx" op="equ"/>
          <dgm:constr type="pyraAcctRatio" val="0.32"/>
        </dgm:constrLst>
      </dgm:if>
      <dgm:else name="Name6">
        <dgm:constrLst>
          <dgm:constr type="primFontSz" for="des" forName="levelTx" op="equ"/>
          <dgm:constr type="secFontSz" for="des" forName="acctTx" op="equ"/>
          <dgm:constr type="pyraAcctRatio"/>
        </dgm:constrLst>
      </dgm:else>
    </dgm:choose>
    <dgm:ruleLst/>
    <dgm:forEach name="Name7" axis="ch" ptType="node">
      <dgm:layoutNode name="Name8">
        <dgm:alg type="composite">
          <dgm:param type="horzAlign" val="none"/>
        </dgm:alg>
        <dgm:shape xmlns:r="http://schemas.openxmlformats.org/officeDocument/2006/relationships" r:blip="">
          <dgm:adjLst/>
        </dgm:shape>
        <dgm:presOf/>
        <dgm:choose name="Name9">
          <dgm:if name="Name10" axis="self" ptType="node" func="pos" op="equ" val="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dgm:constr type="h" for="ch" forName="levelTx" refType="h" refFor="ch" refForName="level"/>
            </dgm:constrLst>
          </dgm:if>
          <dgm:else name="Name1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fact="0.65"/>
              <dgm:constr type="h" for="ch" forName="levelTx" refType="h" refFor="ch" refForName="level"/>
            </dgm:constrLst>
          </dgm:else>
        </dgm:choose>
        <dgm:ruleLst/>
        <dgm:choose name="Name12">
          <dgm:if name="Name13" axis="ch" ptType="node" func="cnt" op="gte" val="1">
            <dgm:layoutNode name="acctBkgd" styleLbl="alignAcc1">
              <dgm:alg type="sp"/>
              <dgm:shape xmlns:r="http://schemas.openxmlformats.org/officeDocument/2006/relationships" type="nonIsoscelesTrapezoid" r:blip="">
                <dgm:adjLst/>
              </dgm:shape>
              <dgm:presOf axis="des" ptType="node"/>
              <dgm:constrLst/>
              <dgm:ruleLst/>
            </dgm:layoutNode>
            <dgm:layoutNode name="acctTx" styleLbl="alignAcc1">
              <dgm:varLst>
                <dgm:bulletEnabled val="1"/>
              </dgm:varLst>
              <dgm:alg type="tx">
                <dgm:param type="stBulletLvl" val="1"/>
                <dgm:param type="txAnchorVertCh" val="mid"/>
              </dgm:alg>
              <dgm:shape xmlns:r="http://schemas.openxmlformats.org/officeDocument/2006/relationships" type="nonIsoscelesTrapezoid" r:blip="" hideGeom="1">
                <dgm:adjLst/>
              </dgm:shape>
              <dgm:presOf axis="des" ptType="node"/>
              <dgm:constrLst>
                <dgm:constr type="secFontSz" val="65"/>
                <dgm:constr type="primFontSz" refType="secFontSz"/>
                <dgm:constr type="tMarg" refType="secFontSz" fact="0.3"/>
                <dgm:constr type="bMarg" refType="secFontSz" fact="0.3"/>
                <dgm:constr type="lMarg" refType="secFontSz" fact="0.3"/>
                <dgm:constr type="rMarg" refType="secFontSz" fact="0.3"/>
              </dgm:constrLst>
              <dgm:ruleLst>
                <dgm:rule type="secFontSz" val="5" fact="NaN" max="NaN"/>
              </dgm:ruleLst>
            </dgm:layoutNode>
          </dgm:if>
          <dgm:else name="Name14"/>
        </dgm:choose>
        <dgm:layoutNode name="level">
          <dgm:varLst>
            <dgm:chMax val="1"/>
            <dgm:bulletEnabled val="1"/>
          </dgm:varLst>
          <dgm:alg type="sp"/>
          <dgm:shape xmlns:r="http://schemas.openxmlformats.org/officeDocument/2006/relationships" type="trapezoid" r:blip="">
            <dgm:adjLst/>
          </dgm:shape>
          <dgm:presOf axis="self"/>
          <dgm:constrLst>
            <dgm:constr type="h" val="500"/>
            <dgm:constr type="w" val="1"/>
          </dgm:constrLst>
          <dgm:ruleLst/>
        </dgm:layoutNode>
        <dgm:layoutNode name="levelTx" styleLbl="revTx">
          <dgm:varLst>
            <dgm:chMax val="1"/>
            <dgm:bulletEnabled val="1"/>
          </dgm:varLst>
          <dgm:alg type="tx"/>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layoutNode>
    </dgm:forEach>
  </dgm:layoutNode>
</dgm:layoutDef>
</file>

<file path=ppt/diagrams/layout3.xml><?xml version="1.0" encoding="utf-8"?>
<dgm:layoutDef xmlns:dgm="http://schemas.openxmlformats.org/drawingml/2006/diagram" xmlns:a="http://schemas.openxmlformats.org/drawingml/2006/main" uniqueId="urn:microsoft.com/office/officeart/2005/8/layout/vList3">
  <dgm:title val=""/>
  <dgm:desc val=""/>
  <dgm:catLst>
    <dgm:cat type="list" pri="14000"/>
    <dgm:cat type="convert" pri="3000"/>
    <dgm:cat type="picture" pri="27000"/>
    <dgm:cat type="pictureconvert" pri="27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9/3/layout/SnapshotPictureList">
  <dgm:title val=""/>
  <dgm:desc val=""/>
  <dgm:catLst>
    <dgm:cat type="picture" pri="3000"/>
    <dgm:cat type="pictureconvert" pri="3000"/>
  </dgm:catLst>
  <dgm:sampData>
    <dgm:dataModel>
      <dgm:ptLst>
        <dgm:pt modelId="0" type="doc"/>
        <dgm:pt modelId="10">
          <dgm:prSet phldr="1"/>
        </dgm:pt>
        <dgm:pt modelId="11">
          <dgm:prSet phldr="1"/>
        </dgm:pt>
      </dgm:ptLst>
      <dgm:cxnLst>
        <dgm:cxn modelId="40" srcId="0" destId="10" srcOrd="0" destOrd="0"/>
        <dgm:cxn modelId="12" srcId="10" destId="11" srcOrd="0" destOrd="0"/>
      </dgm:cxnLst>
      <dgm:bg/>
      <dgm:whole/>
    </dgm:dataModel>
  </dgm:sampData>
  <dgm:styleData>
    <dgm:dataModel>
      <dgm:ptLst>
        <dgm:pt modelId="0" type="doc"/>
        <dgm:pt modelId="10">
          <dgm:prSet phldr="1"/>
        </dgm:pt>
        <dgm:pt modelId="11">
          <dgm:prSet phldr="1"/>
        </dgm:pt>
      </dgm:ptLst>
      <dgm:cxnLst>
        <dgm:cxn modelId="40" srcId="0" destId="10" srcOrd="0" destOrd="0"/>
        <dgm:cxn modelId="12" srcId="10" destId="11" srcOrd="0" destOrd="0"/>
      </dgm:cxnLst>
      <dgm:bg/>
      <dgm:whole/>
    </dgm:dataModel>
  </dgm:styleData>
  <dgm:clrData>
    <dgm:dataModel>
      <dgm:ptLst>
        <dgm:pt modelId="0" type="doc"/>
        <dgm:pt modelId="10">
          <dgm:prSet phldr="1"/>
        </dgm:pt>
        <dgm:pt modelId="11">
          <dgm:prSet phldr="1"/>
        </dgm:pt>
      </dgm:ptLst>
      <dgm:cxnLst>
        <dgm:cxn modelId="40" srcId="0" destId="10" srcOrd="0" destOrd="0"/>
        <dgm:cxn modelId="12" srcId="10" destId="11" srcOrd="0" destOrd="0"/>
      </dgm:cxnLst>
      <dgm:bg/>
      <dgm:whole/>
    </dgm:dataModel>
  </dgm:clrData>
  <dgm:layoutNode name="Name0">
    <dgm:varLst>
      <dgm:chMax/>
      <dgm:chPref/>
      <dgm:dir/>
      <dgm:animLvl val="lvl"/>
    </dgm:varLst>
    <dgm:alg type="snake">
      <dgm:param type="grDir" val="tL"/>
      <dgm:param type="flowDir" val="col"/>
    </dgm:alg>
    <dgm:shape xmlns:r="http://schemas.openxmlformats.org/officeDocument/2006/relationships" r:blip="">
      <dgm:adjLst/>
    </dgm:shape>
    <dgm:constrLst>
      <dgm:constr type="primFontSz" for="des" forName="ChildText" refType="primFontSz" refFor="des" refForName="ParentText" op="lte"/>
      <dgm:constr type="w" for="ch" forName="composite" refType="w"/>
      <dgm:constr type="h" for="ch" forName="composite" refType="h"/>
      <dgm:constr type="sp" refType="h" refFor="ch" refForName="composite" op="equ" fact="0.1"/>
      <dgm:constr type="h" for="ch" forName="sibTrans" refType="h" refFor="ch" refForName="composite" op="equ" fact="0.1"/>
      <dgm:constr type="w" for="ch" forName="sibTrans" refType="h" refFor="ch" refForName="sibTrans" op="equ"/>
    </dgm:constrLst>
    <dgm:forEach name="nodesForEach" axis="ch" ptType="node">
      <dgm:layoutNode name="composite">
        <dgm:alg type="composite">
          <dgm:param type="ar" val="2.0273"/>
        </dgm:alg>
        <dgm:shape xmlns:r="http://schemas.openxmlformats.org/officeDocument/2006/relationships" r:blip="">
          <dgm:adjLst/>
        </dgm:shape>
        <dgm:choose name="Name1">
          <dgm:if name="Name2" func="var" arg="dir" op="equ" val="norm">
            <dgm:constrLst>
              <dgm:constr type="l" for="ch" forName="ParentAccentShape" refType="w" fact="0.0238"/>
              <dgm:constr type="t" for="ch" forName="ParentAccentShape" refType="h" fact="0.107"/>
              <dgm:constr type="w" for="ch" forName="ParentAccentShape" refType="w" fact="0.619"/>
              <dgm:constr type="h" for="ch" forName="ParentAccentShape" refType="h" fact="0.893"/>
              <dgm:constr type="l" for="ch" forName="ParentText" refType="w" fact="0.048"/>
              <dgm:constr type="t" for="ch" forName="ParentText" refType="h" fact="0.845"/>
              <dgm:constr type="w" for="ch" forName="ParentText" refType="w" fact="0.571"/>
              <dgm:constr type="h" for="ch" forName="ParentText" refType="h" fact="0.106"/>
              <dgm:constr type="l" for="ch" forName="ChildText" refType="w" fact="0.668"/>
              <dgm:constr type="t" for="ch" forName="ChildText" refType="h" fact="0.107"/>
              <dgm:constr type="w" for="ch" forName="ChildText" refType="w" fact="0.283"/>
              <dgm:constr type="h" for="ch" forName="ChildText" refType="h" fact="0.893"/>
              <dgm:constr type="l" for="ch" forName="ChildAccentShape" refType="w" fact="0.9762"/>
              <dgm:constr type="t" for="ch" forName="ChildAccentShape" refType="h" fact="0.107"/>
              <dgm:constr type="w" for="ch" forName="ChildAccentShape" refType="w" fact="0.0238"/>
              <dgm:constr type="h" for="ch" forName="ChildAccentShape" refType="h" fact="0.893"/>
              <dgm:constr type="l" for="ch" forName="Image" refType="w" fact="0"/>
              <dgm:constr type="t" for="ch" forName="Image" refType="h" fact="0"/>
              <dgm:constr type="w" for="ch" forName="Image" refType="w" fact="0.5952"/>
              <dgm:constr type="h" for="ch" forName="Image" refType="h" fact="0.8447"/>
            </dgm:constrLst>
          </dgm:if>
          <dgm:else name="Name3">
            <dgm:constrLst>
              <dgm:constr type="l" for="ch" forName="ParentAccentShape" refType="w" fact="0.3572"/>
              <dgm:constr type="t" for="ch" forName="ParentAccentShape" refType="h" fact="0.107"/>
              <dgm:constr type="w" for="ch" forName="ParentAccentShape" refType="w" fact="0.619"/>
              <dgm:constr type="h" for="ch" forName="ParentAccentShape" refType="h" fact="0.893"/>
              <dgm:constr type="l" for="ch" forName="ParentText" refType="w" fact="0.381"/>
              <dgm:constr type="t" for="ch" forName="ParentText" refType="h" fact="0.845"/>
              <dgm:constr type="w" for="ch" forName="ParentText" refType="w" fact="0.571"/>
              <dgm:constr type="h" for="ch" forName="ParentText" refType="h" fact="0.106"/>
              <dgm:constr type="l" for="ch" forName="ChildText" refType="w" fact="0.049"/>
              <dgm:constr type="t" for="ch" forName="ChildText" refType="h" fact="0.107"/>
              <dgm:constr type="w" for="ch" forName="ChildText" refType="w" fact="0.283"/>
              <dgm:constr type="h" for="ch" forName="ChildText" refType="h" fact="0.893"/>
              <dgm:constr type="l" for="ch" forName="ChildAccentShape" refType="w" fact="0"/>
              <dgm:constr type="t" for="ch" forName="ChildAccentShape" refType="h" fact="0.107"/>
              <dgm:constr type="w" for="ch" forName="ChildAccentShape" refType="w" fact="0.0238"/>
              <dgm:constr type="h" for="ch" forName="ChildAccentShape" refType="h" fact="0.893"/>
              <dgm:constr type="l" for="ch" forName="Image" refType="w" fact="0.4048"/>
              <dgm:constr type="t" for="ch" forName="Image" refType="h" fact="0"/>
              <dgm:constr type="w" for="ch" forName="Image" refType="w" fact="0.5952"/>
              <dgm:constr type="h" for="ch" forName="Image" refType="h" fact="0.8447"/>
            </dgm:constrLst>
          </dgm:else>
        </dgm:choose>
        <dgm:layoutNode name="ParentAccentShape" styleLbl="trBgShp">
          <dgm:alg type="sp"/>
          <dgm:shape xmlns:r="http://schemas.openxmlformats.org/officeDocument/2006/relationships" type="frame" r:blip="" zOrderOff="-10">
            <dgm:adjLst>
              <dgm:adj idx="1" val="0.0545"/>
            </dgm:adjLst>
          </dgm:shape>
          <dgm:presOf/>
        </dgm:layoutNode>
        <dgm:layoutNode name="ParentText" styleLbl="revTx">
          <dgm:varLst>
            <dgm:chMax val="1"/>
            <dgm:chPref val="1"/>
            <dgm:bulletEnabled val="1"/>
          </dgm:varLst>
          <dgm:alg type="tx">
            <dgm:param type="parTxLTRAlign" val="l"/>
          </dgm:alg>
          <dgm:shape xmlns:r="http://schemas.openxmlformats.org/officeDocument/2006/relationships" type="rect" r:blip="" zOrderOff="10">
            <dgm:adjLst/>
          </dgm:shape>
          <dgm:presOf axis="self" ptType="node"/>
          <dgm:constrLst>
            <dgm:constr type="lMarg" refType="primFontSz" fact="0.8"/>
            <dgm:constr type="rMarg" refType="primFontSz" fact="0.8"/>
            <dgm:constr type="tMarg" refType="primFontSz" fact="0.3"/>
            <dgm:constr type="bMarg" refType="primFontSz" fact="0.3"/>
          </dgm:constrLst>
          <dgm:ruleLst>
            <dgm:rule type="primFontSz" val="5" fact="NaN" max="NaN"/>
          </dgm:ruleLst>
        </dgm:layoutNode>
        <dgm:layoutNode name="ChildText" styleLbl="revTx">
          <dgm:varLst>
            <dgm:chMax val="0"/>
            <dgm:chPref val="0"/>
          </dgm:varLst>
          <dgm:alg type="tx">
            <dgm:param type="parTxLTRAlign" val="l"/>
            <dgm:param type="txAnchorVert" val="t"/>
          </dgm:alg>
          <dgm:shape xmlns:r="http://schemas.openxmlformats.org/officeDocument/2006/relationships" type="rect" r:blip="" zOrderOff="10">
            <dgm:adjLst/>
          </dgm:shape>
          <dgm:choose name="Name4">
            <dgm:if name="Name5" axis="ch" ptType="node" func="cnt" op="gte" val="1">
              <dgm:presOf axis="des" ptType="node"/>
            </dgm:if>
            <dgm:else name="Name6">
              <dgm:presOf/>
            </dgm:else>
          </dgm:choose>
          <dgm:constrLst>
            <dgm:constr type="lMarg" refType="primFontSz" fact="0"/>
            <dgm:constr type="rMarg" refType="primFontSz" fact="0"/>
            <dgm:constr type="tMarg" refType="primFontSz" fact="0"/>
            <dgm:constr type="bMarg" refType="primFontSz" fact="0"/>
          </dgm:constrLst>
          <dgm:ruleLst>
            <dgm:rule type="primFontSz" val="5" fact="NaN" max="NaN"/>
          </dgm:ruleLst>
        </dgm:layoutNode>
        <dgm:layoutNode name="ChildAccentShape" styleLbl="trBgShp">
          <dgm:alg type="sp"/>
          <dgm:choose name="Name7">
            <dgm:if name="Name8" axis="ch" ptType="node" func="cnt" op="gte" val="1">
              <dgm:shape xmlns:r="http://schemas.openxmlformats.org/officeDocument/2006/relationships" type="rect" r:blip="" zOrderOff="-10">
                <dgm:adjLst/>
              </dgm:shape>
            </dgm:if>
            <dgm:else name="Name9">
              <dgm:shape xmlns:r="http://schemas.openxmlformats.org/officeDocument/2006/relationships" type="rect" r:blip="" hideGeom="1">
                <dgm:adjLst/>
              </dgm:shape>
            </dgm:else>
          </dgm:choose>
          <dgm:presOf/>
        </dgm:layoutNode>
        <dgm:layoutNode name="Image" styleLbl="alignImgPlace1">
          <dgm:alg type="sp"/>
          <dgm:shape xmlns:r="http://schemas.openxmlformats.org/officeDocument/2006/relationships" type="rect" r:blip="" blipPhldr="1">
            <dgm:adjLst/>
          </dgm:shape>
          <dgm:presOf/>
        </dgm:layoutNod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3056095" cy="465297"/>
          </a:xfrm>
          <a:prstGeom prst="rect">
            <a:avLst/>
          </a:prstGeom>
        </p:spPr>
        <p:txBody>
          <a:bodyPr vert="horz" lIns="91641" tIns="45820" rIns="91641" bIns="45820" rtlCol="0"/>
          <a:lstStyle>
            <a:lvl1pPr algn="l">
              <a:defRPr sz="1200"/>
            </a:lvl1pPr>
          </a:lstStyle>
          <a:p>
            <a:endParaRPr lang="en-US"/>
          </a:p>
        </p:txBody>
      </p:sp>
      <p:sp>
        <p:nvSpPr>
          <p:cNvPr id="3" name="Date Placeholder 2"/>
          <p:cNvSpPr>
            <a:spLocks noGrp="1"/>
          </p:cNvSpPr>
          <p:nvPr>
            <p:ph type="dt" sz="quarter" idx="1"/>
          </p:nvPr>
        </p:nvSpPr>
        <p:spPr>
          <a:xfrm>
            <a:off x="3995574" y="0"/>
            <a:ext cx="3056095" cy="465297"/>
          </a:xfrm>
          <a:prstGeom prst="rect">
            <a:avLst/>
          </a:prstGeom>
        </p:spPr>
        <p:txBody>
          <a:bodyPr vert="horz" lIns="91641" tIns="45820" rIns="91641" bIns="45820" rtlCol="0"/>
          <a:lstStyle>
            <a:lvl1pPr algn="r">
              <a:defRPr sz="1200"/>
            </a:lvl1pPr>
          </a:lstStyle>
          <a:p>
            <a:fld id="{A287493D-AE51-4418-9E71-36B23C2388DE}" type="datetimeFigureOut">
              <a:rPr lang="en-US" smtClean="0"/>
              <a:t>7/16/2020</a:t>
            </a:fld>
            <a:endParaRPr lang="en-US"/>
          </a:p>
        </p:txBody>
      </p:sp>
      <p:sp>
        <p:nvSpPr>
          <p:cNvPr id="4" name="Footer Placeholder 3"/>
          <p:cNvSpPr>
            <a:spLocks noGrp="1"/>
          </p:cNvSpPr>
          <p:nvPr>
            <p:ph type="ftr" sz="quarter" idx="2"/>
          </p:nvPr>
        </p:nvSpPr>
        <p:spPr>
          <a:xfrm>
            <a:off x="1" y="8842216"/>
            <a:ext cx="3056095" cy="465297"/>
          </a:xfrm>
          <a:prstGeom prst="rect">
            <a:avLst/>
          </a:prstGeom>
        </p:spPr>
        <p:txBody>
          <a:bodyPr vert="horz" lIns="91641" tIns="45820" rIns="91641" bIns="45820" rtlCol="0" anchor="b"/>
          <a:lstStyle>
            <a:lvl1pPr algn="l">
              <a:defRPr sz="1200"/>
            </a:lvl1pPr>
          </a:lstStyle>
          <a:p>
            <a:endParaRPr lang="en-US"/>
          </a:p>
        </p:txBody>
      </p:sp>
      <p:sp>
        <p:nvSpPr>
          <p:cNvPr id="5" name="Slide Number Placeholder 4"/>
          <p:cNvSpPr>
            <a:spLocks noGrp="1"/>
          </p:cNvSpPr>
          <p:nvPr>
            <p:ph type="sldNum" sz="quarter" idx="3"/>
          </p:nvPr>
        </p:nvSpPr>
        <p:spPr>
          <a:xfrm>
            <a:off x="3995574" y="8842216"/>
            <a:ext cx="3056095" cy="465297"/>
          </a:xfrm>
          <a:prstGeom prst="rect">
            <a:avLst/>
          </a:prstGeom>
        </p:spPr>
        <p:txBody>
          <a:bodyPr vert="horz" lIns="91641" tIns="45820" rIns="91641" bIns="45820" rtlCol="0" anchor="b"/>
          <a:lstStyle>
            <a:lvl1pPr algn="r">
              <a:defRPr sz="1200"/>
            </a:lvl1pPr>
          </a:lstStyle>
          <a:p>
            <a:fld id="{F9C5C174-283A-4008-8D91-ADEF446E0479}" type="slidenum">
              <a:rPr lang="en-US" smtClean="0"/>
              <a:t>‹#›</a:t>
            </a:fld>
            <a:endParaRPr lang="en-US"/>
          </a:p>
        </p:txBody>
      </p:sp>
    </p:spTree>
    <p:extLst>
      <p:ext uri="{BB962C8B-B14F-4D97-AF65-F5344CB8AC3E}">
        <p14:creationId xmlns:p14="http://schemas.microsoft.com/office/powerpoint/2010/main" val="3597292970"/>
      </p:ext>
    </p:extLst>
  </p:cSld>
  <p:clrMap bg1="lt1" tx1="dk1" bg2="lt2" tx2="dk2" accent1="accent1" accent2="accent2" accent3="accent3" accent4="accent4" accent5="accent5" accent6="accent6" hlink="hlink" folHlink="folHlink"/>
  <p:hf sldNum="0"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2" y="0"/>
            <a:ext cx="3056095" cy="465297"/>
          </a:xfrm>
          <a:prstGeom prst="rect">
            <a:avLst/>
          </a:prstGeom>
        </p:spPr>
        <p:txBody>
          <a:bodyPr vert="horz" lIns="91630" tIns="45815" rIns="91630" bIns="45815" rtlCol="0"/>
          <a:lstStyle>
            <a:lvl1pPr algn="l">
              <a:defRPr sz="1200"/>
            </a:lvl1pPr>
          </a:lstStyle>
          <a:p>
            <a:endParaRPr lang="en-US"/>
          </a:p>
        </p:txBody>
      </p:sp>
      <p:sp>
        <p:nvSpPr>
          <p:cNvPr id="3" name="Date Placeholder 2"/>
          <p:cNvSpPr>
            <a:spLocks noGrp="1"/>
          </p:cNvSpPr>
          <p:nvPr>
            <p:ph type="dt" idx="1"/>
          </p:nvPr>
        </p:nvSpPr>
        <p:spPr>
          <a:xfrm>
            <a:off x="3995574" y="0"/>
            <a:ext cx="3056095" cy="465297"/>
          </a:xfrm>
          <a:prstGeom prst="rect">
            <a:avLst/>
          </a:prstGeom>
        </p:spPr>
        <p:txBody>
          <a:bodyPr vert="horz" lIns="91630" tIns="45815" rIns="91630" bIns="45815" rtlCol="0"/>
          <a:lstStyle>
            <a:lvl1pPr algn="r">
              <a:defRPr sz="1200"/>
            </a:lvl1pPr>
          </a:lstStyle>
          <a:p>
            <a:fld id="{6AA549CA-EEC1-486A-B810-B82C7E5C1304}" type="datetimeFigureOut">
              <a:rPr lang="en-US" smtClean="0"/>
              <a:t>7/16/2020</a:t>
            </a:fld>
            <a:endParaRPr lang="en-US"/>
          </a:p>
        </p:txBody>
      </p:sp>
      <p:sp>
        <p:nvSpPr>
          <p:cNvPr id="4" name="Slide Image Placeholder 3"/>
          <p:cNvSpPr>
            <a:spLocks noGrp="1" noRot="1" noChangeAspect="1"/>
          </p:cNvSpPr>
          <p:nvPr>
            <p:ph type="sldImg" idx="2"/>
          </p:nvPr>
        </p:nvSpPr>
        <p:spPr>
          <a:xfrm>
            <a:off x="1200150" y="700088"/>
            <a:ext cx="4652963" cy="3489325"/>
          </a:xfrm>
          <a:prstGeom prst="rect">
            <a:avLst/>
          </a:prstGeom>
          <a:noFill/>
          <a:ln w="12700">
            <a:solidFill>
              <a:prstClr val="black"/>
            </a:solidFill>
          </a:ln>
        </p:spPr>
        <p:txBody>
          <a:bodyPr vert="horz" lIns="91630" tIns="45815" rIns="91630" bIns="45815" rtlCol="0" anchor="ctr"/>
          <a:lstStyle/>
          <a:p>
            <a:endParaRPr lang="en-US"/>
          </a:p>
        </p:txBody>
      </p:sp>
      <p:sp>
        <p:nvSpPr>
          <p:cNvPr id="5" name="Notes Placeholder 4"/>
          <p:cNvSpPr>
            <a:spLocks noGrp="1"/>
          </p:cNvSpPr>
          <p:nvPr>
            <p:ph type="body" sz="quarter" idx="3"/>
          </p:nvPr>
        </p:nvSpPr>
        <p:spPr>
          <a:xfrm>
            <a:off x="705008" y="4421110"/>
            <a:ext cx="5643248" cy="4189254"/>
          </a:xfrm>
          <a:prstGeom prst="rect">
            <a:avLst/>
          </a:prstGeom>
        </p:spPr>
        <p:txBody>
          <a:bodyPr vert="horz" lIns="91630" tIns="45815" rIns="91630" bIns="45815"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2" y="8842216"/>
            <a:ext cx="3056095" cy="465297"/>
          </a:xfrm>
          <a:prstGeom prst="rect">
            <a:avLst/>
          </a:prstGeom>
        </p:spPr>
        <p:txBody>
          <a:bodyPr vert="horz" lIns="91630" tIns="45815" rIns="91630" bIns="45815" rtlCol="0" anchor="b"/>
          <a:lstStyle>
            <a:lvl1pPr algn="l">
              <a:defRPr sz="1200"/>
            </a:lvl1pPr>
          </a:lstStyle>
          <a:p>
            <a:endParaRPr lang="en-US"/>
          </a:p>
        </p:txBody>
      </p:sp>
      <p:sp>
        <p:nvSpPr>
          <p:cNvPr id="7" name="Slide Number Placeholder 6"/>
          <p:cNvSpPr>
            <a:spLocks noGrp="1"/>
          </p:cNvSpPr>
          <p:nvPr>
            <p:ph type="sldNum" sz="quarter" idx="5"/>
          </p:nvPr>
        </p:nvSpPr>
        <p:spPr>
          <a:xfrm>
            <a:off x="3995574" y="8842216"/>
            <a:ext cx="3056095" cy="465297"/>
          </a:xfrm>
          <a:prstGeom prst="rect">
            <a:avLst/>
          </a:prstGeom>
        </p:spPr>
        <p:txBody>
          <a:bodyPr vert="horz" lIns="91630" tIns="45815" rIns="91630" bIns="45815" rtlCol="0" anchor="b"/>
          <a:lstStyle>
            <a:lvl1pPr algn="r">
              <a:defRPr sz="1200"/>
            </a:lvl1pPr>
          </a:lstStyle>
          <a:p>
            <a:fld id="{3C64A064-BE8C-4AC9-8D5E-31C0B035CA7C}" type="slidenum">
              <a:rPr lang="en-US" smtClean="0"/>
              <a:t>‹#›</a:t>
            </a:fld>
            <a:endParaRPr lang="en-US"/>
          </a:p>
        </p:txBody>
      </p:sp>
    </p:spTree>
    <p:extLst>
      <p:ext uri="{BB962C8B-B14F-4D97-AF65-F5344CB8AC3E}">
        <p14:creationId xmlns:p14="http://schemas.microsoft.com/office/powerpoint/2010/main" val="797762373"/>
      </p:ext>
    </p:extLst>
  </p:cSld>
  <p:clrMap bg1="lt1" tx1="dk1" bg2="lt2" tx2="dk2" accent1="accent1" accent2="accent2" accent3="accent3" accent4="accent4" accent5="accent5" accent6="accent6" hlink="hlink" folHlink="folHlink"/>
  <p:hf sldNum="0"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63638" y="696913"/>
            <a:ext cx="4640262" cy="34798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C64A064-BE8C-4AC9-8D5E-31C0B035CA7C}" type="slidenum">
              <a:rPr lang="en-US" smtClean="0"/>
              <a:t>1</a:t>
            </a:fld>
            <a:endParaRPr lang="en-US" dirty="0"/>
          </a:p>
        </p:txBody>
      </p:sp>
    </p:spTree>
    <p:extLst>
      <p:ext uri="{BB962C8B-B14F-4D97-AF65-F5344CB8AC3E}">
        <p14:creationId xmlns:p14="http://schemas.microsoft.com/office/powerpoint/2010/main" val="346364245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35952770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52696791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Assistance for Local Emergency Response Training (ALERT)</a:t>
            </a:r>
          </a:p>
        </p:txBody>
      </p:sp>
    </p:spTree>
    <p:extLst>
      <p:ext uri="{BB962C8B-B14F-4D97-AF65-F5344CB8AC3E}">
        <p14:creationId xmlns:p14="http://schemas.microsoft.com/office/powerpoint/2010/main" val="320386778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386792282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59021534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345912235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138879721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Software or training courses to enhance virtual and web-based training are eligible costs for the HMEP grant. </a:t>
            </a:r>
          </a:p>
        </p:txBody>
      </p:sp>
    </p:spTree>
    <p:extLst>
      <p:ext uri="{BB962C8B-B14F-4D97-AF65-F5344CB8AC3E}">
        <p14:creationId xmlns:p14="http://schemas.microsoft.com/office/powerpoint/2010/main" val="284682027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70699565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255848117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13117595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68468611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41132949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411645200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0466" name="Slide Image Placeholder 1"/>
          <p:cNvSpPr>
            <a:spLocks noGrp="1" noRot="1" noChangeAspect="1" noTextEdit="1"/>
          </p:cNvSpPr>
          <p:nvPr>
            <p:ph type="sldImg"/>
          </p:nvPr>
        </p:nvSpPr>
        <p:spPr bwMode="auto">
          <a:xfrm>
            <a:off x="1182688" y="698500"/>
            <a:ext cx="4645025" cy="3484563"/>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9046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dirty="0"/>
          </a:p>
        </p:txBody>
      </p:sp>
      <p:sp>
        <p:nvSpPr>
          <p:cNvPr id="187396" name="Slide Number Placeholder 3"/>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Verdana" pitchFamily="34" charset="0"/>
              </a:defRPr>
            </a:lvl1pPr>
            <a:lvl2pPr marL="739310" indent="-284350">
              <a:defRPr>
                <a:solidFill>
                  <a:schemeClr val="tx1"/>
                </a:solidFill>
                <a:latin typeface="Verdana" pitchFamily="34" charset="0"/>
              </a:defRPr>
            </a:lvl2pPr>
            <a:lvl3pPr marL="1137399" indent="-227480">
              <a:defRPr>
                <a:solidFill>
                  <a:schemeClr val="tx1"/>
                </a:solidFill>
                <a:latin typeface="Verdana" pitchFamily="34" charset="0"/>
              </a:defRPr>
            </a:lvl3pPr>
            <a:lvl4pPr marL="1592359" indent="-227480">
              <a:defRPr>
                <a:solidFill>
                  <a:schemeClr val="tx1"/>
                </a:solidFill>
                <a:latin typeface="Verdana" pitchFamily="34" charset="0"/>
              </a:defRPr>
            </a:lvl4pPr>
            <a:lvl5pPr marL="2047319" indent="-227480">
              <a:defRPr>
                <a:solidFill>
                  <a:schemeClr val="tx1"/>
                </a:solidFill>
                <a:latin typeface="Verdana" pitchFamily="34" charset="0"/>
              </a:defRPr>
            </a:lvl5pPr>
            <a:lvl6pPr marL="2502278" indent="-227480" fontAlgn="base">
              <a:spcBef>
                <a:spcPct val="0"/>
              </a:spcBef>
              <a:spcAft>
                <a:spcPct val="0"/>
              </a:spcAft>
              <a:defRPr>
                <a:solidFill>
                  <a:schemeClr val="tx1"/>
                </a:solidFill>
                <a:latin typeface="Verdana" pitchFamily="34" charset="0"/>
              </a:defRPr>
            </a:lvl6pPr>
            <a:lvl7pPr marL="2957238" indent="-227480" fontAlgn="base">
              <a:spcBef>
                <a:spcPct val="0"/>
              </a:spcBef>
              <a:spcAft>
                <a:spcPct val="0"/>
              </a:spcAft>
              <a:defRPr>
                <a:solidFill>
                  <a:schemeClr val="tx1"/>
                </a:solidFill>
                <a:latin typeface="Verdana" pitchFamily="34" charset="0"/>
              </a:defRPr>
            </a:lvl7pPr>
            <a:lvl8pPr marL="3412198" indent="-227480" fontAlgn="base">
              <a:spcBef>
                <a:spcPct val="0"/>
              </a:spcBef>
              <a:spcAft>
                <a:spcPct val="0"/>
              </a:spcAft>
              <a:defRPr>
                <a:solidFill>
                  <a:schemeClr val="tx1"/>
                </a:solidFill>
                <a:latin typeface="Verdana" pitchFamily="34" charset="0"/>
              </a:defRPr>
            </a:lvl8pPr>
            <a:lvl9pPr marL="3867158" indent="-227480" fontAlgn="base">
              <a:spcBef>
                <a:spcPct val="0"/>
              </a:spcBef>
              <a:spcAft>
                <a:spcPct val="0"/>
              </a:spcAft>
              <a:defRPr>
                <a:solidFill>
                  <a:schemeClr val="tx1"/>
                </a:solidFill>
                <a:latin typeface="Verdana" pitchFamily="34" charset="0"/>
              </a:defRPr>
            </a:lvl9pPr>
          </a:lstStyle>
          <a:p>
            <a:pPr fontAlgn="base">
              <a:spcBef>
                <a:spcPct val="0"/>
              </a:spcBef>
              <a:spcAft>
                <a:spcPct val="0"/>
              </a:spcAft>
              <a:defRPr/>
            </a:pPr>
            <a:fld id="{EA9F6049-84B9-488B-BB87-D9FE1912A9D2}" type="slidenum">
              <a:rPr lang="en-US" altLang="en-US" smtClean="0">
                <a:latin typeface="Calibri" pitchFamily="34" charset="0"/>
              </a:rPr>
              <a:pPr fontAlgn="base">
                <a:spcBef>
                  <a:spcPct val="0"/>
                </a:spcBef>
                <a:spcAft>
                  <a:spcPct val="0"/>
                </a:spcAft>
                <a:defRPr/>
              </a:pPr>
              <a:t>4</a:t>
            </a:fld>
            <a:endParaRPr lang="en-US" altLang="en-US" dirty="0">
              <a:latin typeface="Calibri" pitchFamily="34" charset="0"/>
            </a:endParaRPr>
          </a:p>
        </p:txBody>
      </p:sp>
    </p:spTree>
    <p:extLst>
      <p:ext uri="{BB962C8B-B14F-4D97-AF65-F5344CB8AC3E}">
        <p14:creationId xmlns:p14="http://schemas.microsoft.com/office/powerpoint/2010/main" val="125438427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114776839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265311131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Territories have previously existing rates, therefore it does not apply</a:t>
            </a:r>
          </a:p>
        </p:txBody>
      </p:sp>
    </p:spTree>
    <p:extLst>
      <p:ext uri="{BB962C8B-B14F-4D97-AF65-F5344CB8AC3E}">
        <p14:creationId xmlns:p14="http://schemas.microsoft.com/office/powerpoint/2010/main" val="227361918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Match requirement citation </a:t>
            </a:r>
            <a:r>
              <a:rPr lang="en-US" sz="1200" b="0" i="0" u="none" strike="noStrike" kern="1200" baseline="0" dirty="0">
                <a:solidFill>
                  <a:schemeClr val="tx1"/>
                </a:solidFill>
                <a:latin typeface="+mn-lt"/>
                <a:ea typeface="+mn-ea"/>
                <a:cs typeface="+mn-cs"/>
              </a:rPr>
              <a:t>2 Per 48 U.S.C.1469a, the requirement to provide a 20% match for the Planning and Training (direct and indirect) costs of all activities covered under the grant award program with non-Federal funds is waived for “Insular Areas” which include the Virgin Islands, Guam, American Samoa, the Trust Territory of the Pacific Islands, and the Government of the Northern Mariana Islands in order to minimize the burden caused by the existing application and reporting procedures. </a:t>
            </a:r>
            <a:endParaRPr lang="en-US" dirty="0"/>
          </a:p>
        </p:txBody>
      </p:sp>
    </p:spTree>
    <p:extLst>
      <p:ext uri="{BB962C8B-B14F-4D97-AF65-F5344CB8AC3E}">
        <p14:creationId xmlns:p14="http://schemas.microsoft.com/office/powerpoint/2010/main" val="350507661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137087096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305226643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sp>
        <p:nvSpPr>
          <p:cNvPr id="12" name="Slide Number Placeholder 5"/>
          <p:cNvSpPr>
            <a:spLocks noGrp="1"/>
          </p:cNvSpPr>
          <p:nvPr>
            <p:ph type="sldNum" sz="quarter" idx="4"/>
          </p:nvPr>
        </p:nvSpPr>
        <p:spPr>
          <a:xfrm>
            <a:off x="67818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19F28EF-447D-42BE-84AD-4173871F8768}" type="slidenum">
              <a:rPr lang="en-US" smtClean="0"/>
              <a:pPr/>
              <a:t>‹#›</a:t>
            </a:fld>
            <a:endParaRPr lang="en-US"/>
          </a:p>
        </p:txBody>
      </p:sp>
    </p:spTree>
    <p:extLst>
      <p:ext uri="{BB962C8B-B14F-4D97-AF65-F5344CB8AC3E}">
        <p14:creationId xmlns:p14="http://schemas.microsoft.com/office/powerpoint/2010/main" val="154095350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Title and Content">
    <p:spTree>
      <p:nvGrpSpPr>
        <p:cNvPr id="1" name=""/>
        <p:cNvGrpSpPr/>
        <p:nvPr/>
      </p:nvGrpSpPr>
      <p:grpSpPr>
        <a:xfrm>
          <a:off x="0" y="0"/>
          <a:ext cx="0" cy="0"/>
          <a:chOff x="0" y="0"/>
          <a:chExt cx="0" cy="0"/>
        </a:xfrm>
      </p:grpSpPr>
      <p:sp>
        <p:nvSpPr>
          <p:cNvPr id="7" name="Rectangle 6"/>
          <p:cNvSpPr>
            <a:spLocks noGrp="1" noChangeArrowheads="1"/>
          </p:cNvSpPr>
          <p:nvPr>
            <p:ph type="sldNum" sz="quarter" idx="12"/>
          </p:nvPr>
        </p:nvSpPr>
        <p:spPr>
          <a:xfrm>
            <a:off x="6781800" y="6356350"/>
            <a:ext cx="2133600" cy="365125"/>
          </a:xfrm>
          <a:ln/>
        </p:spPr>
        <p:txBody>
          <a:bodyPr/>
          <a:lstStyle>
            <a:lvl1pPr>
              <a:defRPr/>
            </a:lvl1pPr>
          </a:lstStyle>
          <a:p>
            <a:pPr>
              <a:defRPr/>
            </a:pPr>
            <a:fld id="{A37B69A5-BA6F-4BB5-A40A-0EC1B5725BB6}" type="slidenum">
              <a:rPr lang="en-US"/>
              <a:pPr>
                <a:defRPr/>
              </a:pPr>
              <a:t>‹#›</a:t>
            </a:fld>
            <a:endParaRPr lang="en-US" dirty="0"/>
          </a:p>
        </p:txBody>
      </p:sp>
    </p:spTree>
    <p:extLst>
      <p:ext uri="{BB962C8B-B14F-4D97-AF65-F5344CB8AC3E}">
        <p14:creationId xmlns:p14="http://schemas.microsoft.com/office/powerpoint/2010/main" val="306719376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userDrawn="1">
  <p:cSld name="1_Title and Content">
    <p:spTree>
      <p:nvGrpSpPr>
        <p:cNvPr id="1" name=""/>
        <p:cNvGrpSpPr/>
        <p:nvPr/>
      </p:nvGrpSpPr>
      <p:grpSpPr>
        <a:xfrm>
          <a:off x="0" y="0"/>
          <a:ext cx="0" cy="0"/>
          <a:chOff x="0" y="0"/>
          <a:chExt cx="0" cy="0"/>
        </a:xfrm>
      </p:grpSpPr>
      <p:sp>
        <p:nvSpPr>
          <p:cNvPr id="6" name="Rectangle 6"/>
          <p:cNvSpPr>
            <a:spLocks noGrp="1" noChangeArrowheads="1"/>
          </p:cNvSpPr>
          <p:nvPr>
            <p:ph type="sldNum" sz="quarter" idx="12"/>
          </p:nvPr>
        </p:nvSpPr>
        <p:spPr>
          <a:ln/>
        </p:spPr>
        <p:txBody>
          <a:bodyPr/>
          <a:lstStyle>
            <a:lvl1pPr>
              <a:defRPr/>
            </a:lvl1pPr>
          </a:lstStyle>
          <a:p>
            <a:pPr>
              <a:defRPr/>
            </a:pPr>
            <a:fld id="{A37B69A5-BA6F-4BB5-A40A-0EC1B5725BB6}" type="slidenum">
              <a:rPr lang="en-US"/>
              <a:pPr>
                <a:defRPr/>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cSld name="2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ABD2C5C-633A-4EBA-8C4B-010BB725FB18}" type="datetime1">
              <a:rPr lang="en-US" smtClean="0"/>
              <a:t>7/16/2020</a:t>
            </a:fld>
            <a:endParaRPr lang="en-US" dirty="0"/>
          </a:p>
        </p:txBody>
      </p:sp>
      <p:sp>
        <p:nvSpPr>
          <p:cNvPr id="5" name="Footer Placeholder 4"/>
          <p:cNvSpPr>
            <a:spLocks noGrp="1"/>
          </p:cNvSpPr>
          <p:nvPr>
            <p:ph type="ftr" sz="quarter" idx="11"/>
          </p:nvPr>
        </p:nvSpPr>
        <p:spPr/>
        <p:txBody>
          <a:bodyPr/>
          <a:lstStyle/>
          <a:p>
            <a:r>
              <a:rPr lang="en-US" dirty="0"/>
              <a:t>2</a:t>
            </a:r>
          </a:p>
        </p:txBody>
      </p:sp>
      <p:sp>
        <p:nvSpPr>
          <p:cNvPr id="6" name="Slide Number Placeholder 5"/>
          <p:cNvSpPr>
            <a:spLocks noGrp="1"/>
          </p:cNvSpPr>
          <p:nvPr>
            <p:ph type="sldNum" sz="quarter" idx="12"/>
          </p:nvPr>
        </p:nvSpPr>
        <p:spPr/>
        <p:txBody>
          <a:bodyPr/>
          <a:lstStyle/>
          <a:p>
            <a:fld id="{BE4FB471-EBB4-4D81-9EA6-902E33AD37CE}" type="slidenum">
              <a:rPr lang="en-US" smtClean="0"/>
              <a:t>‹#›</a:t>
            </a:fld>
            <a:endParaRPr lang="en-US" dirty="0"/>
          </a:p>
        </p:txBody>
      </p:sp>
    </p:spTree>
    <p:extLst>
      <p:ext uri="{BB962C8B-B14F-4D97-AF65-F5344CB8AC3E}">
        <p14:creationId xmlns:p14="http://schemas.microsoft.com/office/powerpoint/2010/main" val="407557648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pPr>
              <a:defRPr/>
            </a:pPr>
            <a:fld id="{84CB2B5F-8EC3-4FDC-B536-B31994549068}" type="datetime1">
              <a:rPr lang="en-US" smtClean="0"/>
              <a:t>7/16/2020</a:t>
            </a:fld>
            <a:endParaRPr lang="en-US"/>
          </a:p>
        </p:txBody>
      </p:sp>
      <p:sp>
        <p:nvSpPr>
          <p:cNvPr id="4" name="Footer Placeholder 3"/>
          <p:cNvSpPr>
            <a:spLocks noGrp="1"/>
          </p:cNvSpPr>
          <p:nvPr>
            <p:ph type="ftr" sz="quarter" idx="11"/>
          </p:nvPr>
        </p:nvSpPr>
        <p:spPr/>
        <p:txBody>
          <a:bodyPr/>
          <a:lstStyle/>
          <a:p>
            <a:pPr>
              <a:defRPr/>
            </a:pPr>
            <a:r>
              <a:rPr lang="en-US"/>
              <a:t>2</a:t>
            </a:r>
          </a:p>
        </p:txBody>
      </p:sp>
      <p:sp>
        <p:nvSpPr>
          <p:cNvPr id="5" name="Slide Number Placeholder 4"/>
          <p:cNvSpPr>
            <a:spLocks noGrp="1"/>
          </p:cNvSpPr>
          <p:nvPr>
            <p:ph type="sldNum" sz="quarter" idx="12"/>
          </p:nvPr>
        </p:nvSpPr>
        <p:spPr/>
        <p:txBody>
          <a:bodyPr/>
          <a:lstStyle/>
          <a:p>
            <a:pPr>
              <a:defRPr/>
            </a:pPr>
            <a:r>
              <a:rPr lang="en-US"/>
              <a:t>- </a:t>
            </a:r>
            <a:fld id="{22BDEE13-FBAC-4989-AA33-9B189C2CA347}" type="slidenum">
              <a:rPr lang="en-US" smtClean="0"/>
              <a:pPr>
                <a:defRPr/>
              </a:pPr>
              <a:t>‹#›</a:t>
            </a:fld>
            <a:r>
              <a:rPr lang="en-US"/>
              <a:t> -</a:t>
            </a:r>
          </a:p>
        </p:txBody>
      </p:sp>
    </p:spTree>
    <p:extLst>
      <p:ext uri="{BB962C8B-B14F-4D97-AF65-F5344CB8AC3E}">
        <p14:creationId xmlns:p14="http://schemas.microsoft.com/office/powerpoint/2010/main" val="1733695269"/>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image" Target="../media/image1.jp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7">
            <a:lum/>
          </a:blip>
          <a:srcRect/>
          <a:stretch>
            <a:fillRect/>
          </a:stretch>
        </a:blipFill>
        <a:effectLst/>
      </p:bgPr>
    </p:bg>
    <p:spTree>
      <p:nvGrpSpPr>
        <p:cNvPr id="1" name=""/>
        <p:cNvGrpSpPr/>
        <p:nvPr/>
      </p:nvGrpSpPr>
      <p:grpSpPr>
        <a:xfrm>
          <a:off x="0" y="0"/>
          <a:ext cx="0" cy="0"/>
          <a:chOff x="0" y="0"/>
          <a:chExt cx="0" cy="0"/>
        </a:xfrm>
      </p:grpSpPr>
      <p:sp>
        <p:nvSpPr>
          <p:cNvPr id="6" name="Slide Number Placeholder 5"/>
          <p:cNvSpPr>
            <a:spLocks noGrp="1"/>
          </p:cNvSpPr>
          <p:nvPr>
            <p:ph type="sldNum" sz="quarter" idx="4"/>
          </p:nvPr>
        </p:nvSpPr>
        <p:spPr>
          <a:xfrm>
            <a:off x="67818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19F28EF-447D-42BE-84AD-4173871F8768}" type="slidenum">
              <a:rPr lang="en-US" smtClean="0"/>
              <a:pPr/>
              <a:t>‹#›</a:t>
            </a:fld>
            <a:endParaRPr lang="en-US"/>
          </a:p>
        </p:txBody>
      </p:sp>
    </p:spTree>
    <p:extLst>
      <p:ext uri="{BB962C8B-B14F-4D97-AF65-F5344CB8AC3E}">
        <p14:creationId xmlns:p14="http://schemas.microsoft.com/office/powerpoint/2010/main" val="2251738604"/>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hyperlink" Target="mailto:HMEP.grants@dot.gov" TargetMode="External"/><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8" Type="http://schemas.openxmlformats.org/officeDocument/2006/relationships/hyperlink" Target="https://www.iafc.org/learn-and-develop" TargetMode="External"/><Relationship Id="rId3" Type="http://schemas.openxmlformats.org/officeDocument/2006/relationships/hyperlink" Target="mailto:ebernstein@chemtrec.com" TargetMode="External"/><Relationship Id="rId7" Type="http://schemas.openxmlformats.org/officeDocument/2006/relationships/hyperlink" Target="mailto:ajohnson@iafc.org" TargetMode="External"/><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hyperlink" Target="https://www.ruraltraining.org/" TargetMode="External"/><Relationship Id="rId5" Type="http://schemas.openxmlformats.org/officeDocument/2006/relationships/hyperlink" Target="mailto:jwilson@centertech.com" TargetMode="External"/><Relationship Id="rId4" Type="http://schemas.openxmlformats.org/officeDocument/2006/relationships/hyperlink" Target="https://www.transcaer.com/training" TargetMode="External"/><Relationship Id="rId9" Type="http://schemas.openxmlformats.org/officeDocument/2006/relationships/image" Target="../media/image12.jpg"/></Relationships>
</file>

<file path=ppt/slides/_rels/slide15.xml.rels><?xml version="1.0" encoding="UTF-8" standalone="yes"?>
<Relationships xmlns="http://schemas.openxmlformats.org/package/2006/relationships"><Relationship Id="rId8" Type="http://schemas.openxmlformats.org/officeDocument/2006/relationships/hyperlink" Target="https://sustainablewp.org/" TargetMode="External"/><Relationship Id="rId3" Type="http://schemas.openxmlformats.org/officeDocument/2006/relationships/hyperlink" Target="mailto:billr@cvsa.org" TargetMode="External"/><Relationship Id="rId7" Type="http://schemas.openxmlformats.org/officeDocument/2006/relationships/hyperlink" Target="mailto:david@sustainablewp.org" TargetMode="External"/><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hyperlink" Target="https://www.iafc.org/learn-and-develop" TargetMode="External"/><Relationship Id="rId5" Type="http://schemas.openxmlformats.org/officeDocument/2006/relationships/hyperlink" Target="mailto:ajohnson@iafc.org" TargetMode="External"/><Relationship Id="rId4" Type="http://schemas.openxmlformats.org/officeDocument/2006/relationships/hyperlink" Target="https://www.cvsa.org/eventpage/events/cohmed-conference/about-the-cohmed-program/" TargetMode="External"/><Relationship Id="rId9" Type="http://schemas.openxmlformats.org/officeDocument/2006/relationships/image" Target="../media/image13.jpeg"/></Relationships>
</file>

<file path=ppt/slides/_rels/slide16.xml.rels><?xml version="1.0" encoding="UTF-8" standalone="yes"?>
<Relationships xmlns="http://schemas.openxmlformats.org/package/2006/relationships"><Relationship Id="rId3" Type="http://schemas.openxmlformats.org/officeDocument/2006/relationships/hyperlink" Target="mailto:edelre@iaff.org" TargetMode="External"/><Relationship Id="rId2" Type="http://schemas.openxmlformats.org/officeDocument/2006/relationships/notesSlide" Target="../notesSlides/notesSlide14.xml"/><Relationship Id="rId1" Type="http://schemas.openxmlformats.org/officeDocument/2006/relationships/slideLayout" Target="../slideLayouts/slideLayout2.xml"/><Relationship Id="rId5" Type="http://schemas.openxmlformats.org/officeDocument/2006/relationships/image" Target="../media/image14.jpeg"/><Relationship Id="rId4" Type="http://schemas.openxmlformats.org/officeDocument/2006/relationships/hyperlink" Target="https://www.iaff.org/" TargetMode="External"/></Relationships>
</file>

<file path=ppt/slides/_rels/slide17.xml.rels><?xml version="1.0" encoding="UTF-8" standalone="yes"?>
<Relationships xmlns="http://schemas.openxmlformats.org/package/2006/relationships"><Relationship Id="rId8" Type="http://schemas.openxmlformats.org/officeDocument/2006/relationships/hyperlink" Target="https://www.shortlinesafety.org/" TargetMode="External"/><Relationship Id="rId3" Type="http://schemas.openxmlformats.org/officeDocument/2006/relationships/hyperlink" Target="mailto:klafin@maine.rr.com" TargetMode="External"/><Relationship Id="rId7" Type="http://schemas.openxmlformats.org/officeDocument/2006/relationships/hyperlink" Target="mailto:tom.murta@shortlinesafety.org" TargetMode="External"/><Relationship Id="rId2" Type="http://schemas.openxmlformats.org/officeDocument/2006/relationships/notesSlide" Target="../notesSlides/notesSlide15.xml"/><Relationship Id="rId1" Type="http://schemas.openxmlformats.org/officeDocument/2006/relationships/slideLayout" Target="../slideLayouts/slideLayout2.xml"/><Relationship Id="rId6" Type="http://schemas.openxmlformats.org/officeDocument/2006/relationships/hyperlink" Target="https://www.icwuc.org/" TargetMode="External"/><Relationship Id="rId5" Type="http://schemas.openxmlformats.org/officeDocument/2006/relationships/hyperlink" Target="mailto:jmorawetz@ICWUC.org" TargetMode="External"/><Relationship Id="rId4" Type="http://schemas.openxmlformats.org/officeDocument/2006/relationships/hyperlink" Target="https://nationalpete.org/" TargetMode="External"/><Relationship Id="rId9" Type="http://schemas.openxmlformats.org/officeDocument/2006/relationships/image" Target="../media/image15.jpeg"/></Relationships>
</file>

<file path=ppt/slides/_rels/slide18.xml.rels><?xml version="1.0" encoding="UTF-8" standalone="yes"?>
<Relationships xmlns="http://schemas.openxmlformats.org/package/2006/relationships"><Relationship Id="rId3" Type="http://schemas.openxmlformats.org/officeDocument/2006/relationships/hyperlink" Target="mailto:david@sustainablewp.org" TargetMode="External"/><Relationship Id="rId7" Type="http://schemas.openxmlformats.org/officeDocument/2006/relationships/image" Target="../media/image15.jpeg"/><Relationship Id="rId2" Type="http://schemas.openxmlformats.org/officeDocument/2006/relationships/notesSlide" Target="../notesSlides/notesSlide16.xml"/><Relationship Id="rId1" Type="http://schemas.openxmlformats.org/officeDocument/2006/relationships/slideLayout" Target="../slideLayouts/slideLayout2.xml"/><Relationship Id="rId6" Type="http://schemas.openxmlformats.org/officeDocument/2006/relationships/hyperlink" Target="https://teex.org/" TargetMode="External"/><Relationship Id="rId5" Type="http://schemas.openxmlformats.org/officeDocument/2006/relationships/hyperlink" Target="mailto:taylor.hartmann@teex.tamu.edu" TargetMode="External"/><Relationship Id="rId4" Type="http://schemas.openxmlformats.org/officeDocument/2006/relationships/hyperlink" Target="https://sustainablewp.org/" TargetMode="External"/></Relationships>
</file>

<file path=ppt/slides/_rels/slide19.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17.xml"/><Relationship Id="rId1" Type="http://schemas.openxmlformats.org/officeDocument/2006/relationships/slideLayout" Target="../slideLayouts/slideLayout2.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hyperlink" Target="http://www.phmsa.dot.gov/hazmat/grants" TargetMode="External"/><Relationship Id="rId2" Type="http://schemas.openxmlformats.org/officeDocument/2006/relationships/hyperlink" Target="mailto:HMEP.Grants@dot.gov" TargetMode="External"/><Relationship Id="rId1" Type="http://schemas.openxmlformats.org/officeDocument/2006/relationships/slideLayout" Target="../slideLayouts/slideLayout4.xml"/><Relationship Id="rId5" Type="http://schemas.openxmlformats.org/officeDocument/2006/relationships/hyperlink" Target="mailto:Carla.Sheppard@dot.gov" TargetMode="External"/><Relationship Id="rId4" Type="http://schemas.openxmlformats.org/officeDocument/2006/relationships/hyperlink" Target="mailto:Shakira.Mack@dot.gov" TargetMode="External"/></Relationships>
</file>

<file path=ppt/slides/_rels/slide22.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3.xml"/><Relationship Id="rId1" Type="http://schemas.openxmlformats.org/officeDocument/2006/relationships/slideLayout" Target="../slideLayouts/slideLayout5.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6.xml.rels><?xml version="1.0" encoding="UTF-8" standalone="yes"?>
<Relationships xmlns="http://schemas.openxmlformats.org/package/2006/relationships"><Relationship Id="rId3" Type="http://schemas.openxmlformats.org/officeDocument/2006/relationships/hyperlink" Target="https://hazmatgrants.phmsa.dot.gov/" TargetMode="External"/><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hyperlink" Target="https://www.phmsa.dot.gov/sites/phmsa.dot.gov/files/docs/about-phmsa/grants/hazmat/2956/2019-hmep-expenditures-guide-032819.pdf" TargetMode="External"/><Relationship Id="rId4" Type="http://schemas.openxmlformats.org/officeDocument/2006/relationships/hyperlink" Target="https://www.govinfo.gov/app/details/CFR-2014-title2-vol1/CFR-2014-title2-vol1-sec200-308" TargetMode="External"/></Relationships>
</file>

<file path=ppt/slides/_rels/slide7.xml.rels><?xml version="1.0" encoding="UTF-8" standalone="yes"?>
<Relationships xmlns="http://schemas.openxmlformats.org/package/2006/relationships"><Relationship Id="rId3" Type="http://schemas.openxmlformats.org/officeDocument/2006/relationships/hyperlink" Target="https://www.govinfo.gov/content/pkg/CFR-2014-title2-vol1/pdf/CFR-2014-title2-vol1-sec200-413.pdf" TargetMode="External"/><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hyperlink" Target="https://www.govinfo.gov/content/pkg/CFR-2018-title2-vol1/pdf/CFR-2018-title2-vol1-sec200-414.pdf" TargetMode="External"/></Relationships>
</file>

<file path=ppt/slides/_rels/slide8.xml.rels><?xml version="1.0" encoding="UTF-8" standalone="yes"?>
<Relationships xmlns="http://schemas.openxmlformats.org/package/2006/relationships"><Relationship Id="rId3" Type="http://schemas.openxmlformats.org/officeDocument/2006/relationships/hyperlink" Target="mailto:HMEP.Grants@dot.gov" TargetMode="External"/><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hyperlink" Target="https://www.govinfo.gov/content/pkg/CFR-2016-title2-vol1/pdf/CFR-2016-title2-vol1-sec200-306.pdf" TargetMode="External"/><Relationship Id="rId2" Type="http://schemas.openxmlformats.org/officeDocument/2006/relationships/notesSlide" Target="../notesSlides/notesSlide7.xml"/><Relationship Id="rId1" Type="http://schemas.openxmlformats.org/officeDocument/2006/relationships/slideLayout" Target="../slideLayouts/slideLayout2.xml"/><Relationship Id="rId5" Type="http://schemas.openxmlformats.org/officeDocument/2006/relationships/image" Target="../media/image11.jpg"/><Relationship Id="rId4" Type="http://schemas.openxmlformats.org/officeDocument/2006/relationships/hyperlink" Target="https://www.govinfo.gov/content/pkg/CFR-2014-title2-vol1/pdf/CFR-2014-title2-vol1-sec200-400.pdf"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le 1"/>
          <p:cNvSpPr>
            <a:spLocks noGrp="1"/>
          </p:cNvSpPr>
          <p:nvPr>
            <p:ph type="title"/>
          </p:nvPr>
        </p:nvSpPr>
        <p:spPr>
          <a:xfrm>
            <a:off x="0" y="580838"/>
            <a:ext cx="9121877" cy="1052607"/>
          </a:xfrm>
        </p:spPr>
        <p:txBody>
          <a:bodyPr>
            <a:noAutofit/>
          </a:bodyPr>
          <a:lstStyle/>
          <a:p>
            <a:r>
              <a:rPr lang="en-US" altLang="en-US" sz="3000" b="1" dirty="0">
                <a:latin typeface="Times New Roman" panose="02020603050405020304" pitchFamily="18" charset="0"/>
                <a:cs typeface="Times New Roman" panose="02020603050405020304" pitchFamily="18" charset="0"/>
              </a:rPr>
              <a:t>Pipeline &amp; Hazardous Materials Safety </a:t>
            </a:r>
            <a:br>
              <a:rPr lang="en-US" altLang="en-US" sz="3000" b="1" dirty="0">
                <a:latin typeface="Times New Roman" panose="02020603050405020304" pitchFamily="18" charset="0"/>
                <a:cs typeface="Times New Roman" panose="02020603050405020304" pitchFamily="18" charset="0"/>
              </a:rPr>
            </a:br>
            <a:r>
              <a:rPr lang="en-US" altLang="en-US" sz="3000" b="1" dirty="0">
                <a:latin typeface="Times New Roman" panose="02020603050405020304" pitchFamily="18" charset="0"/>
                <a:cs typeface="Times New Roman" panose="02020603050405020304" pitchFamily="18" charset="0"/>
              </a:rPr>
              <a:t>Administration (PHMSA) </a:t>
            </a:r>
            <a:br>
              <a:rPr lang="en-US" altLang="en-US" sz="3000" b="1" dirty="0">
                <a:latin typeface="Times New Roman" panose="02020603050405020304" pitchFamily="18" charset="0"/>
                <a:cs typeface="Times New Roman" panose="02020603050405020304" pitchFamily="18" charset="0"/>
              </a:rPr>
            </a:br>
            <a:br>
              <a:rPr lang="en-US" altLang="en-US" sz="2400" b="1" dirty="0">
                <a:cs typeface="Arial" charset="0"/>
              </a:rPr>
            </a:br>
            <a:endParaRPr lang="en-US" altLang="en-US" sz="2700" b="1" dirty="0">
              <a:cs typeface="Arial" charset="0"/>
            </a:endParaRPr>
          </a:p>
        </p:txBody>
      </p:sp>
      <p:pic>
        <p:nvPicPr>
          <p:cNvPr id="7" name="Picture 3"/>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533400" y="1279577"/>
            <a:ext cx="8297960" cy="31509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Title 1"/>
          <p:cNvSpPr txBox="1">
            <a:spLocks/>
          </p:cNvSpPr>
          <p:nvPr/>
        </p:nvSpPr>
        <p:spPr>
          <a:xfrm>
            <a:off x="381000" y="4114800"/>
            <a:ext cx="8839200" cy="2534324"/>
          </a:xfrm>
        </p:spPr>
        <p:txBody>
          <a:bodyP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altLang="en-US" sz="2700" dirty="0">
                <a:latin typeface="Times New Roman" panose="02020603050405020304" pitchFamily="18" charset="0"/>
                <a:cs typeface="Times New Roman" panose="02020603050405020304" pitchFamily="18" charset="0"/>
              </a:rPr>
              <a:t>Hazardous Materials Emergency Preparedness (HMEP) </a:t>
            </a:r>
          </a:p>
          <a:p>
            <a:pPr algn="l"/>
            <a:r>
              <a:rPr lang="en-US" altLang="en-US" sz="2700" dirty="0">
                <a:latin typeface="Times New Roman" panose="02020603050405020304" pitchFamily="18" charset="0"/>
                <a:cs typeface="Times New Roman" panose="02020603050405020304" pitchFamily="18" charset="0"/>
              </a:rPr>
              <a:t>Grant Program Webinar for Tribes and Territories</a:t>
            </a:r>
          </a:p>
          <a:p>
            <a:pPr algn="l"/>
            <a:endParaRPr lang="en-US" altLang="en-US" sz="2700" dirty="0">
              <a:latin typeface="Times New Roman" panose="02020603050405020304" pitchFamily="18" charset="0"/>
              <a:cs typeface="Times New Roman" panose="02020603050405020304" pitchFamily="18" charset="0"/>
            </a:endParaRPr>
          </a:p>
          <a:p>
            <a:pPr algn="l"/>
            <a:r>
              <a:rPr lang="en-US" altLang="en-US" sz="2700" dirty="0">
                <a:latin typeface="Times New Roman" panose="02020603050405020304" pitchFamily="18" charset="0"/>
                <a:cs typeface="Times New Roman" panose="02020603050405020304" pitchFamily="18" charset="0"/>
              </a:rPr>
              <a:t>			      July 1, 2020</a:t>
            </a:r>
          </a:p>
        </p:txBody>
      </p:sp>
    </p:spTree>
    <p:extLst>
      <p:ext uri="{BB962C8B-B14F-4D97-AF65-F5344CB8AC3E}">
        <p14:creationId xmlns:p14="http://schemas.microsoft.com/office/powerpoint/2010/main" val="109643952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3"/>
          <p:cNvSpPr txBox="1">
            <a:spLocks/>
          </p:cNvSpPr>
          <p:nvPr/>
        </p:nvSpPr>
        <p:spPr>
          <a:xfrm>
            <a:off x="6705600" y="6324600"/>
            <a:ext cx="358726" cy="365125"/>
          </a:xfrm>
          <a:prstGeom prst="rect">
            <a:avLst/>
          </a:prstGeom>
          <a:ln/>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A37B69A5-BA6F-4BB5-A40A-0EC1B5725BB6}" type="slidenum">
              <a:rPr lang="en-US" smtClean="0"/>
              <a:pPr>
                <a:defRPr/>
              </a:pPr>
              <a:t>10</a:t>
            </a:fld>
            <a:endParaRPr lang="en-US" dirty="0"/>
          </a:p>
        </p:txBody>
      </p:sp>
      <p:sp>
        <p:nvSpPr>
          <p:cNvPr id="2" name="TextBox 1"/>
          <p:cNvSpPr txBox="1"/>
          <p:nvPr/>
        </p:nvSpPr>
        <p:spPr>
          <a:xfrm>
            <a:off x="1638300" y="233949"/>
            <a:ext cx="6019800" cy="523220"/>
          </a:xfrm>
          <a:prstGeom prst="rect">
            <a:avLst/>
          </a:prstGeom>
          <a:ln/>
        </p:spPr>
        <p:txBody>
          <a:bodyPr vert="horz" wrap="square" lIns="91440" tIns="45720" rIns="91440" bIns="45720" rtlCol="0" anchor="ctr">
            <a:spAutoFit/>
          </a:bodyPr>
          <a:lstStyle/>
          <a:p>
            <a:pPr algn="ctr"/>
            <a:r>
              <a:rPr lang="en-US" sz="2800" b="1" dirty="0">
                <a:latin typeface="Times New Roman" panose="02020603050405020304" pitchFamily="18" charset="0"/>
                <a:cs typeface="Times New Roman" panose="02020603050405020304" pitchFamily="18" charset="0"/>
              </a:rPr>
              <a:t>Cash and In-Kind Match</a:t>
            </a:r>
          </a:p>
        </p:txBody>
      </p:sp>
      <p:sp>
        <p:nvSpPr>
          <p:cNvPr id="3" name="Rectangle 2"/>
          <p:cNvSpPr/>
          <p:nvPr/>
        </p:nvSpPr>
        <p:spPr>
          <a:xfrm>
            <a:off x="381000" y="1045791"/>
            <a:ext cx="8534400" cy="2862322"/>
          </a:xfrm>
          <a:prstGeom prst="rect">
            <a:avLst/>
          </a:prstGeom>
        </p:spPr>
        <p:txBody>
          <a:bodyPr wrap="square">
            <a:spAutoFit/>
          </a:bodyPr>
          <a:lstStyle/>
          <a:p>
            <a:r>
              <a:rPr lang="en-US" b="1" dirty="0">
                <a:latin typeface="Times New Roman" panose="02020603050405020304" pitchFamily="18" charset="0"/>
                <a:ea typeface="Times New Roman" panose="02020603050405020304" pitchFamily="18" charset="0"/>
              </a:rPr>
              <a:t>Cash: </a:t>
            </a:r>
            <a:r>
              <a:rPr lang="en-US" dirty="0">
                <a:latin typeface="Times New Roman" panose="02020603050405020304" pitchFamily="18" charset="0"/>
                <a:ea typeface="Times New Roman" panose="02020603050405020304" pitchFamily="18" charset="0"/>
              </a:rPr>
              <a:t>Most common, easiest to track, and usually from general revenue, donations from non-federal third parties, or non-federal grants.</a:t>
            </a:r>
          </a:p>
          <a:p>
            <a:pPr marL="285750" indent="-285750">
              <a:buFont typeface="Arial" panose="020B0604020202020204" pitchFamily="34" charset="0"/>
              <a:buChar char="•"/>
            </a:pPr>
            <a:endParaRPr lang="en-US" dirty="0">
              <a:latin typeface="Times New Roman" panose="02020603050405020304" pitchFamily="18" charset="0"/>
            </a:endParaRPr>
          </a:p>
          <a:p>
            <a:r>
              <a:rPr lang="en-US" b="1" dirty="0">
                <a:latin typeface="Times New Roman" panose="02020603050405020304" pitchFamily="18" charset="0"/>
              </a:rPr>
              <a:t>In-Kind:</a:t>
            </a:r>
          </a:p>
          <a:p>
            <a:pPr marL="285750" indent="-285750">
              <a:buFont typeface="Arial" panose="020B0604020202020204" pitchFamily="34" charset="0"/>
              <a:buChar char="•"/>
            </a:pPr>
            <a:r>
              <a:rPr lang="en-US" dirty="0">
                <a:latin typeface="Times New Roman" panose="02020603050405020304" pitchFamily="18" charset="0"/>
              </a:rPr>
              <a:t>Value non-cash contributions</a:t>
            </a:r>
          </a:p>
          <a:p>
            <a:pPr marL="742950" lvl="1" indent="-285750">
              <a:buFont typeface="Arial" panose="020B0604020202020204" pitchFamily="34" charset="0"/>
              <a:buChar char="•"/>
            </a:pPr>
            <a:r>
              <a:rPr lang="en-US" dirty="0">
                <a:latin typeface="Times New Roman" panose="02020603050405020304" pitchFamily="18" charset="0"/>
                <a:cs typeface="Times New Roman" panose="02020603050405020304" pitchFamily="18" charset="0"/>
              </a:rPr>
              <a:t>Personnel, goods, and services, including direct and indirect costs</a:t>
            </a:r>
          </a:p>
          <a:p>
            <a:pPr marL="742950" lvl="1" indent="-285750">
              <a:buFont typeface="Arial" panose="020B0604020202020204" pitchFamily="34" charset="0"/>
              <a:buChar char="•"/>
            </a:pPr>
            <a:r>
              <a:rPr lang="en-US" dirty="0">
                <a:latin typeface="Times New Roman" panose="02020603050405020304" pitchFamily="18" charset="0"/>
                <a:cs typeface="Times New Roman" panose="02020603050405020304" pitchFamily="18" charset="0"/>
              </a:rPr>
              <a:t>May be in the form of real property, equipment, supplies, services, and other expendable property </a:t>
            </a:r>
          </a:p>
          <a:p>
            <a:pPr marL="285750" indent="-285750">
              <a:buFont typeface="Arial" panose="020B0604020202020204" pitchFamily="34" charset="0"/>
              <a:buChar char="•"/>
            </a:pPr>
            <a:r>
              <a:rPr lang="en-US" dirty="0">
                <a:latin typeface="Times New Roman" panose="02020603050405020304" pitchFamily="18" charset="0"/>
              </a:rPr>
              <a:t>Third party in-kind comes from other non-federal third parties and may also include those listed above</a:t>
            </a:r>
          </a:p>
        </p:txBody>
      </p:sp>
      <p:sp>
        <p:nvSpPr>
          <p:cNvPr id="4" name="TextBox 3"/>
          <p:cNvSpPr txBox="1"/>
          <p:nvPr/>
        </p:nvSpPr>
        <p:spPr>
          <a:xfrm>
            <a:off x="381000" y="4021606"/>
            <a:ext cx="7772400" cy="1754326"/>
          </a:xfrm>
          <a:prstGeom prst="rect">
            <a:avLst/>
          </a:prstGeom>
          <a:ln/>
        </p:spPr>
        <p:txBody>
          <a:bodyPr vert="horz" wrap="square" lIns="91440" tIns="45720" rIns="91440" bIns="45720" rtlCol="0" anchor="ctr">
            <a:spAutoFit/>
          </a:bodyPr>
          <a:lstStyle/>
          <a:p>
            <a:r>
              <a:rPr lang="en-US" b="1" dirty="0">
                <a:solidFill>
                  <a:srgbClr val="FF0000"/>
                </a:solidFill>
                <a:latin typeface="Times New Roman" panose="02020603050405020304" pitchFamily="18" charset="0"/>
                <a:cs typeface="Times New Roman" panose="02020603050405020304" pitchFamily="18" charset="0"/>
              </a:rPr>
              <a:t>Match Tips:  </a:t>
            </a:r>
          </a:p>
          <a:p>
            <a:pPr marL="285750" indent="-285750">
              <a:buFont typeface="Arial" panose="020B0604020202020204" pitchFamily="34" charset="0"/>
              <a:buChar char="•"/>
            </a:pPr>
            <a:r>
              <a:rPr lang="en-US" dirty="0">
                <a:latin typeface="Times New Roman" panose="02020603050405020304" pitchFamily="18" charset="0"/>
                <a:cs typeface="Times New Roman" panose="02020603050405020304" pitchFamily="18" charset="0"/>
              </a:rPr>
              <a:t>Do not overmatch</a:t>
            </a:r>
          </a:p>
          <a:p>
            <a:pPr marL="285750" indent="-285750">
              <a:buFont typeface="Arial" panose="020B0604020202020204" pitchFamily="34" charset="0"/>
              <a:buChar char="•"/>
            </a:pPr>
            <a:r>
              <a:rPr lang="en-US" dirty="0">
                <a:latin typeface="Times New Roman" panose="02020603050405020304" pitchFamily="18" charset="0"/>
                <a:cs typeface="Times New Roman" panose="02020603050405020304" pitchFamily="18" charset="0"/>
              </a:rPr>
              <a:t>Match on the SF-425 (Financial Report) and SF-270 (invoice) shall include dollars </a:t>
            </a:r>
            <a:r>
              <a:rPr lang="en-US" i="1" dirty="0">
                <a:latin typeface="Times New Roman" panose="02020603050405020304" pitchFamily="18" charset="0"/>
                <a:cs typeface="Times New Roman" panose="02020603050405020304" pitchFamily="18" charset="0"/>
              </a:rPr>
              <a:t>as match is accumulated</a:t>
            </a:r>
          </a:p>
          <a:p>
            <a:pPr marL="285750" indent="-285750">
              <a:buFont typeface="Arial" panose="020B0604020202020204" pitchFamily="34" charset="0"/>
              <a:buChar char="•"/>
            </a:pPr>
            <a:r>
              <a:rPr lang="en-US" dirty="0">
                <a:latin typeface="Times New Roman" panose="02020603050405020304" pitchFamily="18" charset="0"/>
                <a:cs typeface="Times New Roman" panose="02020603050405020304" pitchFamily="18" charset="0"/>
              </a:rPr>
              <a:t>Match is not required to be met at each invoice request, but</a:t>
            </a:r>
            <a:r>
              <a:rPr lang="en-US" b="1" dirty="0">
                <a:latin typeface="Times New Roman" panose="02020603050405020304" pitchFamily="18" charset="0"/>
                <a:cs typeface="Times New Roman" panose="02020603050405020304" pitchFamily="18" charset="0"/>
              </a:rPr>
              <a:t> must </a:t>
            </a:r>
            <a:r>
              <a:rPr lang="en-US" dirty="0">
                <a:latin typeface="Times New Roman" panose="02020603050405020304" pitchFamily="18" charset="0"/>
                <a:cs typeface="Times New Roman" panose="02020603050405020304" pitchFamily="18" charset="0"/>
              </a:rPr>
              <a:t>be fulfilled by the final invoice request</a:t>
            </a:r>
          </a:p>
        </p:txBody>
      </p:sp>
    </p:spTree>
    <p:extLst>
      <p:ext uri="{BB962C8B-B14F-4D97-AF65-F5344CB8AC3E}">
        <p14:creationId xmlns:p14="http://schemas.microsoft.com/office/powerpoint/2010/main" val="119001040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 name="Slide Number Placeholder 3"/>
          <p:cNvSpPr txBox="1">
            <a:spLocks/>
          </p:cNvSpPr>
          <p:nvPr/>
        </p:nvSpPr>
        <p:spPr>
          <a:xfrm>
            <a:off x="6705600" y="6324600"/>
            <a:ext cx="358726" cy="365125"/>
          </a:xfrm>
          <a:prstGeom prst="rect">
            <a:avLst/>
          </a:prstGeom>
          <a:ln/>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A37B69A5-BA6F-4BB5-A40A-0EC1B5725BB6}" type="slidenum">
              <a:rPr lang="en-US" smtClean="0"/>
              <a:pPr>
                <a:defRPr/>
              </a:pPr>
              <a:t>11</a:t>
            </a:fld>
            <a:endParaRPr lang="en-US" dirty="0"/>
          </a:p>
        </p:txBody>
      </p:sp>
      <p:sp>
        <p:nvSpPr>
          <p:cNvPr id="2" name="TextBox 1"/>
          <p:cNvSpPr txBox="1"/>
          <p:nvPr/>
        </p:nvSpPr>
        <p:spPr>
          <a:xfrm>
            <a:off x="1295400" y="543580"/>
            <a:ext cx="6362700" cy="523220"/>
          </a:xfrm>
          <a:prstGeom prst="rect">
            <a:avLst/>
          </a:prstGeom>
          <a:ln/>
        </p:spPr>
        <p:txBody>
          <a:bodyPr vert="horz" wrap="square" lIns="91440" tIns="45720" rIns="91440" bIns="45720" rtlCol="0" anchor="ctr">
            <a:spAutoFit/>
          </a:bodyPr>
          <a:lstStyle/>
          <a:p>
            <a:pPr algn="ctr"/>
            <a:r>
              <a:rPr lang="en-US" sz="2800" b="1" dirty="0">
                <a:latin typeface="Times New Roman" panose="02020603050405020304" pitchFamily="18" charset="0"/>
                <a:cs typeface="Times New Roman" panose="02020603050405020304" pitchFamily="18" charset="0"/>
              </a:rPr>
              <a:t>Performance Period Extension Request</a:t>
            </a:r>
          </a:p>
        </p:txBody>
      </p:sp>
      <p:sp>
        <p:nvSpPr>
          <p:cNvPr id="3" name="Rectangle 2"/>
          <p:cNvSpPr/>
          <p:nvPr/>
        </p:nvSpPr>
        <p:spPr>
          <a:xfrm>
            <a:off x="381000" y="1371600"/>
            <a:ext cx="8534400" cy="4355038"/>
          </a:xfrm>
          <a:prstGeom prst="rect">
            <a:avLst/>
          </a:prstGeom>
        </p:spPr>
        <p:txBody>
          <a:bodyPr wrap="square">
            <a:spAutoFit/>
          </a:bodyPr>
          <a:lstStyle/>
          <a:p>
            <a:r>
              <a:rPr lang="en-US" sz="2000" b="1" dirty="0">
                <a:solidFill>
                  <a:schemeClr val="accent6">
                    <a:lumMod val="50000"/>
                  </a:schemeClr>
                </a:solidFill>
                <a:latin typeface="Times New Roman" panose="02020603050405020304" pitchFamily="18" charset="0"/>
                <a:ea typeface="Times New Roman" panose="02020603050405020304" pitchFamily="18" charset="0"/>
              </a:rPr>
              <a:t>Submit an extension request </a:t>
            </a:r>
            <a:r>
              <a:rPr lang="en-US" sz="2000" b="1" i="1" dirty="0">
                <a:solidFill>
                  <a:schemeClr val="accent6">
                    <a:lumMod val="50000"/>
                  </a:schemeClr>
                </a:solidFill>
                <a:latin typeface="Times New Roman" panose="02020603050405020304" pitchFamily="18" charset="0"/>
                <a:ea typeface="Times New Roman" panose="02020603050405020304" pitchFamily="18" charset="0"/>
              </a:rPr>
              <a:t>as soon as you know </a:t>
            </a:r>
            <a:r>
              <a:rPr lang="en-US" sz="2000" b="1" dirty="0">
                <a:solidFill>
                  <a:schemeClr val="accent6">
                    <a:lumMod val="50000"/>
                  </a:schemeClr>
                </a:solidFill>
                <a:latin typeface="Times New Roman" panose="02020603050405020304" pitchFamily="18" charset="0"/>
                <a:ea typeface="Times New Roman" panose="02020603050405020304" pitchFamily="18" charset="0"/>
              </a:rPr>
              <a:t>you need more time, and at least 30 days prior to the end of your existing deadline.</a:t>
            </a:r>
          </a:p>
          <a:p>
            <a:pPr>
              <a:lnSpc>
                <a:spcPct val="150000"/>
              </a:lnSpc>
            </a:pPr>
            <a:endParaRPr lang="en-US" sz="2000" b="1" dirty="0">
              <a:latin typeface="Times New Roman" panose="02020603050405020304" pitchFamily="18" charset="0"/>
              <a:ea typeface="Times New Roman" panose="02020603050405020304" pitchFamily="18" charset="0"/>
            </a:endParaRPr>
          </a:p>
          <a:p>
            <a:pPr marL="342900" indent="-342900">
              <a:buFont typeface="+mj-lt"/>
              <a:buAutoNum type="arabicPeriod"/>
            </a:pPr>
            <a:r>
              <a:rPr lang="en-US" sz="2000" b="1" dirty="0">
                <a:latin typeface="Times New Roman" panose="02020603050405020304" pitchFamily="18" charset="0"/>
                <a:ea typeface="Times New Roman" panose="02020603050405020304" pitchFamily="18" charset="0"/>
              </a:rPr>
              <a:t>Performance period extension requests shall be emailed to </a:t>
            </a:r>
            <a:r>
              <a:rPr lang="en-US" sz="2000" b="1" dirty="0">
                <a:latin typeface="Times New Roman" panose="02020603050405020304" pitchFamily="18" charset="0"/>
                <a:ea typeface="Times New Roman" panose="02020603050405020304" pitchFamily="18" charset="0"/>
                <a:hlinkClick r:id="rId3"/>
              </a:rPr>
              <a:t>HMEP.grants@dot.gov</a:t>
            </a:r>
            <a:endParaRPr lang="en-US" sz="2000" b="1" dirty="0">
              <a:latin typeface="Times New Roman" panose="02020603050405020304" pitchFamily="18" charset="0"/>
              <a:ea typeface="Times New Roman" panose="02020603050405020304" pitchFamily="18" charset="0"/>
            </a:endParaRPr>
          </a:p>
          <a:p>
            <a:pPr marL="342900" indent="-342900">
              <a:buFont typeface="+mj-lt"/>
              <a:buAutoNum type="arabicPeriod"/>
            </a:pPr>
            <a:r>
              <a:rPr lang="en-US" sz="2000" b="1" dirty="0">
                <a:latin typeface="Times New Roman" panose="02020603050405020304" pitchFamily="18" charset="0"/>
                <a:ea typeface="Times New Roman" panose="02020603050405020304" pitchFamily="18" charset="0"/>
              </a:rPr>
              <a:t>Extension Requests shall include the following:</a:t>
            </a:r>
          </a:p>
          <a:p>
            <a:pPr marL="800100" lvl="1" indent="-342900">
              <a:buFont typeface="Arial" panose="020B0604020202020204" pitchFamily="34" charset="0"/>
              <a:buChar char="•"/>
            </a:pPr>
            <a:r>
              <a:rPr lang="en-US" sz="2000" b="1" dirty="0">
                <a:solidFill>
                  <a:schemeClr val="accent6">
                    <a:lumMod val="50000"/>
                  </a:schemeClr>
                </a:solidFill>
                <a:latin typeface="Times New Roman" panose="02020603050405020304" pitchFamily="18" charset="0"/>
                <a:ea typeface="Times New Roman" panose="02020603050405020304" pitchFamily="18" charset="0"/>
              </a:rPr>
              <a:t>Duration and end date of the extension request. </a:t>
            </a:r>
          </a:p>
          <a:p>
            <a:pPr marL="1257300" lvl="2" indent="-342900">
              <a:buFont typeface="Arial" panose="020B0604020202020204" pitchFamily="34" charset="0"/>
              <a:buChar char="•"/>
            </a:pPr>
            <a:r>
              <a:rPr lang="en-US" sz="2000" dirty="0">
                <a:latin typeface="Times New Roman" panose="02020603050405020304" pitchFamily="18" charset="0"/>
                <a:ea typeface="Times New Roman" panose="02020603050405020304" pitchFamily="18" charset="0"/>
              </a:rPr>
              <a:t>Grantees may request an extension up to a year. The proposed end date of the performance period must be identified in the request.</a:t>
            </a:r>
          </a:p>
          <a:p>
            <a:pPr marL="800100" lvl="1" indent="-342900">
              <a:buFont typeface="Arial" panose="020B0604020202020204" pitchFamily="34" charset="0"/>
              <a:buChar char="•"/>
            </a:pPr>
            <a:r>
              <a:rPr lang="en-US" sz="2000" b="1" dirty="0">
                <a:solidFill>
                  <a:schemeClr val="accent6">
                    <a:lumMod val="50000"/>
                  </a:schemeClr>
                </a:solidFill>
                <a:latin typeface="Times New Roman" panose="02020603050405020304" pitchFamily="18" charset="0"/>
                <a:ea typeface="Times New Roman" panose="02020603050405020304" pitchFamily="18" charset="0"/>
              </a:rPr>
              <a:t>Extension date must be sufficient to complete grant activities.</a:t>
            </a:r>
            <a:r>
              <a:rPr lang="en-US" sz="2000" dirty="0">
                <a:solidFill>
                  <a:schemeClr val="accent6">
                    <a:lumMod val="50000"/>
                  </a:schemeClr>
                </a:solidFill>
                <a:latin typeface="Times New Roman" panose="02020603050405020304" pitchFamily="18" charset="0"/>
                <a:ea typeface="Times New Roman" panose="02020603050405020304" pitchFamily="18" charset="0"/>
              </a:rPr>
              <a:t> </a:t>
            </a:r>
          </a:p>
          <a:p>
            <a:pPr marL="1257300" lvl="2" indent="-342900">
              <a:buFont typeface="Arial" panose="020B0604020202020204" pitchFamily="34" charset="0"/>
              <a:buChar char="•"/>
            </a:pPr>
            <a:r>
              <a:rPr lang="en-US" sz="2000" dirty="0">
                <a:latin typeface="Times New Roman" panose="02020603050405020304" pitchFamily="18" charset="0"/>
                <a:ea typeface="Times New Roman" panose="02020603050405020304" pitchFamily="18" charset="0"/>
              </a:rPr>
              <a:t>For example, do not request a one month extension if remaining activities will take three months to complete. </a:t>
            </a:r>
          </a:p>
          <a:p>
            <a:pPr marL="631825" indent="-342900">
              <a:lnSpc>
                <a:spcPct val="150000"/>
              </a:lnSpc>
              <a:buFont typeface="+mj-lt"/>
              <a:buAutoNum type="arabicPeriod" startAt="2"/>
            </a:pPr>
            <a:endParaRPr lang="en-US" dirty="0"/>
          </a:p>
        </p:txBody>
      </p:sp>
    </p:spTree>
    <p:extLst>
      <p:ext uri="{BB962C8B-B14F-4D97-AF65-F5344CB8AC3E}">
        <p14:creationId xmlns:p14="http://schemas.microsoft.com/office/powerpoint/2010/main" val="74746354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 name="Slide Number Placeholder 3"/>
          <p:cNvSpPr txBox="1">
            <a:spLocks/>
          </p:cNvSpPr>
          <p:nvPr/>
        </p:nvSpPr>
        <p:spPr>
          <a:xfrm>
            <a:off x="6705600" y="6324600"/>
            <a:ext cx="358726" cy="365125"/>
          </a:xfrm>
          <a:prstGeom prst="rect">
            <a:avLst/>
          </a:prstGeom>
          <a:ln/>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A37B69A5-BA6F-4BB5-A40A-0EC1B5725BB6}" type="slidenum">
              <a:rPr lang="en-US" smtClean="0"/>
              <a:pPr>
                <a:defRPr/>
              </a:pPr>
              <a:t>12</a:t>
            </a:fld>
            <a:endParaRPr lang="en-US" dirty="0"/>
          </a:p>
        </p:txBody>
      </p:sp>
      <p:sp>
        <p:nvSpPr>
          <p:cNvPr id="2" name="TextBox 1"/>
          <p:cNvSpPr txBox="1"/>
          <p:nvPr/>
        </p:nvSpPr>
        <p:spPr>
          <a:xfrm>
            <a:off x="1143000" y="619780"/>
            <a:ext cx="6515100" cy="523220"/>
          </a:xfrm>
          <a:prstGeom prst="rect">
            <a:avLst/>
          </a:prstGeom>
          <a:ln/>
        </p:spPr>
        <p:txBody>
          <a:bodyPr vert="horz" wrap="square" lIns="91440" tIns="45720" rIns="91440" bIns="45720" rtlCol="0" anchor="ctr">
            <a:spAutoFit/>
          </a:bodyPr>
          <a:lstStyle/>
          <a:p>
            <a:pPr algn="ctr"/>
            <a:r>
              <a:rPr lang="en-US" sz="2800" b="1" dirty="0">
                <a:latin typeface="Times New Roman" panose="02020603050405020304" pitchFamily="18" charset="0"/>
                <a:cs typeface="Times New Roman" panose="02020603050405020304" pitchFamily="18" charset="0"/>
              </a:rPr>
              <a:t>Performance Period Extension Request</a:t>
            </a:r>
          </a:p>
        </p:txBody>
      </p:sp>
      <p:sp>
        <p:nvSpPr>
          <p:cNvPr id="3" name="Rectangle 2"/>
          <p:cNvSpPr/>
          <p:nvPr/>
        </p:nvSpPr>
        <p:spPr>
          <a:xfrm>
            <a:off x="381000" y="1637705"/>
            <a:ext cx="8534400" cy="5262979"/>
          </a:xfrm>
          <a:prstGeom prst="rect">
            <a:avLst/>
          </a:prstGeom>
        </p:spPr>
        <p:txBody>
          <a:bodyPr wrap="square">
            <a:spAutoFit/>
          </a:bodyPr>
          <a:lstStyle/>
          <a:p>
            <a:pPr marL="342900" indent="-342900">
              <a:buFont typeface="Arial" panose="020B0604020202020204" pitchFamily="34" charset="0"/>
              <a:buChar char="•"/>
            </a:pPr>
            <a:r>
              <a:rPr lang="en-US" sz="2400" b="1" dirty="0">
                <a:solidFill>
                  <a:schemeClr val="accent6">
                    <a:lumMod val="50000"/>
                  </a:schemeClr>
                </a:solidFill>
                <a:latin typeface="Times New Roman" panose="02020603050405020304" pitchFamily="18" charset="0"/>
                <a:ea typeface="Times New Roman" panose="02020603050405020304" pitchFamily="18" charset="0"/>
              </a:rPr>
              <a:t>Justification for the extension. </a:t>
            </a:r>
            <a:r>
              <a:rPr lang="en-US" sz="2400" dirty="0">
                <a:latin typeface="Times New Roman" panose="02020603050405020304" pitchFamily="18" charset="0"/>
                <a:ea typeface="Times New Roman" panose="02020603050405020304" pitchFamily="18" charset="0"/>
              </a:rPr>
              <a:t>Grantees must provide a brief summary of the reason the extension is needed (e.g. delays in awarding subgrants, staff turnover, poor weather, state budget constraints, etc.).</a:t>
            </a:r>
          </a:p>
          <a:p>
            <a:pPr marL="342900" indent="-342900">
              <a:lnSpc>
                <a:spcPct val="150000"/>
              </a:lnSpc>
              <a:buFont typeface="Arial" panose="020B0604020202020204" pitchFamily="34" charset="0"/>
              <a:buChar char="•"/>
            </a:pPr>
            <a:endParaRPr lang="en-US" sz="2400" dirty="0">
              <a:latin typeface="Times New Roman" panose="02020603050405020304" pitchFamily="18" charset="0"/>
              <a:ea typeface="Times New Roman" panose="02020603050405020304" pitchFamily="18" charset="0"/>
            </a:endParaRPr>
          </a:p>
          <a:p>
            <a:pPr marL="342900" indent="-342900">
              <a:buFont typeface="Arial" panose="020B0604020202020204" pitchFamily="34" charset="0"/>
              <a:buChar char="•"/>
            </a:pPr>
            <a:r>
              <a:rPr lang="en-US" sz="2400" b="1" dirty="0">
                <a:solidFill>
                  <a:schemeClr val="accent6">
                    <a:lumMod val="50000"/>
                  </a:schemeClr>
                </a:solidFill>
                <a:latin typeface="Times New Roman" panose="02020603050405020304" pitchFamily="18" charset="0"/>
                <a:ea typeface="Times New Roman" panose="02020603050405020304" pitchFamily="18" charset="0"/>
              </a:rPr>
              <a:t>Summary and timeline of extension activities. </a:t>
            </a:r>
            <a:r>
              <a:rPr lang="en-US" sz="2400" dirty="0">
                <a:latin typeface="Times New Roman" panose="02020603050405020304" pitchFamily="18" charset="0"/>
                <a:ea typeface="Times New Roman" panose="02020603050405020304" pitchFamily="18" charset="0"/>
              </a:rPr>
              <a:t>Grantees must submit a brief summary and timeline of activities that will take place during the extended performance period. There must be a sufficient plan in place to complete the grant activities during the requested extension period</a:t>
            </a:r>
            <a:r>
              <a:rPr lang="en-US" sz="2400" b="1" dirty="0">
                <a:latin typeface="Times New Roman" panose="02020603050405020304" pitchFamily="18" charset="0"/>
                <a:ea typeface="Times New Roman" panose="02020603050405020304" pitchFamily="18" charset="0"/>
              </a:rPr>
              <a:t>. </a:t>
            </a:r>
          </a:p>
          <a:p>
            <a:pPr marL="342900" indent="-342900">
              <a:lnSpc>
                <a:spcPct val="150000"/>
              </a:lnSpc>
              <a:buFont typeface="+mj-lt"/>
              <a:buAutoNum type="arabicPeriod" startAt="5"/>
            </a:pPr>
            <a:endParaRPr lang="en-US" sz="2000" b="1" dirty="0">
              <a:latin typeface="Times New Roman" panose="02020603050405020304" pitchFamily="18" charset="0"/>
              <a:ea typeface="Times New Roman" panose="02020603050405020304" pitchFamily="18" charset="0"/>
            </a:endParaRPr>
          </a:p>
          <a:p>
            <a:pPr>
              <a:lnSpc>
                <a:spcPct val="150000"/>
              </a:lnSpc>
            </a:pPr>
            <a:endParaRPr lang="en-US" b="1" dirty="0">
              <a:latin typeface="Times New Roman" panose="02020603050405020304" pitchFamily="18" charset="0"/>
              <a:ea typeface="Times New Roman" panose="02020603050405020304" pitchFamily="18" charset="0"/>
            </a:endParaRPr>
          </a:p>
          <a:p>
            <a:pPr marL="347663">
              <a:lnSpc>
                <a:spcPct val="150000"/>
              </a:lnSpc>
            </a:pPr>
            <a:endParaRPr lang="en-US" dirty="0"/>
          </a:p>
        </p:txBody>
      </p:sp>
    </p:spTree>
    <p:extLst>
      <p:ext uri="{BB962C8B-B14F-4D97-AF65-F5344CB8AC3E}">
        <p14:creationId xmlns:p14="http://schemas.microsoft.com/office/powerpoint/2010/main" val="307079815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 name="Slide Number Placeholder 3"/>
          <p:cNvSpPr txBox="1">
            <a:spLocks/>
          </p:cNvSpPr>
          <p:nvPr/>
        </p:nvSpPr>
        <p:spPr>
          <a:xfrm>
            <a:off x="6705600" y="6324600"/>
            <a:ext cx="358726" cy="365125"/>
          </a:xfrm>
          <a:prstGeom prst="rect">
            <a:avLst/>
          </a:prstGeom>
          <a:ln/>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A37B69A5-BA6F-4BB5-A40A-0EC1B5725BB6}" type="slidenum">
              <a:rPr lang="en-US" smtClean="0"/>
              <a:pPr>
                <a:defRPr/>
              </a:pPr>
              <a:t>13</a:t>
            </a:fld>
            <a:endParaRPr lang="en-US" dirty="0"/>
          </a:p>
        </p:txBody>
      </p:sp>
      <p:sp>
        <p:nvSpPr>
          <p:cNvPr id="2" name="TextBox 1"/>
          <p:cNvSpPr txBox="1"/>
          <p:nvPr/>
        </p:nvSpPr>
        <p:spPr>
          <a:xfrm>
            <a:off x="1638300" y="391180"/>
            <a:ext cx="6019800" cy="523220"/>
          </a:xfrm>
          <a:prstGeom prst="rect">
            <a:avLst/>
          </a:prstGeom>
          <a:ln/>
        </p:spPr>
        <p:txBody>
          <a:bodyPr vert="horz" wrap="square" lIns="91440" tIns="45720" rIns="91440" bIns="45720" rtlCol="0" anchor="ctr">
            <a:spAutoFit/>
          </a:bodyPr>
          <a:lstStyle/>
          <a:p>
            <a:pPr algn="ctr"/>
            <a:r>
              <a:rPr lang="en-US" sz="2800" b="1" dirty="0">
                <a:latin typeface="Times New Roman" panose="02020603050405020304" pitchFamily="18" charset="0"/>
                <a:cs typeface="Times New Roman" panose="02020603050405020304" pitchFamily="18" charset="0"/>
              </a:rPr>
              <a:t>HMEP Grant and COVID-19 </a:t>
            </a:r>
          </a:p>
        </p:txBody>
      </p:sp>
      <p:sp>
        <p:nvSpPr>
          <p:cNvPr id="3" name="Rectangle 2"/>
          <p:cNvSpPr/>
          <p:nvPr/>
        </p:nvSpPr>
        <p:spPr>
          <a:xfrm>
            <a:off x="381000" y="1045791"/>
            <a:ext cx="8534400" cy="4401205"/>
          </a:xfrm>
          <a:prstGeom prst="rect">
            <a:avLst/>
          </a:prstGeom>
        </p:spPr>
        <p:txBody>
          <a:bodyPr wrap="square">
            <a:spAutoFit/>
          </a:bodyPr>
          <a:lstStyle/>
          <a:p>
            <a:pPr lvl="0" eaLnBrk="0" fontAlgn="base" hangingPunct="0">
              <a:spcBef>
                <a:spcPct val="0"/>
              </a:spcBef>
              <a:spcAft>
                <a:spcPct val="0"/>
              </a:spcAft>
            </a:pPr>
            <a:r>
              <a:rPr lang="en-US" altLang="en-US" sz="2200" dirty="0">
                <a:latin typeface="Times New Roman" panose="02020603050405020304" pitchFamily="18" charset="0"/>
                <a:ea typeface="Times New Roman" panose="02020603050405020304" pitchFamily="18" charset="0"/>
                <a:cs typeface="Times New Roman" panose="02020603050405020304" pitchFamily="18" charset="0"/>
              </a:rPr>
              <a:t>PHMSA will allow HMEP funds to be used to purchase items related to the COVID-19 pandemic in order facilitate a safe training environment. </a:t>
            </a:r>
          </a:p>
          <a:p>
            <a:pPr lvl="0" eaLnBrk="0" fontAlgn="base" hangingPunct="0">
              <a:spcBef>
                <a:spcPct val="0"/>
              </a:spcBef>
              <a:spcAft>
                <a:spcPct val="0"/>
              </a:spcAft>
            </a:pPr>
            <a:endParaRPr lang="en-US" altLang="en-US" dirty="0">
              <a:latin typeface="Times New Roman" panose="02020603050405020304" pitchFamily="18" charset="0"/>
              <a:cs typeface="Times New Roman" panose="02020603050405020304" pitchFamily="18" charset="0"/>
            </a:endParaRPr>
          </a:p>
          <a:p>
            <a:pPr lvl="0" eaLnBrk="0" fontAlgn="base" hangingPunct="0">
              <a:spcBef>
                <a:spcPct val="0"/>
              </a:spcBef>
              <a:spcAft>
                <a:spcPct val="0"/>
              </a:spcAft>
            </a:pPr>
            <a:r>
              <a:rPr lang="en-US" altLang="en-US" dirty="0">
                <a:latin typeface="Times New Roman" panose="02020603050405020304" pitchFamily="18" charset="0"/>
                <a:ea typeface="Times New Roman" panose="02020603050405020304" pitchFamily="18" charset="0"/>
                <a:cs typeface="Times New Roman" panose="02020603050405020304" pitchFamily="18" charset="0"/>
              </a:rPr>
              <a:t>Grantees must submit an </a:t>
            </a:r>
            <a:r>
              <a:rPr lang="en-US" altLang="en-US" b="1" dirty="0">
                <a:latin typeface="Times New Roman" panose="02020603050405020304" pitchFamily="18" charset="0"/>
                <a:ea typeface="Times New Roman" panose="02020603050405020304" pitchFamily="18" charset="0"/>
                <a:cs typeface="Times New Roman" panose="02020603050405020304" pitchFamily="18" charset="0"/>
              </a:rPr>
              <a:t>Activity Request (AR) </a:t>
            </a:r>
            <a:r>
              <a:rPr lang="en-US" altLang="en-US" dirty="0">
                <a:latin typeface="Times New Roman" panose="02020603050405020304" pitchFamily="18" charset="0"/>
                <a:ea typeface="Times New Roman" panose="02020603050405020304" pitchFamily="18" charset="0"/>
                <a:cs typeface="Times New Roman" panose="02020603050405020304" pitchFamily="18" charset="0"/>
              </a:rPr>
              <a:t>and receive approval prior to purchasing COVID-19 related supplies. Examples include, but are not limited to:</a:t>
            </a:r>
          </a:p>
          <a:p>
            <a:pPr lvl="0" eaLnBrk="0" fontAlgn="base" hangingPunct="0">
              <a:spcBef>
                <a:spcPct val="0"/>
              </a:spcBef>
              <a:spcAft>
                <a:spcPct val="0"/>
              </a:spcAft>
            </a:pPr>
            <a:r>
              <a:rPr lang="en-US" altLang="en-US" sz="1600" b="1" dirty="0">
                <a:latin typeface="Times New Roman" panose="02020603050405020304" pitchFamily="18" charset="0"/>
                <a:ea typeface="Times New Roman" panose="02020603050405020304" pitchFamily="18" charset="0"/>
                <a:cs typeface="Times New Roman" panose="02020603050405020304" pitchFamily="18" charset="0"/>
              </a:rPr>
              <a:t> </a:t>
            </a:r>
          </a:p>
          <a:p>
            <a:pPr lvl="0" eaLnBrk="0" fontAlgn="base" hangingPunct="0">
              <a:spcBef>
                <a:spcPct val="0"/>
              </a:spcBef>
              <a:spcAft>
                <a:spcPct val="0"/>
              </a:spcAft>
            </a:pPr>
            <a:endParaRPr lang="en-US" altLang="en-US" sz="1600" b="1" dirty="0">
              <a:latin typeface="Times New Roman" panose="02020603050405020304" pitchFamily="18" charset="0"/>
              <a:cs typeface="Times New Roman" panose="02020603050405020304" pitchFamily="18" charset="0"/>
            </a:endParaRPr>
          </a:p>
          <a:p>
            <a:pPr lvl="0" eaLnBrk="0" fontAlgn="base" hangingPunct="0">
              <a:spcBef>
                <a:spcPct val="0"/>
              </a:spcBef>
              <a:spcAft>
                <a:spcPct val="0"/>
              </a:spcAft>
            </a:pPr>
            <a:endParaRPr lang="en-US" altLang="en-US" sz="1600" b="1" dirty="0">
              <a:latin typeface="Times New Roman" panose="02020603050405020304" pitchFamily="18" charset="0"/>
              <a:cs typeface="Times New Roman" panose="02020603050405020304" pitchFamily="18" charset="0"/>
            </a:endParaRPr>
          </a:p>
          <a:p>
            <a:pPr lvl="0" eaLnBrk="0" fontAlgn="base" hangingPunct="0">
              <a:spcBef>
                <a:spcPct val="0"/>
              </a:spcBef>
              <a:spcAft>
                <a:spcPct val="0"/>
              </a:spcAft>
            </a:pPr>
            <a:endParaRPr lang="en-US" altLang="en-US" sz="1600" b="1" dirty="0">
              <a:latin typeface="Times New Roman" panose="02020603050405020304" pitchFamily="18" charset="0"/>
              <a:cs typeface="Times New Roman" panose="02020603050405020304" pitchFamily="18" charset="0"/>
            </a:endParaRPr>
          </a:p>
          <a:p>
            <a:pPr lvl="0" eaLnBrk="0" fontAlgn="base" hangingPunct="0">
              <a:spcBef>
                <a:spcPct val="0"/>
              </a:spcBef>
              <a:spcAft>
                <a:spcPct val="0"/>
              </a:spcAft>
            </a:pPr>
            <a:endParaRPr lang="en-US" altLang="en-US" sz="1600" b="1" dirty="0">
              <a:latin typeface="Times New Roman" panose="02020603050405020304" pitchFamily="18" charset="0"/>
              <a:cs typeface="Times New Roman" panose="02020603050405020304" pitchFamily="18" charset="0"/>
            </a:endParaRPr>
          </a:p>
          <a:p>
            <a:pPr lvl="0" eaLnBrk="0" fontAlgn="base" hangingPunct="0">
              <a:spcBef>
                <a:spcPct val="0"/>
              </a:spcBef>
              <a:spcAft>
                <a:spcPct val="0"/>
              </a:spcAft>
            </a:pPr>
            <a:endParaRPr lang="en-US" altLang="en-US" sz="1600" b="1" dirty="0">
              <a:latin typeface="Times New Roman" panose="02020603050405020304" pitchFamily="18" charset="0"/>
              <a:cs typeface="Times New Roman" panose="02020603050405020304" pitchFamily="18" charset="0"/>
            </a:endParaRPr>
          </a:p>
          <a:p>
            <a:pPr lvl="0" eaLnBrk="0" fontAlgn="base" hangingPunct="0">
              <a:spcBef>
                <a:spcPct val="0"/>
              </a:spcBef>
              <a:spcAft>
                <a:spcPct val="0"/>
              </a:spcAft>
            </a:pPr>
            <a:endParaRPr lang="en-US" altLang="en-US" sz="1600" b="1" dirty="0">
              <a:latin typeface="Times New Roman" panose="02020603050405020304" pitchFamily="18" charset="0"/>
              <a:cs typeface="Times New Roman" panose="02020603050405020304" pitchFamily="18" charset="0"/>
            </a:endParaRPr>
          </a:p>
          <a:p>
            <a:pPr lvl="0" eaLnBrk="0" fontAlgn="base" hangingPunct="0">
              <a:spcBef>
                <a:spcPct val="0"/>
              </a:spcBef>
              <a:spcAft>
                <a:spcPct val="0"/>
              </a:spcAft>
            </a:pPr>
            <a:endParaRPr lang="en-US" altLang="en-US" sz="1600" b="1" dirty="0">
              <a:latin typeface="Times New Roman" panose="02020603050405020304" pitchFamily="18" charset="0"/>
              <a:cs typeface="Times New Roman" panose="02020603050405020304" pitchFamily="18" charset="0"/>
            </a:endParaRPr>
          </a:p>
          <a:p>
            <a:pPr marL="177800" lvl="0" indent="-177800" eaLnBrk="0" fontAlgn="base" hangingPunct="0">
              <a:spcBef>
                <a:spcPct val="0"/>
              </a:spcBef>
              <a:spcAft>
                <a:spcPct val="0"/>
              </a:spcAft>
              <a:buFontTx/>
              <a:buChar char="•"/>
            </a:pPr>
            <a:endParaRPr lang="en-US" altLang="en-US"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endParaRPr>
          </a:p>
          <a:p>
            <a:pPr marL="177800" lvl="0" indent="-177800" eaLnBrk="0" fontAlgn="base" hangingPunct="0">
              <a:spcBef>
                <a:spcPct val="0"/>
              </a:spcBef>
              <a:spcAft>
                <a:spcPct val="0"/>
              </a:spcAft>
              <a:buFontTx/>
              <a:buChar char="•"/>
            </a:pPr>
            <a:r>
              <a:rPr lang="en-US" altLang="en-US"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Items purchases must be used for HMEP planning or training activities and </a:t>
            </a:r>
            <a:r>
              <a:rPr lang="en-US" altLang="en-US" u="sng"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not for operational use.</a:t>
            </a:r>
            <a:endParaRPr lang="en-US" dirty="0"/>
          </a:p>
        </p:txBody>
      </p:sp>
      <p:graphicFrame>
        <p:nvGraphicFramePr>
          <p:cNvPr id="4" name="Table 3"/>
          <p:cNvGraphicFramePr>
            <a:graphicFrameLocks noGrp="1"/>
          </p:cNvGraphicFramePr>
          <p:nvPr>
            <p:extLst>
              <p:ext uri="{D42A27DB-BD31-4B8C-83A1-F6EECF244321}">
                <p14:modId xmlns:p14="http://schemas.microsoft.com/office/powerpoint/2010/main" val="3230325348"/>
              </p:ext>
            </p:extLst>
          </p:nvPr>
        </p:nvGraphicFramePr>
        <p:xfrm>
          <a:off x="1828800" y="2971800"/>
          <a:ext cx="5410200" cy="1433055"/>
        </p:xfrm>
        <a:graphic>
          <a:graphicData uri="http://schemas.openxmlformats.org/drawingml/2006/table">
            <a:tbl>
              <a:tblPr firstRow="1" firstCol="1" bandRow="1">
                <a:tableStyleId>{69CF1AB2-1976-4502-BF36-3FF5EA218861}</a:tableStyleId>
              </a:tblPr>
              <a:tblGrid>
                <a:gridCol w="2705100">
                  <a:extLst>
                    <a:ext uri="{9D8B030D-6E8A-4147-A177-3AD203B41FA5}">
                      <a16:colId xmlns:a16="http://schemas.microsoft.com/office/drawing/2014/main" val="1713372664"/>
                    </a:ext>
                  </a:extLst>
                </a:gridCol>
                <a:gridCol w="2705100">
                  <a:extLst>
                    <a:ext uri="{9D8B030D-6E8A-4147-A177-3AD203B41FA5}">
                      <a16:colId xmlns:a16="http://schemas.microsoft.com/office/drawing/2014/main" val="803097184"/>
                    </a:ext>
                  </a:extLst>
                </a:gridCol>
              </a:tblGrid>
              <a:tr h="258956">
                <a:tc>
                  <a:txBody>
                    <a:bodyPr/>
                    <a:lstStyle/>
                    <a:p>
                      <a:pPr marL="0" marR="0" algn="ctr">
                        <a:spcBef>
                          <a:spcPts val="0"/>
                        </a:spcBef>
                        <a:spcAft>
                          <a:spcPts val="0"/>
                        </a:spcAft>
                      </a:pPr>
                      <a:r>
                        <a:rPr lang="en-US" sz="1800" b="0" dirty="0">
                          <a:effectLst/>
                          <a:latin typeface="Times New Roman" panose="02020603050405020304" pitchFamily="18" charset="0"/>
                          <a:cs typeface="Times New Roman" panose="02020603050405020304" pitchFamily="18" charset="0"/>
                        </a:rPr>
                        <a:t>Disposable Gloves</a:t>
                      </a:r>
                      <a:endParaRPr lang="en-US" sz="1800" b="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lgn="ctr">
                        <a:spcBef>
                          <a:spcPts val="0"/>
                        </a:spcBef>
                        <a:spcAft>
                          <a:spcPts val="0"/>
                        </a:spcAft>
                      </a:pPr>
                      <a:r>
                        <a:rPr lang="en-US" sz="1800" b="0" dirty="0">
                          <a:effectLst/>
                          <a:latin typeface="Times New Roman" panose="02020603050405020304" pitchFamily="18" charset="0"/>
                          <a:cs typeface="Times New Roman" panose="02020603050405020304" pitchFamily="18" charset="0"/>
                        </a:rPr>
                        <a:t>Hand Sanitizer</a:t>
                      </a:r>
                      <a:endParaRPr lang="en-US" sz="1800" b="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1661678357"/>
                  </a:ext>
                </a:extLst>
              </a:tr>
              <a:tr h="258956">
                <a:tc>
                  <a:txBody>
                    <a:bodyPr/>
                    <a:lstStyle/>
                    <a:p>
                      <a:pPr marL="0" marR="0" algn="ctr">
                        <a:spcBef>
                          <a:spcPts val="0"/>
                        </a:spcBef>
                        <a:spcAft>
                          <a:spcPts val="0"/>
                        </a:spcAft>
                      </a:pPr>
                      <a:r>
                        <a:rPr lang="en-US" sz="1800" b="0" dirty="0">
                          <a:effectLst/>
                          <a:latin typeface="Times New Roman" panose="02020603050405020304" pitchFamily="18" charset="0"/>
                          <a:cs typeface="Times New Roman" panose="02020603050405020304" pitchFamily="18" charset="0"/>
                        </a:rPr>
                        <a:t>Disinfectant Spray</a:t>
                      </a:r>
                      <a:endParaRPr lang="en-US" sz="1800" b="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lgn="ctr">
                        <a:spcBef>
                          <a:spcPts val="0"/>
                        </a:spcBef>
                        <a:spcAft>
                          <a:spcPts val="0"/>
                        </a:spcAft>
                      </a:pPr>
                      <a:r>
                        <a:rPr lang="en-US" sz="1800" b="0" dirty="0">
                          <a:effectLst/>
                          <a:latin typeface="Times New Roman" panose="02020603050405020304" pitchFamily="18" charset="0"/>
                          <a:cs typeface="Times New Roman" panose="02020603050405020304" pitchFamily="18" charset="0"/>
                        </a:rPr>
                        <a:t>Disinfectant wipes</a:t>
                      </a:r>
                      <a:endParaRPr lang="en-US" sz="1800" b="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1497412211"/>
                  </a:ext>
                </a:extLst>
              </a:tr>
              <a:tr h="258956">
                <a:tc>
                  <a:txBody>
                    <a:bodyPr/>
                    <a:lstStyle/>
                    <a:p>
                      <a:pPr marL="0" marR="0" algn="ctr">
                        <a:spcBef>
                          <a:spcPts val="0"/>
                        </a:spcBef>
                        <a:spcAft>
                          <a:spcPts val="0"/>
                        </a:spcAft>
                      </a:pPr>
                      <a:r>
                        <a:rPr lang="en-US" sz="1800" b="0" dirty="0">
                          <a:effectLst/>
                          <a:latin typeface="Times New Roman" panose="02020603050405020304" pitchFamily="18" charset="0"/>
                          <a:cs typeface="Times New Roman" panose="02020603050405020304" pitchFamily="18" charset="0"/>
                        </a:rPr>
                        <a:t>Soap</a:t>
                      </a:r>
                      <a:endParaRPr lang="en-US" sz="1800" b="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lgn="ctr">
                        <a:spcBef>
                          <a:spcPts val="0"/>
                        </a:spcBef>
                        <a:spcAft>
                          <a:spcPts val="0"/>
                        </a:spcAft>
                      </a:pPr>
                      <a:r>
                        <a:rPr lang="en-US" sz="1800" b="0" dirty="0">
                          <a:effectLst/>
                          <a:latin typeface="Times New Roman" panose="02020603050405020304" pitchFamily="18" charset="0"/>
                          <a:cs typeface="Times New Roman" panose="02020603050405020304" pitchFamily="18" charset="0"/>
                        </a:rPr>
                        <a:t>Paper towels</a:t>
                      </a:r>
                      <a:endParaRPr lang="en-US" sz="1800" b="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3784813334"/>
                  </a:ext>
                </a:extLst>
              </a:tr>
              <a:tr h="258956">
                <a:tc>
                  <a:txBody>
                    <a:bodyPr/>
                    <a:lstStyle/>
                    <a:p>
                      <a:pPr marL="0" marR="0" algn="ctr">
                        <a:spcBef>
                          <a:spcPts val="0"/>
                        </a:spcBef>
                        <a:spcAft>
                          <a:spcPts val="0"/>
                        </a:spcAft>
                      </a:pPr>
                      <a:r>
                        <a:rPr lang="en-US" sz="1800" b="0" dirty="0">
                          <a:effectLst/>
                          <a:latin typeface="Times New Roman" panose="02020603050405020304" pitchFamily="18" charset="0"/>
                          <a:cs typeface="Times New Roman" panose="02020603050405020304" pitchFamily="18" charset="0"/>
                        </a:rPr>
                        <a:t>Masks</a:t>
                      </a:r>
                      <a:endParaRPr lang="en-US" sz="1800" b="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lgn="ctr">
                        <a:spcBef>
                          <a:spcPts val="0"/>
                        </a:spcBef>
                        <a:spcAft>
                          <a:spcPts val="0"/>
                        </a:spcAft>
                      </a:pPr>
                      <a:r>
                        <a:rPr lang="en-US" sz="1800" b="0">
                          <a:effectLst/>
                          <a:latin typeface="Times New Roman" panose="02020603050405020304" pitchFamily="18" charset="0"/>
                          <a:cs typeface="Times New Roman" panose="02020603050405020304" pitchFamily="18" charset="0"/>
                        </a:rPr>
                        <a:t>Sneeze guards </a:t>
                      </a:r>
                      <a:endParaRPr lang="en-US" sz="1800" b="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3518460718"/>
                  </a:ext>
                </a:extLst>
              </a:tr>
              <a:tr h="335775">
                <a:tc>
                  <a:txBody>
                    <a:bodyPr/>
                    <a:lstStyle/>
                    <a:p>
                      <a:pPr marL="0" marR="0" algn="ctr">
                        <a:spcBef>
                          <a:spcPts val="0"/>
                        </a:spcBef>
                        <a:spcAft>
                          <a:spcPts val="0"/>
                        </a:spcAft>
                      </a:pPr>
                      <a:r>
                        <a:rPr lang="en-US" sz="1800" b="0" dirty="0">
                          <a:effectLst/>
                          <a:latin typeface="Times New Roman" panose="02020603050405020304" pitchFamily="18" charset="0"/>
                          <a:cs typeface="Times New Roman" panose="02020603050405020304" pitchFamily="18" charset="0"/>
                        </a:rPr>
                        <a:t>Disposable coveralls</a:t>
                      </a:r>
                      <a:endParaRPr lang="en-US" sz="1800" b="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lgn="ctr">
                        <a:spcBef>
                          <a:spcPts val="0"/>
                        </a:spcBef>
                        <a:spcAft>
                          <a:spcPts val="0"/>
                        </a:spcAft>
                      </a:pPr>
                      <a:r>
                        <a:rPr lang="en-US" sz="1800" b="0" dirty="0">
                          <a:effectLst/>
                          <a:latin typeface="Times New Roman" panose="02020603050405020304" pitchFamily="18" charset="0"/>
                          <a:cs typeface="Times New Roman" panose="02020603050405020304" pitchFamily="18" charset="0"/>
                        </a:rPr>
                        <a:t>Contactless Thermometers</a:t>
                      </a:r>
                      <a:endParaRPr lang="en-US" sz="1800" b="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376381594"/>
                  </a:ext>
                </a:extLst>
              </a:tr>
            </a:tbl>
          </a:graphicData>
        </a:graphic>
      </p:graphicFrame>
    </p:spTree>
    <p:extLst>
      <p:ext uri="{BB962C8B-B14F-4D97-AF65-F5344CB8AC3E}">
        <p14:creationId xmlns:p14="http://schemas.microsoft.com/office/powerpoint/2010/main" val="405862357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 name="Slide Number Placeholder 3"/>
          <p:cNvSpPr txBox="1">
            <a:spLocks/>
          </p:cNvSpPr>
          <p:nvPr/>
        </p:nvSpPr>
        <p:spPr>
          <a:xfrm>
            <a:off x="6705600" y="6324600"/>
            <a:ext cx="358726" cy="365125"/>
          </a:xfrm>
          <a:prstGeom prst="rect">
            <a:avLst/>
          </a:prstGeom>
          <a:ln/>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A37B69A5-BA6F-4BB5-A40A-0EC1B5725BB6}" type="slidenum">
              <a:rPr lang="en-US" smtClean="0"/>
              <a:pPr>
                <a:defRPr/>
              </a:pPr>
              <a:t>14</a:t>
            </a:fld>
            <a:endParaRPr lang="en-US" dirty="0"/>
          </a:p>
        </p:txBody>
      </p:sp>
      <p:sp>
        <p:nvSpPr>
          <p:cNvPr id="2" name="TextBox 1"/>
          <p:cNvSpPr txBox="1"/>
          <p:nvPr/>
        </p:nvSpPr>
        <p:spPr>
          <a:xfrm>
            <a:off x="304800" y="798493"/>
            <a:ext cx="8839200" cy="954107"/>
          </a:xfrm>
          <a:prstGeom prst="rect">
            <a:avLst/>
          </a:prstGeom>
          <a:ln/>
        </p:spPr>
        <p:txBody>
          <a:bodyPr vert="horz" wrap="square" lIns="91440" tIns="45720" rIns="91440" bIns="45720" rtlCol="0" anchor="ctr">
            <a:spAutoFit/>
          </a:bodyPr>
          <a:lstStyle/>
          <a:p>
            <a:r>
              <a:rPr lang="en-US" sz="2800" b="1" dirty="0">
                <a:latin typeface="Times New Roman" panose="02020603050405020304" pitchFamily="18" charset="0"/>
                <a:cs typeface="Times New Roman" panose="02020603050405020304" pitchFamily="18" charset="0"/>
              </a:rPr>
              <a:t>No-Cost Emergency Response Training for Flammable Liquid Incidents (ALERT Grant)</a:t>
            </a:r>
          </a:p>
        </p:txBody>
      </p:sp>
      <p:sp>
        <p:nvSpPr>
          <p:cNvPr id="3" name="Rectangle 2"/>
          <p:cNvSpPr/>
          <p:nvPr/>
        </p:nvSpPr>
        <p:spPr>
          <a:xfrm>
            <a:off x="457200" y="1749911"/>
            <a:ext cx="5791200" cy="4939814"/>
          </a:xfrm>
          <a:prstGeom prst="rect">
            <a:avLst/>
          </a:prstGeom>
        </p:spPr>
        <p:txBody>
          <a:bodyPr wrap="square">
            <a:spAutoFit/>
          </a:bodyPr>
          <a:lstStyle/>
          <a:p>
            <a:pPr marL="342900" indent="-342900">
              <a:buFont typeface="Arial" panose="020B0604020202020204" pitchFamily="34" charset="0"/>
              <a:buChar char="•"/>
            </a:pPr>
            <a:endParaRPr lang="en-US" b="1" dirty="0">
              <a:solidFill>
                <a:schemeClr val="accent6">
                  <a:lumMod val="50000"/>
                </a:schemeClr>
              </a:solidFill>
              <a:latin typeface="Times New Roman" panose="02020603050405020304" pitchFamily="18" charset="0"/>
              <a:ea typeface="Times New Roman" panose="02020603050405020304" pitchFamily="18" charset="0"/>
              <a:cs typeface="Times New Roman" panose="02020603050405020304" pitchFamily="18" charset="0"/>
            </a:endParaRPr>
          </a:p>
          <a:p>
            <a:pPr marL="342900" indent="-342900">
              <a:buFont typeface="Arial" panose="020B0604020202020204" pitchFamily="34" charset="0"/>
              <a:buChar char="•"/>
            </a:pPr>
            <a:endParaRPr lang="en-US" b="1" dirty="0">
              <a:solidFill>
                <a:schemeClr val="accent6">
                  <a:lumMod val="50000"/>
                </a:schemeClr>
              </a:solidFill>
              <a:latin typeface="Times New Roman" panose="02020603050405020304" pitchFamily="18" charset="0"/>
              <a:ea typeface="Times New Roman" panose="02020603050405020304" pitchFamily="18" charset="0"/>
              <a:cs typeface="Times New Roman" panose="02020603050405020304" pitchFamily="18" charset="0"/>
            </a:endParaRPr>
          </a:p>
          <a:p>
            <a:r>
              <a:rPr lang="en-US" b="1" dirty="0">
                <a:solidFill>
                  <a:schemeClr val="accent6">
                    <a:lumMod val="50000"/>
                  </a:schemeClr>
                </a:solidFill>
                <a:latin typeface="Times New Roman" panose="02020603050405020304" pitchFamily="18" charset="0"/>
                <a:ea typeface="Times New Roman" panose="02020603050405020304" pitchFamily="18" charset="0"/>
                <a:cs typeface="Times New Roman" panose="02020603050405020304" pitchFamily="18" charset="0"/>
              </a:rPr>
              <a:t>American Chemistry Council (TRANSCAER)</a:t>
            </a:r>
            <a:r>
              <a:rPr lang="en-US" b="1" dirty="0">
                <a:latin typeface="Times New Roman" panose="02020603050405020304" pitchFamily="18" charset="0"/>
                <a:ea typeface="Times New Roman" panose="02020603050405020304" pitchFamily="18" charset="0"/>
                <a:cs typeface="Times New Roman" panose="02020603050405020304" pitchFamily="18" charset="0"/>
              </a:rPr>
              <a:t> </a:t>
            </a:r>
          </a:p>
          <a:p>
            <a:pPr marL="342900" indent="-342900">
              <a:buFont typeface="Arial" panose="020B0604020202020204" pitchFamily="34" charset="0"/>
              <a:buChar char="•"/>
            </a:pPr>
            <a:r>
              <a:rPr lang="en-US" dirty="0">
                <a:latin typeface="Times New Roman" panose="02020603050405020304" pitchFamily="18" charset="0"/>
                <a:ea typeface="Times New Roman" panose="02020603050405020304" pitchFamily="18" charset="0"/>
                <a:cs typeface="Times New Roman" panose="02020603050405020304" pitchFamily="18" charset="0"/>
              </a:rPr>
              <a:t>Erica Bernstein, </a:t>
            </a:r>
            <a:r>
              <a:rPr lang="en-US" dirty="0">
                <a:latin typeface="Times New Roman" panose="02020603050405020304" pitchFamily="18" charset="0"/>
                <a:ea typeface="Times New Roman" panose="02020603050405020304" pitchFamily="18" charset="0"/>
                <a:cs typeface="Times New Roman" panose="02020603050405020304" pitchFamily="18" charset="0"/>
                <a:hlinkClick r:id="rId3"/>
              </a:rPr>
              <a:t>ebernstein@chemtrec.com</a:t>
            </a:r>
            <a:endParaRPr lang="en-US" dirty="0">
              <a:latin typeface="Times New Roman" panose="02020603050405020304" pitchFamily="18" charset="0"/>
              <a:ea typeface="Times New Roman" panose="02020603050405020304" pitchFamily="18" charset="0"/>
              <a:cs typeface="Times New Roman" panose="02020603050405020304" pitchFamily="18" charset="0"/>
            </a:endParaRPr>
          </a:p>
          <a:p>
            <a:pPr marL="342900" indent="-342900">
              <a:buFont typeface="Arial" panose="020B0604020202020204" pitchFamily="34" charset="0"/>
              <a:buChar char="•"/>
            </a:pPr>
            <a:r>
              <a:rPr lang="en-US" dirty="0">
                <a:latin typeface="Times New Roman" panose="02020603050405020304" pitchFamily="18" charset="0"/>
                <a:ea typeface="Times New Roman" panose="02020603050405020304" pitchFamily="18" charset="0"/>
                <a:cs typeface="Times New Roman" panose="02020603050405020304" pitchFamily="18" charset="0"/>
              </a:rPr>
              <a:t>703-741-5524, </a:t>
            </a:r>
            <a:r>
              <a:rPr lang="en-US" dirty="0">
                <a:latin typeface="Times New Roman" panose="02020603050405020304" pitchFamily="18" charset="0"/>
                <a:cs typeface="Times New Roman" panose="02020603050405020304" pitchFamily="18" charset="0"/>
                <a:hlinkClick r:id="rId4"/>
              </a:rPr>
              <a:t>https://www.transcaer.com/training</a:t>
            </a:r>
            <a:endParaRPr lang="en-US" dirty="0">
              <a:latin typeface="Times New Roman" panose="02020603050405020304" pitchFamily="18" charset="0"/>
              <a:cs typeface="Times New Roman" panose="02020603050405020304" pitchFamily="18" charset="0"/>
            </a:endParaRPr>
          </a:p>
          <a:p>
            <a:pPr marL="342900" indent="-342900">
              <a:buFont typeface="Arial" panose="020B0604020202020204" pitchFamily="34" charset="0"/>
              <a:buChar char="•"/>
            </a:pPr>
            <a:endParaRPr lang="en-US" dirty="0">
              <a:latin typeface="Times New Roman" panose="02020603050405020304" pitchFamily="18" charset="0"/>
              <a:cs typeface="Times New Roman" panose="02020603050405020304" pitchFamily="18" charset="0"/>
            </a:endParaRPr>
          </a:p>
          <a:p>
            <a:r>
              <a:rPr lang="en-US" b="1" dirty="0">
                <a:solidFill>
                  <a:schemeClr val="accent6">
                    <a:lumMod val="50000"/>
                  </a:schemeClr>
                </a:solidFill>
                <a:latin typeface="Times New Roman" panose="02020603050405020304" pitchFamily="18" charset="0"/>
                <a:ea typeface="Times New Roman" panose="02020603050405020304" pitchFamily="18" charset="0"/>
                <a:cs typeface="Times New Roman" panose="02020603050405020304" pitchFamily="18" charset="0"/>
              </a:rPr>
              <a:t>The Center for Rural Development (CRD)</a:t>
            </a:r>
            <a:r>
              <a:rPr lang="en-US" dirty="0">
                <a:solidFill>
                  <a:schemeClr val="accent6">
                    <a:lumMod val="50000"/>
                  </a:schemeClr>
                </a:solidFill>
                <a:latin typeface="Times New Roman" panose="02020603050405020304" pitchFamily="18" charset="0"/>
                <a:ea typeface="Times New Roman" panose="02020603050405020304" pitchFamily="18" charset="0"/>
                <a:cs typeface="Times New Roman" panose="02020603050405020304" pitchFamily="18" charset="0"/>
              </a:rPr>
              <a:t> </a:t>
            </a:r>
            <a:endParaRPr lang="en-US" dirty="0">
              <a:latin typeface="Times New Roman" panose="02020603050405020304" pitchFamily="18" charset="0"/>
              <a:ea typeface="Times New Roman" panose="02020603050405020304" pitchFamily="18" charset="0"/>
              <a:cs typeface="Times New Roman" panose="02020603050405020304" pitchFamily="18" charset="0"/>
            </a:endParaRPr>
          </a:p>
          <a:p>
            <a:pPr marL="342900" indent="-342900">
              <a:buFont typeface="Arial" panose="020B0604020202020204" pitchFamily="34" charset="0"/>
              <a:buChar char="•"/>
            </a:pPr>
            <a:r>
              <a:rPr lang="en-US" dirty="0">
                <a:latin typeface="Times New Roman" panose="02020603050405020304" pitchFamily="18" charset="0"/>
                <a:ea typeface="Times New Roman" panose="02020603050405020304" pitchFamily="18" charset="0"/>
                <a:cs typeface="Times New Roman" panose="02020603050405020304" pitchFamily="18" charset="0"/>
              </a:rPr>
              <a:t>Julie Wilson, </a:t>
            </a:r>
            <a:r>
              <a:rPr lang="en-US" dirty="0">
                <a:latin typeface="Times New Roman" panose="02020603050405020304" pitchFamily="18" charset="0"/>
                <a:ea typeface="Times New Roman" panose="02020603050405020304" pitchFamily="18" charset="0"/>
                <a:cs typeface="Times New Roman" panose="02020603050405020304" pitchFamily="18" charset="0"/>
                <a:hlinkClick r:id="rId5"/>
              </a:rPr>
              <a:t>jwilson@centertech.com</a:t>
            </a:r>
            <a:endParaRPr lang="en-US" dirty="0">
              <a:latin typeface="Times New Roman" panose="02020603050405020304" pitchFamily="18" charset="0"/>
              <a:ea typeface="Times New Roman" panose="02020603050405020304" pitchFamily="18" charset="0"/>
              <a:cs typeface="Times New Roman" panose="02020603050405020304" pitchFamily="18" charset="0"/>
            </a:endParaRPr>
          </a:p>
          <a:p>
            <a:pPr marL="342900" indent="-342900">
              <a:buFont typeface="Arial" panose="020B0604020202020204" pitchFamily="34" charset="0"/>
              <a:buChar char="•"/>
            </a:pPr>
            <a:r>
              <a:rPr lang="en-US" dirty="0">
                <a:latin typeface="Times New Roman" panose="02020603050405020304" pitchFamily="18" charset="0"/>
                <a:ea typeface="Times New Roman" panose="02020603050405020304" pitchFamily="18" charset="0"/>
                <a:cs typeface="Times New Roman" panose="02020603050405020304" pitchFamily="18" charset="0"/>
              </a:rPr>
              <a:t>606-677-6000, </a:t>
            </a:r>
            <a:r>
              <a:rPr lang="en-US" dirty="0">
                <a:latin typeface="Times New Roman" panose="02020603050405020304" pitchFamily="18" charset="0"/>
                <a:cs typeface="Times New Roman" panose="02020603050405020304" pitchFamily="18" charset="0"/>
                <a:hlinkClick r:id="rId6"/>
              </a:rPr>
              <a:t>https://www.ruraltraining.org/</a:t>
            </a:r>
            <a:endParaRPr lang="en-US" dirty="0">
              <a:latin typeface="Times New Roman" panose="02020603050405020304" pitchFamily="18" charset="0"/>
              <a:cs typeface="Times New Roman" panose="02020603050405020304" pitchFamily="18" charset="0"/>
            </a:endParaRPr>
          </a:p>
          <a:p>
            <a:pPr marL="342900" indent="-342900">
              <a:buFont typeface="Arial" panose="020B0604020202020204" pitchFamily="34" charset="0"/>
              <a:buChar char="•"/>
            </a:pPr>
            <a:endParaRPr lang="en-US" dirty="0">
              <a:latin typeface="Times New Roman" panose="02020603050405020304" pitchFamily="18" charset="0"/>
              <a:cs typeface="Times New Roman" panose="02020603050405020304" pitchFamily="18" charset="0"/>
            </a:endParaRPr>
          </a:p>
          <a:p>
            <a:r>
              <a:rPr lang="en-US" b="1" dirty="0">
                <a:solidFill>
                  <a:schemeClr val="accent6">
                    <a:lumMod val="50000"/>
                  </a:schemeClr>
                </a:solidFill>
                <a:latin typeface="Times New Roman" panose="02020603050405020304" pitchFamily="18" charset="0"/>
                <a:ea typeface="Times New Roman" panose="02020603050405020304" pitchFamily="18" charset="0"/>
                <a:cs typeface="Times New Roman" panose="02020603050405020304" pitchFamily="18" charset="0"/>
              </a:rPr>
              <a:t>International Association of Fire Chiefs (IAFC)</a:t>
            </a:r>
            <a:r>
              <a:rPr lang="en-US" b="1" dirty="0">
                <a:latin typeface="Times New Roman" panose="02020603050405020304" pitchFamily="18" charset="0"/>
                <a:ea typeface="Times New Roman" panose="02020603050405020304" pitchFamily="18" charset="0"/>
                <a:cs typeface="Times New Roman" panose="02020603050405020304" pitchFamily="18" charset="0"/>
              </a:rPr>
              <a:t>  </a:t>
            </a:r>
          </a:p>
          <a:p>
            <a:pPr marL="342900" indent="-342900">
              <a:buFont typeface="Arial" panose="020B0604020202020204" pitchFamily="34" charset="0"/>
              <a:buChar char="•"/>
            </a:pPr>
            <a:r>
              <a:rPr lang="en-US" dirty="0">
                <a:latin typeface="Times New Roman" panose="02020603050405020304" pitchFamily="18" charset="0"/>
                <a:ea typeface="Times New Roman" panose="02020603050405020304" pitchFamily="18" charset="0"/>
                <a:cs typeface="Times New Roman" panose="02020603050405020304" pitchFamily="18" charset="0"/>
              </a:rPr>
              <a:t>Ashley Johnson, </a:t>
            </a:r>
            <a:r>
              <a:rPr lang="en-US" dirty="0">
                <a:latin typeface="Times New Roman" panose="02020603050405020304" pitchFamily="18" charset="0"/>
                <a:ea typeface="Times New Roman" panose="02020603050405020304" pitchFamily="18" charset="0"/>
                <a:cs typeface="Times New Roman" panose="02020603050405020304" pitchFamily="18" charset="0"/>
                <a:hlinkClick r:id="rId7"/>
              </a:rPr>
              <a:t>ajohnson@iafc.org</a:t>
            </a:r>
            <a:endParaRPr lang="en-US" dirty="0">
              <a:latin typeface="Times New Roman" panose="02020603050405020304" pitchFamily="18" charset="0"/>
              <a:ea typeface="Times New Roman" panose="02020603050405020304" pitchFamily="18" charset="0"/>
              <a:cs typeface="Times New Roman" panose="02020603050405020304" pitchFamily="18" charset="0"/>
            </a:endParaRPr>
          </a:p>
          <a:p>
            <a:pPr marL="342900" indent="-342900">
              <a:buFont typeface="Arial" panose="020B0604020202020204" pitchFamily="34" charset="0"/>
              <a:buChar char="•"/>
            </a:pPr>
            <a:r>
              <a:rPr lang="en-US" dirty="0">
                <a:latin typeface="Times New Roman" panose="02020603050405020304" pitchFamily="18" charset="0"/>
                <a:ea typeface="Times New Roman" panose="02020603050405020304" pitchFamily="18" charset="0"/>
                <a:cs typeface="Times New Roman" panose="02020603050405020304" pitchFamily="18" charset="0"/>
              </a:rPr>
              <a:t>703-537-3981, </a:t>
            </a:r>
            <a:r>
              <a:rPr lang="en-US" dirty="0">
                <a:latin typeface="Times New Roman" panose="02020603050405020304" pitchFamily="18" charset="0"/>
                <a:cs typeface="Times New Roman" panose="02020603050405020304" pitchFamily="18" charset="0"/>
                <a:hlinkClick r:id="rId8"/>
              </a:rPr>
              <a:t>https://www.iafc.org/learn-and-develop</a:t>
            </a:r>
            <a:endParaRPr lang="en-US" dirty="0">
              <a:latin typeface="Times New Roman" panose="02020603050405020304" pitchFamily="18" charset="0"/>
              <a:cs typeface="Times New Roman" panose="02020603050405020304" pitchFamily="18" charset="0"/>
            </a:endParaRPr>
          </a:p>
          <a:p>
            <a:pPr>
              <a:lnSpc>
                <a:spcPct val="150000"/>
              </a:lnSpc>
            </a:pPr>
            <a:endParaRPr lang="en-US" b="1" dirty="0">
              <a:latin typeface="Times New Roman" panose="02020603050405020304" pitchFamily="18" charset="0"/>
              <a:ea typeface="Times New Roman" panose="02020603050405020304" pitchFamily="18" charset="0"/>
            </a:endParaRPr>
          </a:p>
          <a:p>
            <a:pPr>
              <a:lnSpc>
                <a:spcPct val="150000"/>
              </a:lnSpc>
            </a:pPr>
            <a:endParaRPr lang="en-US" b="1" dirty="0">
              <a:latin typeface="Times New Roman" panose="02020603050405020304" pitchFamily="18" charset="0"/>
              <a:ea typeface="Times New Roman" panose="02020603050405020304" pitchFamily="18" charset="0"/>
            </a:endParaRPr>
          </a:p>
          <a:p>
            <a:pPr marL="347663">
              <a:lnSpc>
                <a:spcPct val="150000"/>
              </a:lnSpc>
            </a:pPr>
            <a:endParaRPr lang="en-US" dirty="0"/>
          </a:p>
        </p:txBody>
      </p:sp>
      <p:pic>
        <p:nvPicPr>
          <p:cNvPr id="5" name="Picture 4" descr="DVIDS - Images - &lt;strong&gt;HazMat training&lt;/strong&gt; at Selfridge [Image 1 of 3]"/>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6019800" y="1905000"/>
            <a:ext cx="2659889" cy="1752600"/>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Tree>
    <p:extLst>
      <p:ext uri="{BB962C8B-B14F-4D97-AF65-F5344CB8AC3E}">
        <p14:creationId xmlns:p14="http://schemas.microsoft.com/office/powerpoint/2010/main" val="289283406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 name="Slide Number Placeholder 3"/>
          <p:cNvSpPr txBox="1">
            <a:spLocks/>
          </p:cNvSpPr>
          <p:nvPr/>
        </p:nvSpPr>
        <p:spPr>
          <a:xfrm>
            <a:off x="6705600" y="6324600"/>
            <a:ext cx="358726" cy="365125"/>
          </a:xfrm>
          <a:prstGeom prst="rect">
            <a:avLst/>
          </a:prstGeom>
          <a:ln/>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A37B69A5-BA6F-4BB5-A40A-0EC1B5725BB6}" type="slidenum">
              <a:rPr lang="en-US" smtClean="0"/>
              <a:pPr>
                <a:defRPr/>
              </a:pPr>
              <a:t>15</a:t>
            </a:fld>
            <a:endParaRPr lang="en-US" dirty="0"/>
          </a:p>
        </p:txBody>
      </p:sp>
      <p:sp>
        <p:nvSpPr>
          <p:cNvPr id="2" name="TextBox 1"/>
          <p:cNvSpPr txBox="1"/>
          <p:nvPr/>
        </p:nvSpPr>
        <p:spPr>
          <a:xfrm>
            <a:off x="304800" y="233949"/>
            <a:ext cx="8763000" cy="523220"/>
          </a:xfrm>
          <a:prstGeom prst="rect">
            <a:avLst/>
          </a:prstGeom>
          <a:ln/>
        </p:spPr>
        <p:txBody>
          <a:bodyPr vert="horz" wrap="square" lIns="91440" tIns="45720" rIns="91440" bIns="45720" rtlCol="0" anchor="ctr">
            <a:spAutoFit/>
          </a:bodyPr>
          <a:lstStyle/>
          <a:p>
            <a:pPr algn="ctr"/>
            <a:r>
              <a:rPr lang="en-US" sz="2800" b="1" dirty="0">
                <a:latin typeface="Times New Roman" panose="02020603050405020304" pitchFamily="18" charset="0"/>
                <a:cs typeface="Times New Roman" panose="02020603050405020304" pitchFamily="18" charset="0"/>
              </a:rPr>
              <a:t>No-Cost “Whole Community” Training Opportunities</a:t>
            </a:r>
          </a:p>
        </p:txBody>
      </p:sp>
      <p:sp>
        <p:nvSpPr>
          <p:cNvPr id="3" name="Rectangle 2"/>
          <p:cNvSpPr/>
          <p:nvPr/>
        </p:nvSpPr>
        <p:spPr>
          <a:xfrm>
            <a:off x="554182" y="2350562"/>
            <a:ext cx="5694218" cy="4355038"/>
          </a:xfrm>
          <a:prstGeom prst="rect">
            <a:avLst/>
          </a:prstGeom>
        </p:spPr>
        <p:txBody>
          <a:bodyPr wrap="square">
            <a:spAutoFit/>
          </a:bodyPr>
          <a:lstStyle/>
          <a:p>
            <a:r>
              <a:rPr lang="en-US" b="1" dirty="0">
                <a:solidFill>
                  <a:schemeClr val="accent6">
                    <a:lumMod val="50000"/>
                  </a:schemeClr>
                </a:solidFill>
                <a:latin typeface="Times New Roman" panose="02020603050405020304" pitchFamily="18" charset="0"/>
                <a:ea typeface="Times New Roman" panose="02020603050405020304" pitchFamily="18" charset="0"/>
              </a:rPr>
              <a:t>Commercial Vehicle Safety Alliance (CVSA) </a:t>
            </a:r>
          </a:p>
          <a:p>
            <a:pPr marL="285750" indent="-285750">
              <a:buFont typeface="Arial" panose="020B0604020202020204" pitchFamily="34" charset="0"/>
              <a:buChar char="•"/>
            </a:pPr>
            <a:r>
              <a:rPr lang="en-US" sz="1600" dirty="0">
                <a:latin typeface="Times New Roman" panose="02020603050405020304" pitchFamily="18" charset="0"/>
                <a:ea typeface="Times New Roman" panose="02020603050405020304" pitchFamily="18" charset="0"/>
              </a:rPr>
              <a:t>Bill Reese, </a:t>
            </a:r>
            <a:r>
              <a:rPr lang="en-US" sz="1600" dirty="0">
                <a:latin typeface="Times New Roman" panose="02020603050405020304" pitchFamily="18" charset="0"/>
                <a:ea typeface="Times New Roman" panose="02020603050405020304" pitchFamily="18" charset="0"/>
                <a:hlinkClick r:id="rId3"/>
              </a:rPr>
              <a:t>billr@cvsa.org</a:t>
            </a:r>
            <a:r>
              <a:rPr lang="en-US" sz="1600" dirty="0">
                <a:latin typeface="Times New Roman" panose="02020603050405020304" pitchFamily="18" charset="0"/>
                <a:ea typeface="Times New Roman" panose="02020603050405020304" pitchFamily="18" charset="0"/>
              </a:rPr>
              <a:t>, 301-830-6148, </a:t>
            </a:r>
            <a:r>
              <a:rPr lang="en-US" sz="1600" dirty="0">
                <a:hlinkClick r:id="rId4"/>
              </a:rPr>
              <a:t>https://www.cvsa.org/eventpage/events/cohmed-conference/about-the-cohmed-program/</a:t>
            </a:r>
            <a:endParaRPr lang="en-US" sz="1600" dirty="0"/>
          </a:p>
          <a:p>
            <a:pPr marL="285750" indent="-285750">
              <a:buFont typeface="Arial" panose="020B0604020202020204" pitchFamily="34" charset="0"/>
              <a:buChar char="•"/>
            </a:pPr>
            <a:endParaRPr lang="en-US" sz="1600" dirty="0"/>
          </a:p>
          <a:p>
            <a:r>
              <a:rPr lang="en-US" b="1" dirty="0">
                <a:solidFill>
                  <a:schemeClr val="accent6">
                    <a:lumMod val="50000"/>
                  </a:schemeClr>
                </a:solidFill>
                <a:latin typeface="Times New Roman" panose="02020603050405020304" pitchFamily="18" charset="0"/>
                <a:ea typeface="Times New Roman" panose="02020603050405020304" pitchFamily="18" charset="0"/>
              </a:rPr>
              <a:t>International Association of Fire Chiefs (IAFC) </a:t>
            </a:r>
            <a:endParaRPr lang="en-US" b="1" dirty="0">
              <a:latin typeface="Times New Roman" panose="02020603050405020304" pitchFamily="18" charset="0"/>
              <a:ea typeface="Times New Roman" panose="02020603050405020304" pitchFamily="18" charset="0"/>
            </a:endParaRPr>
          </a:p>
          <a:p>
            <a:pPr marL="285750" indent="-285750">
              <a:buFont typeface="Arial" panose="020B0604020202020204" pitchFamily="34" charset="0"/>
              <a:buChar char="•"/>
            </a:pPr>
            <a:r>
              <a:rPr lang="en-US" sz="1600" dirty="0">
                <a:latin typeface="Times New Roman" panose="02020603050405020304" pitchFamily="18" charset="0"/>
                <a:ea typeface="Times New Roman" panose="02020603050405020304" pitchFamily="18" charset="0"/>
              </a:rPr>
              <a:t>Ashley Johnson, </a:t>
            </a:r>
            <a:r>
              <a:rPr lang="en-US" sz="1600" dirty="0">
                <a:latin typeface="Times New Roman" panose="02020603050405020304" pitchFamily="18" charset="0"/>
                <a:ea typeface="Times New Roman" panose="02020603050405020304" pitchFamily="18" charset="0"/>
                <a:hlinkClick r:id="rId5"/>
              </a:rPr>
              <a:t>ajohnson@iafc.org</a:t>
            </a:r>
            <a:r>
              <a:rPr lang="en-US" sz="1600" dirty="0">
                <a:latin typeface="Times New Roman" panose="02020603050405020304" pitchFamily="18" charset="0"/>
                <a:ea typeface="Times New Roman" panose="02020603050405020304" pitchFamily="18" charset="0"/>
              </a:rPr>
              <a:t>, 703-537-3981, </a:t>
            </a:r>
            <a:r>
              <a:rPr lang="en-US" sz="1600" dirty="0">
                <a:hlinkClick r:id="rId6"/>
              </a:rPr>
              <a:t>https://www.iafc.org/learn-and-develop</a:t>
            </a:r>
            <a:endParaRPr lang="en-US" sz="1600" dirty="0"/>
          </a:p>
          <a:p>
            <a:pPr marL="285750" indent="-285750">
              <a:buFont typeface="Arial" panose="020B0604020202020204" pitchFamily="34" charset="0"/>
              <a:buChar char="•"/>
            </a:pPr>
            <a:endParaRPr lang="en-US" sz="1600" dirty="0"/>
          </a:p>
          <a:p>
            <a:r>
              <a:rPr lang="en-US" b="1" dirty="0">
                <a:solidFill>
                  <a:schemeClr val="accent6">
                    <a:lumMod val="50000"/>
                  </a:schemeClr>
                </a:solidFill>
                <a:latin typeface="Times New Roman" panose="02020603050405020304" pitchFamily="18" charset="0"/>
                <a:ea typeface="Times New Roman" panose="02020603050405020304" pitchFamily="18" charset="0"/>
              </a:rPr>
              <a:t>Sustainable Workplace Alliance (SWA) </a:t>
            </a:r>
          </a:p>
          <a:p>
            <a:pPr marL="285750" indent="-285750">
              <a:buFont typeface="Arial" panose="020B0604020202020204" pitchFamily="34" charset="0"/>
              <a:buChar char="•"/>
            </a:pPr>
            <a:r>
              <a:rPr lang="en-US" sz="1600" dirty="0">
                <a:latin typeface="Times New Roman" panose="02020603050405020304" pitchFamily="18" charset="0"/>
                <a:ea typeface="Times New Roman" panose="02020603050405020304" pitchFamily="18" charset="0"/>
              </a:rPr>
              <a:t>David Casavant, </a:t>
            </a:r>
            <a:r>
              <a:rPr lang="en-US" sz="1600" dirty="0">
                <a:latin typeface="Times New Roman" panose="02020603050405020304" pitchFamily="18" charset="0"/>
                <a:ea typeface="Times New Roman" panose="02020603050405020304" pitchFamily="18" charset="0"/>
                <a:hlinkClick r:id="rId7"/>
              </a:rPr>
              <a:t>david@sustainablewp.org</a:t>
            </a:r>
            <a:r>
              <a:rPr lang="en-US" sz="1600" dirty="0">
                <a:latin typeface="Times New Roman" panose="02020603050405020304" pitchFamily="18" charset="0"/>
                <a:ea typeface="Times New Roman" panose="02020603050405020304" pitchFamily="18" charset="0"/>
              </a:rPr>
              <a:t>, 863-676-4100, </a:t>
            </a:r>
            <a:r>
              <a:rPr lang="en-US" sz="1600" dirty="0">
                <a:hlinkClick r:id="rId8"/>
              </a:rPr>
              <a:t>https://sustainablewp.org/</a:t>
            </a:r>
            <a:endParaRPr lang="en-US" sz="1600" dirty="0"/>
          </a:p>
          <a:p>
            <a:pPr>
              <a:lnSpc>
                <a:spcPct val="150000"/>
              </a:lnSpc>
            </a:pPr>
            <a:endParaRPr lang="en-US" b="1" dirty="0">
              <a:latin typeface="Times New Roman" panose="02020603050405020304" pitchFamily="18" charset="0"/>
              <a:ea typeface="Times New Roman" panose="02020603050405020304" pitchFamily="18" charset="0"/>
            </a:endParaRPr>
          </a:p>
          <a:p>
            <a:pPr>
              <a:lnSpc>
                <a:spcPct val="150000"/>
              </a:lnSpc>
            </a:pPr>
            <a:endParaRPr lang="en-US" b="1" dirty="0">
              <a:latin typeface="Times New Roman" panose="02020603050405020304" pitchFamily="18" charset="0"/>
              <a:ea typeface="Times New Roman" panose="02020603050405020304" pitchFamily="18" charset="0"/>
            </a:endParaRPr>
          </a:p>
          <a:p>
            <a:pPr marL="347663">
              <a:lnSpc>
                <a:spcPct val="150000"/>
              </a:lnSpc>
            </a:pPr>
            <a:endParaRPr lang="en-US" dirty="0"/>
          </a:p>
        </p:txBody>
      </p:sp>
      <p:pic>
        <p:nvPicPr>
          <p:cNvPr id="6" name="Picture 5" descr="&lt;strong&gt;Hazmat&lt;/strong&gt; diving - Wikipedia"/>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6401676" y="2209800"/>
            <a:ext cx="1952196" cy="3120260"/>
          </a:xfrm>
          <a:prstGeom prst="rect">
            <a:avLst/>
          </a:prstGeom>
        </p:spPr>
      </p:pic>
      <p:sp>
        <p:nvSpPr>
          <p:cNvPr id="4" name="TextBox 3"/>
          <p:cNvSpPr txBox="1"/>
          <p:nvPr/>
        </p:nvSpPr>
        <p:spPr>
          <a:xfrm>
            <a:off x="6477000" y="1339334"/>
            <a:ext cx="184731" cy="369332"/>
          </a:xfrm>
          <a:prstGeom prst="rect">
            <a:avLst/>
          </a:prstGeom>
          <a:ln/>
        </p:spPr>
        <p:txBody>
          <a:bodyPr vert="horz" wrap="none" lIns="91440" tIns="45720" rIns="91440" bIns="45720" rtlCol="0" anchor="ctr">
            <a:spAutoFit/>
          </a:bodyPr>
          <a:lstStyle/>
          <a:p>
            <a:endParaRPr lang="en-US" dirty="0"/>
          </a:p>
        </p:txBody>
      </p:sp>
      <p:sp>
        <p:nvSpPr>
          <p:cNvPr id="5" name="TextBox 4"/>
          <p:cNvSpPr txBox="1"/>
          <p:nvPr/>
        </p:nvSpPr>
        <p:spPr>
          <a:xfrm>
            <a:off x="838200" y="1062336"/>
            <a:ext cx="7848600" cy="923330"/>
          </a:xfrm>
          <a:prstGeom prst="rect">
            <a:avLst/>
          </a:prstGeom>
          <a:ln/>
        </p:spPr>
        <p:txBody>
          <a:bodyPr vert="horz" wrap="square" lIns="91440" tIns="45720" rIns="91440" bIns="45720" rtlCol="0" anchor="ctr">
            <a:spAutoFit/>
          </a:bodyPr>
          <a:lstStyle/>
          <a:p>
            <a:pPr algn="just"/>
            <a:r>
              <a:rPr lang="en-US" dirty="0">
                <a:latin typeface="Times New Roman" panose="02020603050405020304" pitchFamily="18" charset="0"/>
                <a:cs typeface="Times New Roman" panose="02020603050405020304" pitchFamily="18" charset="0"/>
              </a:rPr>
              <a:t>Helps communities to prepare for and respond to hazmat accidents and incidents and supports the training of state and local enforcement personnel who are responsible for enforcing the safe transportation of hazmat.</a:t>
            </a:r>
          </a:p>
        </p:txBody>
      </p:sp>
    </p:spTree>
    <p:extLst>
      <p:ext uri="{BB962C8B-B14F-4D97-AF65-F5344CB8AC3E}">
        <p14:creationId xmlns:p14="http://schemas.microsoft.com/office/powerpoint/2010/main" val="114448619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 name="Slide Number Placeholder 3"/>
          <p:cNvSpPr txBox="1">
            <a:spLocks/>
          </p:cNvSpPr>
          <p:nvPr/>
        </p:nvSpPr>
        <p:spPr>
          <a:xfrm>
            <a:off x="6705600" y="6324600"/>
            <a:ext cx="358726" cy="365125"/>
          </a:xfrm>
          <a:prstGeom prst="rect">
            <a:avLst/>
          </a:prstGeom>
          <a:ln/>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A37B69A5-BA6F-4BB5-A40A-0EC1B5725BB6}" type="slidenum">
              <a:rPr lang="en-US" smtClean="0"/>
              <a:pPr>
                <a:defRPr/>
              </a:pPr>
              <a:t>16</a:t>
            </a:fld>
            <a:endParaRPr lang="en-US" dirty="0"/>
          </a:p>
        </p:txBody>
      </p:sp>
      <p:sp>
        <p:nvSpPr>
          <p:cNvPr id="2" name="TextBox 1"/>
          <p:cNvSpPr txBox="1"/>
          <p:nvPr/>
        </p:nvSpPr>
        <p:spPr>
          <a:xfrm>
            <a:off x="533400" y="361486"/>
            <a:ext cx="8305800" cy="954107"/>
          </a:xfrm>
          <a:prstGeom prst="rect">
            <a:avLst/>
          </a:prstGeom>
          <a:ln/>
        </p:spPr>
        <p:txBody>
          <a:bodyPr vert="horz" wrap="square" lIns="91440" tIns="45720" rIns="91440" bIns="45720" rtlCol="0" anchor="ctr">
            <a:spAutoFit/>
          </a:bodyPr>
          <a:lstStyle/>
          <a:p>
            <a:pPr algn="ctr"/>
            <a:r>
              <a:rPr lang="en-US" sz="2800" b="1" dirty="0">
                <a:latin typeface="Times New Roman" panose="02020603050405020304" pitchFamily="18" charset="0"/>
                <a:cs typeface="Times New Roman" panose="02020603050405020304" pitchFamily="18" charset="0"/>
              </a:rPr>
              <a:t>No-Cost Supplemental Training Opportunities for Emergency Responders (SPST Grant)</a:t>
            </a:r>
          </a:p>
        </p:txBody>
      </p:sp>
      <p:sp>
        <p:nvSpPr>
          <p:cNvPr id="3" name="Rectangle 2"/>
          <p:cNvSpPr/>
          <p:nvPr/>
        </p:nvSpPr>
        <p:spPr>
          <a:xfrm>
            <a:off x="381000" y="2057809"/>
            <a:ext cx="7848600" cy="677108"/>
          </a:xfrm>
          <a:prstGeom prst="rect">
            <a:avLst/>
          </a:prstGeom>
        </p:spPr>
        <p:txBody>
          <a:bodyPr wrap="square">
            <a:spAutoFit/>
          </a:bodyPr>
          <a:lstStyle/>
          <a:p>
            <a:r>
              <a:rPr lang="en-US" sz="2000" b="1" dirty="0">
                <a:solidFill>
                  <a:schemeClr val="accent6">
                    <a:lumMod val="50000"/>
                  </a:schemeClr>
                </a:solidFill>
                <a:latin typeface="Times New Roman" panose="02020603050405020304" pitchFamily="18" charset="0"/>
                <a:ea typeface="Times New Roman" panose="02020603050405020304" pitchFamily="18" charset="0"/>
              </a:rPr>
              <a:t>International Association of Fire Fighters (IAFF)</a:t>
            </a:r>
            <a:r>
              <a:rPr lang="en-US" sz="2000" b="1" dirty="0">
                <a:latin typeface="Times New Roman" panose="02020603050405020304" pitchFamily="18" charset="0"/>
                <a:ea typeface="Times New Roman" panose="02020603050405020304" pitchFamily="18" charset="0"/>
              </a:rPr>
              <a:t> </a:t>
            </a:r>
            <a:endParaRPr lang="en-US" sz="2000" dirty="0">
              <a:latin typeface="Times New Roman" panose="02020603050405020304" pitchFamily="18" charset="0"/>
              <a:ea typeface="Times New Roman" panose="02020603050405020304" pitchFamily="18" charset="0"/>
            </a:endParaRPr>
          </a:p>
          <a:p>
            <a:r>
              <a:rPr lang="en-US" dirty="0">
                <a:latin typeface="Times New Roman" panose="02020603050405020304" pitchFamily="18" charset="0"/>
                <a:ea typeface="Times New Roman" panose="02020603050405020304" pitchFamily="18" charset="0"/>
              </a:rPr>
              <a:t>Elizabeth Del Re, </a:t>
            </a:r>
            <a:r>
              <a:rPr lang="en-US" dirty="0">
                <a:latin typeface="Times New Roman" panose="02020603050405020304" pitchFamily="18" charset="0"/>
                <a:ea typeface="Times New Roman" panose="02020603050405020304" pitchFamily="18" charset="0"/>
                <a:hlinkClick r:id="rId3"/>
              </a:rPr>
              <a:t>edelre@iaff.org</a:t>
            </a:r>
            <a:r>
              <a:rPr lang="en-US" dirty="0">
                <a:latin typeface="Times New Roman" panose="02020603050405020304" pitchFamily="18" charset="0"/>
                <a:ea typeface="Times New Roman" panose="02020603050405020304" pitchFamily="18" charset="0"/>
              </a:rPr>
              <a:t>, 202-824-1534, </a:t>
            </a:r>
            <a:r>
              <a:rPr lang="en-US" dirty="0">
                <a:hlinkClick r:id="rId4"/>
              </a:rPr>
              <a:t>https://www.iaff.org/</a:t>
            </a:r>
            <a:endParaRPr lang="en-US" dirty="0">
              <a:latin typeface="Times New Roman" panose="02020603050405020304" pitchFamily="18" charset="0"/>
              <a:cs typeface="Times New Roman" panose="02020603050405020304" pitchFamily="18" charset="0"/>
            </a:endParaRPr>
          </a:p>
        </p:txBody>
      </p:sp>
      <p:pic>
        <p:nvPicPr>
          <p:cNvPr id="8" name="Picture 7"/>
          <p:cNvPicPr>
            <a:picLocks noChangeAspect="1"/>
          </p:cNvPicPr>
          <p:nvPr/>
        </p:nvPicPr>
        <p:blipFill rotWithShape="1">
          <a:blip r:embed="rId5" cstate="print">
            <a:extLst>
              <a:ext uri="{28A0092B-C50C-407E-A947-70E740481C1C}">
                <a14:useLocalDpi xmlns:a14="http://schemas.microsoft.com/office/drawing/2010/main" val="0"/>
              </a:ext>
            </a:extLst>
          </a:blip>
          <a:srcRect t="35008" r="16250" b="5003"/>
          <a:stretch/>
        </p:blipFill>
        <p:spPr>
          <a:xfrm>
            <a:off x="3505200" y="3276600"/>
            <a:ext cx="5029200" cy="2508854"/>
          </a:xfrm>
          <a:prstGeom prst="round2DiagRect">
            <a:avLst>
              <a:gd name="adj1" fmla="val 16667"/>
              <a:gd name="adj2" fmla="val 3053"/>
            </a:avLst>
          </a:prstGeom>
          <a:ln w="88900" cap="sq">
            <a:solidFill>
              <a:srgbClr val="FFFFFF"/>
            </a:solidFill>
            <a:miter lim="800000"/>
          </a:ln>
          <a:effectLst>
            <a:outerShdw blurRad="254000" algn="tl" rotWithShape="0">
              <a:srgbClr val="000000">
                <a:alpha val="43000"/>
              </a:srgbClr>
            </a:outerShdw>
          </a:effectLst>
        </p:spPr>
      </p:pic>
      <p:sp>
        <p:nvSpPr>
          <p:cNvPr id="9" name="TextBox 8"/>
          <p:cNvSpPr txBox="1"/>
          <p:nvPr/>
        </p:nvSpPr>
        <p:spPr>
          <a:xfrm>
            <a:off x="381000" y="3015468"/>
            <a:ext cx="2743200" cy="923330"/>
          </a:xfrm>
          <a:prstGeom prst="rect">
            <a:avLst/>
          </a:prstGeom>
          <a:ln/>
        </p:spPr>
        <p:txBody>
          <a:bodyPr vert="horz" wrap="square" lIns="91440" tIns="45720" rIns="91440" bIns="45720" rtlCol="0" anchor="ctr">
            <a:spAutoFit/>
          </a:bodyPr>
          <a:lstStyle/>
          <a:p>
            <a:pPr algn="just"/>
            <a:r>
              <a:rPr lang="en-US" i="1" dirty="0">
                <a:latin typeface="Times New Roman" panose="02020603050405020304" pitchFamily="18" charset="0"/>
                <a:cs typeface="Times New Roman" panose="02020603050405020304" pitchFamily="18" charset="0"/>
              </a:rPr>
              <a:t>Offers in-person and online</a:t>
            </a:r>
          </a:p>
          <a:p>
            <a:pPr algn="just"/>
            <a:r>
              <a:rPr lang="en-US" i="1" dirty="0">
                <a:latin typeface="Times New Roman" panose="02020603050405020304" pitchFamily="18" charset="0"/>
                <a:cs typeface="Times New Roman" panose="02020603050405020304" pitchFamily="18" charset="0"/>
              </a:rPr>
              <a:t>virtual training options</a:t>
            </a:r>
            <a:endParaRPr lang="en-US" b="1" i="1" dirty="0">
              <a:latin typeface="Times New Roman" panose="02020603050405020304" pitchFamily="18" charset="0"/>
              <a:ea typeface="Times New Roman" panose="02020603050405020304" pitchFamily="18" charset="0"/>
            </a:endParaRPr>
          </a:p>
          <a:p>
            <a:endParaRPr lang="en-US" dirty="0"/>
          </a:p>
        </p:txBody>
      </p:sp>
    </p:spTree>
    <p:extLst>
      <p:ext uri="{BB962C8B-B14F-4D97-AF65-F5344CB8AC3E}">
        <p14:creationId xmlns:p14="http://schemas.microsoft.com/office/powerpoint/2010/main" val="345910769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 name="Slide Number Placeholder 3"/>
          <p:cNvSpPr txBox="1">
            <a:spLocks/>
          </p:cNvSpPr>
          <p:nvPr/>
        </p:nvSpPr>
        <p:spPr>
          <a:xfrm>
            <a:off x="6705600" y="6324600"/>
            <a:ext cx="358726" cy="365125"/>
          </a:xfrm>
          <a:prstGeom prst="rect">
            <a:avLst/>
          </a:prstGeom>
          <a:ln/>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A37B69A5-BA6F-4BB5-A40A-0EC1B5725BB6}" type="slidenum">
              <a:rPr lang="en-US" smtClean="0"/>
              <a:pPr>
                <a:defRPr/>
              </a:pPr>
              <a:t>17</a:t>
            </a:fld>
            <a:endParaRPr lang="en-US" dirty="0"/>
          </a:p>
        </p:txBody>
      </p:sp>
      <p:sp>
        <p:nvSpPr>
          <p:cNvPr id="2" name="TextBox 1"/>
          <p:cNvSpPr txBox="1"/>
          <p:nvPr/>
        </p:nvSpPr>
        <p:spPr>
          <a:xfrm>
            <a:off x="228600" y="233949"/>
            <a:ext cx="8610600" cy="523220"/>
          </a:xfrm>
          <a:prstGeom prst="rect">
            <a:avLst/>
          </a:prstGeom>
          <a:ln/>
        </p:spPr>
        <p:txBody>
          <a:bodyPr vert="horz" wrap="square" lIns="91440" tIns="45720" rIns="91440" bIns="45720" rtlCol="0" anchor="ctr">
            <a:spAutoFit/>
          </a:bodyPr>
          <a:lstStyle/>
          <a:p>
            <a:pPr algn="ctr"/>
            <a:r>
              <a:rPr lang="en-US" sz="2800" b="1" dirty="0">
                <a:latin typeface="Times New Roman" panose="02020603050405020304" pitchFamily="18" charset="0"/>
                <a:cs typeface="Times New Roman" panose="02020603050405020304" pitchFamily="18" charset="0"/>
              </a:rPr>
              <a:t>No-Cost Hazmat Employee Training (HMIT Grant)</a:t>
            </a:r>
          </a:p>
        </p:txBody>
      </p:sp>
      <p:sp>
        <p:nvSpPr>
          <p:cNvPr id="3" name="Rectangle 2"/>
          <p:cNvSpPr/>
          <p:nvPr/>
        </p:nvSpPr>
        <p:spPr>
          <a:xfrm>
            <a:off x="304800" y="1066800"/>
            <a:ext cx="4953000" cy="4508927"/>
          </a:xfrm>
          <a:prstGeom prst="rect">
            <a:avLst/>
          </a:prstGeom>
        </p:spPr>
        <p:txBody>
          <a:bodyPr wrap="square">
            <a:spAutoFit/>
          </a:bodyPr>
          <a:lstStyle/>
          <a:p>
            <a:r>
              <a:rPr lang="en-US" dirty="0">
                <a:latin typeface="Times New Roman" panose="02020603050405020304" pitchFamily="18" charset="0"/>
                <a:cs typeface="Times New Roman" panose="02020603050405020304" pitchFamily="18" charset="0"/>
              </a:rPr>
              <a:t>Helps hazmat employees and instructors understand the Hazardous Materials Regulations and how to safely package and ship hazmat.</a:t>
            </a:r>
          </a:p>
          <a:p>
            <a:pPr>
              <a:spcBef>
                <a:spcPts val="600"/>
              </a:spcBef>
            </a:pPr>
            <a:endParaRPr lang="en-US" b="1" dirty="0">
              <a:solidFill>
                <a:schemeClr val="accent6">
                  <a:lumMod val="50000"/>
                </a:schemeClr>
              </a:solidFill>
              <a:latin typeface="Times New Roman" panose="02020603050405020304" pitchFamily="18" charset="0"/>
              <a:cs typeface="Times New Roman" panose="02020603050405020304" pitchFamily="18" charset="0"/>
            </a:endParaRPr>
          </a:p>
          <a:p>
            <a:r>
              <a:rPr lang="en-US" b="1" dirty="0">
                <a:solidFill>
                  <a:schemeClr val="accent6">
                    <a:lumMod val="50000"/>
                  </a:schemeClr>
                </a:solidFill>
                <a:latin typeface="Times New Roman" panose="02020603050405020304" pitchFamily="18" charset="0"/>
                <a:cs typeface="Times New Roman" panose="02020603050405020304" pitchFamily="18" charset="0"/>
              </a:rPr>
              <a:t>National Partnership for Environmental Technology Education </a:t>
            </a:r>
            <a:endParaRPr lang="en-US" b="1" dirty="0">
              <a:latin typeface="Times New Roman" panose="02020603050405020304" pitchFamily="18" charset="0"/>
              <a:cs typeface="Times New Roman" panose="02020603050405020304" pitchFamily="18" charset="0"/>
            </a:endParaRPr>
          </a:p>
          <a:p>
            <a:pPr marL="285750" indent="-285750">
              <a:spcAft>
                <a:spcPts val="1200"/>
              </a:spcAft>
              <a:buFont typeface="Arial" panose="020B0604020202020204" pitchFamily="34" charset="0"/>
              <a:buChar char="•"/>
            </a:pPr>
            <a:r>
              <a:rPr lang="en-US" dirty="0">
                <a:latin typeface="Times New Roman" panose="02020603050405020304" pitchFamily="18" charset="0"/>
                <a:cs typeface="Times New Roman" panose="02020603050405020304" pitchFamily="18" charset="0"/>
              </a:rPr>
              <a:t> Kirk </a:t>
            </a:r>
            <a:r>
              <a:rPr lang="en-US" dirty="0" err="1">
                <a:latin typeface="Times New Roman" panose="02020603050405020304" pitchFamily="18" charset="0"/>
                <a:cs typeface="Times New Roman" panose="02020603050405020304" pitchFamily="18" charset="0"/>
              </a:rPr>
              <a:t>Laflin</a:t>
            </a:r>
            <a:r>
              <a:rPr lang="en-US" dirty="0">
                <a:latin typeface="Times New Roman" panose="02020603050405020304" pitchFamily="18" charset="0"/>
                <a:cs typeface="Times New Roman" panose="02020603050405020304" pitchFamily="18" charset="0"/>
              </a:rPr>
              <a:t>, </a:t>
            </a:r>
            <a:r>
              <a:rPr lang="en-US" dirty="0">
                <a:latin typeface="Times New Roman" panose="02020603050405020304" pitchFamily="18" charset="0"/>
                <a:cs typeface="Times New Roman" panose="02020603050405020304" pitchFamily="18" charset="0"/>
                <a:hlinkClick r:id="rId3"/>
              </a:rPr>
              <a:t>klafin@maine.rr.com</a:t>
            </a:r>
            <a:r>
              <a:rPr lang="en-US" dirty="0">
                <a:latin typeface="Times New Roman" panose="02020603050405020304" pitchFamily="18" charset="0"/>
                <a:cs typeface="Times New Roman" panose="02020603050405020304" pitchFamily="18" charset="0"/>
              </a:rPr>
              <a:t>, 319-640-7283, </a:t>
            </a:r>
            <a:r>
              <a:rPr lang="en-US" dirty="0">
                <a:latin typeface="Times New Roman" panose="02020603050405020304" pitchFamily="18" charset="0"/>
                <a:cs typeface="Times New Roman" panose="02020603050405020304" pitchFamily="18" charset="0"/>
                <a:hlinkClick r:id="rId4"/>
              </a:rPr>
              <a:t>https://nationalpete.org/</a:t>
            </a:r>
            <a:r>
              <a:rPr lang="en-US" dirty="0">
                <a:latin typeface="Times New Roman" panose="02020603050405020304" pitchFamily="18" charset="0"/>
                <a:cs typeface="Times New Roman" panose="02020603050405020304" pitchFamily="18" charset="0"/>
              </a:rPr>
              <a:t> </a:t>
            </a:r>
            <a:endParaRPr lang="en-US" dirty="0">
              <a:solidFill>
                <a:schemeClr val="accent6">
                  <a:lumMod val="50000"/>
                </a:schemeClr>
              </a:solidFill>
              <a:latin typeface="Times New Roman" panose="02020603050405020304" pitchFamily="18" charset="0"/>
              <a:cs typeface="Times New Roman" panose="02020603050405020304" pitchFamily="18" charset="0"/>
            </a:endParaRPr>
          </a:p>
          <a:p>
            <a:pPr>
              <a:spcBef>
                <a:spcPts val="600"/>
              </a:spcBef>
            </a:pPr>
            <a:r>
              <a:rPr lang="en-US" b="1" dirty="0">
                <a:solidFill>
                  <a:schemeClr val="accent6">
                    <a:lumMod val="50000"/>
                  </a:schemeClr>
                </a:solidFill>
                <a:latin typeface="Times New Roman" panose="02020603050405020304" pitchFamily="18" charset="0"/>
                <a:cs typeface="Times New Roman" panose="02020603050405020304" pitchFamily="18" charset="0"/>
              </a:rPr>
              <a:t>International Chemical Workers Union  </a:t>
            </a:r>
          </a:p>
          <a:p>
            <a:pPr marL="285750" indent="-285750">
              <a:spcAft>
                <a:spcPts val="1200"/>
              </a:spcAft>
              <a:buFont typeface="Arial" panose="020B0604020202020204" pitchFamily="34" charset="0"/>
              <a:buChar char="•"/>
            </a:pPr>
            <a:r>
              <a:rPr lang="en-US" dirty="0">
                <a:latin typeface="Times New Roman" panose="02020603050405020304" pitchFamily="18" charset="0"/>
                <a:cs typeface="Times New Roman" panose="02020603050405020304" pitchFamily="18" charset="0"/>
              </a:rPr>
              <a:t>John </a:t>
            </a:r>
            <a:r>
              <a:rPr lang="en-US" dirty="0" err="1">
                <a:latin typeface="Times New Roman" panose="02020603050405020304" pitchFamily="18" charset="0"/>
                <a:cs typeface="Times New Roman" panose="02020603050405020304" pitchFamily="18" charset="0"/>
              </a:rPr>
              <a:t>Morawetz</a:t>
            </a:r>
            <a:r>
              <a:rPr lang="en-US" dirty="0">
                <a:latin typeface="Times New Roman" panose="02020603050405020304" pitchFamily="18" charset="0"/>
                <a:cs typeface="Times New Roman" panose="02020603050405020304" pitchFamily="18" charset="0"/>
              </a:rPr>
              <a:t>, </a:t>
            </a:r>
            <a:r>
              <a:rPr lang="en-US" dirty="0">
                <a:latin typeface="Times New Roman" panose="02020603050405020304" pitchFamily="18" charset="0"/>
                <a:cs typeface="Times New Roman" panose="02020603050405020304" pitchFamily="18" charset="0"/>
                <a:hlinkClick r:id="rId5"/>
              </a:rPr>
              <a:t>jmorawetz@ICWUC.org</a:t>
            </a:r>
            <a:r>
              <a:rPr lang="en-US" dirty="0">
                <a:latin typeface="Times New Roman" panose="02020603050405020304" pitchFamily="18" charset="0"/>
                <a:cs typeface="Times New Roman" panose="02020603050405020304" pitchFamily="18" charset="0"/>
              </a:rPr>
              <a:t>, 513-621-8882, </a:t>
            </a:r>
            <a:r>
              <a:rPr lang="en-US" dirty="0">
                <a:latin typeface="Times New Roman" panose="02020603050405020304" pitchFamily="18" charset="0"/>
                <a:cs typeface="Times New Roman" panose="02020603050405020304" pitchFamily="18" charset="0"/>
                <a:hlinkClick r:id="rId6"/>
              </a:rPr>
              <a:t>https://www.icwuc.org/</a:t>
            </a:r>
            <a:r>
              <a:rPr lang="en-US" dirty="0">
                <a:latin typeface="Times New Roman" panose="02020603050405020304" pitchFamily="18" charset="0"/>
                <a:cs typeface="Times New Roman" panose="02020603050405020304" pitchFamily="18" charset="0"/>
              </a:rPr>
              <a:t> </a:t>
            </a:r>
            <a:endParaRPr lang="en-US" dirty="0">
              <a:solidFill>
                <a:schemeClr val="accent6">
                  <a:lumMod val="50000"/>
                </a:schemeClr>
              </a:solidFill>
              <a:latin typeface="Times New Roman" panose="02020603050405020304" pitchFamily="18" charset="0"/>
              <a:cs typeface="Times New Roman" panose="02020603050405020304" pitchFamily="18" charset="0"/>
            </a:endParaRPr>
          </a:p>
          <a:p>
            <a:r>
              <a:rPr lang="en-US" b="1" dirty="0">
                <a:solidFill>
                  <a:schemeClr val="accent6">
                    <a:lumMod val="50000"/>
                  </a:schemeClr>
                </a:solidFill>
                <a:latin typeface="Times New Roman" panose="02020603050405020304" pitchFamily="18" charset="0"/>
                <a:cs typeface="Times New Roman" panose="02020603050405020304" pitchFamily="18" charset="0"/>
              </a:rPr>
              <a:t>Short Line Safety Institute </a:t>
            </a:r>
            <a:r>
              <a:rPr lang="en-US" b="1" dirty="0">
                <a:latin typeface="Times New Roman" panose="02020603050405020304" pitchFamily="18" charset="0"/>
                <a:cs typeface="Times New Roman" panose="02020603050405020304" pitchFamily="18" charset="0"/>
              </a:rPr>
              <a:t>(rail training)  </a:t>
            </a:r>
          </a:p>
          <a:p>
            <a:pPr marL="285750" indent="-285750">
              <a:buFont typeface="Arial" panose="020B0604020202020204" pitchFamily="34" charset="0"/>
              <a:buChar char="•"/>
            </a:pPr>
            <a:r>
              <a:rPr lang="en-US" dirty="0">
                <a:latin typeface="Times New Roman" panose="02020603050405020304" pitchFamily="18" charset="0"/>
                <a:cs typeface="Times New Roman" panose="02020603050405020304" pitchFamily="18" charset="0"/>
              </a:rPr>
              <a:t>Thomas </a:t>
            </a:r>
            <a:r>
              <a:rPr lang="en-US" dirty="0" err="1">
                <a:latin typeface="Times New Roman" panose="02020603050405020304" pitchFamily="18" charset="0"/>
                <a:cs typeface="Times New Roman" panose="02020603050405020304" pitchFamily="18" charset="0"/>
              </a:rPr>
              <a:t>Murta</a:t>
            </a:r>
            <a:r>
              <a:rPr lang="en-US" dirty="0">
                <a:latin typeface="Times New Roman" panose="02020603050405020304" pitchFamily="18" charset="0"/>
                <a:cs typeface="Times New Roman" panose="02020603050405020304" pitchFamily="18" charset="0"/>
              </a:rPr>
              <a:t>, </a:t>
            </a:r>
            <a:r>
              <a:rPr lang="en-US" dirty="0">
                <a:latin typeface="Times New Roman" panose="02020603050405020304" pitchFamily="18" charset="0"/>
                <a:cs typeface="Times New Roman" panose="02020603050405020304" pitchFamily="18" charset="0"/>
                <a:hlinkClick r:id="rId7"/>
              </a:rPr>
              <a:t>tom.murta@shortlinesafety.org</a:t>
            </a:r>
            <a:r>
              <a:rPr lang="en-US" dirty="0">
                <a:latin typeface="Times New Roman" panose="02020603050405020304" pitchFamily="18" charset="0"/>
                <a:cs typeface="Times New Roman" panose="02020603050405020304" pitchFamily="18" charset="0"/>
              </a:rPr>
              <a:t>, 202-585-3446, </a:t>
            </a:r>
            <a:r>
              <a:rPr lang="en-US" dirty="0">
                <a:latin typeface="Times New Roman" panose="02020603050405020304" pitchFamily="18" charset="0"/>
                <a:cs typeface="Times New Roman" panose="02020603050405020304" pitchFamily="18" charset="0"/>
                <a:hlinkClick r:id="rId8"/>
              </a:rPr>
              <a:t>https://www.shortlinesafety.org/</a:t>
            </a:r>
            <a:r>
              <a:rPr lang="en-US" dirty="0">
                <a:latin typeface="Times New Roman" panose="02020603050405020304" pitchFamily="18" charset="0"/>
                <a:cs typeface="Times New Roman" panose="02020603050405020304" pitchFamily="18" charset="0"/>
              </a:rPr>
              <a:t> </a:t>
            </a:r>
            <a:endParaRPr lang="en-US" dirty="0">
              <a:solidFill>
                <a:schemeClr val="accent6">
                  <a:lumMod val="50000"/>
                </a:schemeClr>
              </a:solidFill>
              <a:latin typeface="Times New Roman" panose="02020603050405020304" pitchFamily="18" charset="0"/>
              <a:cs typeface="Times New Roman" panose="02020603050405020304" pitchFamily="18" charset="0"/>
            </a:endParaRPr>
          </a:p>
        </p:txBody>
      </p:sp>
      <p:sp>
        <p:nvSpPr>
          <p:cNvPr id="4" name="TextBox 3"/>
          <p:cNvSpPr txBox="1"/>
          <p:nvPr/>
        </p:nvSpPr>
        <p:spPr>
          <a:xfrm>
            <a:off x="381000" y="3853934"/>
            <a:ext cx="5410200" cy="369332"/>
          </a:xfrm>
          <a:prstGeom prst="rect">
            <a:avLst/>
          </a:prstGeom>
          <a:ln/>
        </p:spPr>
        <p:txBody>
          <a:bodyPr vert="horz" wrap="square" lIns="91440" tIns="45720" rIns="91440" bIns="45720" rtlCol="0" anchor="ctr">
            <a:spAutoFit/>
          </a:bodyPr>
          <a:lstStyle/>
          <a:p>
            <a:pPr marL="285750" indent="-285750">
              <a:buFont typeface="Arial" panose="020B0604020202020204" pitchFamily="34" charset="0"/>
              <a:buChar char="•"/>
            </a:pPr>
            <a:endParaRPr lang="en-US" dirty="0">
              <a:latin typeface="Times New Roman" panose="02020603050405020304" pitchFamily="18" charset="0"/>
              <a:cs typeface="Times New Roman" panose="02020603050405020304" pitchFamily="18" charset="0"/>
            </a:endParaRPr>
          </a:p>
        </p:txBody>
      </p:sp>
      <p:pic>
        <p:nvPicPr>
          <p:cNvPr id="8" name="Picture 7">
            <a:extLst>
              <a:ext uri="{FF2B5EF4-FFF2-40B4-BE49-F238E27FC236}">
                <a16:creationId xmlns:a16="http://schemas.microsoft.com/office/drawing/2014/main" id="{DF6A19AE-01F8-40B7-95AC-C4355ECFE77F}"/>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5791200" y="1073727"/>
            <a:ext cx="2971800" cy="3845858"/>
          </a:xfrm>
          <a:prstGeom prst="rect">
            <a:avLst/>
          </a:prstGeom>
          <a:ln w="127000" cap="rnd">
            <a:solidFill>
              <a:srgbClr val="FFFFFF"/>
            </a:solidFill>
          </a:ln>
          <a:effectLst>
            <a:outerShdw blurRad="76200" dist="95250" dir="10500000" sx="97000" sy="23000" kx="900000" algn="br" rotWithShape="0">
              <a:srgbClr val="000000">
                <a:alpha val="20000"/>
              </a:srgbClr>
            </a:outerShdw>
          </a:effectLst>
          <a:scene3d>
            <a:camera prst="orthographicFront"/>
            <a:lightRig rig="twoPt" dir="t">
              <a:rot lat="0" lon="0" rev="7800000"/>
            </a:lightRig>
          </a:scene3d>
          <a:sp3d contourW="6350">
            <a:bevelT w="50800" h="16510"/>
            <a:contourClr>
              <a:srgbClr val="C0C0C0"/>
            </a:contourClr>
          </a:sp3d>
        </p:spPr>
      </p:pic>
    </p:spTree>
    <p:extLst>
      <p:ext uri="{BB962C8B-B14F-4D97-AF65-F5344CB8AC3E}">
        <p14:creationId xmlns:p14="http://schemas.microsoft.com/office/powerpoint/2010/main" val="281345410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 name="Slide Number Placeholder 3"/>
          <p:cNvSpPr txBox="1">
            <a:spLocks/>
          </p:cNvSpPr>
          <p:nvPr/>
        </p:nvSpPr>
        <p:spPr>
          <a:xfrm>
            <a:off x="6705600" y="6324600"/>
            <a:ext cx="358726" cy="365125"/>
          </a:xfrm>
          <a:prstGeom prst="rect">
            <a:avLst/>
          </a:prstGeom>
          <a:ln/>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A37B69A5-BA6F-4BB5-A40A-0EC1B5725BB6}" type="slidenum">
              <a:rPr lang="en-US" smtClean="0"/>
              <a:pPr>
                <a:defRPr/>
              </a:pPr>
              <a:t>18</a:t>
            </a:fld>
            <a:endParaRPr lang="en-US" dirty="0"/>
          </a:p>
        </p:txBody>
      </p:sp>
      <p:sp>
        <p:nvSpPr>
          <p:cNvPr id="2" name="TextBox 1"/>
          <p:cNvSpPr txBox="1"/>
          <p:nvPr/>
        </p:nvSpPr>
        <p:spPr>
          <a:xfrm>
            <a:off x="228600" y="233949"/>
            <a:ext cx="8610600" cy="523220"/>
          </a:xfrm>
          <a:prstGeom prst="rect">
            <a:avLst/>
          </a:prstGeom>
          <a:ln/>
        </p:spPr>
        <p:txBody>
          <a:bodyPr vert="horz" wrap="square" lIns="91440" tIns="45720" rIns="91440" bIns="45720" rtlCol="0" anchor="ctr">
            <a:spAutoFit/>
          </a:bodyPr>
          <a:lstStyle/>
          <a:p>
            <a:pPr algn="ctr"/>
            <a:r>
              <a:rPr lang="en-US" sz="2800" b="1" dirty="0">
                <a:latin typeface="Times New Roman" panose="02020603050405020304" pitchFamily="18" charset="0"/>
                <a:cs typeface="Times New Roman" panose="02020603050405020304" pitchFamily="18" charset="0"/>
              </a:rPr>
              <a:t>No-Cost Hazmat Employee Training (HMIT Grant)</a:t>
            </a:r>
          </a:p>
        </p:txBody>
      </p:sp>
      <p:sp>
        <p:nvSpPr>
          <p:cNvPr id="3" name="Rectangle 2"/>
          <p:cNvSpPr/>
          <p:nvPr/>
        </p:nvSpPr>
        <p:spPr>
          <a:xfrm>
            <a:off x="304800" y="1066800"/>
            <a:ext cx="4953000" cy="3370153"/>
          </a:xfrm>
          <a:prstGeom prst="rect">
            <a:avLst/>
          </a:prstGeom>
        </p:spPr>
        <p:txBody>
          <a:bodyPr wrap="square">
            <a:spAutoFit/>
          </a:bodyPr>
          <a:lstStyle/>
          <a:p>
            <a:r>
              <a:rPr lang="en-US" dirty="0">
                <a:latin typeface="Times New Roman" panose="02020603050405020304" pitchFamily="18" charset="0"/>
                <a:cs typeface="Times New Roman" panose="02020603050405020304" pitchFamily="18" charset="0"/>
              </a:rPr>
              <a:t>Helps hazmat employees and instructors understand the Hazardous Materials Regulations and how to safely package and ship hazmat.</a:t>
            </a:r>
          </a:p>
          <a:p>
            <a:endParaRPr lang="en-US" dirty="0">
              <a:latin typeface="Times New Roman" panose="02020603050405020304" pitchFamily="18" charset="0"/>
              <a:cs typeface="Times New Roman" panose="02020603050405020304" pitchFamily="18" charset="0"/>
            </a:endParaRPr>
          </a:p>
          <a:p>
            <a:r>
              <a:rPr lang="en-US" b="1" dirty="0">
                <a:solidFill>
                  <a:schemeClr val="accent6">
                    <a:lumMod val="50000"/>
                  </a:schemeClr>
                </a:solidFill>
                <a:latin typeface="Times New Roman" panose="02020603050405020304" pitchFamily="18" charset="0"/>
                <a:ea typeface="Times New Roman" panose="02020603050405020304" pitchFamily="18" charset="0"/>
              </a:rPr>
              <a:t>Sustainable Workplace Alliance (SWA) </a:t>
            </a:r>
          </a:p>
          <a:p>
            <a:pPr marL="285750" indent="-285750">
              <a:spcAft>
                <a:spcPts val="1800"/>
              </a:spcAft>
              <a:buFont typeface="Arial" panose="020B0604020202020204" pitchFamily="34" charset="0"/>
              <a:buChar char="•"/>
            </a:pPr>
            <a:r>
              <a:rPr lang="en-US" dirty="0">
                <a:latin typeface="Times New Roman" panose="02020603050405020304" pitchFamily="18" charset="0"/>
                <a:ea typeface="Times New Roman" panose="02020603050405020304" pitchFamily="18" charset="0"/>
              </a:rPr>
              <a:t>David Casavant, </a:t>
            </a:r>
            <a:r>
              <a:rPr lang="en-US" dirty="0">
                <a:latin typeface="Times New Roman" panose="02020603050405020304" pitchFamily="18" charset="0"/>
                <a:ea typeface="Times New Roman" panose="02020603050405020304" pitchFamily="18" charset="0"/>
                <a:hlinkClick r:id="rId3"/>
              </a:rPr>
              <a:t>david@sustainablewp.org</a:t>
            </a:r>
            <a:r>
              <a:rPr lang="en-US" dirty="0">
                <a:latin typeface="Times New Roman" panose="02020603050405020304" pitchFamily="18" charset="0"/>
                <a:ea typeface="Times New Roman" panose="02020603050405020304" pitchFamily="18" charset="0"/>
              </a:rPr>
              <a:t>, 863-676-4100, </a:t>
            </a:r>
            <a:r>
              <a:rPr lang="en-US" dirty="0">
                <a:hlinkClick r:id="rId4"/>
              </a:rPr>
              <a:t>https://sustainablewp.org/</a:t>
            </a:r>
            <a:endParaRPr lang="en-US" dirty="0"/>
          </a:p>
          <a:p>
            <a:r>
              <a:rPr lang="en-US" b="1" dirty="0">
                <a:solidFill>
                  <a:schemeClr val="accent6">
                    <a:lumMod val="50000"/>
                  </a:schemeClr>
                </a:solidFill>
                <a:latin typeface="Times New Roman" panose="02020603050405020304" pitchFamily="18" charset="0"/>
                <a:cs typeface="Times New Roman" panose="02020603050405020304" pitchFamily="18" charset="0"/>
              </a:rPr>
              <a:t>Texas Engineering Extension Service  </a:t>
            </a:r>
            <a:endParaRPr lang="en-US" b="1" dirty="0">
              <a:latin typeface="Times New Roman" panose="02020603050405020304" pitchFamily="18" charset="0"/>
              <a:cs typeface="Times New Roman" panose="02020603050405020304" pitchFamily="18" charset="0"/>
            </a:endParaRPr>
          </a:p>
          <a:p>
            <a:pPr marL="285750" indent="-285750">
              <a:buFont typeface="Arial" panose="020B0604020202020204" pitchFamily="34" charset="0"/>
              <a:buChar char="•"/>
            </a:pPr>
            <a:r>
              <a:rPr lang="en-US" dirty="0">
                <a:latin typeface="Times New Roman" panose="02020603050405020304" pitchFamily="18" charset="0"/>
                <a:cs typeface="Times New Roman" panose="02020603050405020304" pitchFamily="18" charset="0"/>
              </a:rPr>
              <a:t>Taylor Hartmann, </a:t>
            </a:r>
            <a:r>
              <a:rPr lang="en-US" dirty="0">
                <a:latin typeface="Times New Roman" panose="02020603050405020304" pitchFamily="18" charset="0"/>
                <a:cs typeface="Times New Roman" panose="02020603050405020304" pitchFamily="18" charset="0"/>
                <a:hlinkClick r:id="rId5"/>
              </a:rPr>
              <a:t>taylor.hartmann@teex.tamu.edu</a:t>
            </a:r>
            <a:r>
              <a:rPr lang="en-US" dirty="0">
                <a:latin typeface="Times New Roman" panose="02020603050405020304" pitchFamily="18" charset="0"/>
                <a:cs typeface="Times New Roman" panose="02020603050405020304" pitchFamily="18" charset="0"/>
              </a:rPr>
              <a:t>, 979-845-2281, </a:t>
            </a:r>
            <a:r>
              <a:rPr lang="en-US" dirty="0">
                <a:latin typeface="Times New Roman" panose="02020603050405020304" pitchFamily="18" charset="0"/>
                <a:cs typeface="Times New Roman" panose="02020603050405020304" pitchFamily="18" charset="0"/>
                <a:hlinkClick r:id="rId6"/>
              </a:rPr>
              <a:t>https://teex.org/</a:t>
            </a:r>
            <a:r>
              <a:rPr lang="en-US" dirty="0">
                <a:latin typeface="Times New Roman" panose="02020603050405020304" pitchFamily="18" charset="0"/>
                <a:cs typeface="Times New Roman" panose="02020603050405020304" pitchFamily="18" charset="0"/>
              </a:rPr>
              <a:t>  </a:t>
            </a:r>
            <a:endParaRPr lang="en-US" dirty="0">
              <a:latin typeface="Times New Roman" panose="02020603050405020304" pitchFamily="18" charset="0"/>
              <a:ea typeface="Times New Roman" panose="02020603050405020304" pitchFamily="18" charset="0"/>
            </a:endParaRPr>
          </a:p>
        </p:txBody>
      </p:sp>
      <p:sp>
        <p:nvSpPr>
          <p:cNvPr id="4" name="TextBox 3"/>
          <p:cNvSpPr txBox="1"/>
          <p:nvPr/>
        </p:nvSpPr>
        <p:spPr>
          <a:xfrm>
            <a:off x="381000" y="3853934"/>
            <a:ext cx="5410200" cy="369332"/>
          </a:xfrm>
          <a:prstGeom prst="rect">
            <a:avLst/>
          </a:prstGeom>
          <a:ln/>
        </p:spPr>
        <p:txBody>
          <a:bodyPr vert="horz" wrap="square" lIns="91440" tIns="45720" rIns="91440" bIns="45720" rtlCol="0" anchor="ctr">
            <a:spAutoFit/>
          </a:bodyPr>
          <a:lstStyle/>
          <a:p>
            <a:pPr marL="285750" indent="-285750">
              <a:buFont typeface="Arial" panose="020B0604020202020204" pitchFamily="34" charset="0"/>
              <a:buChar char="•"/>
            </a:pPr>
            <a:endParaRPr lang="en-US" dirty="0">
              <a:latin typeface="Times New Roman" panose="02020603050405020304" pitchFamily="18" charset="0"/>
              <a:cs typeface="Times New Roman" panose="02020603050405020304" pitchFamily="18" charset="0"/>
            </a:endParaRPr>
          </a:p>
        </p:txBody>
      </p:sp>
      <p:pic>
        <p:nvPicPr>
          <p:cNvPr id="8" name="Picture 7">
            <a:extLst>
              <a:ext uri="{FF2B5EF4-FFF2-40B4-BE49-F238E27FC236}">
                <a16:creationId xmlns:a16="http://schemas.microsoft.com/office/drawing/2014/main" id="{DF6A19AE-01F8-40B7-95AC-C4355ECFE77F}"/>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5791200" y="1073727"/>
            <a:ext cx="2971800" cy="3845858"/>
          </a:xfrm>
          <a:prstGeom prst="rect">
            <a:avLst/>
          </a:prstGeom>
          <a:ln w="127000" cap="rnd">
            <a:solidFill>
              <a:srgbClr val="FFFFFF"/>
            </a:solidFill>
          </a:ln>
          <a:effectLst>
            <a:outerShdw blurRad="76200" dist="95250" dir="10500000" sx="97000" sy="23000" kx="900000" algn="br" rotWithShape="0">
              <a:srgbClr val="000000">
                <a:alpha val="20000"/>
              </a:srgbClr>
            </a:outerShdw>
          </a:effectLst>
          <a:scene3d>
            <a:camera prst="orthographicFront"/>
            <a:lightRig rig="twoPt" dir="t">
              <a:rot lat="0" lon="0" rev="7800000"/>
            </a:lightRig>
          </a:scene3d>
          <a:sp3d contourW="6350">
            <a:bevelT w="50800" h="16510"/>
            <a:contourClr>
              <a:srgbClr val="C0C0C0"/>
            </a:contourClr>
          </a:sp3d>
        </p:spPr>
      </p:pic>
    </p:spTree>
    <p:extLst>
      <p:ext uri="{BB962C8B-B14F-4D97-AF65-F5344CB8AC3E}">
        <p14:creationId xmlns:p14="http://schemas.microsoft.com/office/powerpoint/2010/main" val="327837716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 name="Slide Number Placeholder 3"/>
          <p:cNvSpPr txBox="1">
            <a:spLocks/>
          </p:cNvSpPr>
          <p:nvPr/>
        </p:nvSpPr>
        <p:spPr>
          <a:xfrm>
            <a:off x="6705600" y="6324600"/>
            <a:ext cx="358726" cy="365125"/>
          </a:xfrm>
          <a:prstGeom prst="rect">
            <a:avLst/>
          </a:prstGeom>
          <a:ln/>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A37B69A5-BA6F-4BB5-A40A-0EC1B5725BB6}" type="slidenum">
              <a:rPr lang="en-US" smtClean="0"/>
              <a:pPr>
                <a:defRPr/>
              </a:pPr>
              <a:t>19</a:t>
            </a:fld>
            <a:endParaRPr lang="en-US" dirty="0"/>
          </a:p>
        </p:txBody>
      </p:sp>
      <p:sp>
        <p:nvSpPr>
          <p:cNvPr id="2" name="TextBox 1"/>
          <p:cNvSpPr txBox="1"/>
          <p:nvPr/>
        </p:nvSpPr>
        <p:spPr>
          <a:xfrm>
            <a:off x="1638300" y="233949"/>
            <a:ext cx="6019800" cy="523220"/>
          </a:xfrm>
          <a:prstGeom prst="rect">
            <a:avLst/>
          </a:prstGeom>
          <a:ln/>
        </p:spPr>
        <p:txBody>
          <a:bodyPr vert="horz" wrap="square" lIns="91440" tIns="45720" rIns="91440" bIns="45720" rtlCol="0" anchor="ctr">
            <a:spAutoFit/>
          </a:bodyPr>
          <a:lstStyle/>
          <a:p>
            <a:pPr algn="ctr"/>
            <a:r>
              <a:rPr lang="en-US" sz="2800" b="1" dirty="0">
                <a:latin typeface="Times New Roman" panose="02020603050405020304" pitchFamily="18" charset="0"/>
                <a:cs typeface="Times New Roman" panose="02020603050405020304" pitchFamily="18" charset="0"/>
              </a:rPr>
              <a:t>Virtual and Web-based Training</a:t>
            </a:r>
          </a:p>
        </p:txBody>
      </p:sp>
      <p:sp>
        <p:nvSpPr>
          <p:cNvPr id="4" name="TextBox 3"/>
          <p:cNvSpPr txBox="1"/>
          <p:nvPr/>
        </p:nvSpPr>
        <p:spPr>
          <a:xfrm>
            <a:off x="381000" y="3853934"/>
            <a:ext cx="5410200" cy="369332"/>
          </a:xfrm>
          <a:prstGeom prst="rect">
            <a:avLst/>
          </a:prstGeom>
          <a:ln/>
        </p:spPr>
        <p:txBody>
          <a:bodyPr vert="horz" wrap="square" lIns="91440" tIns="45720" rIns="91440" bIns="45720" rtlCol="0" anchor="ctr">
            <a:spAutoFit/>
          </a:bodyPr>
          <a:lstStyle/>
          <a:p>
            <a:pPr marL="285750" indent="-285750">
              <a:buFont typeface="Arial" panose="020B0604020202020204" pitchFamily="34" charset="0"/>
              <a:buChar char="•"/>
            </a:pPr>
            <a:endParaRPr lang="en-US" dirty="0">
              <a:latin typeface="Times New Roman" panose="02020603050405020304" pitchFamily="18" charset="0"/>
              <a:cs typeface="Times New Roman" panose="02020603050405020304" pitchFamily="18" charset="0"/>
            </a:endParaRPr>
          </a:p>
        </p:txBody>
      </p:sp>
      <p:sp>
        <p:nvSpPr>
          <p:cNvPr id="5" name="TextBox 4"/>
          <p:cNvSpPr txBox="1"/>
          <p:nvPr/>
        </p:nvSpPr>
        <p:spPr>
          <a:xfrm>
            <a:off x="609600" y="1102243"/>
            <a:ext cx="7724799" cy="984885"/>
          </a:xfrm>
          <a:prstGeom prst="rect">
            <a:avLst/>
          </a:prstGeom>
          <a:ln/>
        </p:spPr>
        <p:txBody>
          <a:bodyPr vert="horz" wrap="square" lIns="91440" tIns="45720" rIns="91440" bIns="45720" rtlCol="0" anchor="ctr">
            <a:spAutoFit/>
          </a:bodyPr>
          <a:lstStyle/>
          <a:p>
            <a:r>
              <a:rPr lang="en-US" sz="2000" dirty="0">
                <a:latin typeface="Times New Roman" panose="02020603050405020304" pitchFamily="18" charset="0"/>
                <a:ea typeface="Times New Roman" panose="02020603050405020304" pitchFamily="18" charset="0"/>
                <a:cs typeface="Times New Roman" panose="02020603050405020304" pitchFamily="18" charset="0"/>
              </a:rPr>
              <a:t>PHMSA strongly encourages HMEP grant recipients to consider virtual and web-based training as social distancing efforts continue.</a:t>
            </a:r>
            <a:endParaRPr lang="en-US" sz="2000" dirty="0">
              <a:latin typeface="Times New Roman" panose="02020603050405020304" pitchFamily="18" charset="0"/>
              <a:cs typeface="Times New Roman" panose="02020603050405020304" pitchFamily="18" charset="0"/>
            </a:endParaRPr>
          </a:p>
          <a:p>
            <a:endParaRPr lang="en-US" dirty="0"/>
          </a:p>
        </p:txBody>
      </p:sp>
      <p:graphicFrame>
        <p:nvGraphicFramePr>
          <p:cNvPr id="8" name="Diagram 7"/>
          <p:cNvGraphicFramePr/>
          <p:nvPr>
            <p:extLst>
              <p:ext uri="{D42A27DB-BD31-4B8C-83A1-F6EECF244321}">
                <p14:modId xmlns:p14="http://schemas.microsoft.com/office/powerpoint/2010/main" val="1367346940"/>
              </p:ext>
            </p:extLst>
          </p:nvPr>
        </p:nvGraphicFramePr>
        <p:xfrm>
          <a:off x="-152400" y="1752600"/>
          <a:ext cx="8915400" cy="41148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23499694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a:defRPr/>
            </a:pPr>
            <a:fld id="{A37B69A5-BA6F-4BB5-A40A-0EC1B5725BB6}" type="slidenum">
              <a:rPr lang="en-US" smtClean="0"/>
              <a:pPr>
                <a:defRPr/>
              </a:pPr>
              <a:t>2</a:t>
            </a:fld>
            <a:endParaRPr lang="en-US" dirty="0"/>
          </a:p>
        </p:txBody>
      </p:sp>
      <p:sp>
        <p:nvSpPr>
          <p:cNvPr id="3" name="TextBox 2"/>
          <p:cNvSpPr txBox="1"/>
          <p:nvPr/>
        </p:nvSpPr>
        <p:spPr>
          <a:xfrm>
            <a:off x="3505200" y="471845"/>
            <a:ext cx="2094817" cy="707886"/>
          </a:xfrm>
          <a:prstGeom prst="rect">
            <a:avLst/>
          </a:prstGeom>
          <a:ln/>
        </p:spPr>
        <p:txBody>
          <a:bodyPr vert="horz" wrap="square" lIns="91440" tIns="45720" rIns="91440" bIns="45720" rtlCol="0" anchor="ctr">
            <a:spAutoFit/>
          </a:bodyPr>
          <a:lstStyle/>
          <a:p>
            <a:endParaRPr lang="en-US" sz="4000" b="1" dirty="0">
              <a:latin typeface="Times New Roman" panose="02020603050405020304" pitchFamily="18" charset="0"/>
              <a:cs typeface="Times New Roman" panose="02020603050405020304" pitchFamily="18" charset="0"/>
            </a:endParaRPr>
          </a:p>
        </p:txBody>
      </p:sp>
      <p:graphicFrame>
        <p:nvGraphicFramePr>
          <p:cNvPr id="7" name="Diagram 6"/>
          <p:cNvGraphicFramePr/>
          <p:nvPr>
            <p:extLst>
              <p:ext uri="{D42A27DB-BD31-4B8C-83A1-F6EECF244321}">
                <p14:modId xmlns:p14="http://schemas.microsoft.com/office/powerpoint/2010/main" val="981562715"/>
              </p:ext>
            </p:extLst>
          </p:nvPr>
        </p:nvGraphicFramePr>
        <p:xfrm>
          <a:off x="914400" y="685800"/>
          <a:ext cx="7315200" cy="47752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25682731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 name="Slide Number Placeholder 3"/>
          <p:cNvSpPr txBox="1">
            <a:spLocks/>
          </p:cNvSpPr>
          <p:nvPr/>
        </p:nvSpPr>
        <p:spPr>
          <a:xfrm>
            <a:off x="6705600" y="6324600"/>
            <a:ext cx="358726" cy="365125"/>
          </a:xfrm>
          <a:prstGeom prst="rect">
            <a:avLst/>
          </a:prstGeom>
          <a:ln/>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A37B69A5-BA6F-4BB5-A40A-0EC1B5725BB6}" type="slidenum">
              <a:rPr lang="en-US" smtClean="0"/>
              <a:pPr>
                <a:defRPr/>
              </a:pPr>
              <a:t>20</a:t>
            </a:fld>
            <a:endParaRPr lang="en-US" dirty="0"/>
          </a:p>
        </p:txBody>
      </p:sp>
      <p:sp>
        <p:nvSpPr>
          <p:cNvPr id="2" name="TextBox 1"/>
          <p:cNvSpPr txBox="1"/>
          <p:nvPr/>
        </p:nvSpPr>
        <p:spPr>
          <a:xfrm>
            <a:off x="1638300" y="233949"/>
            <a:ext cx="6019800" cy="523220"/>
          </a:xfrm>
          <a:prstGeom prst="rect">
            <a:avLst/>
          </a:prstGeom>
          <a:ln/>
        </p:spPr>
        <p:txBody>
          <a:bodyPr vert="horz" wrap="square" lIns="91440" tIns="45720" rIns="91440" bIns="45720" rtlCol="0" anchor="ctr">
            <a:spAutoFit/>
          </a:bodyPr>
          <a:lstStyle/>
          <a:p>
            <a:pPr algn="ctr"/>
            <a:r>
              <a:rPr lang="en-US" sz="2800" b="1" dirty="0">
                <a:latin typeface="Times New Roman" panose="02020603050405020304" pitchFamily="18" charset="0"/>
                <a:cs typeface="Times New Roman" panose="02020603050405020304" pitchFamily="18" charset="0"/>
              </a:rPr>
              <a:t>Overtime and Backfill Costs</a:t>
            </a:r>
          </a:p>
        </p:txBody>
      </p:sp>
      <p:sp>
        <p:nvSpPr>
          <p:cNvPr id="3" name="Rectangle 2"/>
          <p:cNvSpPr/>
          <p:nvPr/>
        </p:nvSpPr>
        <p:spPr>
          <a:xfrm>
            <a:off x="304800" y="1066800"/>
            <a:ext cx="8534400" cy="4924425"/>
          </a:xfrm>
          <a:prstGeom prst="rect">
            <a:avLst/>
          </a:prstGeom>
        </p:spPr>
        <p:txBody>
          <a:bodyPr wrap="square">
            <a:spAutoFit/>
          </a:bodyPr>
          <a:lstStyle/>
          <a:p>
            <a:r>
              <a:rPr lang="en-US" sz="2000" dirty="0">
                <a:latin typeface="Times New Roman" panose="02020603050405020304" pitchFamily="18" charset="0"/>
                <a:ea typeface="Times New Roman" panose="02020603050405020304" pitchFamily="18" charset="0"/>
                <a:cs typeface="Times New Roman" panose="02020603050405020304" pitchFamily="18" charset="0"/>
              </a:rPr>
              <a:t>PHMSA will now allow HMEP recipients to be reimbursed for Overtime and Backfill Costs</a:t>
            </a:r>
          </a:p>
          <a:p>
            <a:endParaRPr lang="en-US" dirty="0">
              <a:latin typeface="Times New Roman" panose="02020603050405020304" pitchFamily="18" charset="0"/>
              <a:cs typeface="Times New Roman" panose="02020603050405020304" pitchFamily="18" charset="0"/>
            </a:endParaRPr>
          </a:p>
          <a:p>
            <a:pPr marL="285750" indent="-285750">
              <a:spcAft>
                <a:spcPts val="1200"/>
              </a:spcAft>
              <a:buFont typeface="Arial" panose="020B0604020202020204" pitchFamily="34" charset="0"/>
              <a:buChar char="•"/>
            </a:pPr>
            <a:r>
              <a:rPr lang="en-US" dirty="0">
                <a:latin typeface="Times New Roman" panose="02020603050405020304" pitchFamily="18" charset="0"/>
                <a:cs typeface="Times New Roman" panose="02020603050405020304" pitchFamily="18" charset="0"/>
              </a:rPr>
              <a:t>These costs must be related to an HMEP </a:t>
            </a:r>
            <a:r>
              <a:rPr lang="en-US" u="sng" dirty="0">
                <a:latin typeface="Times New Roman" panose="02020603050405020304" pitchFamily="18" charset="0"/>
                <a:cs typeface="Times New Roman" panose="02020603050405020304" pitchFamily="18" charset="0"/>
              </a:rPr>
              <a:t>training</a:t>
            </a:r>
            <a:r>
              <a:rPr lang="en-US" dirty="0">
                <a:latin typeface="Times New Roman" panose="02020603050405020304" pitchFamily="18" charset="0"/>
                <a:cs typeface="Times New Roman" panose="02020603050405020304" pitchFamily="18" charset="0"/>
              </a:rPr>
              <a:t> activity. </a:t>
            </a:r>
          </a:p>
          <a:p>
            <a:pPr marL="285750" indent="-285750">
              <a:spcAft>
                <a:spcPts val="1200"/>
              </a:spcAft>
              <a:buFont typeface="Arial" panose="020B0604020202020204" pitchFamily="34" charset="0"/>
              <a:buChar char="•"/>
            </a:pPr>
            <a:r>
              <a:rPr lang="en-US" dirty="0">
                <a:latin typeface="Times New Roman" panose="02020603050405020304" pitchFamily="18" charset="0"/>
                <a:cs typeface="Times New Roman" panose="02020603050405020304" pitchFamily="18" charset="0"/>
              </a:rPr>
              <a:t>Planning activities are not eligible. </a:t>
            </a:r>
          </a:p>
          <a:p>
            <a:pPr marL="285750" indent="-285750">
              <a:spcAft>
                <a:spcPts val="1200"/>
              </a:spcAft>
              <a:buFont typeface="Arial" panose="020B0604020202020204" pitchFamily="34" charset="0"/>
              <a:buChar char="•"/>
            </a:pPr>
            <a:r>
              <a:rPr lang="en-US" dirty="0">
                <a:latin typeface="Times New Roman" panose="02020603050405020304" pitchFamily="18" charset="0"/>
                <a:cs typeface="Times New Roman" panose="02020603050405020304" pitchFamily="18" charset="0"/>
              </a:rPr>
              <a:t>Grant recipients </a:t>
            </a:r>
            <a:r>
              <a:rPr lang="en-US" u="sng" dirty="0">
                <a:latin typeface="Times New Roman" panose="02020603050405020304" pitchFamily="18" charset="0"/>
                <a:cs typeface="Times New Roman" panose="02020603050405020304" pitchFamily="18" charset="0"/>
              </a:rPr>
              <a:t>must</a:t>
            </a:r>
            <a:r>
              <a:rPr lang="en-US" dirty="0">
                <a:latin typeface="Times New Roman" panose="02020603050405020304" pitchFamily="18" charset="0"/>
                <a:cs typeface="Times New Roman" panose="02020603050405020304" pitchFamily="18" charset="0"/>
              </a:rPr>
              <a:t> retain a list of all individuals involved in these costs and their salary (individual trained and individual backfilling)</a:t>
            </a:r>
          </a:p>
          <a:p>
            <a:pPr marL="285750" indent="-285750">
              <a:spcAft>
                <a:spcPts val="1200"/>
              </a:spcAft>
              <a:buFont typeface="Arial" panose="020B0604020202020204" pitchFamily="34" charset="0"/>
              <a:buChar char="•"/>
            </a:pPr>
            <a:r>
              <a:rPr lang="en-US" dirty="0">
                <a:latin typeface="Times New Roman" panose="02020603050405020304" pitchFamily="18" charset="0"/>
                <a:cs typeface="Times New Roman" panose="02020603050405020304" pitchFamily="18" charset="0"/>
              </a:rPr>
              <a:t>Grant recipients </a:t>
            </a:r>
            <a:r>
              <a:rPr lang="en-US" u="sng" dirty="0">
                <a:latin typeface="Times New Roman" panose="02020603050405020304" pitchFamily="18" charset="0"/>
                <a:cs typeface="Times New Roman" panose="02020603050405020304" pitchFamily="18" charset="0"/>
              </a:rPr>
              <a:t>must</a:t>
            </a:r>
            <a:r>
              <a:rPr lang="en-US" dirty="0">
                <a:latin typeface="Times New Roman" panose="02020603050405020304" pitchFamily="18" charset="0"/>
                <a:cs typeface="Times New Roman" panose="02020603050405020304" pitchFamily="18" charset="0"/>
              </a:rPr>
              <a:t> provide PHMSA with an internal management plan to ensure adequate oversight for these costs prior to the activity occurring.</a:t>
            </a:r>
          </a:p>
          <a:p>
            <a:pPr marL="285750" indent="-285750">
              <a:buFont typeface="Arial" panose="020B0604020202020204" pitchFamily="34" charset="0"/>
              <a:buChar char="•"/>
            </a:pPr>
            <a:r>
              <a:rPr lang="en-US" dirty="0">
                <a:latin typeface="Times New Roman" panose="02020603050405020304" pitchFamily="18" charset="0"/>
                <a:cs typeface="Times New Roman" panose="02020603050405020304" pitchFamily="18" charset="0"/>
              </a:rPr>
              <a:t>Volunteer stipends will also be allowed provided that grant recipients provide PHMSA with documentation showing how the stipend amount was determined. Prior-approval must be received before issuing stipends. </a:t>
            </a:r>
          </a:p>
          <a:p>
            <a:pPr marL="285750" indent="-285750">
              <a:lnSpc>
                <a:spcPct val="150000"/>
              </a:lnSpc>
              <a:buFont typeface="Arial" panose="020B0604020202020204" pitchFamily="34" charset="0"/>
              <a:buChar char="•"/>
            </a:pPr>
            <a:endParaRPr lang="en-US" b="1" dirty="0">
              <a:latin typeface="Times New Roman" panose="02020603050405020304" pitchFamily="18" charset="0"/>
              <a:cs typeface="Times New Roman" panose="02020603050405020304" pitchFamily="18" charset="0"/>
            </a:endParaRPr>
          </a:p>
          <a:p>
            <a:pPr>
              <a:lnSpc>
                <a:spcPct val="150000"/>
              </a:lnSpc>
            </a:pPr>
            <a:endParaRPr lang="en-US" b="1" dirty="0">
              <a:latin typeface="Times New Roman" panose="02020603050405020304" pitchFamily="18" charset="0"/>
              <a:ea typeface="Times New Roman" panose="02020603050405020304" pitchFamily="18" charset="0"/>
            </a:endParaRPr>
          </a:p>
        </p:txBody>
      </p:sp>
      <p:sp>
        <p:nvSpPr>
          <p:cNvPr id="4" name="TextBox 3"/>
          <p:cNvSpPr txBox="1"/>
          <p:nvPr/>
        </p:nvSpPr>
        <p:spPr>
          <a:xfrm>
            <a:off x="381000" y="3853934"/>
            <a:ext cx="5410200" cy="369332"/>
          </a:xfrm>
          <a:prstGeom prst="rect">
            <a:avLst/>
          </a:prstGeom>
          <a:ln/>
        </p:spPr>
        <p:txBody>
          <a:bodyPr vert="horz" wrap="square" lIns="91440" tIns="45720" rIns="91440" bIns="45720" rtlCol="0" anchor="ctr">
            <a:spAutoFit/>
          </a:bodyPr>
          <a:lstStyle/>
          <a:p>
            <a:pPr marL="285750" indent="-285750">
              <a:buFont typeface="Arial" panose="020B0604020202020204" pitchFamily="34" charset="0"/>
              <a:buChar char="•"/>
            </a:pPr>
            <a:endParaRPr lang="en-US"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81569266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Title 1"/>
          <p:cNvSpPr>
            <a:spLocks noGrp="1"/>
          </p:cNvSpPr>
          <p:nvPr>
            <p:ph type="title"/>
          </p:nvPr>
        </p:nvSpPr>
        <p:spPr>
          <a:xfrm>
            <a:off x="-28575" y="228600"/>
            <a:ext cx="9144000" cy="720329"/>
          </a:xfrm>
        </p:spPr>
        <p:txBody>
          <a:bodyPr>
            <a:noAutofit/>
          </a:bodyPr>
          <a:lstStyle/>
          <a:p>
            <a:pPr eaLnBrk="1" hangingPunct="1"/>
            <a:r>
              <a:rPr lang="en-US" altLang="en-US" sz="3200" b="1" dirty="0">
                <a:latin typeface="Times New Roman" panose="02020603050405020304" pitchFamily="18" charset="0"/>
                <a:cs typeface="Times New Roman" panose="02020603050405020304" pitchFamily="18" charset="0"/>
              </a:rPr>
              <a:t>Hazmat Grant Program </a:t>
            </a:r>
            <a:br>
              <a:rPr lang="en-US" altLang="en-US" sz="3200" b="1" dirty="0">
                <a:latin typeface="Times New Roman" panose="02020603050405020304" pitchFamily="18" charset="0"/>
                <a:cs typeface="Times New Roman" panose="02020603050405020304" pitchFamily="18" charset="0"/>
              </a:rPr>
            </a:br>
            <a:r>
              <a:rPr lang="en-US" altLang="en-US" sz="3200" b="1" dirty="0">
                <a:latin typeface="Times New Roman" panose="02020603050405020304" pitchFamily="18" charset="0"/>
                <a:cs typeface="Times New Roman" panose="02020603050405020304" pitchFamily="18" charset="0"/>
              </a:rPr>
              <a:t>Contact</a:t>
            </a:r>
            <a:r>
              <a:rPr lang="en-US" altLang="en-US" sz="3200" b="1" dirty="0">
                <a:solidFill>
                  <a:schemeClr val="accent6">
                    <a:lumMod val="50000"/>
                  </a:schemeClr>
                </a:solidFill>
                <a:latin typeface="Times New Roman" panose="02020603050405020304" pitchFamily="18" charset="0"/>
                <a:cs typeface="Times New Roman" panose="02020603050405020304" pitchFamily="18" charset="0"/>
              </a:rPr>
              <a:t> </a:t>
            </a:r>
            <a:r>
              <a:rPr lang="en-US" altLang="en-US" sz="3200" b="1" dirty="0">
                <a:latin typeface="Times New Roman" panose="02020603050405020304" pitchFamily="18" charset="0"/>
                <a:cs typeface="Times New Roman" panose="02020603050405020304" pitchFamily="18" charset="0"/>
              </a:rPr>
              <a:t>Information</a:t>
            </a:r>
          </a:p>
        </p:txBody>
      </p:sp>
      <p:sp>
        <p:nvSpPr>
          <p:cNvPr id="49155" name="Content Placeholder 2"/>
          <p:cNvSpPr>
            <a:spLocks noGrp="1"/>
          </p:cNvSpPr>
          <p:nvPr>
            <p:ph idx="1"/>
          </p:nvPr>
        </p:nvSpPr>
        <p:spPr>
          <a:xfrm>
            <a:off x="0" y="1600200"/>
            <a:ext cx="9144000" cy="2971800"/>
          </a:xfrm>
        </p:spPr>
        <p:txBody>
          <a:bodyPr>
            <a:normAutofit/>
          </a:bodyPr>
          <a:lstStyle/>
          <a:p>
            <a:pPr marL="0" indent="0" algn="ctr">
              <a:lnSpc>
                <a:spcPct val="110000"/>
              </a:lnSpc>
              <a:spcBef>
                <a:spcPts val="0"/>
              </a:spcBef>
              <a:spcAft>
                <a:spcPts val="1200"/>
              </a:spcAft>
              <a:buNone/>
              <a:defRPr/>
            </a:pPr>
            <a:r>
              <a:rPr lang="en-US" sz="2400" b="1" dirty="0">
                <a:latin typeface="Times New Roman" panose="02020603050405020304" pitchFamily="18" charset="0"/>
                <a:cs typeface="Times New Roman" panose="02020603050405020304" pitchFamily="18" charset="0"/>
              </a:rPr>
              <a:t>General Grant Inquiries:</a:t>
            </a:r>
            <a:r>
              <a:rPr lang="en-US" sz="2400" dirty="0">
                <a:latin typeface="Times New Roman" panose="02020603050405020304" pitchFamily="18" charset="0"/>
                <a:cs typeface="Times New Roman" panose="02020603050405020304" pitchFamily="18" charset="0"/>
              </a:rPr>
              <a:t> </a:t>
            </a:r>
            <a:r>
              <a:rPr lang="en-US" sz="2400" dirty="0">
                <a:latin typeface="Times New Roman" panose="02020603050405020304" pitchFamily="18" charset="0"/>
                <a:cs typeface="Times New Roman" panose="02020603050405020304" pitchFamily="18" charset="0"/>
                <a:hlinkClick r:id="rId2"/>
              </a:rPr>
              <a:t>HMEP.Grants@dot.gov</a:t>
            </a:r>
            <a:endParaRPr lang="en-US" sz="2400" b="1" dirty="0">
              <a:latin typeface="Times New Roman" panose="02020603050405020304" pitchFamily="18" charset="0"/>
              <a:cs typeface="Times New Roman" panose="02020603050405020304" pitchFamily="18" charset="0"/>
            </a:endParaRPr>
          </a:p>
          <a:p>
            <a:pPr marL="457200" lvl="1" indent="0" algn="ctr">
              <a:lnSpc>
                <a:spcPct val="110000"/>
              </a:lnSpc>
              <a:spcBef>
                <a:spcPts val="0"/>
              </a:spcBef>
              <a:spcAft>
                <a:spcPts val="1200"/>
              </a:spcAft>
              <a:buNone/>
              <a:defRPr/>
            </a:pPr>
            <a:r>
              <a:rPr lang="en-US" sz="2400" b="1" dirty="0">
                <a:latin typeface="Times New Roman" panose="02020603050405020304" pitchFamily="18" charset="0"/>
                <a:cs typeface="Times New Roman" panose="02020603050405020304" pitchFamily="18" charset="0"/>
              </a:rPr>
              <a:t>Website: </a:t>
            </a:r>
            <a:r>
              <a:rPr lang="en-US" sz="2400" dirty="0">
                <a:solidFill>
                  <a:schemeClr val="accent3">
                    <a:lumMod val="75000"/>
                  </a:schemeClr>
                </a:solidFill>
                <a:latin typeface="Times New Roman" panose="02020603050405020304" pitchFamily="18" charset="0"/>
                <a:cs typeface="Times New Roman" panose="02020603050405020304" pitchFamily="18" charset="0"/>
                <a:hlinkClick r:id="rId3"/>
              </a:rPr>
              <a:t>www.phmsa.dot.gov/hazmat/grants</a:t>
            </a:r>
            <a:endParaRPr lang="en-US" sz="2400" dirty="0">
              <a:solidFill>
                <a:schemeClr val="accent3">
                  <a:lumMod val="75000"/>
                </a:schemeClr>
              </a:solidFill>
              <a:latin typeface="Times New Roman" panose="02020603050405020304" pitchFamily="18" charset="0"/>
              <a:cs typeface="Times New Roman" panose="02020603050405020304" pitchFamily="18" charset="0"/>
            </a:endParaRPr>
          </a:p>
          <a:p>
            <a:pPr marL="457200" lvl="1" indent="0" algn="ctr">
              <a:lnSpc>
                <a:spcPct val="110000"/>
              </a:lnSpc>
              <a:spcBef>
                <a:spcPts val="0"/>
              </a:spcBef>
              <a:spcAft>
                <a:spcPts val="1200"/>
              </a:spcAft>
              <a:buNone/>
              <a:defRPr/>
            </a:pPr>
            <a:r>
              <a:rPr lang="en-US" sz="2400" b="1" dirty="0">
                <a:latin typeface="Times New Roman" panose="02020603050405020304" pitchFamily="18" charset="0"/>
                <a:cs typeface="Times New Roman" panose="02020603050405020304" pitchFamily="18" charset="0"/>
              </a:rPr>
              <a:t>General Phone Number:</a:t>
            </a:r>
            <a:r>
              <a:rPr lang="en-US" sz="2400" dirty="0">
                <a:latin typeface="Times New Roman" panose="02020603050405020304" pitchFamily="18" charset="0"/>
                <a:cs typeface="Times New Roman" panose="02020603050405020304" pitchFamily="18" charset="0"/>
              </a:rPr>
              <a:t> (202)366-1109 </a:t>
            </a:r>
          </a:p>
          <a:p>
            <a:pPr marL="0" indent="0" eaLnBrk="1" hangingPunct="1">
              <a:buNone/>
              <a:defRPr/>
            </a:pPr>
            <a:r>
              <a:rPr lang="en-US" sz="2400" b="1" dirty="0">
                <a:latin typeface="Times New Roman" panose="02020603050405020304" pitchFamily="18" charset="0"/>
                <a:cs typeface="Times New Roman" panose="02020603050405020304" pitchFamily="18" charset="0"/>
              </a:rPr>
              <a:t>Chief: </a:t>
            </a:r>
            <a:r>
              <a:rPr lang="en-US" sz="2400" dirty="0">
                <a:latin typeface="Times New Roman" panose="02020603050405020304" pitchFamily="18" charset="0"/>
                <a:cs typeface="Times New Roman" panose="02020603050405020304" pitchFamily="18" charset="0"/>
              </a:rPr>
              <a:t>Shakira Mack, (202) 366-5090, </a:t>
            </a:r>
            <a:r>
              <a:rPr lang="en-US" sz="2400" dirty="0">
                <a:latin typeface="Times New Roman" panose="02020603050405020304" pitchFamily="18" charset="0"/>
                <a:cs typeface="Times New Roman" panose="02020603050405020304" pitchFamily="18" charset="0"/>
                <a:hlinkClick r:id="rId4"/>
              </a:rPr>
              <a:t>Shakira.Mack@dot.gov</a:t>
            </a:r>
            <a:r>
              <a:rPr lang="en-US" sz="2400" dirty="0">
                <a:latin typeface="Times New Roman" panose="02020603050405020304" pitchFamily="18" charset="0"/>
                <a:cs typeface="Times New Roman" panose="02020603050405020304" pitchFamily="18" charset="0"/>
              </a:rPr>
              <a:t> </a:t>
            </a:r>
          </a:p>
          <a:p>
            <a:pPr marL="0" indent="0" eaLnBrk="1" hangingPunct="1">
              <a:buNone/>
              <a:defRPr/>
            </a:pPr>
            <a:r>
              <a:rPr lang="en-US" sz="2400" b="1" dirty="0">
                <a:latin typeface="Times New Roman" panose="02020603050405020304" pitchFamily="18" charset="0"/>
                <a:cs typeface="Times New Roman" panose="02020603050405020304" pitchFamily="18" charset="0"/>
              </a:rPr>
              <a:t>Team Lead: </a:t>
            </a:r>
            <a:r>
              <a:rPr lang="en-US" sz="2400" dirty="0">
                <a:latin typeface="Times New Roman" panose="02020603050405020304" pitchFamily="18" charset="0"/>
                <a:cs typeface="Times New Roman" panose="02020603050405020304" pitchFamily="18" charset="0"/>
              </a:rPr>
              <a:t>Carla Sheppard, (202) 366-2738, </a:t>
            </a:r>
            <a:r>
              <a:rPr lang="en-US" sz="2400" dirty="0">
                <a:latin typeface="Times New Roman" panose="02020603050405020304" pitchFamily="18" charset="0"/>
                <a:cs typeface="Times New Roman" panose="02020603050405020304" pitchFamily="18" charset="0"/>
                <a:hlinkClick r:id="rId5"/>
              </a:rPr>
              <a:t>Carla.Sheppard@dot.gov</a:t>
            </a:r>
            <a:r>
              <a:rPr lang="en-US" sz="2400" dirty="0">
                <a:latin typeface="Times New Roman" panose="02020603050405020304" pitchFamily="18" charset="0"/>
                <a:cs typeface="Times New Roman" panose="02020603050405020304" pitchFamily="18" charset="0"/>
              </a:rPr>
              <a:t> </a:t>
            </a:r>
          </a:p>
        </p:txBody>
      </p:sp>
      <p:sp>
        <p:nvSpPr>
          <p:cNvPr id="4" name="Slide Number Placeholder 3"/>
          <p:cNvSpPr>
            <a:spLocks noGrp="1"/>
          </p:cNvSpPr>
          <p:nvPr>
            <p:ph type="sldNum" sz="quarter" idx="12"/>
          </p:nvPr>
        </p:nvSpPr>
        <p:spPr>
          <a:xfrm>
            <a:off x="7924800" y="5586412"/>
            <a:ext cx="990600" cy="357188"/>
          </a:xfrm>
          <a:prstGeom prst="rect">
            <a:avLst/>
          </a:prstGeom>
        </p:spPr>
        <p:txBody>
          <a:bodyPr/>
          <a:lstStyle/>
          <a:p>
            <a:pPr>
              <a:defRPr/>
            </a:pPr>
            <a:r>
              <a:rPr lang="en-US"/>
              <a:t>- </a:t>
            </a:r>
            <a:fld id="{147F6307-8FA7-483D-ABFF-44D990726EB8}" type="slidenum">
              <a:rPr lang="en-US" smtClean="0"/>
              <a:pPr>
                <a:defRPr/>
              </a:pPr>
              <a:t>21</a:t>
            </a:fld>
            <a:r>
              <a:rPr lang="en-US"/>
              <a:t> -</a:t>
            </a:r>
          </a:p>
        </p:txBody>
      </p:sp>
    </p:spTree>
    <p:extLst>
      <p:ext uri="{BB962C8B-B14F-4D97-AF65-F5344CB8AC3E}">
        <p14:creationId xmlns:p14="http://schemas.microsoft.com/office/powerpoint/2010/main" val="149536563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 name="Slide Number Placeholder 3"/>
          <p:cNvSpPr txBox="1">
            <a:spLocks/>
          </p:cNvSpPr>
          <p:nvPr/>
        </p:nvSpPr>
        <p:spPr>
          <a:xfrm>
            <a:off x="6705600" y="6324600"/>
            <a:ext cx="358726" cy="365125"/>
          </a:xfrm>
          <a:prstGeom prst="rect">
            <a:avLst/>
          </a:prstGeom>
          <a:ln/>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A37B69A5-BA6F-4BB5-A40A-0EC1B5725BB6}" type="slidenum">
              <a:rPr lang="en-US" smtClean="0"/>
              <a:pPr>
                <a:defRPr/>
              </a:pPr>
              <a:t>22</a:t>
            </a:fld>
            <a:endParaRPr lang="en-US" dirty="0"/>
          </a:p>
        </p:txBody>
      </p:sp>
      <p:pic>
        <p:nvPicPr>
          <p:cNvPr id="5" name="Picture 4" descr="Questions - Highway image"/>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9600" y="914400"/>
            <a:ext cx="7620000" cy="4495800"/>
          </a:xfrm>
          <a:prstGeom prst="rect">
            <a:avLst/>
          </a:prstGeom>
        </p:spPr>
      </p:pic>
    </p:spTree>
    <p:extLst>
      <p:ext uri="{BB962C8B-B14F-4D97-AF65-F5344CB8AC3E}">
        <p14:creationId xmlns:p14="http://schemas.microsoft.com/office/powerpoint/2010/main" val="401829523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3"/>
          <p:cNvSpPr txBox="1">
            <a:spLocks/>
          </p:cNvSpPr>
          <p:nvPr/>
        </p:nvSpPr>
        <p:spPr>
          <a:xfrm>
            <a:off x="6705600" y="6324600"/>
            <a:ext cx="358726" cy="365125"/>
          </a:xfrm>
          <a:prstGeom prst="rect">
            <a:avLst/>
          </a:prstGeom>
          <a:ln/>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A37B69A5-BA6F-4BB5-A40A-0EC1B5725BB6}" type="slidenum">
              <a:rPr lang="en-US" smtClean="0"/>
              <a:pPr>
                <a:defRPr/>
              </a:pPr>
              <a:t>23</a:t>
            </a:fld>
            <a:endParaRPr lang="en-US" dirty="0"/>
          </a:p>
        </p:txBody>
      </p:sp>
      <p:sp>
        <p:nvSpPr>
          <p:cNvPr id="2" name="TextBox 1"/>
          <p:cNvSpPr txBox="1"/>
          <p:nvPr/>
        </p:nvSpPr>
        <p:spPr>
          <a:xfrm>
            <a:off x="1676400" y="220772"/>
            <a:ext cx="6019800" cy="584775"/>
          </a:xfrm>
          <a:prstGeom prst="rect">
            <a:avLst/>
          </a:prstGeom>
          <a:ln/>
        </p:spPr>
        <p:txBody>
          <a:bodyPr vert="horz" wrap="square" lIns="91440" tIns="45720" rIns="91440" bIns="45720" rtlCol="0" anchor="ctr">
            <a:spAutoFit/>
          </a:bodyPr>
          <a:lstStyle/>
          <a:p>
            <a:pPr algn="ctr"/>
            <a:r>
              <a:rPr lang="en-US" sz="3200" b="1" dirty="0">
                <a:latin typeface="Times New Roman" panose="02020603050405020304" pitchFamily="18" charset="0"/>
                <a:cs typeface="Times New Roman" panose="02020603050405020304" pitchFamily="18" charset="0"/>
              </a:rPr>
              <a:t>Q&amp;A </a:t>
            </a:r>
          </a:p>
        </p:txBody>
      </p:sp>
      <p:sp>
        <p:nvSpPr>
          <p:cNvPr id="3" name="Rectangle 2"/>
          <p:cNvSpPr/>
          <p:nvPr/>
        </p:nvSpPr>
        <p:spPr>
          <a:xfrm>
            <a:off x="228600" y="1219200"/>
            <a:ext cx="8915400" cy="4539704"/>
          </a:xfrm>
          <a:prstGeom prst="rect">
            <a:avLst/>
          </a:prstGeom>
        </p:spPr>
        <p:txBody>
          <a:bodyPr wrap="square">
            <a:spAutoFit/>
          </a:bodyPr>
          <a:lstStyle/>
          <a:p>
            <a:r>
              <a:rPr lang="en-US" sz="1700" b="1" dirty="0">
                <a:latin typeface="Times New Roman" panose="02020603050405020304" pitchFamily="18" charset="0"/>
                <a:cs typeface="Times New Roman" panose="02020603050405020304" pitchFamily="18" charset="0"/>
              </a:rPr>
              <a:t>1. Does PHMSA have a list of allowable COVID-19 items that can be purchased with HMEP funds?</a:t>
            </a:r>
          </a:p>
          <a:p>
            <a:pPr marL="342900" indent="-342900">
              <a:buFont typeface="Wingdings" panose="05000000000000000000" pitchFamily="2" charset="2"/>
              <a:buChar char="v"/>
            </a:pPr>
            <a:r>
              <a:rPr lang="en-US" sz="1700" dirty="0">
                <a:latin typeface="Times New Roman" panose="02020603050405020304" pitchFamily="18" charset="0"/>
                <a:ea typeface="Times New Roman" panose="02020603050405020304" pitchFamily="18" charset="0"/>
              </a:rPr>
              <a:t>No, currently we do not have a list of allowable COVID-19 items that can be purchased with HMEP fund; however as we receive request and approve COVID-19 purchases we will start compiling a list and share it with our grantees.</a:t>
            </a:r>
          </a:p>
          <a:p>
            <a:endParaRPr lang="en-US" sz="1700" b="1" dirty="0">
              <a:latin typeface="Times New Roman" panose="02020603050405020304" pitchFamily="18" charset="0"/>
              <a:cs typeface="Times New Roman" panose="02020603050405020304" pitchFamily="18" charset="0"/>
            </a:endParaRPr>
          </a:p>
          <a:p>
            <a:r>
              <a:rPr lang="en-US" sz="1700" b="1" dirty="0">
                <a:latin typeface="Times New Roman" panose="02020603050405020304" pitchFamily="18" charset="0"/>
                <a:cs typeface="Times New Roman" panose="02020603050405020304" pitchFamily="18" charset="0"/>
              </a:rPr>
              <a:t>2. Can we purchase laptops to facilitate virtual trainings?</a:t>
            </a:r>
            <a:endParaRPr lang="en-US" sz="1700" dirty="0">
              <a:latin typeface="Times New Roman" panose="02020603050405020304" pitchFamily="18" charset="0"/>
              <a:cs typeface="Times New Roman" panose="02020603050405020304" pitchFamily="18" charset="0"/>
            </a:endParaRPr>
          </a:p>
          <a:p>
            <a:pPr marL="342900" indent="-342900">
              <a:buFont typeface="Wingdings" panose="05000000000000000000" pitchFamily="2" charset="2"/>
              <a:buChar char="v"/>
            </a:pPr>
            <a:r>
              <a:rPr lang="en-US" sz="1700" dirty="0">
                <a:latin typeface="Times New Roman" panose="02020603050405020304" pitchFamily="18" charset="0"/>
              </a:rPr>
              <a:t>Yes, laptop purchases for HMEP approved activities are allowable. PHMSA will review each request to ensure that the costs per unit is reasonable.</a:t>
            </a:r>
          </a:p>
          <a:p>
            <a:endParaRPr lang="en-US" sz="1700" dirty="0">
              <a:latin typeface="Times New Roman" panose="02020603050405020304" pitchFamily="18" charset="0"/>
            </a:endParaRPr>
          </a:p>
          <a:p>
            <a:r>
              <a:rPr lang="en-US" sz="1700" b="1" dirty="0">
                <a:latin typeface="Times New Roman" panose="02020603050405020304" pitchFamily="18" charset="0"/>
              </a:rPr>
              <a:t>3. Is internet subscription to facilitate the virtual trainings allowable cost to the HMEP grant?</a:t>
            </a:r>
          </a:p>
          <a:p>
            <a:pPr marL="285750" indent="-285750">
              <a:buFont typeface="Wingdings" panose="05000000000000000000" pitchFamily="2" charset="2"/>
              <a:buChar char="v"/>
            </a:pPr>
            <a:r>
              <a:rPr lang="en-US" sz="1700" dirty="0">
                <a:latin typeface="Times New Roman" panose="02020603050405020304" pitchFamily="18" charset="0"/>
              </a:rPr>
              <a:t>Yes, internet subscription is an allowable cost to the HMEP grant program. However, PHMSA may not cover a 100% of the cost if the services will be used for more than conducting the approved HMEP activities.</a:t>
            </a:r>
          </a:p>
          <a:p>
            <a:pPr marL="285750" indent="-285750">
              <a:buFont typeface="Wingdings" panose="05000000000000000000" pitchFamily="2" charset="2"/>
              <a:buChar char="v"/>
            </a:pPr>
            <a:endParaRPr lang="en-US" sz="1700" dirty="0">
              <a:latin typeface="Times New Roman" panose="02020603050405020304" pitchFamily="18" charset="0"/>
            </a:endParaRPr>
          </a:p>
          <a:p>
            <a:endParaRPr lang="en-US" sz="1700" dirty="0">
              <a:latin typeface="Times New Roman" panose="02020603050405020304" pitchFamily="18" charset="0"/>
              <a:cs typeface="Times New Roman" panose="02020603050405020304" pitchFamily="18" charset="0"/>
            </a:endParaRPr>
          </a:p>
          <a:p>
            <a:endParaRPr lang="en-US" sz="17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37330234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3"/>
          <p:cNvSpPr txBox="1">
            <a:spLocks/>
          </p:cNvSpPr>
          <p:nvPr/>
        </p:nvSpPr>
        <p:spPr>
          <a:xfrm>
            <a:off x="6705600" y="6324600"/>
            <a:ext cx="358726" cy="365125"/>
          </a:xfrm>
          <a:prstGeom prst="rect">
            <a:avLst/>
          </a:prstGeom>
          <a:ln/>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A37B69A5-BA6F-4BB5-A40A-0EC1B5725BB6}" type="slidenum">
              <a:rPr lang="en-US" smtClean="0"/>
              <a:pPr>
                <a:defRPr/>
              </a:pPr>
              <a:t>24</a:t>
            </a:fld>
            <a:endParaRPr lang="en-US" dirty="0"/>
          </a:p>
        </p:txBody>
      </p:sp>
      <p:sp>
        <p:nvSpPr>
          <p:cNvPr id="2" name="TextBox 1"/>
          <p:cNvSpPr txBox="1"/>
          <p:nvPr/>
        </p:nvSpPr>
        <p:spPr>
          <a:xfrm>
            <a:off x="1676400" y="220772"/>
            <a:ext cx="6019800" cy="584775"/>
          </a:xfrm>
          <a:prstGeom prst="rect">
            <a:avLst/>
          </a:prstGeom>
          <a:ln/>
        </p:spPr>
        <p:txBody>
          <a:bodyPr vert="horz" wrap="square" lIns="91440" tIns="45720" rIns="91440" bIns="45720" rtlCol="0" anchor="ctr">
            <a:spAutoFit/>
          </a:bodyPr>
          <a:lstStyle/>
          <a:p>
            <a:pPr algn="ctr"/>
            <a:r>
              <a:rPr lang="en-US" sz="3200" b="1" dirty="0">
                <a:latin typeface="Times New Roman" panose="02020603050405020304" pitchFamily="18" charset="0"/>
                <a:cs typeface="Times New Roman" panose="02020603050405020304" pitchFamily="18" charset="0"/>
              </a:rPr>
              <a:t>Q&amp;A </a:t>
            </a:r>
          </a:p>
        </p:txBody>
      </p:sp>
      <p:sp>
        <p:nvSpPr>
          <p:cNvPr id="3" name="Rectangle 2"/>
          <p:cNvSpPr/>
          <p:nvPr/>
        </p:nvSpPr>
        <p:spPr>
          <a:xfrm>
            <a:off x="228600" y="1219200"/>
            <a:ext cx="8915400" cy="4539704"/>
          </a:xfrm>
          <a:prstGeom prst="rect">
            <a:avLst/>
          </a:prstGeom>
        </p:spPr>
        <p:txBody>
          <a:bodyPr wrap="square">
            <a:spAutoFit/>
          </a:bodyPr>
          <a:lstStyle/>
          <a:p>
            <a:r>
              <a:rPr lang="en-US" sz="1700" b="1" dirty="0">
                <a:latin typeface="Times New Roman" panose="02020603050405020304" pitchFamily="18" charset="0"/>
                <a:cs typeface="Times New Roman" panose="02020603050405020304" pitchFamily="18" charset="0"/>
              </a:rPr>
              <a:t>4. Does virtual training has to be a combination of hazmat transportation related and non-transportation related or can it be one or the other ?</a:t>
            </a:r>
          </a:p>
          <a:p>
            <a:pPr marL="342900" indent="-342900">
              <a:buFont typeface="Wingdings" panose="05000000000000000000" pitchFamily="2" charset="2"/>
              <a:buChar char="v"/>
            </a:pPr>
            <a:r>
              <a:rPr lang="en-US" sz="1700" dirty="0">
                <a:latin typeface="Times New Roman" panose="02020603050405020304" pitchFamily="18" charset="0"/>
                <a:ea typeface="Times New Roman" panose="02020603050405020304" pitchFamily="18" charset="0"/>
              </a:rPr>
              <a:t>No, trainings can be a combination or it can be only hazmat transportation related type of virtual trainings. HMEP does not allow trainings that does not have a component of the hazmat transportation related tie in. If a grantee is conducting a training that has a component of the hazmat transportation tie-in then PHMSA will cover a percentage of the cost based of how much of the training is HMEP related.</a:t>
            </a:r>
          </a:p>
          <a:p>
            <a:endParaRPr lang="en-US" sz="1700" b="1" dirty="0">
              <a:latin typeface="Times New Roman" panose="02020603050405020304" pitchFamily="18" charset="0"/>
              <a:cs typeface="Times New Roman" panose="02020603050405020304" pitchFamily="18" charset="0"/>
            </a:endParaRPr>
          </a:p>
          <a:p>
            <a:r>
              <a:rPr lang="en-US" sz="1700" b="1" dirty="0">
                <a:latin typeface="Times New Roman" panose="02020603050405020304" pitchFamily="18" charset="0"/>
                <a:cs typeface="Times New Roman" panose="02020603050405020304" pitchFamily="18" charset="0"/>
              </a:rPr>
              <a:t>5. Are there significant differences between the states and tribes?</a:t>
            </a:r>
            <a:endParaRPr lang="en-US" sz="1700" dirty="0">
              <a:latin typeface="Times New Roman" panose="02020603050405020304" pitchFamily="18" charset="0"/>
              <a:cs typeface="Times New Roman" panose="02020603050405020304" pitchFamily="18" charset="0"/>
            </a:endParaRPr>
          </a:p>
          <a:p>
            <a:pPr marL="342900" indent="-342900">
              <a:buFont typeface="Wingdings" panose="05000000000000000000" pitchFamily="2" charset="2"/>
              <a:buChar char="v"/>
            </a:pPr>
            <a:r>
              <a:rPr lang="en-US" sz="1700" dirty="0">
                <a:latin typeface="Times New Roman" panose="02020603050405020304" pitchFamily="18" charset="0"/>
              </a:rPr>
              <a:t>The biggest difference between the states and the tribes is performance period. Tribes are on a one year performance period, while the states are on a three year performance period. The one year performance period for tribes allow tribes that do not have an HMEP grant an opportunity to apply for the HMEP grant.</a:t>
            </a:r>
          </a:p>
          <a:p>
            <a:pPr marL="342900" indent="-342900">
              <a:buFont typeface="Wingdings" panose="05000000000000000000" pitchFamily="2" charset="2"/>
              <a:buChar char="v"/>
            </a:pPr>
            <a:endParaRPr lang="en-US" sz="1700" dirty="0">
              <a:latin typeface="Times New Roman" panose="02020603050405020304" pitchFamily="18" charset="0"/>
            </a:endParaRPr>
          </a:p>
          <a:p>
            <a:pPr marL="285750" indent="-285750">
              <a:buFont typeface="Wingdings" panose="05000000000000000000" pitchFamily="2" charset="2"/>
              <a:buChar char="v"/>
            </a:pPr>
            <a:endParaRPr lang="en-US" sz="1700" dirty="0">
              <a:latin typeface="Times New Roman" panose="02020603050405020304" pitchFamily="18" charset="0"/>
            </a:endParaRPr>
          </a:p>
          <a:p>
            <a:endParaRPr lang="en-US" sz="1700" dirty="0">
              <a:latin typeface="Times New Roman" panose="02020603050405020304" pitchFamily="18" charset="0"/>
              <a:cs typeface="Times New Roman" panose="02020603050405020304" pitchFamily="18" charset="0"/>
            </a:endParaRPr>
          </a:p>
          <a:p>
            <a:endParaRPr lang="en-US" sz="17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73460909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3"/>
          <p:cNvSpPr txBox="1">
            <a:spLocks/>
          </p:cNvSpPr>
          <p:nvPr/>
        </p:nvSpPr>
        <p:spPr>
          <a:xfrm>
            <a:off x="6705600" y="6324600"/>
            <a:ext cx="358726" cy="365125"/>
          </a:xfrm>
          <a:prstGeom prst="rect">
            <a:avLst/>
          </a:prstGeom>
          <a:ln/>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A37B69A5-BA6F-4BB5-A40A-0EC1B5725BB6}" type="slidenum">
              <a:rPr lang="en-US" smtClean="0"/>
              <a:pPr>
                <a:defRPr/>
              </a:pPr>
              <a:t>25</a:t>
            </a:fld>
            <a:endParaRPr lang="en-US" dirty="0"/>
          </a:p>
        </p:txBody>
      </p:sp>
      <p:sp>
        <p:nvSpPr>
          <p:cNvPr id="2" name="TextBox 1"/>
          <p:cNvSpPr txBox="1"/>
          <p:nvPr/>
        </p:nvSpPr>
        <p:spPr>
          <a:xfrm>
            <a:off x="1676400" y="220772"/>
            <a:ext cx="6019800" cy="584775"/>
          </a:xfrm>
          <a:prstGeom prst="rect">
            <a:avLst/>
          </a:prstGeom>
          <a:ln/>
        </p:spPr>
        <p:txBody>
          <a:bodyPr vert="horz" wrap="square" lIns="91440" tIns="45720" rIns="91440" bIns="45720" rtlCol="0" anchor="ctr">
            <a:spAutoFit/>
          </a:bodyPr>
          <a:lstStyle/>
          <a:p>
            <a:pPr algn="ctr"/>
            <a:r>
              <a:rPr lang="en-US" sz="3200" b="1" dirty="0">
                <a:latin typeface="Times New Roman" panose="02020603050405020304" pitchFamily="18" charset="0"/>
                <a:cs typeface="Times New Roman" panose="02020603050405020304" pitchFamily="18" charset="0"/>
              </a:rPr>
              <a:t>Q&amp;A </a:t>
            </a:r>
          </a:p>
        </p:txBody>
      </p:sp>
      <p:sp>
        <p:nvSpPr>
          <p:cNvPr id="3" name="Rectangle 2"/>
          <p:cNvSpPr/>
          <p:nvPr/>
        </p:nvSpPr>
        <p:spPr>
          <a:xfrm>
            <a:off x="228600" y="1219200"/>
            <a:ext cx="8915400" cy="5324535"/>
          </a:xfrm>
          <a:prstGeom prst="rect">
            <a:avLst/>
          </a:prstGeom>
        </p:spPr>
        <p:txBody>
          <a:bodyPr wrap="square">
            <a:spAutoFit/>
          </a:bodyPr>
          <a:lstStyle/>
          <a:p>
            <a:r>
              <a:rPr lang="en-US" sz="1700" b="1" dirty="0">
                <a:latin typeface="Times New Roman" panose="02020603050405020304" pitchFamily="18" charset="0"/>
                <a:cs typeface="Times New Roman" panose="02020603050405020304" pitchFamily="18" charset="0"/>
              </a:rPr>
              <a:t>5. If we are requesting an extension on an older grant performance period, do we also need to request an extension on the current grant performance period?</a:t>
            </a:r>
          </a:p>
          <a:p>
            <a:pPr marL="342900" indent="-342900">
              <a:buFont typeface="Wingdings" panose="05000000000000000000" pitchFamily="2" charset="2"/>
              <a:buChar char="v"/>
            </a:pPr>
            <a:r>
              <a:rPr lang="en-US" sz="1700" dirty="0">
                <a:latin typeface="Times New Roman" panose="02020603050405020304" pitchFamily="18" charset="0"/>
                <a:ea typeface="Times New Roman" panose="02020603050405020304" pitchFamily="18" charset="0"/>
              </a:rPr>
              <a:t>The territories are on a 3 year performance period with the states. All HMEP territories received an extension for their FY16-18 grant until September 30, 2020, so there is no need to submit an extension request at this time. For the FY19-21 grant cycle, the performance period does not end until September 29, 2022 so no extension is needed.</a:t>
            </a:r>
          </a:p>
          <a:p>
            <a:pPr marL="342900" indent="-342900">
              <a:buFont typeface="Wingdings" panose="05000000000000000000" pitchFamily="2" charset="2"/>
              <a:buChar char="v"/>
            </a:pPr>
            <a:r>
              <a:rPr lang="en-US" sz="1700" dirty="0">
                <a:latin typeface="Times New Roman" panose="02020603050405020304" pitchFamily="18" charset="0"/>
                <a:ea typeface="Times New Roman" panose="02020603050405020304" pitchFamily="18" charset="0"/>
              </a:rPr>
              <a:t>The tribes are on a 1 year performance period. Tribes can request an extension for any active grant cycle.</a:t>
            </a:r>
          </a:p>
          <a:p>
            <a:endParaRPr lang="en-US" sz="1700" b="1" dirty="0">
              <a:latin typeface="Times New Roman" panose="02020603050405020304" pitchFamily="18" charset="0"/>
              <a:cs typeface="Times New Roman" panose="02020603050405020304" pitchFamily="18" charset="0"/>
            </a:endParaRPr>
          </a:p>
          <a:p>
            <a:r>
              <a:rPr lang="en-US" sz="1700" b="1" dirty="0">
                <a:latin typeface="Times New Roman" panose="02020603050405020304" pitchFamily="18" charset="0"/>
                <a:cs typeface="Times New Roman" panose="02020603050405020304" pitchFamily="18" charset="0"/>
              </a:rPr>
              <a:t>6. Can we have activities run concurrently using both the older and current grant?</a:t>
            </a:r>
            <a:endParaRPr lang="en-US" sz="1700" dirty="0">
              <a:latin typeface="Times New Roman" panose="02020603050405020304" pitchFamily="18" charset="0"/>
              <a:cs typeface="Times New Roman" panose="02020603050405020304" pitchFamily="18" charset="0"/>
            </a:endParaRPr>
          </a:p>
          <a:p>
            <a:pPr marL="342900" indent="-342900">
              <a:buFont typeface="Wingdings" panose="05000000000000000000" pitchFamily="2" charset="2"/>
              <a:buChar char="v"/>
            </a:pPr>
            <a:r>
              <a:rPr lang="en-US" sz="1700" dirty="0">
                <a:latin typeface="Times New Roman" panose="02020603050405020304" pitchFamily="18" charset="0"/>
              </a:rPr>
              <a:t>Yes, you can use grant funds from two active grant cycle to fund an approved HMEP activity. </a:t>
            </a:r>
          </a:p>
          <a:p>
            <a:pPr marL="342900" indent="-342900">
              <a:buFont typeface="Wingdings" panose="05000000000000000000" pitchFamily="2" charset="2"/>
              <a:buChar char="v"/>
            </a:pPr>
            <a:endParaRPr lang="en-US" sz="1700" dirty="0">
              <a:latin typeface="Times New Roman" panose="02020603050405020304" pitchFamily="18" charset="0"/>
            </a:endParaRPr>
          </a:p>
          <a:p>
            <a:r>
              <a:rPr lang="en-US" sz="1700" b="1" dirty="0">
                <a:latin typeface="Times New Roman" panose="02020603050405020304" pitchFamily="18" charset="0"/>
              </a:rPr>
              <a:t>7. We had travel in our grant. Any advice?</a:t>
            </a:r>
          </a:p>
          <a:p>
            <a:pPr marL="285750" indent="-285750">
              <a:buFont typeface="Wingdings" panose="05000000000000000000" pitchFamily="2" charset="2"/>
              <a:buChar char="v"/>
            </a:pPr>
            <a:r>
              <a:rPr lang="en-US" sz="1700" dirty="0">
                <a:latin typeface="Times New Roman" panose="02020603050405020304" pitchFamily="18" charset="0"/>
              </a:rPr>
              <a:t>Due to COVID-19 a grantees have suspended any travel that they had planned for the HMEP grant. Those funds that were allocated for travel can be repurposed for other things such as COVID-19 supplies for future HMEP trainings, or virtual platforms to conduct virtual trainings. If you are repurposing the funds remember that you must submit an activity request and receive approval prior to expending those funds for the </a:t>
            </a:r>
            <a:r>
              <a:rPr lang="en-US" sz="1700">
                <a:latin typeface="Times New Roman" panose="02020603050405020304" pitchFamily="18" charset="0"/>
              </a:rPr>
              <a:t>new activity.</a:t>
            </a:r>
            <a:endParaRPr lang="en-US" sz="1700" dirty="0">
              <a:latin typeface="Times New Roman" panose="02020603050405020304" pitchFamily="18" charset="0"/>
            </a:endParaRPr>
          </a:p>
          <a:p>
            <a:endParaRPr lang="en-US" sz="1700" dirty="0">
              <a:latin typeface="Times New Roman" panose="02020603050405020304" pitchFamily="18" charset="0"/>
              <a:cs typeface="Times New Roman" panose="02020603050405020304" pitchFamily="18" charset="0"/>
            </a:endParaRPr>
          </a:p>
          <a:p>
            <a:endParaRPr lang="en-US" sz="17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43147103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 name="Slide Number Placeholder 3"/>
          <p:cNvSpPr txBox="1">
            <a:spLocks/>
          </p:cNvSpPr>
          <p:nvPr/>
        </p:nvSpPr>
        <p:spPr>
          <a:xfrm>
            <a:off x="6705600" y="6324600"/>
            <a:ext cx="358726" cy="365125"/>
          </a:xfrm>
          <a:prstGeom prst="rect">
            <a:avLst/>
          </a:prstGeom>
          <a:ln/>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A37B69A5-BA6F-4BB5-A40A-0EC1B5725BB6}" type="slidenum">
              <a:rPr lang="en-US" smtClean="0"/>
              <a:pPr>
                <a:defRPr/>
              </a:pPr>
              <a:t>3</a:t>
            </a:fld>
            <a:endParaRPr lang="en-US" dirty="0"/>
          </a:p>
        </p:txBody>
      </p:sp>
      <p:sp>
        <p:nvSpPr>
          <p:cNvPr id="2" name="TextBox 1"/>
          <p:cNvSpPr txBox="1"/>
          <p:nvPr/>
        </p:nvSpPr>
        <p:spPr>
          <a:xfrm>
            <a:off x="1371600" y="316705"/>
            <a:ext cx="6286500" cy="646331"/>
          </a:xfrm>
          <a:prstGeom prst="rect">
            <a:avLst/>
          </a:prstGeom>
          <a:ln/>
        </p:spPr>
        <p:txBody>
          <a:bodyPr vert="horz" wrap="square" lIns="91440" tIns="45720" rIns="91440" bIns="45720" rtlCol="0" anchor="ctr">
            <a:spAutoFit/>
          </a:bodyPr>
          <a:lstStyle/>
          <a:p>
            <a:pPr algn="ctr"/>
            <a:r>
              <a:rPr lang="en-US" sz="3600" b="1" dirty="0">
                <a:latin typeface="Times New Roman" panose="02020603050405020304" pitchFamily="18" charset="0"/>
                <a:cs typeface="Times New Roman" panose="02020603050405020304" pitchFamily="18" charset="0"/>
              </a:rPr>
              <a:t>Welcome</a:t>
            </a:r>
          </a:p>
        </p:txBody>
      </p:sp>
      <p:sp>
        <p:nvSpPr>
          <p:cNvPr id="3" name="Rectangle 2"/>
          <p:cNvSpPr/>
          <p:nvPr/>
        </p:nvSpPr>
        <p:spPr>
          <a:xfrm>
            <a:off x="381000" y="1045791"/>
            <a:ext cx="8534400" cy="3373359"/>
          </a:xfrm>
          <a:prstGeom prst="rect">
            <a:avLst/>
          </a:prstGeom>
        </p:spPr>
        <p:txBody>
          <a:bodyPr wrap="square">
            <a:spAutoFit/>
          </a:bodyPr>
          <a:lstStyle/>
          <a:p>
            <a:pPr>
              <a:lnSpc>
                <a:spcPct val="150000"/>
              </a:lnSpc>
            </a:pPr>
            <a:r>
              <a:rPr lang="en-US" b="1" dirty="0">
                <a:latin typeface="Times New Roman" panose="02020603050405020304" pitchFamily="18" charset="0"/>
                <a:ea typeface="Times New Roman" panose="02020603050405020304" pitchFamily="18" charset="0"/>
              </a:rPr>
              <a:t>Purpose:		</a:t>
            </a:r>
            <a:r>
              <a:rPr lang="en-US" dirty="0">
                <a:latin typeface="Times New Roman" panose="02020603050405020304" pitchFamily="18" charset="0"/>
                <a:ea typeface="Times New Roman" panose="02020603050405020304" pitchFamily="18" charset="0"/>
              </a:rPr>
              <a:t>To perform continued outreach and keep open lines of communication 		between PHMSA and its grantees</a:t>
            </a:r>
          </a:p>
          <a:p>
            <a:pPr>
              <a:lnSpc>
                <a:spcPct val="150000"/>
              </a:lnSpc>
            </a:pPr>
            <a:endParaRPr lang="en-US" b="1" dirty="0">
              <a:latin typeface="Times New Roman" panose="02020603050405020304" pitchFamily="18" charset="0"/>
              <a:ea typeface="Times New Roman" panose="02020603050405020304" pitchFamily="18" charset="0"/>
            </a:endParaRPr>
          </a:p>
          <a:p>
            <a:pPr>
              <a:lnSpc>
                <a:spcPct val="150000"/>
              </a:lnSpc>
            </a:pPr>
            <a:r>
              <a:rPr lang="en-US" b="1" dirty="0">
                <a:latin typeface="Times New Roman" panose="02020603050405020304" pitchFamily="18" charset="0"/>
                <a:ea typeface="Times New Roman" panose="02020603050405020304" pitchFamily="18" charset="0"/>
              </a:rPr>
              <a:t>Objectives:	</a:t>
            </a:r>
            <a:r>
              <a:rPr lang="en-US" dirty="0">
                <a:latin typeface="Times New Roman" panose="02020603050405020304" pitchFamily="18" charset="0"/>
                <a:ea typeface="Times New Roman" panose="02020603050405020304" pitchFamily="18" charset="0"/>
              </a:rPr>
              <a:t>Tribes and Territories gain knowledge on updates to the HMEP 			Program to increase effectiveness and ability to utilize funds.  			Agencies are enabled to virtually meet grantees that may have similar 		experiences, knowledge, and advice amongst each other.</a:t>
            </a:r>
          </a:p>
          <a:p>
            <a:pPr marL="347663">
              <a:lnSpc>
                <a:spcPct val="150000"/>
              </a:lnSpc>
            </a:pPr>
            <a:endParaRPr lang="en-US" dirty="0"/>
          </a:p>
        </p:txBody>
      </p:sp>
      <p:pic>
        <p:nvPicPr>
          <p:cNvPr id="5" name="Picture 4" descr="Target Dart Aim · Free image on Pixabay"/>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19100" y="3962400"/>
            <a:ext cx="1905000" cy="1905000"/>
          </a:xfrm>
          <a:prstGeom prst="rect">
            <a:avLst/>
          </a:prstGeom>
        </p:spPr>
      </p:pic>
    </p:spTree>
    <p:extLst>
      <p:ext uri="{BB962C8B-B14F-4D97-AF65-F5344CB8AC3E}">
        <p14:creationId xmlns:p14="http://schemas.microsoft.com/office/powerpoint/2010/main" val="97326685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pPr>
              <a:defRPr/>
            </a:pPr>
            <a:r>
              <a:rPr lang="en-US" dirty="0"/>
              <a:t>- </a:t>
            </a:r>
            <a:fld id="{B978BCB2-2B0C-4BD2-AA9C-E008ED3024C6}" type="slidenum">
              <a:rPr lang="en-US" smtClean="0"/>
              <a:pPr>
                <a:defRPr/>
              </a:pPr>
              <a:t>4</a:t>
            </a:fld>
            <a:r>
              <a:rPr lang="en-US" dirty="0"/>
              <a:t> -</a:t>
            </a:r>
          </a:p>
        </p:txBody>
      </p:sp>
      <p:sp>
        <p:nvSpPr>
          <p:cNvPr id="4" name="Title 1"/>
          <p:cNvSpPr txBox="1">
            <a:spLocks/>
          </p:cNvSpPr>
          <p:nvPr/>
        </p:nvSpPr>
        <p:spPr bwMode="auto">
          <a:xfrm>
            <a:off x="471487" y="269805"/>
            <a:ext cx="8229600" cy="399372"/>
          </a:xfrm>
          <a:prstGeom prst="rect">
            <a:avLst/>
          </a:prstGeom>
          <a:noFill/>
          <a:ln w="9525">
            <a:noFill/>
            <a:miter lim="800000"/>
            <a:headEnd/>
            <a:tailEnd/>
          </a:ln>
        </p:spPr>
        <p:txBody>
          <a:bodyPr anchor="ctr"/>
          <a:lstStyle/>
          <a:p>
            <a:pPr algn="ctr" eaLnBrk="0" hangingPunct="0">
              <a:defRPr/>
            </a:pPr>
            <a:r>
              <a:rPr lang="en-US" sz="3200" b="1" kern="0" dirty="0">
                <a:latin typeface="Times New Roman" panose="02020603050405020304" pitchFamily="18" charset="0"/>
                <a:ea typeface="+mj-ea"/>
                <a:cs typeface="Times New Roman" panose="02020603050405020304" pitchFamily="18" charset="0"/>
              </a:rPr>
              <a:t>PHMSA Hazmat Grants Team  </a:t>
            </a:r>
          </a:p>
        </p:txBody>
      </p:sp>
      <p:sp>
        <p:nvSpPr>
          <p:cNvPr id="140292" name="Slide Number Placeholder 2"/>
          <p:cNvSpPr txBox="1">
            <a:spLocks/>
          </p:cNvSpPr>
          <p:nvPr/>
        </p:nvSpPr>
        <p:spPr bwMode="auto">
          <a:xfrm>
            <a:off x="7924800" y="5586412"/>
            <a:ext cx="990600" cy="357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50000"/>
              </a:spcBef>
              <a:buClr>
                <a:srgbClr val="000099"/>
              </a:buClr>
              <a:buChar char="•"/>
              <a:defRPr sz="2000">
                <a:solidFill>
                  <a:schemeClr val="tx1"/>
                </a:solidFill>
                <a:latin typeface="Verdana" pitchFamily="34" charset="0"/>
              </a:defRPr>
            </a:lvl1pPr>
            <a:lvl2pPr marL="742950" indent="-285750" eaLnBrk="0" hangingPunct="0">
              <a:spcBef>
                <a:spcPct val="50000"/>
              </a:spcBef>
              <a:buClr>
                <a:srgbClr val="000099"/>
              </a:buClr>
              <a:buChar char="–"/>
              <a:defRPr sz="2000">
                <a:solidFill>
                  <a:schemeClr val="tx1"/>
                </a:solidFill>
                <a:latin typeface="Verdana" pitchFamily="34" charset="0"/>
              </a:defRPr>
            </a:lvl2pPr>
            <a:lvl3pPr marL="1143000" indent="-228600" eaLnBrk="0" hangingPunct="0">
              <a:spcBef>
                <a:spcPct val="50000"/>
              </a:spcBef>
              <a:buClr>
                <a:srgbClr val="000099"/>
              </a:buClr>
              <a:buChar char="•"/>
              <a:defRPr sz="2000">
                <a:solidFill>
                  <a:schemeClr val="tx1"/>
                </a:solidFill>
                <a:latin typeface="Verdana" pitchFamily="34" charset="0"/>
              </a:defRPr>
            </a:lvl3pPr>
            <a:lvl4pPr marL="1600200" indent="-228600" eaLnBrk="0" hangingPunct="0">
              <a:spcBef>
                <a:spcPct val="50000"/>
              </a:spcBef>
              <a:buClr>
                <a:srgbClr val="000099"/>
              </a:buClr>
              <a:buChar char="–"/>
              <a:defRPr sz="2000">
                <a:solidFill>
                  <a:schemeClr val="tx1"/>
                </a:solidFill>
                <a:latin typeface="Verdana" pitchFamily="34" charset="0"/>
              </a:defRPr>
            </a:lvl4pPr>
            <a:lvl5pPr marL="2057400" indent="-228600" eaLnBrk="0" hangingPunct="0">
              <a:spcBef>
                <a:spcPct val="50000"/>
              </a:spcBef>
              <a:buClr>
                <a:srgbClr val="000099"/>
              </a:buClr>
              <a:buChar char="»"/>
              <a:defRPr sz="2000">
                <a:solidFill>
                  <a:schemeClr val="tx1"/>
                </a:solidFill>
                <a:latin typeface="Verdana" pitchFamily="34" charset="0"/>
              </a:defRPr>
            </a:lvl5pPr>
            <a:lvl6pPr marL="2514600" indent="-228600" eaLnBrk="0" fontAlgn="base" hangingPunct="0">
              <a:spcBef>
                <a:spcPct val="50000"/>
              </a:spcBef>
              <a:spcAft>
                <a:spcPct val="0"/>
              </a:spcAft>
              <a:buClr>
                <a:srgbClr val="000099"/>
              </a:buClr>
              <a:buChar char="»"/>
              <a:defRPr sz="2000">
                <a:solidFill>
                  <a:schemeClr val="tx1"/>
                </a:solidFill>
                <a:latin typeface="Verdana" pitchFamily="34" charset="0"/>
              </a:defRPr>
            </a:lvl6pPr>
            <a:lvl7pPr marL="2971800" indent="-228600" eaLnBrk="0" fontAlgn="base" hangingPunct="0">
              <a:spcBef>
                <a:spcPct val="50000"/>
              </a:spcBef>
              <a:spcAft>
                <a:spcPct val="0"/>
              </a:spcAft>
              <a:buClr>
                <a:srgbClr val="000099"/>
              </a:buClr>
              <a:buChar char="»"/>
              <a:defRPr sz="2000">
                <a:solidFill>
                  <a:schemeClr val="tx1"/>
                </a:solidFill>
                <a:latin typeface="Verdana" pitchFamily="34" charset="0"/>
              </a:defRPr>
            </a:lvl7pPr>
            <a:lvl8pPr marL="3429000" indent="-228600" eaLnBrk="0" fontAlgn="base" hangingPunct="0">
              <a:spcBef>
                <a:spcPct val="50000"/>
              </a:spcBef>
              <a:spcAft>
                <a:spcPct val="0"/>
              </a:spcAft>
              <a:buClr>
                <a:srgbClr val="000099"/>
              </a:buClr>
              <a:buChar char="»"/>
              <a:defRPr sz="2000">
                <a:solidFill>
                  <a:schemeClr val="tx1"/>
                </a:solidFill>
                <a:latin typeface="Verdana" pitchFamily="34" charset="0"/>
              </a:defRPr>
            </a:lvl8pPr>
            <a:lvl9pPr marL="3886200" indent="-228600" eaLnBrk="0" fontAlgn="base" hangingPunct="0">
              <a:spcBef>
                <a:spcPct val="50000"/>
              </a:spcBef>
              <a:spcAft>
                <a:spcPct val="0"/>
              </a:spcAft>
              <a:buClr>
                <a:srgbClr val="000099"/>
              </a:buClr>
              <a:buChar char="»"/>
              <a:defRPr sz="2000">
                <a:solidFill>
                  <a:schemeClr val="tx1"/>
                </a:solidFill>
                <a:latin typeface="Verdana" pitchFamily="34" charset="0"/>
              </a:defRPr>
            </a:lvl9pPr>
          </a:lstStyle>
          <a:p>
            <a:pPr algn="r" eaLnBrk="1" hangingPunct="1">
              <a:spcBef>
                <a:spcPct val="0"/>
              </a:spcBef>
              <a:buClrTx/>
              <a:buFontTx/>
              <a:buNone/>
            </a:pPr>
            <a:r>
              <a:rPr lang="en-US" altLang="en-US" sz="1200" dirty="0">
                <a:solidFill>
                  <a:srgbClr val="000000"/>
                </a:solidFill>
                <a:latin typeface="Tahoma" pitchFamily="34" charset="0"/>
              </a:rPr>
              <a:t>- </a:t>
            </a:r>
            <a:fld id="{92BE5D46-6249-4671-9DFE-51DF6248A1C1}" type="slidenum">
              <a:rPr lang="en-US" altLang="en-US" sz="1200">
                <a:solidFill>
                  <a:srgbClr val="000000"/>
                </a:solidFill>
                <a:latin typeface="Tahoma" pitchFamily="34" charset="0"/>
              </a:rPr>
              <a:pPr algn="r" eaLnBrk="1" hangingPunct="1">
                <a:spcBef>
                  <a:spcPct val="0"/>
                </a:spcBef>
                <a:buClrTx/>
                <a:buFontTx/>
                <a:buNone/>
              </a:pPr>
              <a:t>4</a:t>
            </a:fld>
            <a:r>
              <a:rPr lang="en-US" altLang="en-US" sz="1200" dirty="0">
                <a:solidFill>
                  <a:srgbClr val="000000"/>
                </a:solidFill>
                <a:latin typeface="Tahoma" pitchFamily="34" charset="0"/>
              </a:rPr>
              <a:t> -</a:t>
            </a:r>
          </a:p>
        </p:txBody>
      </p:sp>
      <p:graphicFrame>
        <p:nvGraphicFramePr>
          <p:cNvPr id="14" name="Diagram 13"/>
          <p:cNvGraphicFramePr/>
          <p:nvPr>
            <p:extLst>
              <p:ext uri="{D42A27DB-BD31-4B8C-83A1-F6EECF244321}">
                <p14:modId xmlns:p14="http://schemas.microsoft.com/office/powerpoint/2010/main" val="58465845"/>
              </p:ext>
            </p:extLst>
          </p:nvPr>
        </p:nvGraphicFramePr>
        <p:xfrm>
          <a:off x="457200" y="914400"/>
          <a:ext cx="8077200" cy="444715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52003501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a:defRPr/>
            </a:pPr>
            <a:fld id="{A37B69A5-BA6F-4BB5-A40A-0EC1B5725BB6}" type="slidenum">
              <a:rPr lang="en-US" smtClean="0"/>
              <a:pPr>
                <a:defRPr/>
              </a:pPr>
              <a:t>5</a:t>
            </a:fld>
            <a:endParaRPr lang="en-US" dirty="0"/>
          </a:p>
        </p:txBody>
      </p:sp>
      <p:sp>
        <p:nvSpPr>
          <p:cNvPr id="3" name="TextBox 2"/>
          <p:cNvSpPr txBox="1"/>
          <p:nvPr/>
        </p:nvSpPr>
        <p:spPr>
          <a:xfrm>
            <a:off x="381000" y="353824"/>
            <a:ext cx="8534400" cy="1077218"/>
          </a:xfrm>
          <a:prstGeom prst="rect">
            <a:avLst/>
          </a:prstGeom>
          <a:ln/>
        </p:spPr>
        <p:txBody>
          <a:bodyPr vert="horz" wrap="square" lIns="91440" tIns="45720" rIns="91440" bIns="45720" rtlCol="0" anchor="ctr">
            <a:spAutoFit/>
          </a:bodyPr>
          <a:lstStyle/>
          <a:p>
            <a:pPr algn="ctr"/>
            <a:r>
              <a:rPr lang="en-US" sz="3200" b="1" dirty="0">
                <a:latin typeface="Times New Roman" panose="02020603050405020304" pitchFamily="18" charset="0"/>
                <a:cs typeface="Times New Roman" panose="02020603050405020304" pitchFamily="18" charset="0"/>
              </a:rPr>
              <a:t>Frequent Topics for </a:t>
            </a:r>
          </a:p>
          <a:p>
            <a:pPr algn="ctr"/>
            <a:r>
              <a:rPr lang="en-US" sz="3200" b="1" dirty="0">
                <a:latin typeface="Times New Roman" panose="02020603050405020304" pitchFamily="18" charset="0"/>
                <a:cs typeface="Times New Roman" panose="02020603050405020304" pitchFamily="18" charset="0"/>
              </a:rPr>
              <a:t>Post-Award Grant Management</a:t>
            </a:r>
          </a:p>
        </p:txBody>
      </p:sp>
      <p:graphicFrame>
        <p:nvGraphicFramePr>
          <p:cNvPr id="5" name="Diagram 4"/>
          <p:cNvGraphicFramePr/>
          <p:nvPr>
            <p:extLst>
              <p:ext uri="{D42A27DB-BD31-4B8C-83A1-F6EECF244321}">
                <p14:modId xmlns:p14="http://schemas.microsoft.com/office/powerpoint/2010/main" val="965896154"/>
              </p:ext>
            </p:extLst>
          </p:nvPr>
        </p:nvGraphicFramePr>
        <p:xfrm>
          <a:off x="457200" y="2362200"/>
          <a:ext cx="8077200" cy="24892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97299400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3"/>
          <p:cNvSpPr txBox="1">
            <a:spLocks/>
          </p:cNvSpPr>
          <p:nvPr/>
        </p:nvSpPr>
        <p:spPr>
          <a:xfrm>
            <a:off x="6705600" y="6324600"/>
            <a:ext cx="358726" cy="365125"/>
          </a:xfrm>
          <a:prstGeom prst="rect">
            <a:avLst/>
          </a:prstGeom>
          <a:ln/>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A37B69A5-BA6F-4BB5-A40A-0EC1B5725BB6}" type="slidenum">
              <a:rPr lang="en-US" smtClean="0"/>
              <a:pPr>
                <a:defRPr/>
              </a:pPr>
              <a:t>6</a:t>
            </a:fld>
            <a:endParaRPr lang="en-US" dirty="0"/>
          </a:p>
        </p:txBody>
      </p:sp>
      <p:sp>
        <p:nvSpPr>
          <p:cNvPr id="2" name="TextBox 1"/>
          <p:cNvSpPr txBox="1"/>
          <p:nvPr/>
        </p:nvSpPr>
        <p:spPr>
          <a:xfrm>
            <a:off x="304800" y="-135381"/>
            <a:ext cx="8610600" cy="1261884"/>
          </a:xfrm>
          <a:prstGeom prst="rect">
            <a:avLst/>
          </a:prstGeom>
          <a:ln/>
        </p:spPr>
        <p:txBody>
          <a:bodyPr vert="horz" wrap="square" lIns="91440" tIns="45720" rIns="91440" bIns="45720" rtlCol="0" anchor="ctr">
            <a:spAutoFit/>
          </a:bodyPr>
          <a:lstStyle/>
          <a:p>
            <a:pPr algn="ctr"/>
            <a:endParaRPr lang="en-US" sz="2800" b="1" dirty="0">
              <a:latin typeface="Times New Roman" panose="02020603050405020304" pitchFamily="18" charset="0"/>
              <a:cs typeface="Times New Roman" panose="02020603050405020304" pitchFamily="18" charset="0"/>
            </a:endParaRPr>
          </a:p>
          <a:p>
            <a:pPr algn="ctr"/>
            <a:r>
              <a:rPr lang="en-US" sz="2800" b="1" dirty="0">
                <a:latin typeface="Times New Roman" panose="02020603050405020304" pitchFamily="18" charset="0"/>
                <a:cs typeface="Times New Roman" panose="02020603050405020304" pitchFamily="18" charset="0"/>
              </a:rPr>
              <a:t>Making Changes to your Project Plan</a:t>
            </a:r>
          </a:p>
          <a:p>
            <a:pPr algn="ctr"/>
            <a:r>
              <a:rPr lang="en-US" sz="2000" b="1" dirty="0">
                <a:latin typeface="Times New Roman" panose="02020603050405020304" pitchFamily="18" charset="0"/>
                <a:ea typeface="Times New Roman" panose="02020603050405020304" pitchFamily="18" charset="0"/>
                <a:hlinkClick r:id="rId3"/>
              </a:rPr>
              <a:t>https://hazmatgrants.phmsa.dot.gov/</a:t>
            </a:r>
            <a:endParaRPr lang="en-US" sz="2000" b="1" dirty="0">
              <a:latin typeface="Times New Roman" panose="02020603050405020304" pitchFamily="18" charset="0"/>
              <a:ea typeface="Times New Roman" panose="02020603050405020304" pitchFamily="18" charset="0"/>
            </a:endParaRPr>
          </a:p>
        </p:txBody>
      </p:sp>
      <p:sp>
        <p:nvSpPr>
          <p:cNvPr id="3" name="Rectangle 2"/>
          <p:cNvSpPr/>
          <p:nvPr/>
        </p:nvSpPr>
        <p:spPr>
          <a:xfrm>
            <a:off x="381000" y="1045791"/>
            <a:ext cx="8534400" cy="3600986"/>
          </a:xfrm>
          <a:prstGeom prst="rect">
            <a:avLst/>
          </a:prstGeom>
        </p:spPr>
        <p:txBody>
          <a:bodyPr wrap="square">
            <a:spAutoFit/>
          </a:bodyPr>
          <a:lstStyle/>
          <a:p>
            <a:endParaRPr lang="en-US" sz="2400" b="1" dirty="0">
              <a:latin typeface="Times New Roman" panose="02020603050405020304" pitchFamily="18" charset="0"/>
              <a:ea typeface="Times New Roman" panose="02020603050405020304" pitchFamily="18" charset="0"/>
            </a:endParaRPr>
          </a:p>
          <a:p>
            <a:endParaRPr lang="en-US" sz="2400" b="1" dirty="0">
              <a:latin typeface="Times New Roman" panose="02020603050405020304" pitchFamily="18" charset="0"/>
              <a:ea typeface="Times New Roman" panose="02020603050405020304" pitchFamily="18" charset="0"/>
            </a:endParaRPr>
          </a:p>
          <a:p>
            <a:r>
              <a:rPr lang="en-US" sz="2000" b="1" dirty="0">
                <a:latin typeface="Times New Roman" panose="02020603050405020304" pitchFamily="18" charset="0"/>
                <a:ea typeface="Times New Roman" panose="02020603050405020304" pitchFamily="18" charset="0"/>
              </a:rPr>
              <a:t>Otherwise known as a Post-Award Adjustment, Activity Requests (ARs)can be submitted to the HMEP program when the following occurs:</a:t>
            </a:r>
          </a:p>
          <a:p>
            <a:pPr marL="285750" indent="-285750">
              <a:buFont typeface="Arial" panose="020B0604020202020204" pitchFamily="34" charset="0"/>
              <a:buChar char="•"/>
            </a:pPr>
            <a:r>
              <a:rPr lang="en-US" sz="2000" dirty="0">
                <a:latin typeface="Times New Roman" panose="02020603050405020304" pitchFamily="18" charset="0"/>
                <a:ea typeface="Times New Roman" panose="02020603050405020304" pitchFamily="18" charset="0"/>
              </a:rPr>
              <a:t>Budget Revision (</a:t>
            </a:r>
            <a:r>
              <a:rPr lang="en-US" sz="2000" dirty="0">
                <a:latin typeface="Times New Roman" panose="02020603050405020304" pitchFamily="18" charset="0"/>
                <a:ea typeface="Times New Roman" panose="02020603050405020304" pitchFamily="18" charset="0"/>
                <a:hlinkClick r:id="rId4"/>
              </a:rPr>
              <a:t>2 CFR 200.308</a:t>
            </a:r>
            <a:r>
              <a:rPr lang="en-US" sz="2000" dirty="0">
                <a:latin typeface="Times New Roman" panose="02020603050405020304" pitchFamily="18" charset="0"/>
                <a:ea typeface="Times New Roman" panose="02020603050405020304" pitchFamily="18" charset="0"/>
              </a:rPr>
              <a:t>)</a:t>
            </a:r>
          </a:p>
          <a:p>
            <a:pPr marL="285750" indent="-285750">
              <a:buFont typeface="Arial" panose="020B0604020202020204" pitchFamily="34" charset="0"/>
              <a:buChar char="•"/>
            </a:pPr>
            <a:r>
              <a:rPr lang="en-US" sz="2000" dirty="0">
                <a:latin typeface="Times New Roman" panose="02020603050405020304" pitchFamily="18" charset="0"/>
                <a:ea typeface="Times New Roman" panose="02020603050405020304" pitchFamily="18" charset="0"/>
              </a:rPr>
              <a:t>Change in scope (</a:t>
            </a:r>
            <a:r>
              <a:rPr lang="en-US" sz="2000" dirty="0">
                <a:latin typeface="Times New Roman" panose="02020603050405020304" pitchFamily="18" charset="0"/>
                <a:ea typeface="Times New Roman" panose="02020603050405020304" pitchFamily="18" charset="0"/>
                <a:hlinkClick r:id="rId4"/>
              </a:rPr>
              <a:t>2 CFR 200.308</a:t>
            </a:r>
            <a:r>
              <a:rPr lang="en-US" sz="2000" dirty="0">
                <a:latin typeface="Times New Roman" panose="02020603050405020304" pitchFamily="18" charset="0"/>
                <a:ea typeface="Times New Roman" panose="02020603050405020304" pitchFamily="18" charset="0"/>
              </a:rPr>
              <a:t>)</a:t>
            </a:r>
          </a:p>
          <a:p>
            <a:pPr marL="285750" indent="-285750">
              <a:buFont typeface="Arial" panose="020B0604020202020204" pitchFamily="34" charset="0"/>
              <a:buChar char="•"/>
            </a:pPr>
            <a:endParaRPr lang="en-US" sz="2000" dirty="0">
              <a:latin typeface="Times New Roman" panose="02020603050405020304" pitchFamily="18" charset="0"/>
              <a:ea typeface="Times New Roman" panose="02020603050405020304" pitchFamily="18" charset="0"/>
            </a:endParaRPr>
          </a:p>
          <a:p>
            <a:r>
              <a:rPr lang="en-US" sz="2000" b="1" dirty="0">
                <a:latin typeface="Times New Roman" panose="02020603050405020304" pitchFamily="18" charset="0"/>
                <a:ea typeface="Times New Roman" panose="02020603050405020304" pitchFamily="18" charset="0"/>
              </a:rPr>
              <a:t>About the AR’s:</a:t>
            </a:r>
          </a:p>
          <a:p>
            <a:pPr marL="342900" indent="-342900">
              <a:buFont typeface="Arial" panose="020B0604020202020204" pitchFamily="34" charset="0"/>
              <a:buChar char="•"/>
            </a:pPr>
            <a:r>
              <a:rPr lang="en-US" sz="2000" dirty="0">
                <a:latin typeface="Times New Roman" panose="02020603050405020304" pitchFamily="18" charset="0"/>
                <a:ea typeface="Times New Roman" panose="02020603050405020304" pitchFamily="18" charset="0"/>
              </a:rPr>
              <a:t>Common occurrence within the management of the HMEP Grant</a:t>
            </a:r>
          </a:p>
          <a:p>
            <a:pPr marL="342900" indent="-342900">
              <a:buFont typeface="Arial" panose="020B0604020202020204" pitchFamily="34" charset="0"/>
              <a:buChar char="•"/>
            </a:pPr>
            <a:r>
              <a:rPr lang="en-US" sz="2000" dirty="0">
                <a:latin typeface="Times New Roman" panose="02020603050405020304" pitchFamily="18" charset="0"/>
                <a:ea typeface="Times New Roman" panose="02020603050405020304" pitchFamily="18" charset="0"/>
              </a:rPr>
              <a:t>Allows for additional approval of activities </a:t>
            </a:r>
          </a:p>
          <a:p>
            <a:pPr marL="342900" indent="-342900">
              <a:buFont typeface="Arial" panose="020B0604020202020204" pitchFamily="34" charset="0"/>
              <a:buChar char="•"/>
            </a:pPr>
            <a:r>
              <a:rPr lang="en-US" sz="2000" dirty="0">
                <a:latin typeface="Times New Roman" panose="02020603050405020304" pitchFamily="18" charset="0"/>
                <a:ea typeface="Times New Roman" panose="02020603050405020304" pitchFamily="18" charset="0"/>
              </a:rPr>
              <a:t>Enables the program to provide detailed technical assistance</a:t>
            </a:r>
          </a:p>
        </p:txBody>
      </p:sp>
      <p:sp>
        <p:nvSpPr>
          <p:cNvPr id="4" name="Explosion: 8 Points 3"/>
          <p:cNvSpPr/>
          <p:nvPr/>
        </p:nvSpPr>
        <p:spPr>
          <a:xfrm>
            <a:off x="457200" y="4953000"/>
            <a:ext cx="1676400" cy="1047809"/>
          </a:xfrm>
          <a:prstGeom prst="irregularSeal1">
            <a:avLst/>
          </a:prstGeom>
          <a:solidFill>
            <a:srgbClr val="FF0000"/>
          </a:solidFill>
          <a:ln>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Hot Tip</a:t>
            </a:r>
          </a:p>
        </p:txBody>
      </p:sp>
      <p:sp>
        <p:nvSpPr>
          <p:cNvPr id="6" name="Rectangle 5"/>
          <p:cNvSpPr/>
          <p:nvPr/>
        </p:nvSpPr>
        <p:spPr>
          <a:xfrm>
            <a:off x="2057400" y="5181600"/>
            <a:ext cx="6553200" cy="800219"/>
          </a:xfrm>
          <a:prstGeom prst="rect">
            <a:avLst/>
          </a:prstGeom>
        </p:spPr>
        <p:txBody>
          <a:bodyPr wrap="square">
            <a:spAutoFit/>
          </a:bodyPr>
          <a:lstStyle/>
          <a:p>
            <a:r>
              <a:rPr lang="en-US" i="1" dirty="0">
                <a:latin typeface="Times New Roman" panose="02020603050405020304" pitchFamily="18" charset="0"/>
                <a:ea typeface="Times New Roman" panose="02020603050405020304" pitchFamily="18" charset="0"/>
              </a:rPr>
              <a:t>Don’t forget to double check the HMEP Expenditures Guide </a:t>
            </a:r>
            <a:r>
              <a:rPr lang="en-US" sz="1400" dirty="0">
                <a:latin typeface="Times New Roman" panose="02020603050405020304" pitchFamily="18" charset="0"/>
                <a:ea typeface="Times New Roman" panose="02020603050405020304" pitchFamily="18" charset="0"/>
                <a:hlinkClick r:id="rId5"/>
              </a:rPr>
              <a:t>https://www.phmsa.dot.gov/sites/phmsa.dot.gov/files/docs/about-phmsa/grants/hazmat/2956/2019-hmep-expenditures-guide-032819.pdf</a:t>
            </a:r>
            <a:endParaRPr lang="en-US" sz="1400" dirty="0">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151951082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3"/>
          <p:cNvSpPr txBox="1">
            <a:spLocks/>
          </p:cNvSpPr>
          <p:nvPr/>
        </p:nvSpPr>
        <p:spPr>
          <a:xfrm>
            <a:off x="6705600" y="6324600"/>
            <a:ext cx="358726" cy="365125"/>
          </a:xfrm>
          <a:prstGeom prst="rect">
            <a:avLst/>
          </a:prstGeom>
          <a:ln/>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A37B69A5-BA6F-4BB5-A40A-0EC1B5725BB6}" type="slidenum">
              <a:rPr lang="en-US" smtClean="0"/>
              <a:pPr>
                <a:defRPr/>
              </a:pPr>
              <a:t>7</a:t>
            </a:fld>
            <a:endParaRPr lang="en-US" dirty="0"/>
          </a:p>
        </p:txBody>
      </p:sp>
      <p:sp>
        <p:nvSpPr>
          <p:cNvPr id="2" name="TextBox 1"/>
          <p:cNvSpPr txBox="1"/>
          <p:nvPr/>
        </p:nvSpPr>
        <p:spPr>
          <a:xfrm>
            <a:off x="914400" y="233949"/>
            <a:ext cx="7315200" cy="523220"/>
          </a:xfrm>
          <a:prstGeom prst="rect">
            <a:avLst/>
          </a:prstGeom>
          <a:ln/>
        </p:spPr>
        <p:txBody>
          <a:bodyPr vert="horz" wrap="square" lIns="91440" tIns="45720" rIns="91440" bIns="45720" rtlCol="0" anchor="ctr">
            <a:spAutoFit/>
          </a:bodyPr>
          <a:lstStyle/>
          <a:p>
            <a:pPr algn="ctr"/>
            <a:r>
              <a:rPr lang="en-US" sz="2800" b="1" dirty="0">
                <a:latin typeface="Times New Roman" panose="02020603050405020304" pitchFamily="18" charset="0"/>
                <a:cs typeface="Times New Roman" panose="02020603050405020304" pitchFamily="18" charset="0"/>
              </a:rPr>
              <a:t>Understanding Direct and Indirect Costs</a:t>
            </a:r>
            <a:endParaRPr lang="en-US" sz="2800" dirty="0">
              <a:latin typeface="Times New Roman" panose="02020603050405020304" pitchFamily="18" charset="0"/>
              <a:cs typeface="Times New Roman" panose="02020603050405020304" pitchFamily="18" charset="0"/>
            </a:endParaRPr>
          </a:p>
        </p:txBody>
      </p:sp>
      <p:sp>
        <p:nvSpPr>
          <p:cNvPr id="3" name="Rectangle 2"/>
          <p:cNvSpPr/>
          <p:nvPr/>
        </p:nvSpPr>
        <p:spPr>
          <a:xfrm>
            <a:off x="381000" y="1045791"/>
            <a:ext cx="8534400" cy="4955203"/>
          </a:xfrm>
          <a:prstGeom prst="rect">
            <a:avLst/>
          </a:prstGeom>
        </p:spPr>
        <p:txBody>
          <a:bodyPr wrap="square">
            <a:spAutoFit/>
          </a:bodyPr>
          <a:lstStyle/>
          <a:p>
            <a:r>
              <a:rPr lang="en-US" sz="2000" b="1" dirty="0">
                <a:latin typeface="Times New Roman" panose="02020603050405020304" pitchFamily="18" charset="0"/>
                <a:cs typeface="Times New Roman" panose="02020603050405020304" pitchFamily="18" charset="0"/>
              </a:rPr>
              <a:t>Direct Costs</a:t>
            </a:r>
            <a:r>
              <a:rPr lang="en-US" sz="2000" dirty="0">
                <a:latin typeface="Times New Roman" panose="02020603050405020304" pitchFamily="18" charset="0"/>
                <a:cs typeface="Times New Roman" panose="02020603050405020304" pitchFamily="18" charset="0"/>
              </a:rPr>
              <a:t> (</a:t>
            </a:r>
            <a:r>
              <a:rPr lang="en-US" sz="2000" dirty="0">
                <a:latin typeface="Times New Roman" panose="02020603050405020304" pitchFamily="18" charset="0"/>
                <a:cs typeface="Times New Roman" panose="02020603050405020304" pitchFamily="18" charset="0"/>
                <a:hlinkClick r:id="rId3"/>
              </a:rPr>
              <a:t>2 CFR, §200.413</a:t>
            </a:r>
            <a:r>
              <a:rPr lang="en-US" sz="2000" dirty="0">
                <a:latin typeface="Times New Roman" panose="02020603050405020304" pitchFamily="18" charset="0"/>
                <a:cs typeface="Times New Roman" panose="02020603050405020304" pitchFamily="18" charset="0"/>
              </a:rPr>
              <a:t>)</a:t>
            </a:r>
          </a:p>
          <a:p>
            <a:pPr marL="742950" lvl="1" indent="-285750">
              <a:buFont typeface="Arial" panose="020B0604020202020204" pitchFamily="34" charset="0"/>
              <a:buChar char="•"/>
            </a:pPr>
            <a:r>
              <a:rPr lang="en-US" sz="2000" dirty="0">
                <a:latin typeface="Times New Roman" panose="02020603050405020304" pitchFamily="18" charset="0"/>
                <a:cs typeface="Times New Roman" panose="02020603050405020304" pitchFamily="18" charset="0"/>
              </a:rPr>
              <a:t>Specific</a:t>
            </a:r>
          </a:p>
          <a:p>
            <a:pPr marL="742950" lvl="1" indent="-285750">
              <a:buFont typeface="Arial" panose="020B0604020202020204" pitchFamily="34" charset="0"/>
              <a:buChar char="•"/>
            </a:pPr>
            <a:r>
              <a:rPr lang="en-US" sz="2000" dirty="0">
                <a:latin typeface="Times New Roman" panose="02020603050405020304" pitchFamily="18" charset="0"/>
                <a:cs typeface="Times New Roman" panose="02020603050405020304" pitchFamily="18" charset="0"/>
              </a:rPr>
              <a:t>Identifiable</a:t>
            </a:r>
          </a:p>
          <a:p>
            <a:pPr marL="742950" lvl="1" indent="-285750">
              <a:buFont typeface="Arial" panose="020B0604020202020204" pitchFamily="34" charset="0"/>
              <a:buChar char="•"/>
            </a:pPr>
            <a:r>
              <a:rPr lang="en-US" sz="2000" dirty="0">
                <a:latin typeface="Times New Roman" panose="02020603050405020304" pitchFamily="18" charset="0"/>
                <a:cs typeface="Times New Roman" panose="02020603050405020304" pitchFamily="18" charset="0"/>
              </a:rPr>
              <a:t>Incurred to provide services or products for a grant award of activity</a:t>
            </a:r>
          </a:p>
          <a:p>
            <a:endParaRPr lang="en-US" sz="2000" b="1" dirty="0">
              <a:latin typeface="Times New Roman" panose="02020603050405020304" pitchFamily="18" charset="0"/>
              <a:cs typeface="Times New Roman" panose="02020603050405020304" pitchFamily="18" charset="0"/>
            </a:endParaRPr>
          </a:p>
          <a:p>
            <a:r>
              <a:rPr lang="en-US" sz="2000" b="1" dirty="0">
                <a:latin typeface="Times New Roman" panose="02020603050405020304" pitchFamily="18" charset="0"/>
                <a:cs typeface="Times New Roman" panose="02020603050405020304" pitchFamily="18" charset="0"/>
              </a:rPr>
              <a:t>Indirect Costs</a:t>
            </a:r>
            <a:r>
              <a:rPr lang="en-US" sz="2000" dirty="0">
                <a:latin typeface="Times New Roman" panose="02020603050405020304" pitchFamily="18" charset="0"/>
                <a:cs typeface="Times New Roman" panose="02020603050405020304" pitchFamily="18" charset="0"/>
              </a:rPr>
              <a:t> (</a:t>
            </a:r>
            <a:r>
              <a:rPr lang="en-US" sz="2000" dirty="0">
                <a:latin typeface="Times New Roman" panose="02020603050405020304" pitchFamily="18" charset="0"/>
                <a:cs typeface="Times New Roman" panose="02020603050405020304" pitchFamily="18" charset="0"/>
                <a:hlinkClick r:id="rId4"/>
              </a:rPr>
              <a:t>2 CFR, §200.414</a:t>
            </a:r>
            <a:r>
              <a:rPr lang="en-US" sz="2000" dirty="0">
                <a:latin typeface="Times New Roman" panose="02020603050405020304" pitchFamily="18" charset="0"/>
                <a:cs typeface="Times New Roman" panose="02020603050405020304" pitchFamily="18" charset="0"/>
              </a:rPr>
              <a:t>)</a:t>
            </a:r>
          </a:p>
          <a:p>
            <a:pPr algn="just"/>
            <a:r>
              <a:rPr lang="en-US" sz="2000" dirty="0">
                <a:latin typeface="Times New Roman" panose="02020603050405020304" pitchFamily="18" charset="0"/>
                <a:cs typeface="Times New Roman" panose="02020603050405020304" pitchFamily="18" charset="0"/>
              </a:rPr>
              <a:t>Can not be identified for a specific grant award, service, or activity of an organization, but are incurred as a result of multiple grant awards, services, or activities.</a:t>
            </a:r>
          </a:p>
          <a:p>
            <a:endParaRPr lang="en-US" sz="2000" dirty="0">
              <a:latin typeface="Times New Roman" panose="02020603050405020304" pitchFamily="18" charset="0"/>
              <a:cs typeface="Times New Roman" panose="02020603050405020304" pitchFamily="18" charset="0"/>
            </a:endParaRPr>
          </a:p>
          <a:p>
            <a:r>
              <a:rPr lang="en-US" sz="2000" b="1" dirty="0">
                <a:latin typeface="Times New Roman" panose="02020603050405020304" pitchFamily="18" charset="0"/>
                <a:cs typeface="Times New Roman" panose="02020603050405020304" pitchFamily="18" charset="0"/>
              </a:rPr>
              <a:t>In general, Indirect Costs fall within two categories </a:t>
            </a:r>
            <a:r>
              <a:rPr lang="en-US" sz="2000" dirty="0">
                <a:latin typeface="Times New Roman" panose="02020603050405020304" pitchFamily="18" charset="0"/>
                <a:cs typeface="Times New Roman" panose="02020603050405020304" pitchFamily="18" charset="0"/>
              </a:rPr>
              <a:t>(</a:t>
            </a:r>
            <a:r>
              <a:rPr lang="en-US" sz="2000" dirty="0">
                <a:latin typeface="Times New Roman" panose="02020603050405020304" pitchFamily="18" charset="0"/>
                <a:cs typeface="Times New Roman" panose="02020603050405020304" pitchFamily="18" charset="0"/>
                <a:hlinkClick r:id="rId4"/>
              </a:rPr>
              <a:t>2 CFR, §200.414</a:t>
            </a:r>
            <a:r>
              <a:rPr lang="en-US" sz="2000" dirty="0">
                <a:latin typeface="Times New Roman" panose="02020603050405020304" pitchFamily="18" charset="0"/>
                <a:cs typeface="Times New Roman" panose="02020603050405020304" pitchFamily="18" charset="0"/>
              </a:rPr>
              <a:t>)</a:t>
            </a:r>
          </a:p>
          <a:p>
            <a:pPr marL="800100" lvl="1" indent="-342900">
              <a:buFont typeface="+mj-lt"/>
              <a:buAutoNum type="arabicPeriod"/>
            </a:pPr>
            <a:r>
              <a:rPr lang="en-US" sz="2000" dirty="0">
                <a:latin typeface="Times New Roman" panose="02020603050405020304" pitchFamily="18" charset="0"/>
                <a:cs typeface="Times New Roman" panose="02020603050405020304" pitchFamily="18" charset="0"/>
              </a:rPr>
              <a:t>Facilities </a:t>
            </a:r>
          </a:p>
          <a:p>
            <a:pPr marL="800100" lvl="1" indent="-342900">
              <a:buFont typeface="+mj-lt"/>
              <a:buAutoNum type="arabicPeriod"/>
            </a:pPr>
            <a:r>
              <a:rPr lang="en-US" sz="2000" dirty="0">
                <a:latin typeface="Times New Roman" panose="02020603050405020304" pitchFamily="18" charset="0"/>
                <a:cs typeface="Times New Roman" panose="02020603050405020304" pitchFamily="18" charset="0"/>
              </a:rPr>
              <a:t>Administration</a:t>
            </a:r>
          </a:p>
          <a:p>
            <a:pPr marL="800100" lvl="1" indent="-342900">
              <a:buFont typeface="+mj-lt"/>
              <a:buAutoNum type="arabicPeriod"/>
            </a:pPr>
            <a:endParaRPr lang="en-US" sz="2000" dirty="0">
              <a:latin typeface="Times New Roman" panose="02020603050405020304" pitchFamily="18" charset="0"/>
              <a:cs typeface="Times New Roman" panose="02020603050405020304" pitchFamily="18" charset="0"/>
            </a:endParaRPr>
          </a:p>
          <a:p>
            <a:r>
              <a:rPr lang="en-US" i="1" dirty="0">
                <a:latin typeface="Times New Roman" panose="02020603050405020304" pitchFamily="18" charset="0"/>
                <a:cs typeface="Times New Roman" panose="02020603050405020304" pitchFamily="18" charset="0"/>
              </a:rPr>
              <a:t>*It is very important that agencies clearly segregate direct and indirect costs in the accounting system and when computing the indirect cost rate.</a:t>
            </a:r>
          </a:p>
        </p:txBody>
      </p:sp>
    </p:spTree>
    <p:extLst>
      <p:ext uri="{BB962C8B-B14F-4D97-AF65-F5344CB8AC3E}">
        <p14:creationId xmlns:p14="http://schemas.microsoft.com/office/powerpoint/2010/main" val="367749373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3"/>
          <p:cNvSpPr txBox="1">
            <a:spLocks/>
          </p:cNvSpPr>
          <p:nvPr/>
        </p:nvSpPr>
        <p:spPr>
          <a:xfrm>
            <a:off x="6705600" y="6324600"/>
            <a:ext cx="358726" cy="365125"/>
          </a:xfrm>
          <a:prstGeom prst="rect">
            <a:avLst/>
          </a:prstGeom>
          <a:ln/>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A37B69A5-BA6F-4BB5-A40A-0EC1B5725BB6}" type="slidenum">
              <a:rPr lang="en-US" smtClean="0"/>
              <a:pPr>
                <a:defRPr/>
              </a:pPr>
              <a:t>8</a:t>
            </a:fld>
            <a:endParaRPr lang="en-US" dirty="0"/>
          </a:p>
        </p:txBody>
      </p:sp>
      <p:sp>
        <p:nvSpPr>
          <p:cNvPr id="2" name="TextBox 1"/>
          <p:cNvSpPr txBox="1"/>
          <p:nvPr/>
        </p:nvSpPr>
        <p:spPr>
          <a:xfrm>
            <a:off x="381000" y="695980"/>
            <a:ext cx="8001000" cy="523220"/>
          </a:xfrm>
          <a:prstGeom prst="rect">
            <a:avLst/>
          </a:prstGeom>
          <a:ln/>
        </p:spPr>
        <p:txBody>
          <a:bodyPr vert="horz" wrap="square" lIns="91440" tIns="45720" rIns="91440" bIns="45720" rtlCol="0" anchor="ctr">
            <a:spAutoFit/>
          </a:bodyPr>
          <a:lstStyle/>
          <a:p>
            <a:pPr algn="ctr"/>
            <a:r>
              <a:rPr lang="en-US" sz="2800" b="1" dirty="0">
                <a:latin typeface="Times New Roman" panose="02020603050405020304" pitchFamily="18" charset="0"/>
                <a:cs typeface="Times New Roman" panose="02020603050405020304" pitchFamily="18" charset="0"/>
              </a:rPr>
              <a:t>Indirect Cost Rate Agreement (ICRA) Quick Tips</a:t>
            </a:r>
          </a:p>
        </p:txBody>
      </p:sp>
      <p:sp>
        <p:nvSpPr>
          <p:cNvPr id="3" name="Rectangle 2"/>
          <p:cNvSpPr/>
          <p:nvPr/>
        </p:nvSpPr>
        <p:spPr>
          <a:xfrm>
            <a:off x="190500" y="1690062"/>
            <a:ext cx="8763000" cy="3724096"/>
          </a:xfrm>
          <a:prstGeom prst="rect">
            <a:avLst/>
          </a:prstGeom>
        </p:spPr>
        <p:txBody>
          <a:bodyPr wrap="square">
            <a:spAutoFit/>
          </a:bodyPr>
          <a:lstStyle/>
          <a:p>
            <a:pPr algn="just"/>
            <a:r>
              <a:rPr lang="en-US" sz="2000" dirty="0">
                <a:latin typeface="Times New Roman" panose="02020603050405020304" pitchFamily="18" charset="0"/>
                <a:cs typeface="Times New Roman" panose="02020603050405020304" pitchFamily="18" charset="0"/>
              </a:rPr>
              <a:t>The HMEP Program accepts any current, active, and existing ICRA’s from another Federal agency.  </a:t>
            </a:r>
            <a:r>
              <a:rPr lang="en-US" sz="2000" u="sng" dirty="0">
                <a:latin typeface="Times New Roman" panose="02020603050405020304" pitchFamily="18" charset="0"/>
                <a:cs typeface="Times New Roman" panose="02020603050405020304" pitchFamily="18" charset="0"/>
              </a:rPr>
              <a:t>If an ICRA has never been certified</a:t>
            </a:r>
            <a:r>
              <a:rPr lang="en-US" sz="2000" dirty="0">
                <a:latin typeface="Times New Roman" panose="02020603050405020304" pitchFamily="18" charset="0"/>
                <a:cs typeface="Times New Roman" panose="02020603050405020304" pitchFamily="18" charset="0"/>
              </a:rPr>
              <a:t>, the 10% De </a:t>
            </a:r>
            <a:r>
              <a:rPr lang="en-US" sz="2000" dirty="0" err="1">
                <a:latin typeface="Times New Roman" panose="02020603050405020304" pitchFamily="18" charset="0"/>
                <a:cs typeface="Times New Roman" panose="02020603050405020304" pitchFamily="18" charset="0"/>
              </a:rPr>
              <a:t>Minimis</a:t>
            </a:r>
            <a:r>
              <a:rPr lang="en-US" sz="2000" dirty="0">
                <a:latin typeface="Times New Roman" panose="02020603050405020304" pitchFamily="18" charset="0"/>
                <a:cs typeface="Times New Roman" panose="02020603050405020304" pitchFamily="18" charset="0"/>
              </a:rPr>
              <a:t> Rate may be used</a:t>
            </a:r>
          </a:p>
          <a:p>
            <a:endParaRPr lang="en-US" sz="2000" dirty="0">
              <a:latin typeface="Times New Roman" panose="02020603050405020304" pitchFamily="18" charset="0"/>
              <a:cs typeface="Times New Roman" panose="02020603050405020304" pitchFamily="18" charset="0"/>
            </a:endParaRPr>
          </a:p>
          <a:p>
            <a:endParaRPr lang="en-US" sz="2000" dirty="0">
              <a:latin typeface="Times New Roman" panose="02020603050405020304" pitchFamily="18" charset="0"/>
              <a:cs typeface="Times New Roman" panose="02020603050405020304" pitchFamily="18" charset="0"/>
            </a:endParaRPr>
          </a:p>
          <a:p>
            <a:r>
              <a:rPr lang="en-US" sz="1900" b="1" dirty="0">
                <a:latin typeface="Times New Roman" panose="02020603050405020304" pitchFamily="18" charset="0"/>
                <a:cs typeface="Times New Roman" panose="02020603050405020304" pitchFamily="18" charset="0"/>
              </a:rPr>
              <a:t>What is the De </a:t>
            </a:r>
            <a:r>
              <a:rPr lang="en-US" sz="1900" b="1" dirty="0" err="1">
                <a:latin typeface="Times New Roman" panose="02020603050405020304" pitchFamily="18" charset="0"/>
                <a:cs typeface="Times New Roman" panose="02020603050405020304" pitchFamily="18" charset="0"/>
              </a:rPr>
              <a:t>Minimis</a:t>
            </a:r>
            <a:r>
              <a:rPr lang="en-US" sz="1900" b="1" dirty="0">
                <a:latin typeface="Times New Roman" panose="02020603050405020304" pitchFamily="18" charset="0"/>
                <a:cs typeface="Times New Roman" panose="02020603050405020304" pitchFamily="18" charset="0"/>
              </a:rPr>
              <a:t> Rate?</a:t>
            </a:r>
            <a:endParaRPr lang="en-US" sz="1900" dirty="0">
              <a:latin typeface="Times New Roman" panose="02020603050405020304" pitchFamily="18" charset="0"/>
              <a:cs typeface="Times New Roman" panose="02020603050405020304" pitchFamily="18" charset="0"/>
            </a:endParaRPr>
          </a:p>
          <a:p>
            <a:pPr marL="285750" indent="-285750">
              <a:buFont typeface="Arial" panose="020B0604020202020204" pitchFamily="34" charset="0"/>
              <a:buChar char="•"/>
            </a:pPr>
            <a:r>
              <a:rPr lang="en-US" sz="1900" dirty="0">
                <a:latin typeface="Times New Roman" panose="02020603050405020304" pitchFamily="18" charset="0"/>
                <a:cs typeface="Times New Roman" panose="02020603050405020304" pitchFamily="18" charset="0"/>
              </a:rPr>
              <a:t>10% of Modified Total Direct Costs (MTDC)</a:t>
            </a:r>
          </a:p>
          <a:p>
            <a:pPr marL="285750" indent="-285750">
              <a:buFont typeface="Arial" panose="020B0604020202020204" pitchFamily="34" charset="0"/>
              <a:buChar char="•"/>
            </a:pPr>
            <a:r>
              <a:rPr lang="en-US" sz="1900" dirty="0">
                <a:latin typeface="Times New Roman" panose="02020603050405020304" pitchFamily="18" charset="0"/>
                <a:cs typeface="Times New Roman" panose="02020603050405020304" pitchFamily="18" charset="0"/>
              </a:rPr>
              <a:t>Must be used </a:t>
            </a:r>
            <a:r>
              <a:rPr lang="en-US" sz="1900" i="1" dirty="0">
                <a:latin typeface="Times New Roman" panose="02020603050405020304" pitchFamily="18" charset="0"/>
                <a:cs typeface="Times New Roman" panose="02020603050405020304" pitchFamily="18" charset="0"/>
              </a:rPr>
              <a:t>consistently across all federal awards</a:t>
            </a:r>
          </a:p>
          <a:p>
            <a:pPr marL="285750" indent="-285750">
              <a:buFont typeface="Arial" panose="020B0604020202020204" pitchFamily="34" charset="0"/>
              <a:buChar char="•"/>
            </a:pPr>
            <a:r>
              <a:rPr lang="en-US" sz="1900" dirty="0">
                <a:latin typeface="Times New Roman" panose="02020603050405020304" pitchFamily="18" charset="0"/>
                <a:cs typeface="Times New Roman" panose="02020603050405020304" pitchFamily="18" charset="0"/>
              </a:rPr>
              <a:t>Does not apply to Territories</a:t>
            </a:r>
            <a:endParaRPr lang="en-US" sz="2000" dirty="0">
              <a:latin typeface="Times New Roman" panose="02020603050405020304" pitchFamily="18" charset="0"/>
              <a:cs typeface="Times New Roman" panose="02020603050405020304" pitchFamily="18" charset="0"/>
            </a:endParaRPr>
          </a:p>
          <a:p>
            <a:pPr marL="285750" indent="-285750">
              <a:buFont typeface="Arial" panose="020B0604020202020204" pitchFamily="34" charset="0"/>
              <a:buChar char="•"/>
            </a:pPr>
            <a:endParaRPr lang="en-US" sz="2000" dirty="0">
              <a:latin typeface="Times New Roman" panose="02020603050405020304" pitchFamily="18" charset="0"/>
              <a:cs typeface="Times New Roman" panose="02020603050405020304" pitchFamily="18" charset="0"/>
            </a:endParaRPr>
          </a:p>
          <a:p>
            <a:pPr algn="just"/>
            <a:r>
              <a:rPr lang="en-US" sz="2000" b="1" i="1" dirty="0">
                <a:solidFill>
                  <a:srgbClr val="FF0000"/>
                </a:solidFill>
                <a:latin typeface="Times New Roman" panose="02020603050405020304" pitchFamily="18" charset="0"/>
                <a:cs typeface="Times New Roman" panose="02020603050405020304" pitchFamily="18" charset="0"/>
              </a:rPr>
              <a:t>Reminder:  </a:t>
            </a:r>
            <a:r>
              <a:rPr lang="en-US" sz="2000" dirty="0">
                <a:latin typeface="Times New Roman" panose="02020603050405020304" pitchFamily="18" charset="0"/>
                <a:cs typeface="Times New Roman" panose="02020603050405020304" pitchFamily="18" charset="0"/>
              </a:rPr>
              <a:t>As ICRA’s expire, don’t forget to submit your most up to date ICRA </a:t>
            </a:r>
            <a:r>
              <a:rPr lang="en-US" sz="2000" dirty="0">
                <a:latin typeface="Times New Roman" panose="02020603050405020304" pitchFamily="18" charset="0"/>
                <a:cs typeface="Times New Roman" panose="02020603050405020304" pitchFamily="18" charset="0"/>
                <a:hlinkClick r:id="rId3"/>
              </a:rPr>
              <a:t>HMEP.Grants@dot.gov</a:t>
            </a:r>
            <a:r>
              <a:rPr lang="en-US" sz="2000" dirty="0">
                <a:latin typeface="Times New Roman" panose="02020603050405020304" pitchFamily="18" charset="0"/>
                <a:cs typeface="Times New Roman" panose="02020603050405020304" pitchFamily="18" charset="0"/>
              </a:rPr>
              <a:t> and your Grant Specialist.</a:t>
            </a:r>
            <a:endParaRPr lang="en-US" sz="2000" dirty="0"/>
          </a:p>
        </p:txBody>
      </p:sp>
    </p:spTree>
    <p:extLst>
      <p:ext uri="{BB962C8B-B14F-4D97-AF65-F5344CB8AC3E}">
        <p14:creationId xmlns:p14="http://schemas.microsoft.com/office/powerpoint/2010/main" val="93736509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3"/>
          <p:cNvSpPr txBox="1">
            <a:spLocks/>
          </p:cNvSpPr>
          <p:nvPr/>
        </p:nvSpPr>
        <p:spPr>
          <a:xfrm>
            <a:off x="6705600" y="6324600"/>
            <a:ext cx="358726" cy="365125"/>
          </a:xfrm>
          <a:prstGeom prst="rect">
            <a:avLst/>
          </a:prstGeom>
          <a:ln/>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A37B69A5-BA6F-4BB5-A40A-0EC1B5725BB6}" type="slidenum">
              <a:rPr lang="en-US" smtClean="0"/>
              <a:pPr>
                <a:defRPr/>
              </a:pPr>
              <a:t>9</a:t>
            </a:fld>
            <a:endParaRPr lang="en-US" dirty="0"/>
          </a:p>
        </p:txBody>
      </p:sp>
      <p:sp>
        <p:nvSpPr>
          <p:cNvPr id="2" name="TextBox 1"/>
          <p:cNvSpPr txBox="1"/>
          <p:nvPr/>
        </p:nvSpPr>
        <p:spPr>
          <a:xfrm>
            <a:off x="1638300" y="233949"/>
            <a:ext cx="6019800" cy="523220"/>
          </a:xfrm>
          <a:prstGeom prst="rect">
            <a:avLst/>
          </a:prstGeom>
          <a:ln/>
        </p:spPr>
        <p:txBody>
          <a:bodyPr vert="horz" wrap="square" lIns="91440" tIns="45720" rIns="91440" bIns="45720" rtlCol="0" anchor="ctr">
            <a:spAutoFit/>
          </a:bodyPr>
          <a:lstStyle/>
          <a:p>
            <a:pPr algn="ctr"/>
            <a:r>
              <a:rPr lang="en-US" sz="2800" b="1" dirty="0">
                <a:latin typeface="Times New Roman" panose="02020603050405020304" pitchFamily="18" charset="0"/>
                <a:cs typeface="Times New Roman" panose="02020603050405020304" pitchFamily="18" charset="0"/>
              </a:rPr>
              <a:t>Match and Cost-Sharing</a:t>
            </a:r>
          </a:p>
        </p:txBody>
      </p:sp>
      <p:sp>
        <p:nvSpPr>
          <p:cNvPr id="3" name="Rectangle 2"/>
          <p:cNvSpPr/>
          <p:nvPr/>
        </p:nvSpPr>
        <p:spPr>
          <a:xfrm>
            <a:off x="381000" y="1045791"/>
            <a:ext cx="8534400" cy="5016758"/>
          </a:xfrm>
          <a:prstGeom prst="rect">
            <a:avLst/>
          </a:prstGeom>
        </p:spPr>
        <p:txBody>
          <a:bodyPr wrap="square">
            <a:spAutoFit/>
          </a:bodyPr>
          <a:lstStyle/>
          <a:p>
            <a:pPr algn="just"/>
            <a:r>
              <a:rPr lang="en-US" sz="2000" dirty="0">
                <a:solidFill>
                  <a:schemeClr val="dk1"/>
                </a:solidFill>
                <a:latin typeface="Times New Roman" panose="02020603050405020304" pitchFamily="18" charset="0"/>
                <a:cs typeface="Times New Roman" panose="02020603050405020304" pitchFamily="18" charset="0"/>
              </a:rPr>
              <a:t>Non-Federal share of costs grantee is required to contribute to accomplish the purposes of the grant (</a:t>
            </a:r>
            <a:r>
              <a:rPr lang="en-US" sz="2000" dirty="0">
                <a:solidFill>
                  <a:schemeClr val="dk1"/>
                </a:solidFill>
                <a:latin typeface="Times New Roman" panose="02020603050405020304" pitchFamily="18" charset="0"/>
                <a:cs typeface="Times New Roman" panose="02020603050405020304" pitchFamily="18" charset="0"/>
                <a:hlinkClick r:id="rId3"/>
              </a:rPr>
              <a:t>2 CFR 200.306</a:t>
            </a:r>
            <a:r>
              <a:rPr lang="en-US" sz="2000" dirty="0">
                <a:solidFill>
                  <a:schemeClr val="dk1"/>
                </a:solidFill>
                <a:latin typeface="Times New Roman" panose="02020603050405020304" pitchFamily="18" charset="0"/>
                <a:cs typeface="Times New Roman" panose="02020603050405020304" pitchFamily="18" charset="0"/>
              </a:rPr>
              <a:t>)  Must </a:t>
            </a:r>
            <a:r>
              <a:rPr lang="en-US" sz="2000" dirty="0">
                <a:latin typeface="Times New Roman" panose="02020603050405020304" pitchFamily="18" charset="0"/>
                <a:cs typeface="Times New Roman" panose="02020603050405020304" pitchFamily="18" charset="0"/>
              </a:rPr>
              <a:t>be verifiable through grantee records and be maintained with the same level of effort as Federal funds (</a:t>
            </a:r>
            <a:r>
              <a:rPr lang="en-US" sz="2000" dirty="0">
                <a:latin typeface="Times New Roman" panose="02020603050405020304" pitchFamily="18" charset="0"/>
                <a:cs typeface="Times New Roman" panose="02020603050405020304" pitchFamily="18" charset="0"/>
                <a:hlinkClick r:id="rId4"/>
              </a:rPr>
              <a:t>2 CFR § 400-475</a:t>
            </a:r>
            <a:r>
              <a:rPr lang="en-US" sz="2000" dirty="0">
                <a:latin typeface="Times New Roman" panose="02020603050405020304" pitchFamily="18" charset="0"/>
                <a:cs typeface="Times New Roman" panose="02020603050405020304" pitchFamily="18" charset="0"/>
              </a:rPr>
              <a:t>)</a:t>
            </a:r>
          </a:p>
          <a:p>
            <a:endParaRPr lang="en-US" sz="2000" b="1" dirty="0">
              <a:latin typeface="Times New Roman" panose="02020603050405020304" pitchFamily="18" charset="0"/>
              <a:cs typeface="Times New Roman" panose="02020603050405020304" pitchFamily="18" charset="0"/>
            </a:endParaRPr>
          </a:p>
          <a:p>
            <a:r>
              <a:rPr lang="en-US" sz="2000" b="1" dirty="0">
                <a:latin typeface="Times New Roman" panose="02020603050405020304" pitchFamily="18" charset="0"/>
                <a:cs typeface="Times New Roman" panose="02020603050405020304" pitchFamily="18" charset="0"/>
              </a:rPr>
              <a:t>Grantees shall provide 20% match of funds and may use: </a:t>
            </a:r>
          </a:p>
          <a:p>
            <a:pPr marL="285750" indent="-285750">
              <a:buFont typeface="Arial" panose="020B0604020202020204" pitchFamily="34" charset="0"/>
              <a:buChar char="•"/>
            </a:pPr>
            <a:r>
              <a:rPr lang="en-US" sz="2000" dirty="0">
                <a:latin typeface="Times New Roman" panose="02020603050405020304" pitchFamily="18" charset="0"/>
                <a:cs typeface="Times New Roman" panose="02020603050405020304" pitchFamily="18" charset="0"/>
              </a:rPr>
              <a:t>Cash or hard match (common for Tribes)</a:t>
            </a:r>
          </a:p>
          <a:p>
            <a:pPr marL="285750" indent="-285750">
              <a:buFont typeface="Arial" panose="020B0604020202020204" pitchFamily="34" charset="0"/>
              <a:buChar char="•"/>
            </a:pPr>
            <a:r>
              <a:rPr lang="en-US" sz="2000" dirty="0">
                <a:latin typeface="Times New Roman" panose="02020603050405020304" pitchFamily="18" charset="0"/>
                <a:cs typeface="Times New Roman" panose="02020603050405020304" pitchFamily="18" charset="0"/>
              </a:rPr>
              <a:t>In-kind contributions (soft match) </a:t>
            </a:r>
          </a:p>
          <a:p>
            <a:pPr marL="285750" indent="-285750">
              <a:buFont typeface="Arial" panose="020B0604020202020204" pitchFamily="34" charset="0"/>
              <a:buChar char="•"/>
            </a:pPr>
            <a:r>
              <a:rPr lang="en-US" sz="2000" dirty="0">
                <a:latin typeface="Times New Roman" panose="02020603050405020304" pitchFamily="18" charset="0"/>
                <a:cs typeface="Times New Roman" panose="02020603050405020304" pitchFamily="18" charset="0"/>
              </a:rPr>
              <a:t>A combination of In-Kind and Cash</a:t>
            </a:r>
          </a:p>
          <a:p>
            <a:pPr marL="285750" indent="-285750">
              <a:buFont typeface="Arial" panose="020B0604020202020204" pitchFamily="34" charset="0"/>
              <a:buChar char="•"/>
            </a:pPr>
            <a:endParaRPr lang="en-US" sz="2000" dirty="0">
              <a:latin typeface="Times New Roman" panose="02020603050405020304" pitchFamily="18" charset="0"/>
              <a:cs typeface="Times New Roman" panose="02020603050405020304" pitchFamily="18" charset="0"/>
            </a:endParaRPr>
          </a:p>
          <a:p>
            <a:r>
              <a:rPr lang="en-US" sz="2000" b="1" dirty="0">
                <a:latin typeface="Times New Roman" panose="02020603050405020304" pitchFamily="18" charset="0"/>
                <a:cs typeface="Times New Roman" panose="02020603050405020304" pitchFamily="18" charset="0"/>
              </a:rPr>
              <a:t>Match does NOT include:</a:t>
            </a:r>
          </a:p>
          <a:p>
            <a:pPr marL="342900" indent="-342900">
              <a:buFont typeface="Arial" panose="020B0604020202020204" pitchFamily="34" charset="0"/>
              <a:buChar char="•"/>
            </a:pPr>
            <a:r>
              <a:rPr lang="en-US" sz="2000" dirty="0">
                <a:latin typeface="Times New Roman" panose="02020603050405020304" pitchFamily="18" charset="0"/>
                <a:cs typeface="Times New Roman" panose="02020603050405020304" pitchFamily="18" charset="0"/>
              </a:rPr>
              <a:t>Federal funds from other programs</a:t>
            </a:r>
          </a:p>
          <a:p>
            <a:pPr marL="342900" indent="-342900">
              <a:buFont typeface="Arial" panose="020B0604020202020204" pitchFamily="34" charset="0"/>
              <a:buChar char="•"/>
            </a:pPr>
            <a:r>
              <a:rPr lang="en-US" sz="2000" dirty="0">
                <a:latin typeface="Times New Roman" panose="02020603050405020304" pitchFamily="18" charset="0"/>
                <a:cs typeface="Times New Roman" panose="02020603050405020304" pitchFamily="18" charset="0"/>
              </a:rPr>
              <a:t>Funds used as match from another Federal program</a:t>
            </a:r>
          </a:p>
          <a:p>
            <a:pPr marL="342900" indent="-342900">
              <a:buFont typeface="Arial" panose="020B0604020202020204" pitchFamily="34" charset="0"/>
              <a:buChar char="•"/>
            </a:pPr>
            <a:endParaRPr lang="en-US" sz="2000" dirty="0">
              <a:latin typeface="Times New Roman" panose="02020603050405020304" pitchFamily="18" charset="0"/>
              <a:cs typeface="Times New Roman" panose="02020603050405020304" pitchFamily="18" charset="0"/>
            </a:endParaRPr>
          </a:p>
          <a:p>
            <a:pPr marL="285750" indent="-285750">
              <a:buFont typeface="Arial" panose="020B0604020202020204" pitchFamily="34" charset="0"/>
              <a:buChar char="•"/>
            </a:pPr>
            <a:endParaRPr lang="en-US" sz="2000" dirty="0">
              <a:latin typeface="Times New Roman" panose="02020603050405020304" pitchFamily="18" charset="0"/>
              <a:cs typeface="Times New Roman" panose="02020603050405020304" pitchFamily="18" charset="0"/>
            </a:endParaRPr>
          </a:p>
          <a:p>
            <a:pPr marL="285750" indent="-285750">
              <a:buFont typeface="Arial" panose="020B0604020202020204" pitchFamily="34" charset="0"/>
              <a:buChar char="•"/>
            </a:pPr>
            <a:endParaRPr lang="en-US" sz="2000" dirty="0">
              <a:latin typeface="Times New Roman" panose="02020603050405020304" pitchFamily="18" charset="0"/>
              <a:cs typeface="Times New Roman" panose="02020603050405020304" pitchFamily="18" charset="0"/>
            </a:endParaRPr>
          </a:p>
        </p:txBody>
      </p:sp>
      <p:pic>
        <p:nvPicPr>
          <p:cNvPr id="5" name="Picture 4" descr="Whenever you secure an &lt;strong&gt;agreement&lt;/strong&gt; with the Department of ..."/>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437163" y="3200400"/>
            <a:ext cx="2895600" cy="1447800"/>
          </a:xfrm>
          <a:prstGeom prst="rect">
            <a:avLst/>
          </a:prstGeom>
        </p:spPr>
      </p:pic>
    </p:spTree>
    <p:extLst>
      <p:ext uri="{BB962C8B-B14F-4D97-AF65-F5344CB8AC3E}">
        <p14:creationId xmlns:p14="http://schemas.microsoft.com/office/powerpoint/2010/main" val="225829225"/>
      </p:ext>
    </p:extLst>
  </p:cSld>
  <p:clrMapOvr>
    <a:masterClrMapping/>
  </p:clrMapOvr>
</p:sld>
</file>

<file path=ppt/theme/theme1.xml><?xml version="1.0" encoding="utf-8"?>
<a:theme xmlns:a="http://schemas.openxmlformats.org/drawingml/2006/main" name="PCHELPS PHMSA Presentation Templat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ln/>
      </a:spPr>
      <a:bodyPr vert="horz" lIns="91440" tIns="45720" rIns="91440" bIns="45720" rtlCol="0" anchor="ctr"/>
      <a:lstStyle>
        <a:defPPr>
          <a:defRPr smtClean="0"/>
        </a:defPPr>
      </a:lstStyle>
    </a:tx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ABF484E09F0B4A41A6F0DE044175E1D3" ma:contentTypeVersion="0" ma:contentTypeDescription="Create a new document." ma:contentTypeScope="" ma:versionID="a2ed898584f8b6a358a98bc8e69823b2">
  <xsd:schema xmlns:xsd="http://www.w3.org/2001/XMLSchema" xmlns:xs="http://www.w3.org/2001/XMLSchema" xmlns:p="http://schemas.microsoft.com/office/2006/metadata/properties" targetNamespace="http://schemas.microsoft.com/office/2006/metadata/properties" ma:root="true" ma:fieldsID="c64490b4aec6201516c3a874156f37b2">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36A5CEF2-8A8D-4459-8C77-0481BD36A747}">
  <ds:schemaRefs>
    <ds:schemaRef ds:uri="http://schemas.microsoft.com/office/infopath/2007/PartnerControls"/>
    <ds:schemaRef ds:uri="http://purl.org/dc/terms/"/>
    <ds:schemaRef ds:uri="http://schemas.openxmlformats.org/package/2006/metadata/core-properties"/>
    <ds:schemaRef ds:uri="http://schemas.microsoft.com/office/2006/documentManagement/types"/>
    <ds:schemaRef ds:uri="http://purl.org/dc/elements/1.1/"/>
    <ds:schemaRef ds:uri="http://schemas.microsoft.com/office/2006/metadata/properties"/>
    <ds:schemaRef ds:uri="http://www.w3.org/XML/1998/namespace"/>
    <ds:schemaRef ds:uri="http://purl.org/dc/dcmitype/"/>
  </ds:schemaRefs>
</ds:datastoreItem>
</file>

<file path=customXml/itemProps2.xml><?xml version="1.0" encoding="utf-8"?>
<ds:datastoreItem xmlns:ds="http://schemas.openxmlformats.org/officeDocument/2006/customXml" ds:itemID="{76C6A2AC-9363-4976-99DC-4FBEC6458AE8}">
  <ds:schemaRefs>
    <ds:schemaRef ds:uri="http://schemas.microsoft.com/sharepoint/v3/contenttype/forms"/>
  </ds:schemaRefs>
</ds:datastoreItem>
</file>

<file path=customXml/itemProps3.xml><?xml version="1.0" encoding="utf-8"?>
<ds:datastoreItem xmlns:ds="http://schemas.openxmlformats.org/officeDocument/2006/customXml" ds:itemID="{E13B4819-6D72-477E-9323-02CB9B164BBB}">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internal/obd"/>
    <ds:schemaRef ds:uri="http://schemas.microsoft.com/office/infopath/2007/PartnerControls"/>
  </ds:schemaRefs>
</ds:datastoreItem>
</file>

<file path=docProps/app.xml><?xml version="1.0" encoding="utf-8"?>
<Properties xmlns="http://schemas.openxmlformats.org/officeDocument/2006/extended-properties" xmlns:vt="http://schemas.openxmlformats.org/officeDocument/2006/docPropsVTypes">
  <Template/>
  <TotalTime>9663</TotalTime>
  <Words>2177</Words>
  <Application>Microsoft Office PowerPoint</Application>
  <PresentationFormat>On-screen Show (4:3)</PresentationFormat>
  <Paragraphs>258</Paragraphs>
  <Slides>25</Slides>
  <Notes>22</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25</vt:i4>
      </vt:variant>
    </vt:vector>
  </HeadingPairs>
  <TitlesOfParts>
    <vt:vector size="31" baseType="lpstr">
      <vt:lpstr>Arial</vt:lpstr>
      <vt:lpstr>Calibri</vt:lpstr>
      <vt:lpstr>Tahoma</vt:lpstr>
      <vt:lpstr>Times New Roman</vt:lpstr>
      <vt:lpstr>Wingdings</vt:lpstr>
      <vt:lpstr>PCHELPS PHMSA Presentation Template</vt:lpstr>
      <vt:lpstr>Pipeline &amp; Hazardous Materials Safety  Administration (PHMSA)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Hazmat Grant Program  Contact Information</vt:lpstr>
      <vt:lpstr>PowerPoint Presentation</vt:lpstr>
      <vt:lpstr>PowerPoint Presentation</vt:lpstr>
      <vt:lpstr>PowerPoint Presentation</vt:lpstr>
      <vt:lpstr>PowerPoint Presentation</vt:lpstr>
    </vt:vector>
  </TitlesOfParts>
  <Company>DOT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USDOT_User</dc:creator>
  <cp:lastModifiedBy>Hufford, Matthew (PHMSA)</cp:lastModifiedBy>
  <cp:revision>167</cp:revision>
  <cp:lastPrinted>2015-02-10T14:17:10Z</cp:lastPrinted>
  <dcterms:created xsi:type="dcterms:W3CDTF">2014-09-23T12:58:53Z</dcterms:created>
  <dcterms:modified xsi:type="dcterms:W3CDTF">2020-07-16T14:25:06Z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0x010100ABF484E09F0B4A41A6F0DE044175E1D3</vt:lpwstr>
  </property>
</Properties>
</file>

<file path=userCustomization/customUI.xml><?xml version="1.0" encoding="utf-8"?>
<mso:customUI xmlns:mso="http://schemas.microsoft.com/office/2006/01/customui">
  <mso:ribbon>
    <mso:qat>
      <mso:documentControls>
        <mso:control idQ="mso:SlidesFromOutline" visible="true"/>
        <mso:control idQ="mso:SlideThemesGallery" visible="true"/>
      </mso:documentControls>
    </mso:qat>
  </mso:ribbon>
</mso:customUI>
</file>