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6" r:id="rId2"/>
    <p:sldId id="364" r:id="rId3"/>
    <p:sldId id="271" r:id="rId4"/>
    <p:sldId id="273" r:id="rId5"/>
    <p:sldId id="274" r:id="rId6"/>
    <p:sldId id="354" r:id="rId7"/>
    <p:sldId id="356" r:id="rId8"/>
    <p:sldId id="362" r:id="rId9"/>
    <p:sldId id="363" r:id="rId10"/>
    <p:sldId id="275" r:id="rId11"/>
    <p:sldId id="256" r:id="rId12"/>
    <p:sldId id="257" r:id="rId13"/>
    <p:sldId id="258" r:id="rId14"/>
    <p:sldId id="259" r:id="rId15"/>
    <p:sldId id="260" r:id="rId16"/>
    <p:sldId id="267" r:id="rId17"/>
    <p:sldId id="270" r:id="rId18"/>
    <p:sldId id="355" r:id="rId19"/>
    <p:sldId id="347" r:id="rId20"/>
    <p:sldId id="340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E"/>
    <a:srgbClr val="F6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F811D-B0A5-456C-B4F0-A7F6BF5B24A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4B7C2-CAE6-42AE-9B68-7FBD57697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C6063-1FA1-4B29-9D97-4187A1A66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1E0CED-B151-4ACB-AF6B-2AC9A52CA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229AB-BB61-46C3-A07D-73E016F0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8797A-D775-4A0C-804C-01EE2BC4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8D4E4-7C38-4682-926B-59DD69A1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0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C114-7280-45D4-B1E1-26919B30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02EE0-C041-4CF1-B760-43191DDA7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D2C88-080E-4001-95EE-981C7241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52267-FF91-4FD1-8D83-F54EE446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1FABA-DF35-46EF-A8A6-85169E82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3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489B04-CFCB-4B93-81F3-FB3D72B70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4BF8D-B6B9-4B23-9DFD-EB5C60148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1A46C-09E0-4002-BE3C-4612C192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70C97-BFE0-48A9-8D0F-AFB2693A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96526-647F-4D88-B9E7-7F90C730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3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2FB6-6C88-4368-B410-38C57940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9A163-0667-437C-8856-2FF6C724E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F7E96-34BE-40F8-8A3A-087D1142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22A0D-7F3A-4006-B9E1-A88E2F12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092A4-DC42-4655-A539-999ED9BF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0A11-44D4-4372-BA27-6DF09A03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F9BF2-F307-43F7-B0EC-283C1ACE9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3CFFA-9EFA-4A2D-BB98-D974991D8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365E6-6158-45FE-9266-509020F3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507FF-6FB9-457A-84F5-F3330191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9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CBE3C-54A8-443E-AA09-3B66BD1B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2E0B8-46D0-4EF9-8142-5482D533D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6CFCA-CBEF-4A97-89A0-3349D52D7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99AC5-E7D2-4512-9E9F-CC92FCF9D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AB610-8915-4F05-BFF2-49A5DD06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B57A3-05CB-43A7-B908-F4BDEC45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9BA2-85B5-4100-A083-F9D45CFA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C1773-355A-4618-8FD2-9B76F5A09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69122-38F9-4CAC-9F74-032779C76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30D57-7C00-4E20-96E3-2D020A1D5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701F01-50C3-4A25-A60F-9F6E3CC93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3F854-936C-4703-9EBD-27C721B6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57966B-2402-4B0C-BA1B-AC1AF718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9E1DBF-1103-410F-9D75-F6FC77DE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9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FF42-FD04-4504-82FC-7BFF8F18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A18AE-3715-4A09-BB16-B438ED97C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0AB7D-A2F8-44CC-9139-CE951A5D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DB8E-7113-4D3F-8BB6-350C68C77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1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1AB37-BAB3-47A3-B203-48672FBC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96095F-8790-431E-8C8A-7F7CF51E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168A9-C2D3-4DA8-B37C-F1E81B24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0574-DFEF-49C1-94C6-AF2A2BF4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55A2C-10FF-4021-A33B-9325A1530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E9A08-2408-4056-81EF-56B517EE5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0500D-A8AF-401A-BC53-A51B977E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B8FEE-462D-4E74-8CE7-C367EEE1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4FAB7-CAB3-4060-878C-A81DFE7E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32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8414-94E4-4B30-9946-20CDD7C1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0EA4E-A198-4996-BCB8-088AB682C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02226-6E77-47F2-885D-35F40EA86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1FE15-3305-482A-82FB-25D70EF7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367C5-2360-47BA-863B-18A1F8AF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A40A2-9420-45DE-9A79-19C136A3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1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912685-A41A-495B-B584-656D1956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1A26D-D213-423D-96C4-5283FEDB8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CCF66-4167-4E9B-A0B2-81491A8F7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13BFC-28D9-403A-8B32-29AF4E3D183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8AAB6-1DFD-4D90-AABD-1F73DF831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BD72-173A-4D7C-9764-FA8B85F74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BC6BC-D1A4-41C5-8341-4ACEAA818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5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hsed.icwuc.org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0685-2984-486C-9F68-FCDF5B47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84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DOT ERG isolation and downwind distances and other models</a:t>
            </a:r>
            <a:br>
              <a:rPr lang="en-US" b="1" dirty="0"/>
            </a:br>
            <a:r>
              <a:rPr lang="en-US" sz="3600" b="1" dirty="0"/>
              <a:t>Tucson, AZ  Disaster Response Scenario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32EBC-F675-4F19-8204-CDDA9471D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John S. Morawetz</a:t>
            </a:r>
          </a:p>
          <a:p>
            <a:pPr marL="0" indent="0">
              <a:buNone/>
            </a:pPr>
            <a:r>
              <a:rPr lang="en-US" dirty="0"/>
              <a:t>International Chemical Workers Union Council</a:t>
            </a:r>
          </a:p>
          <a:p>
            <a:pPr marL="0" indent="0">
              <a:buNone/>
            </a:pPr>
            <a:r>
              <a:rPr lang="en-US" dirty="0"/>
              <a:t>Center for Worker Health &amp; Safety Education</a:t>
            </a:r>
          </a:p>
          <a:p>
            <a:pPr marL="0" indent="0">
              <a:buNone/>
            </a:pPr>
            <a:r>
              <a:rPr lang="en-US" dirty="0"/>
              <a:t>Cincinnati, Ohio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https://hsed.icwuc.org/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HMIT grant with UAW, AFSCME, AFGE and UFCW</a:t>
            </a:r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C2C8904D-9DD9-44B9-9E8C-4D960B507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84" y="3205315"/>
            <a:ext cx="3386484" cy="33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90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6FFE-05D1-45DC-8761-0DC6CE42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56" y="888908"/>
            <a:ext cx="10515600" cy="5689987"/>
          </a:xfrm>
        </p:spPr>
        <p:txBody>
          <a:bodyPr>
            <a:normAutofit fontScale="90000"/>
          </a:bodyPr>
          <a:lstStyle/>
          <a:p>
            <a:r>
              <a:rPr lang="en-US" sz="4800" b="1" u="sng" dirty="0"/>
              <a:t>Scenario factors</a:t>
            </a:r>
            <a:br>
              <a:rPr lang="en-US" sz="4800" b="1" dirty="0"/>
            </a:br>
            <a:r>
              <a:rPr lang="en-US" sz="2200" b="1" dirty="0"/>
              <a:t>  </a:t>
            </a:r>
            <a:br>
              <a:rPr lang="en-US" sz="4800" b="1" dirty="0"/>
            </a:br>
            <a:r>
              <a:rPr lang="en-US" sz="4000" b="1" dirty="0"/>
              <a:t>Chlorine tanker car in a Tucson, Arizona rail yard </a:t>
            </a:r>
            <a:br>
              <a:rPr lang="en-US" sz="4000" b="1" dirty="0"/>
            </a:br>
            <a:r>
              <a:rPr lang="en-US" sz="4000" b="1" dirty="0"/>
              <a:t>Full 90 ton car</a:t>
            </a:r>
            <a:br>
              <a:rPr lang="en-US" sz="4000" b="1" dirty="0"/>
            </a:br>
            <a:r>
              <a:rPr lang="en-US" sz="4000" b="1" dirty="0"/>
              <a:t>1.5” hole at bottom of car</a:t>
            </a:r>
            <a:br>
              <a:rPr lang="en-US" sz="4000" b="1" dirty="0"/>
            </a:br>
            <a:r>
              <a:rPr lang="en-US" sz="4000" b="1" dirty="0"/>
              <a:t>Wind at 7 mph from east</a:t>
            </a:r>
            <a:br>
              <a:rPr lang="en-US" sz="4000" b="1" dirty="0"/>
            </a:br>
            <a:r>
              <a:rPr lang="en-US" sz="4000" b="1" dirty="0"/>
              <a:t>70</a:t>
            </a:r>
            <a:r>
              <a:rPr lang="en-US" sz="4000" b="1" baseline="30000" dirty="0"/>
              <a:t>o</a:t>
            </a:r>
            <a:r>
              <a:rPr lang="en-US" sz="4000" b="1" dirty="0"/>
              <a:t> at 8 AM, October 3</a:t>
            </a:r>
            <a:br>
              <a:rPr lang="en-US" sz="4000" b="1" dirty="0"/>
            </a:br>
            <a:r>
              <a:rPr lang="en-US" sz="2000" b="1" dirty="0"/>
              <a:t>  </a:t>
            </a:r>
            <a:br>
              <a:rPr lang="en-US" sz="4000" b="1" dirty="0"/>
            </a:br>
            <a:r>
              <a:rPr lang="en-US" sz="4000" b="1" dirty="0"/>
              <a:t>ERG p. 293: “determine the downward distance to which persons may become incapacitated and unable to take protective action or may incur serious health effects” </a:t>
            </a:r>
            <a:br>
              <a:rPr lang="en-US" sz="4000" b="1" dirty="0"/>
            </a:br>
            <a:r>
              <a:rPr lang="en-US" sz="2700" b="1" dirty="0"/>
              <a:t>  </a:t>
            </a:r>
            <a:br>
              <a:rPr lang="en-US" sz="4000" b="1" dirty="0"/>
            </a:br>
            <a:r>
              <a:rPr lang="en-US" sz="4000" b="1" dirty="0"/>
              <a:t>Chlorine: 2 ppm for 60 minute exposure</a:t>
            </a:r>
            <a:br>
              <a:rPr lang="en-US" sz="4800" b="1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2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3ECE9-C1B8-408F-BE12-D8A7B45D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1112271"/>
            <a:ext cx="3657600" cy="51841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ALOHA Text Summary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Site Data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Chemical data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Atmospheric data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Source Strength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Threat zone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Threat at point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C20863B-C812-4AA3-B6A2-8C74E88D6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8439" y="-44597"/>
            <a:ext cx="6290797" cy="81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8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9C8E6-9E69-456F-963B-62ECA392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Initial plume with threat zone marked on MARPLOT map at 2 miles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F4159A-E219-4172-9892-1A6FBF97B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-16139"/>
            <a:ext cx="10979999" cy="4940415"/>
          </a:xfr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73E19C7E-781A-48C3-AA1D-5B3ABBF1E4B3}"/>
              </a:ext>
            </a:extLst>
          </p:cNvPr>
          <p:cNvSpPr/>
          <p:nvPr/>
        </p:nvSpPr>
        <p:spPr>
          <a:xfrm rot="5400000">
            <a:off x="9915832" y="1700493"/>
            <a:ext cx="816078" cy="1803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75FC288-AC00-47AB-B87B-51ADEEB50F29}"/>
              </a:ext>
            </a:extLst>
          </p:cNvPr>
          <p:cNvSpPr/>
          <p:nvPr/>
        </p:nvSpPr>
        <p:spPr>
          <a:xfrm rot="2725897">
            <a:off x="7435087" y="945845"/>
            <a:ext cx="341796" cy="180374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6EABF58-0888-42CF-B6D4-2C5E26F13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189" y="2335676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/>
                </a:solidFill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00169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CA727-32B2-40E0-A79F-F8CF2338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Concentration at </a:t>
            </a:r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miles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37C9D-90FE-41C3-93D5-8BED04E2E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490" y="42238"/>
            <a:ext cx="6312683" cy="8169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709AF-D3BC-4713-B1D7-1717A588CDAA}"/>
              </a:ext>
            </a:extLst>
          </p:cNvPr>
          <p:cNvSpPr txBox="1"/>
          <p:nvPr/>
        </p:nvSpPr>
        <p:spPr>
          <a:xfrm>
            <a:off x="7630213" y="3896082"/>
            <a:ext cx="217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Death 20 ppm</a:t>
            </a:r>
          </a:p>
        </p:txBody>
      </p:sp>
    </p:spTree>
    <p:extLst>
      <p:ext uri="{BB962C8B-B14F-4D97-AF65-F5344CB8AC3E}">
        <p14:creationId xmlns:p14="http://schemas.microsoft.com/office/powerpoint/2010/main" val="2627108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12C28-9574-4CC9-A482-51B8DD0E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Threat zone marked on MARPLOT map at 4 miles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tree&#10;&#10;Description automatically generated">
            <a:extLst>
              <a:ext uri="{FF2B5EF4-FFF2-40B4-BE49-F238E27FC236}">
                <a16:creationId xmlns:a16="http://schemas.microsoft.com/office/drawing/2014/main" id="{3F2DF442-2D74-4C74-BDF4-1D68EDD3E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1" y="182089"/>
            <a:ext cx="10845954" cy="4880102"/>
          </a:xfr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E5B59E6A-AC81-4008-B2F8-DF4BA45CFDBE}"/>
              </a:ext>
            </a:extLst>
          </p:cNvPr>
          <p:cNvSpPr/>
          <p:nvPr/>
        </p:nvSpPr>
        <p:spPr>
          <a:xfrm rot="5400000">
            <a:off x="9915832" y="1700493"/>
            <a:ext cx="816078" cy="1803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11C2283-2290-45D0-A9B6-FFB409CC9108}"/>
              </a:ext>
            </a:extLst>
          </p:cNvPr>
          <p:cNvSpPr/>
          <p:nvPr/>
        </p:nvSpPr>
        <p:spPr>
          <a:xfrm rot="2725897">
            <a:off x="5271990" y="945845"/>
            <a:ext cx="341796" cy="180374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3957DBF-FA99-4A54-B923-63AE2FDE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744" y="2602364"/>
            <a:ext cx="3559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/>
              <a:t>Impaired Escape</a:t>
            </a:r>
          </a:p>
        </p:txBody>
      </p:sp>
    </p:spTree>
    <p:extLst>
      <p:ext uri="{BB962C8B-B14F-4D97-AF65-F5344CB8AC3E}">
        <p14:creationId xmlns:p14="http://schemas.microsoft.com/office/powerpoint/2010/main" val="4225285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36AD6-3962-4F49-93F3-C96BBBFE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Concentration at </a:t>
            </a:r>
            <a:r>
              <a:rPr lang="en-US" dirty="0">
                <a:solidFill>
                  <a:srgbClr val="FFFFFF"/>
                </a:solidFill>
              </a:rPr>
              <a:t>4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miles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069D5F-3C5A-4431-9759-20E1F4E21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4744" y="-107560"/>
            <a:ext cx="6330108" cy="8191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45F7B3-8156-4F26-8DA4-33DFE76B8811}"/>
              </a:ext>
            </a:extLst>
          </p:cNvPr>
          <p:cNvSpPr txBox="1"/>
          <p:nvPr/>
        </p:nvSpPr>
        <p:spPr>
          <a:xfrm>
            <a:off x="7886404" y="3080005"/>
            <a:ext cx="97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Death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3C37F-561F-4A7A-9C41-50DDF1D4DC81}"/>
              </a:ext>
            </a:extLst>
          </p:cNvPr>
          <p:cNvSpPr txBox="1"/>
          <p:nvPr/>
        </p:nvSpPr>
        <p:spPr>
          <a:xfrm>
            <a:off x="6696700" y="4485209"/>
            <a:ext cx="343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Ability to escape – 2 ppm</a:t>
            </a:r>
          </a:p>
        </p:txBody>
      </p:sp>
    </p:spTree>
    <p:extLst>
      <p:ext uri="{BB962C8B-B14F-4D97-AF65-F5344CB8AC3E}">
        <p14:creationId xmlns:p14="http://schemas.microsoft.com/office/powerpoint/2010/main" val="203430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68200-5A0E-47D6-BB30-57CC7CCC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359252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Threat zone marked on MARPLOT map at 6 miles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(limit of this program)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building, water&#10;&#10;Description automatically generated">
            <a:extLst>
              <a:ext uri="{FF2B5EF4-FFF2-40B4-BE49-F238E27FC236}">
                <a16:creationId xmlns:a16="http://schemas.microsoft.com/office/drawing/2014/main" id="{AC3A95CB-D8B6-406B-B0D7-5FC2210D8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8" y="192584"/>
            <a:ext cx="11330279" cy="5098023"/>
          </a:xfr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DFA47D08-83A6-461C-A551-B4CD82093FBE}"/>
              </a:ext>
            </a:extLst>
          </p:cNvPr>
          <p:cNvSpPr/>
          <p:nvPr/>
        </p:nvSpPr>
        <p:spPr>
          <a:xfrm rot="5400000">
            <a:off x="9994490" y="1748832"/>
            <a:ext cx="816078" cy="1803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930A862-FB5B-4107-B1C0-A05D20C8DE42}"/>
              </a:ext>
            </a:extLst>
          </p:cNvPr>
          <p:cNvSpPr/>
          <p:nvPr/>
        </p:nvSpPr>
        <p:spPr>
          <a:xfrm rot="2725897">
            <a:off x="2636945" y="994184"/>
            <a:ext cx="341796" cy="180374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8A6B23A-8864-41C1-8AF5-12F909A4F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233" y="1719444"/>
            <a:ext cx="1882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/>
              <a:t>Symptoms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06AFCDE-D4FE-4203-9D96-AC6D263E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596" y="2309976"/>
            <a:ext cx="3559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/>
              <a:t>Impaired Escape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E9B2852-325F-4831-805F-16B29BFF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297" y="2981236"/>
            <a:ext cx="1882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/>
              <a:t>Symptoms</a:t>
            </a:r>
          </a:p>
        </p:txBody>
      </p:sp>
    </p:spTree>
    <p:extLst>
      <p:ext uri="{BB962C8B-B14F-4D97-AF65-F5344CB8AC3E}">
        <p14:creationId xmlns:p14="http://schemas.microsoft.com/office/powerpoint/2010/main" val="4091142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36AD6-3962-4F49-93F3-C96BBBFE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Concentration at </a:t>
            </a:r>
            <a:r>
              <a:rPr lang="en-US" dirty="0">
                <a:solidFill>
                  <a:srgbClr val="FFFFFF"/>
                </a:solidFill>
              </a:rPr>
              <a:t>6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miles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069D5F-3C5A-4431-9759-20E1F4E21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4744" y="-107560"/>
            <a:ext cx="6398933" cy="8280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66FC87-23ED-4A16-BF13-EC7CAFC5B882}"/>
              </a:ext>
            </a:extLst>
          </p:cNvPr>
          <p:cNvSpPr txBox="1"/>
          <p:nvPr/>
        </p:nvSpPr>
        <p:spPr>
          <a:xfrm>
            <a:off x="6685935" y="4032925"/>
            <a:ext cx="1563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Ability to escape</a:t>
            </a:r>
          </a:p>
        </p:txBody>
      </p:sp>
    </p:spTree>
    <p:extLst>
      <p:ext uri="{BB962C8B-B14F-4D97-AF65-F5344CB8AC3E}">
        <p14:creationId xmlns:p14="http://schemas.microsoft.com/office/powerpoint/2010/main" val="15917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B8CE-918F-4463-9DA9-1B0B55C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7996506-435E-4B87-A235-865B85206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5" y="-560439"/>
            <a:ext cx="11845773" cy="7855974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3EFBED-7ADA-45F2-A533-340BC48B441F}"/>
              </a:ext>
            </a:extLst>
          </p:cNvPr>
          <p:cNvSpPr txBox="1">
            <a:spLocks/>
          </p:cNvSpPr>
          <p:nvPr/>
        </p:nvSpPr>
        <p:spPr>
          <a:xfrm>
            <a:off x="923278" y="4916735"/>
            <a:ext cx="10069187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Impaired Escape, serious health effects and death population:  4.27 sq. miles; 11,945 people: 3,564 housing units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98ABD79-6C6F-44CF-B941-008A7E93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515" y="3755318"/>
            <a:ext cx="52110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/>
              <a:t>Impaired Escape/Death</a:t>
            </a:r>
          </a:p>
        </p:txBody>
      </p:sp>
    </p:spTree>
    <p:extLst>
      <p:ext uri="{BB962C8B-B14F-4D97-AF65-F5344CB8AC3E}">
        <p14:creationId xmlns:p14="http://schemas.microsoft.com/office/powerpoint/2010/main" val="1314309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28BFE99A-2E6D-4167-9240-8BA0EF8C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194" y="1612107"/>
            <a:ext cx="4156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6">
            <a:extLst>
              <a:ext uri="{FF2B5EF4-FFF2-40B4-BE49-F238E27FC236}">
                <a16:creationId xmlns:a16="http://schemas.microsoft.com/office/drawing/2014/main" id="{9BD01AE6-5EFF-4BD7-9708-8E8E99430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71" y="1447800"/>
            <a:ext cx="575432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b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JENNIFER HOLLAND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Associated Press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January 6, 2005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000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latin typeface="Verdana" panose="020B0604030504040204" pitchFamily="34" charset="0"/>
                <a:cs typeface="Arial" panose="020B0604020202020204" pitchFamily="34" charset="0"/>
              </a:rPr>
              <a:t>GRANITEVILLE, S.C. (AP) -- </a:t>
            </a:r>
            <a:r>
              <a:rPr lang="en-US" altLang="en-US" sz="2000" dirty="0">
                <a:latin typeface="Verdana" panose="020B0604030504040204" pitchFamily="34" charset="0"/>
                <a:cs typeface="Arial" panose="020B0604020202020204" pitchFamily="34" charset="0"/>
              </a:rPr>
              <a:t>Townspeople and nightshift workers at a textile mill heard the scrape of metal and a house-shaking boom. Then, in rolled a greenish-yellow fog that smelled powerfully like bleach, searing their eyes and lungs and making them cough and gasp. </a:t>
            </a:r>
            <a:endParaRPr lang="en-US" altLang="en-US" sz="2000" dirty="0"/>
          </a:p>
        </p:txBody>
      </p:sp>
      <p:sp>
        <p:nvSpPr>
          <p:cNvPr id="14340" name="Text Box 8">
            <a:extLst>
              <a:ext uri="{FF2B5EF4-FFF2-40B4-BE49-F238E27FC236}">
                <a16:creationId xmlns:a16="http://schemas.microsoft.com/office/drawing/2014/main" id="{7B3B74BF-2C57-4D6A-B6FD-F68556984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799" y="381001"/>
            <a:ext cx="931747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C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Chlorine Gas Still Lingers From South Carolina Train Wreck That Killed Eight </a:t>
            </a:r>
            <a:b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2CC497-EE07-4F1F-BE95-5F851A691A62}"/>
              </a:ext>
            </a:extLst>
          </p:cNvPr>
          <p:cNvSpPr/>
          <p:nvPr/>
        </p:nvSpPr>
        <p:spPr>
          <a:xfrm>
            <a:off x="932155" y="807868"/>
            <a:ext cx="1053779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ERG: Background on Table 1</a:t>
            </a:r>
          </a:p>
          <a:p>
            <a:r>
              <a:rPr lang="en-US" sz="3600" b="1" dirty="0"/>
              <a:t>Initial Isolation and Protective Action Distances </a:t>
            </a:r>
          </a:p>
          <a:p>
            <a:endParaRPr lang="en-US" sz="3600" b="1" dirty="0"/>
          </a:p>
          <a:p>
            <a:endParaRPr lang="en-US" sz="3600" dirty="0"/>
          </a:p>
          <a:p>
            <a:r>
              <a:rPr lang="en-US" sz="3600" dirty="0"/>
              <a:t>p. 293: “determine the downward distance to which persons may become incapacitated and unable to take protective action or may incur serious health effects” </a:t>
            </a:r>
            <a:br>
              <a:rPr lang="en-US" sz="3600" dirty="0"/>
            </a:br>
            <a:r>
              <a:rPr lang="en-US" sz="2400" dirty="0"/>
              <a:t> 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9681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8D900D7-874D-4D6B-BB80-B84F2989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D8FF-208B-4E3B-A1B8-F33CBA627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5" y="160939"/>
            <a:ext cx="4055759" cy="5671691"/>
          </a:xfrm>
        </p:spPr>
        <p:txBody>
          <a:bodyPr>
            <a:normAutofit/>
          </a:bodyPr>
          <a:lstStyle/>
          <a:p>
            <a:r>
              <a:rPr lang="en-US" b="1" dirty="0"/>
              <a:t>DOT ERG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Initial Isolation distances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Downwind distances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D5E6F5-B21D-47EA-908D-36AD6B7C3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12" y="-1855433"/>
            <a:ext cx="7665267" cy="10752570"/>
          </a:xfrm>
        </p:spPr>
      </p:pic>
    </p:spTree>
    <p:extLst>
      <p:ext uri="{BB962C8B-B14F-4D97-AF65-F5344CB8AC3E}">
        <p14:creationId xmlns:p14="http://schemas.microsoft.com/office/powerpoint/2010/main" val="191670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D8FF-208B-4E3B-A1B8-F33CBA62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8C4495-D6A1-490D-9EB3-8773B8B56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203" y="-106823"/>
            <a:ext cx="13647442" cy="770645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2BB08E-7DDC-4B94-A943-D43CFF1B252A}"/>
              </a:ext>
            </a:extLst>
          </p:cNvPr>
          <p:cNvSpPr txBox="1"/>
          <p:nvPr/>
        </p:nvSpPr>
        <p:spPr>
          <a:xfrm>
            <a:off x="739691" y="3401700"/>
            <a:ext cx="9237512" cy="1261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Table 3:  Six common TIH (toxic by inhalation) Gases</a:t>
            </a:r>
          </a:p>
          <a:p>
            <a:r>
              <a:rPr lang="en-US" sz="2400" b="1" dirty="0"/>
              <a:t>Anhydrous Ammonia		Chlorine		Ethylene Oxide</a:t>
            </a:r>
          </a:p>
          <a:p>
            <a:r>
              <a:rPr lang="en-US" sz="2400" b="1" dirty="0"/>
              <a:t>Hydrogen Chloride		Hydrogen Fluoride	Sulfur Dioxide</a:t>
            </a:r>
          </a:p>
        </p:txBody>
      </p:sp>
    </p:spTree>
    <p:extLst>
      <p:ext uri="{BB962C8B-B14F-4D97-AF65-F5344CB8AC3E}">
        <p14:creationId xmlns:p14="http://schemas.microsoft.com/office/powerpoint/2010/main" val="242138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D8FF-208B-4E3B-A1B8-F33CBA62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A63FC2-7671-4460-8113-FC7013A9C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4446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2BB08E-7DDC-4B94-A943-D43CFF1B252A}"/>
              </a:ext>
            </a:extLst>
          </p:cNvPr>
          <p:cNvSpPr txBox="1"/>
          <p:nvPr/>
        </p:nvSpPr>
        <p:spPr>
          <a:xfrm>
            <a:off x="7548768" y="2894178"/>
            <a:ext cx="4532671" cy="3847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Chlorine – Rail tank car, Day</a:t>
            </a:r>
          </a:p>
          <a:p>
            <a:endParaRPr lang="en-US" sz="2400" b="1" dirty="0"/>
          </a:p>
          <a:p>
            <a:r>
              <a:rPr lang="en-US" sz="2400" b="1" u="sng" dirty="0"/>
              <a:t>Isolate </a:t>
            </a:r>
          </a:p>
          <a:p>
            <a:r>
              <a:rPr lang="en-US" sz="2400" b="1" dirty="0"/>
              <a:t>1,000 meters (3,000 feet)  	 </a:t>
            </a:r>
          </a:p>
          <a:p>
            <a:r>
              <a:rPr lang="en-US" sz="2400" b="1" dirty="0"/>
              <a:t>     .62 mile</a:t>
            </a:r>
          </a:p>
          <a:p>
            <a:endParaRPr lang="en-US" sz="2400" b="1" dirty="0"/>
          </a:p>
          <a:p>
            <a:r>
              <a:rPr lang="en-US" sz="2400" b="1" u="sng" dirty="0"/>
              <a:t>Protect Downwind</a:t>
            </a:r>
          </a:p>
          <a:p>
            <a:r>
              <a:rPr lang="en-US" sz="2400" b="1" dirty="0"/>
              <a:t>Moderate wind – 6 to 12 mph</a:t>
            </a:r>
          </a:p>
          <a:p>
            <a:r>
              <a:rPr lang="en-US" sz="2400" b="1" dirty="0"/>
              <a:t>      4 miles</a:t>
            </a:r>
          </a:p>
          <a:p>
            <a:r>
              <a:rPr lang="en-US" sz="2400" b="1" dirty="0"/>
              <a:t>		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B08BEA1-E2BD-412F-8B4F-904C1CB22ABC}"/>
              </a:ext>
            </a:extLst>
          </p:cNvPr>
          <p:cNvSpPr/>
          <p:nvPr/>
        </p:nvSpPr>
        <p:spPr>
          <a:xfrm>
            <a:off x="5004620" y="4227872"/>
            <a:ext cx="757084" cy="698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val 3">
            <a:extLst>
              <a:ext uri="{FF2B5EF4-FFF2-40B4-BE49-F238E27FC236}">
                <a16:creationId xmlns:a16="http://schemas.microsoft.com/office/drawing/2014/main" id="{9FDB3031-F684-49F1-814F-22C7436CA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1828800"/>
            <a:ext cx="6781800" cy="2438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39" name="AutoShape 10">
            <a:extLst>
              <a:ext uri="{FF2B5EF4-FFF2-40B4-BE49-F238E27FC236}">
                <a16:creationId xmlns:a16="http://schemas.microsoft.com/office/drawing/2014/main" id="{267C3332-67F1-4D09-846B-597BBD7DA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2667000"/>
            <a:ext cx="609600" cy="609600"/>
          </a:xfrm>
          <a:prstGeom prst="irregularSeal1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0" name="Rectangle 14">
            <a:extLst>
              <a:ext uri="{FF2B5EF4-FFF2-40B4-BE49-F238E27FC236}">
                <a16:creationId xmlns:a16="http://schemas.microsoft.com/office/drawing/2014/main" id="{0EF07770-BFF8-4931-BE8D-563B9E4B6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3887" y="495299"/>
            <a:ext cx="8328025" cy="114300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</a:rPr>
              <a:t>What happens in a release?</a:t>
            </a:r>
            <a:br>
              <a:rPr lang="en-US" altLang="en-US" b="1" dirty="0">
                <a:latin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</a:rPr>
              <a:t>A footprint is formed</a:t>
            </a:r>
          </a:p>
        </p:txBody>
      </p:sp>
      <p:sp>
        <p:nvSpPr>
          <p:cNvPr id="65541" name="Text Box 23">
            <a:extLst>
              <a:ext uri="{FF2B5EF4-FFF2-40B4-BE49-F238E27FC236}">
                <a16:creationId xmlns:a16="http://schemas.microsoft.com/office/drawing/2014/main" id="{43944AD7-A267-422B-98FC-4474176D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499" y="4305301"/>
            <a:ext cx="7162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A release from one point source</a:t>
            </a:r>
          </a:p>
          <a:p>
            <a:pPr marL="457200" indent="-457200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Steady wind from one direction</a:t>
            </a:r>
          </a:p>
          <a:p>
            <a:pPr marL="457200" indent="-457200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Footprint that shows the furthest points the chemical reaches a given level (ppm)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51D9C13-9645-4FA4-8452-457543FC0F13}"/>
              </a:ext>
            </a:extLst>
          </p:cNvPr>
          <p:cNvSpPr/>
          <p:nvPr/>
        </p:nvSpPr>
        <p:spPr>
          <a:xfrm>
            <a:off x="505028" y="2613497"/>
            <a:ext cx="1742872" cy="642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86DC2B0-3A7B-4D5A-8C1A-27B4D93078E6}"/>
              </a:ext>
            </a:extLst>
          </p:cNvPr>
          <p:cNvSpPr/>
          <p:nvPr/>
        </p:nvSpPr>
        <p:spPr>
          <a:xfrm rot="19589195">
            <a:off x="2632269" y="721025"/>
            <a:ext cx="341796" cy="180374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FE00CAE-478A-4FB2-9D87-510841229BFF}"/>
              </a:ext>
            </a:extLst>
          </p:cNvPr>
          <p:cNvSpPr/>
          <p:nvPr/>
        </p:nvSpPr>
        <p:spPr>
          <a:xfrm rot="7391776">
            <a:off x="8616913" y="3672437"/>
            <a:ext cx="341796" cy="171257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161DD52-1394-41B6-8ED5-E029DCB2FB63}"/>
              </a:ext>
            </a:extLst>
          </p:cNvPr>
          <p:cNvSpPr/>
          <p:nvPr/>
        </p:nvSpPr>
        <p:spPr>
          <a:xfrm rot="5400000">
            <a:off x="10217873" y="2146129"/>
            <a:ext cx="341796" cy="180374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val 3">
            <a:extLst>
              <a:ext uri="{FF2B5EF4-FFF2-40B4-BE49-F238E27FC236}">
                <a16:creationId xmlns:a16="http://schemas.microsoft.com/office/drawing/2014/main" id="{9FDB3031-F684-49F1-814F-22C7436CA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1638299"/>
            <a:ext cx="6781800" cy="2438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39" name="AutoShape 10">
            <a:extLst>
              <a:ext uri="{FF2B5EF4-FFF2-40B4-BE49-F238E27FC236}">
                <a16:creationId xmlns:a16="http://schemas.microsoft.com/office/drawing/2014/main" id="{267C3332-67F1-4D09-846B-597BBD7DA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2533650"/>
            <a:ext cx="609600" cy="609600"/>
          </a:xfrm>
          <a:prstGeom prst="irregularSeal1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0" name="Rectangle 14">
            <a:extLst>
              <a:ext uri="{FF2B5EF4-FFF2-40B4-BE49-F238E27FC236}">
                <a16:creationId xmlns:a16="http://schemas.microsoft.com/office/drawing/2014/main" id="{0EF07770-BFF8-4931-BE8D-563B9E4B6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3887" y="495299"/>
            <a:ext cx="8328025" cy="11430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</a:rPr>
              <a:t>What health effects happen?</a:t>
            </a:r>
          </a:p>
        </p:txBody>
      </p:sp>
      <p:sp>
        <p:nvSpPr>
          <p:cNvPr id="65541" name="Text Box 23">
            <a:extLst>
              <a:ext uri="{FF2B5EF4-FFF2-40B4-BE49-F238E27FC236}">
                <a16:creationId xmlns:a16="http://schemas.microsoft.com/office/drawing/2014/main" id="{43944AD7-A267-422B-98FC-4474176D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432" y="4038601"/>
            <a:ext cx="937978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/>
              <a:t>There are a number of health outcomes that responders use to utilize the ERG to plan a response inside and outside the downwind distance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/>
              <a:t>Will people have mild symptoms?  Can they escape?      Have serious health effects? Are their lives threatened?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EE8943B-F25F-4C6C-89F4-4437225CCB09}"/>
              </a:ext>
            </a:extLst>
          </p:cNvPr>
          <p:cNvSpPr/>
          <p:nvPr/>
        </p:nvSpPr>
        <p:spPr>
          <a:xfrm>
            <a:off x="505028" y="2501224"/>
            <a:ext cx="1742872" cy="642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39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>
            <a:extLst>
              <a:ext uri="{FF2B5EF4-FFF2-40B4-BE49-F238E27FC236}">
                <a16:creationId xmlns:a16="http://schemas.microsoft.com/office/drawing/2014/main" id="{0CF23A5A-6A65-45D8-8FD9-E122BAF2C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155" y="2043791"/>
            <a:ext cx="6781800" cy="2438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3" name="Oval 3">
            <a:extLst>
              <a:ext uri="{FF2B5EF4-FFF2-40B4-BE49-F238E27FC236}">
                <a16:creationId xmlns:a16="http://schemas.microsoft.com/office/drawing/2014/main" id="{52071112-FBB8-43D8-B97C-26F9ED6E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24791"/>
            <a:ext cx="4800600" cy="16764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4" name="Oval 4">
            <a:extLst>
              <a:ext uri="{FF2B5EF4-FFF2-40B4-BE49-F238E27FC236}">
                <a16:creationId xmlns:a16="http://schemas.microsoft.com/office/drawing/2014/main" id="{B7878A0E-EF0C-4E2F-BC26-58384027E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819400"/>
            <a:ext cx="2667000" cy="914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8038F47F-DE5A-462F-86B7-8B2293539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933" y="2785937"/>
            <a:ext cx="18826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Impaired Escape</a:t>
            </a:r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48C59C67-E0E1-4E2D-AEA1-B9427634F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907" y="3001381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/>
                </a:solidFill>
              </a:rPr>
              <a:t>Death</a:t>
            </a:r>
          </a:p>
        </p:txBody>
      </p:sp>
      <p:sp>
        <p:nvSpPr>
          <p:cNvPr id="66568" name="AutoShape 8">
            <a:extLst>
              <a:ext uri="{FF2B5EF4-FFF2-40B4-BE49-F238E27FC236}">
                <a16:creationId xmlns:a16="http://schemas.microsoft.com/office/drawing/2014/main" id="{2A105E6D-16F4-4A84-878C-B232E399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971800"/>
            <a:ext cx="609600" cy="609600"/>
          </a:xfrm>
          <a:prstGeom prst="irregularSeal1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9" name="Rectangle 9">
            <a:extLst>
              <a:ext uri="{FF2B5EF4-FFF2-40B4-BE49-F238E27FC236}">
                <a16:creationId xmlns:a16="http://schemas.microsoft.com/office/drawing/2014/main" id="{0B9F2FF3-B786-4607-81A3-E12A76B3D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582735"/>
            <a:ext cx="10953135" cy="1143000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Many models can show the three footprints (and health outcome areas) at same time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A5B4D9A-53C8-42EB-A2D6-C8805F8D7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820" y="3058180"/>
            <a:ext cx="1882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/>
              <a:t>Symptoms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EAF1CE5C-01E8-44D9-99D2-604D643EE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4317" y="2951946"/>
            <a:ext cx="18826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/>
              <a:t>No Symptoms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>
            <a:extLst>
              <a:ext uri="{FF2B5EF4-FFF2-40B4-BE49-F238E27FC236}">
                <a16:creationId xmlns:a16="http://schemas.microsoft.com/office/drawing/2014/main" id="{0CF23A5A-6A65-45D8-8FD9-E122BAF2C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057400"/>
            <a:ext cx="6781800" cy="2438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3" name="Oval 3">
            <a:extLst>
              <a:ext uri="{FF2B5EF4-FFF2-40B4-BE49-F238E27FC236}">
                <a16:creationId xmlns:a16="http://schemas.microsoft.com/office/drawing/2014/main" id="{52071112-FBB8-43D8-B97C-26F9ED6E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24791"/>
            <a:ext cx="4800600" cy="16764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4" name="Oval 4">
            <a:extLst>
              <a:ext uri="{FF2B5EF4-FFF2-40B4-BE49-F238E27FC236}">
                <a16:creationId xmlns:a16="http://schemas.microsoft.com/office/drawing/2014/main" id="{B7878A0E-EF0C-4E2F-BC26-58384027E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819400"/>
            <a:ext cx="2667000" cy="914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8038F47F-DE5A-462F-86B7-8B2293539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938" y="2506434"/>
            <a:ext cx="18501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/>
              <a:t>Impaired Escape</a:t>
            </a:r>
          </a:p>
        </p:txBody>
      </p:sp>
      <p:sp>
        <p:nvSpPr>
          <p:cNvPr id="66568" name="AutoShape 8">
            <a:extLst>
              <a:ext uri="{FF2B5EF4-FFF2-40B4-BE49-F238E27FC236}">
                <a16:creationId xmlns:a16="http://schemas.microsoft.com/office/drawing/2014/main" id="{2A105E6D-16F4-4A84-878C-B232E399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971800"/>
            <a:ext cx="609600" cy="609600"/>
          </a:xfrm>
          <a:prstGeom prst="irregularSeal1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9" name="Rectangle 9">
            <a:extLst>
              <a:ext uri="{FF2B5EF4-FFF2-40B4-BE49-F238E27FC236}">
                <a16:creationId xmlns:a16="http://schemas.microsoft.com/office/drawing/2014/main" id="{0B9F2FF3-B786-4607-81A3-E12A76B3D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982" y="533400"/>
            <a:ext cx="11926528" cy="114300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</a:rPr>
              <a:t>They can also show the change of concentration at any given point for the first hour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C37F969-88C5-41C2-AD8E-F2676674BC34}"/>
              </a:ext>
            </a:extLst>
          </p:cNvPr>
          <p:cNvSpPr/>
          <p:nvPr/>
        </p:nvSpPr>
        <p:spPr>
          <a:xfrm rot="10800000">
            <a:off x="5343055" y="3254825"/>
            <a:ext cx="599768" cy="2209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65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341</Words>
  <Application>Microsoft Office PowerPoint</Application>
  <PresentationFormat>Widescreen</PresentationFormat>
  <Paragraphs>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Verdana</vt:lpstr>
      <vt:lpstr>Office Theme</vt:lpstr>
      <vt:lpstr>DOT ERG isolation and downwind distances and other models Tucson, AZ  Disaster Response Scenario</vt:lpstr>
      <vt:lpstr>PowerPoint Presentation</vt:lpstr>
      <vt:lpstr>DOT ERG   Initial Isolation distances  Downwind distances</vt:lpstr>
      <vt:lpstr>PowerPoint Presentation</vt:lpstr>
      <vt:lpstr>PowerPoint Presentation</vt:lpstr>
      <vt:lpstr>What happens in a release? A footprint is formed</vt:lpstr>
      <vt:lpstr>What health effects happen?</vt:lpstr>
      <vt:lpstr>Many models can show the three footprints (and health outcome areas) at same time</vt:lpstr>
      <vt:lpstr>They can also show the change of concentration at any given point for the first hour</vt:lpstr>
      <vt:lpstr>Scenario factors    Chlorine tanker car in a Tucson, Arizona rail yard  Full 90 ton car 1.5” hole at bottom of car Wind at 7 mph from east 70o at 8 AM, October 3    ERG p. 293: “determine the downward distance to which persons may become incapacitated and unable to take protective action or may incur serious health effects”     Chlorine: 2 ppm for 60 minute exposure  </vt:lpstr>
      <vt:lpstr>ALOHA Text Summary Site Data Chemical data Atmospheric data Source Strength  Threat zone Threat at point  </vt:lpstr>
      <vt:lpstr>Initial plume with threat zone marked on MARPLOT map at 2 miles</vt:lpstr>
      <vt:lpstr>Concentration at 2 miles</vt:lpstr>
      <vt:lpstr>Threat zone marked on MARPLOT map at 4 miles</vt:lpstr>
      <vt:lpstr>Concentration at 4 miles</vt:lpstr>
      <vt:lpstr>Threat zone marked on MARPLOT map at 6 miles (limit of this program)</vt:lpstr>
      <vt:lpstr>Concentration at 6 miles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Tucson, AZ  Disaster Response Scenario mapped with ALOHA &amp; MARPLOT</dc:title>
  <dc:creator>Keith Mundy</dc:creator>
  <cp:lastModifiedBy>Sheppard, Carla (PHMSA)</cp:lastModifiedBy>
  <cp:revision>36</cp:revision>
  <cp:lastPrinted>2020-03-06T16:38:49Z</cp:lastPrinted>
  <dcterms:created xsi:type="dcterms:W3CDTF">2019-02-26T14:01:53Z</dcterms:created>
  <dcterms:modified xsi:type="dcterms:W3CDTF">2020-03-10T11:08:32Z</dcterms:modified>
</cp:coreProperties>
</file>