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2" r:id="rId6"/>
    <p:sldId id="261" r:id="rId7"/>
    <p:sldId id="263" r:id="rId8"/>
    <p:sldId id="272" r:id="rId9"/>
    <p:sldId id="265" r:id="rId10"/>
    <p:sldId id="275" r:id="rId11"/>
    <p:sldId id="273" r:id="rId12"/>
    <p:sldId id="264" r:id="rId13"/>
    <p:sldId id="266" r:id="rId14"/>
    <p:sldId id="267" r:id="rId15"/>
    <p:sldId id="268" r:id="rId16"/>
    <p:sldId id="271"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9F84"/>
    <a:srgbClr val="52BA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87" d="100"/>
          <a:sy n="87" d="100"/>
        </p:scale>
        <p:origin x="29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9DDEC-FBA0-4926-912B-06ED7053C119}" type="datetimeFigureOut">
              <a:rPr lang="en-US" smtClean="0"/>
              <a:t>4/24/2020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87B1A-2A3D-4578-829B-1B709AB41ECA}" type="slidenum">
              <a:rPr lang="en-US" smtClean="0"/>
              <a:t>‹#›</a:t>
            </a:fld>
            <a:endParaRPr lang="en-US"/>
          </a:p>
        </p:txBody>
      </p:sp>
    </p:spTree>
    <p:extLst>
      <p:ext uri="{BB962C8B-B14F-4D97-AF65-F5344CB8AC3E}">
        <p14:creationId xmlns:p14="http://schemas.microsoft.com/office/powerpoint/2010/main" val="304957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2510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xfrm>
            <a:off x="425450" y="692150"/>
            <a:ext cx="6162675" cy="3467100"/>
          </a:xfrm>
          <a:ln/>
        </p:spPr>
      </p:sp>
      <p:sp>
        <p:nvSpPr>
          <p:cNvPr id="55300" name="Rectangle 3"/>
          <p:cNvSpPr>
            <a:spLocks noGrp="1" noChangeArrowheads="1"/>
          </p:cNvSpPr>
          <p:nvPr>
            <p:ph type="body" idx="1"/>
          </p:nvPr>
        </p:nvSpPr>
        <p:spPr>
          <a:xfrm>
            <a:off x="934720" y="4387850"/>
            <a:ext cx="5140960" cy="4237038"/>
          </a:xfrm>
          <a:noFill/>
        </p:spPr>
        <p:txBody>
          <a:bodyPr/>
          <a:lstStyle/>
          <a:p>
            <a:pPr eaLnBrk="1" hangingPunct="1"/>
            <a:endParaRPr lang="en-US" altLang="en-US" dirty="0"/>
          </a:p>
        </p:txBody>
      </p:sp>
    </p:spTree>
    <p:extLst>
      <p:ext uri="{BB962C8B-B14F-4D97-AF65-F5344CB8AC3E}">
        <p14:creationId xmlns:p14="http://schemas.microsoft.com/office/powerpoint/2010/main" val="1661332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Rot="1" noChangeAspect="1" noChangeArrowheads="1" noTextEdit="1"/>
          </p:cNvSpPr>
          <p:nvPr>
            <p:ph type="sldImg"/>
          </p:nvPr>
        </p:nvSpPr>
        <p:spPr>
          <a:xfrm>
            <a:off x="425450" y="692150"/>
            <a:ext cx="6162675" cy="3467100"/>
          </a:xfrm>
          <a:ln/>
        </p:spPr>
      </p:sp>
      <p:sp>
        <p:nvSpPr>
          <p:cNvPr id="98308" name="Rectangle 3"/>
          <p:cNvSpPr>
            <a:spLocks noGrp="1" noChangeArrowheads="1"/>
          </p:cNvSpPr>
          <p:nvPr>
            <p:ph type="body" idx="1"/>
          </p:nvPr>
        </p:nvSpPr>
        <p:spPr>
          <a:xfrm>
            <a:off x="934720" y="4387850"/>
            <a:ext cx="5140960" cy="4237038"/>
          </a:xfrm>
          <a:noFill/>
        </p:spPr>
        <p:txBody>
          <a:bodyPr/>
          <a:lstStyle/>
          <a:p>
            <a:pPr eaLnBrk="1" hangingPunct="1"/>
            <a:endParaRPr lang="en-US" altLang="en-US" b="1" dirty="0">
              <a:solidFill>
                <a:srgbClr val="FF0000"/>
              </a:solidFill>
            </a:endParaRPr>
          </a:p>
        </p:txBody>
      </p:sp>
    </p:spTree>
    <p:extLst>
      <p:ext uri="{BB962C8B-B14F-4D97-AF65-F5344CB8AC3E}">
        <p14:creationId xmlns:p14="http://schemas.microsoft.com/office/powerpoint/2010/main" val="245086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Rot="1" noChangeAspect="1" noChangeArrowheads="1" noTextEdit="1"/>
          </p:cNvSpPr>
          <p:nvPr>
            <p:ph type="sldImg"/>
          </p:nvPr>
        </p:nvSpPr>
        <p:spPr>
          <a:xfrm>
            <a:off x="425450" y="692150"/>
            <a:ext cx="6162675" cy="3467100"/>
          </a:xfrm>
          <a:ln/>
        </p:spPr>
      </p:sp>
      <p:sp>
        <p:nvSpPr>
          <p:cNvPr id="98308" name="Rectangle 3"/>
          <p:cNvSpPr>
            <a:spLocks noGrp="1" noChangeArrowheads="1"/>
          </p:cNvSpPr>
          <p:nvPr>
            <p:ph type="body" idx="1"/>
          </p:nvPr>
        </p:nvSpPr>
        <p:spPr>
          <a:xfrm>
            <a:off x="934720" y="4387850"/>
            <a:ext cx="5140960" cy="4237038"/>
          </a:xfrm>
          <a:noFill/>
        </p:spPr>
        <p:txBody>
          <a:bodyPr/>
          <a:lstStyle/>
          <a:p>
            <a:pPr eaLnBrk="1" hangingPunct="1"/>
            <a:endParaRPr lang="en-US" altLang="en-US" b="1" dirty="0">
              <a:solidFill>
                <a:srgbClr val="FF0000"/>
              </a:solidFill>
            </a:endParaRPr>
          </a:p>
        </p:txBody>
      </p:sp>
    </p:spTree>
    <p:extLst>
      <p:ext uri="{BB962C8B-B14F-4D97-AF65-F5344CB8AC3E}">
        <p14:creationId xmlns:p14="http://schemas.microsoft.com/office/powerpoint/2010/main" val="412208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228" eaLnBrk="0" hangingPunct="0">
              <a:defRPr>
                <a:solidFill>
                  <a:schemeClr val="tx1"/>
                </a:solidFill>
                <a:latin typeface="Arial" charset="0"/>
              </a:defRPr>
            </a:lvl1pPr>
            <a:lvl2pPr marL="731731" indent="-281435" defTabSz="916228" eaLnBrk="0" hangingPunct="0">
              <a:defRPr>
                <a:solidFill>
                  <a:schemeClr val="tx1"/>
                </a:solidFill>
                <a:latin typeface="Arial" charset="0"/>
              </a:defRPr>
            </a:lvl2pPr>
            <a:lvl3pPr marL="1125741" indent="-225148" defTabSz="916228" eaLnBrk="0" hangingPunct="0">
              <a:defRPr>
                <a:solidFill>
                  <a:schemeClr val="tx1"/>
                </a:solidFill>
                <a:latin typeface="Arial" charset="0"/>
              </a:defRPr>
            </a:lvl3pPr>
            <a:lvl4pPr marL="1576037" indent="-225148" defTabSz="916228" eaLnBrk="0" hangingPunct="0">
              <a:defRPr>
                <a:solidFill>
                  <a:schemeClr val="tx1"/>
                </a:solidFill>
                <a:latin typeface="Arial" charset="0"/>
              </a:defRPr>
            </a:lvl4pPr>
            <a:lvl5pPr marL="2026333" indent="-225148" defTabSz="916228" eaLnBrk="0" hangingPunct="0">
              <a:defRPr>
                <a:solidFill>
                  <a:schemeClr val="tx1"/>
                </a:solidFill>
                <a:latin typeface="Arial" charset="0"/>
              </a:defRPr>
            </a:lvl5pPr>
            <a:lvl6pPr marL="2476630" indent="-225148" defTabSz="916228" eaLnBrk="0" fontAlgn="base" hangingPunct="0">
              <a:spcBef>
                <a:spcPct val="0"/>
              </a:spcBef>
              <a:spcAft>
                <a:spcPct val="0"/>
              </a:spcAft>
              <a:defRPr>
                <a:solidFill>
                  <a:schemeClr val="tx1"/>
                </a:solidFill>
                <a:latin typeface="Arial" charset="0"/>
              </a:defRPr>
            </a:lvl6pPr>
            <a:lvl7pPr marL="2926926" indent="-225148" defTabSz="916228" eaLnBrk="0" fontAlgn="base" hangingPunct="0">
              <a:spcBef>
                <a:spcPct val="0"/>
              </a:spcBef>
              <a:spcAft>
                <a:spcPct val="0"/>
              </a:spcAft>
              <a:defRPr>
                <a:solidFill>
                  <a:schemeClr val="tx1"/>
                </a:solidFill>
                <a:latin typeface="Arial" charset="0"/>
              </a:defRPr>
            </a:lvl7pPr>
            <a:lvl8pPr marL="3377222" indent="-225148" defTabSz="916228" eaLnBrk="0" fontAlgn="base" hangingPunct="0">
              <a:spcBef>
                <a:spcPct val="0"/>
              </a:spcBef>
              <a:spcAft>
                <a:spcPct val="0"/>
              </a:spcAft>
              <a:defRPr>
                <a:solidFill>
                  <a:schemeClr val="tx1"/>
                </a:solidFill>
                <a:latin typeface="Arial" charset="0"/>
              </a:defRPr>
            </a:lvl8pPr>
            <a:lvl9pPr marL="3827518" indent="-225148" defTabSz="916228" eaLnBrk="0" fontAlgn="base" hangingPunct="0">
              <a:spcBef>
                <a:spcPct val="0"/>
              </a:spcBef>
              <a:spcAft>
                <a:spcPct val="0"/>
              </a:spcAft>
              <a:defRPr>
                <a:solidFill>
                  <a:schemeClr val="tx1"/>
                </a:solidFill>
                <a:latin typeface="Arial" charset="0"/>
              </a:defRPr>
            </a:lvl9pPr>
          </a:lstStyle>
          <a:p>
            <a:pPr eaLnBrk="1" hangingPunct="1"/>
            <a:fld id="{BB1B63CF-1EAF-4DB1-B4F4-AF31C5453C01}" type="slidenum">
              <a:rPr lang="en-US">
                <a:solidFill>
                  <a:srgbClr val="000000"/>
                </a:solidFill>
              </a:rPr>
              <a:pPr eaLnBrk="1" hangingPunct="1"/>
              <a:t>17</a:t>
            </a:fld>
            <a:endParaRPr lang="en-US">
              <a:solidFill>
                <a:srgbClr val="000000"/>
              </a:solidFill>
            </a:endParaRPr>
          </a:p>
        </p:txBody>
      </p:sp>
      <p:sp>
        <p:nvSpPr>
          <p:cNvPr id="126979" name="Rectangle 7"/>
          <p:cNvSpPr txBox="1">
            <a:spLocks noGrp="1" noChangeArrowheads="1"/>
          </p:cNvSpPr>
          <p:nvPr/>
        </p:nvSpPr>
        <p:spPr bwMode="auto">
          <a:xfrm>
            <a:off x="3968753" y="8829675"/>
            <a:ext cx="304006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27" tIns="46064" rIns="92127" bIns="46064" anchor="b"/>
          <a:lstStyle>
            <a:lvl1pPr defTabSz="946150" eaLnBrk="0" hangingPunct="0">
              <a:defRPr>
                <a:solidFill>
                  <a:schemeClr val="tx1"/>
                </a:solidFill>
                <a:latin typeface="Arial" charset="0"/>
              </a:defRPr>
            </a:lvl1pPr>
            <a:lvl2pPr marL="742950" indent="-285750" defTabSz="946150" eaLnBrk="0" hangingPunct="0">
              <a:defRPr>
                <a:solidFill>
                  <a:schemeClr val="tx1"/>
                </a:solidFill>
                <a:latin typeface="Arial" charset="0"/>
              </a:defRPr>
            </a:lvl2pPr>
            <a:lvl3pPr marL="1143000" indent="-228600" defTabSz="946150" eaLnBrk="0" hangingPunct="0">
              <a:defRPr>
                <a:solidFill>
                  <a:schemeClr val="tx1"/>
                </a:solidFill>
                <a:latin typeface="Arial" charset="0"/>
              </a:defRPr>
            </a:lvl3pPr>
            <a:lvl4pPr marL="1600200" indent="-228600" defTabSz="946150" eaLnBrk="0" hangingPunct="0">
              <a:defRPr>
                <a:solidFill>
                  <a:schemeClr val="tx1"/>
                </a:solidFill>
                <a:latin typeface="Arial" charset="0"/>
              </a:defRPr>
            </a:lvl4pPr>
            <a:lvl5pPr marL="2057400" indent="-228600" defTabSz="946150" eaLnBrk="0" hangingPunct="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pPr algn="r" eaLnBrk="1" fontAlgn="auto" hangingPunct="1">
              <a:spcBef>
                <a:spcPts val="0"/>
              </a:spcBef>
              <a:spcAft>
                <a:spcPts val="0"/>
              </a:spcAft>
            </a:pPr>
            <a:fld id="{50C5C508-2810-4E36-AEAB-00E03DD717D3}" type="slidenum">
              <a:rPr lang="en-US" sz="1200">
                <a:solidFill>
                  <a:srgbClr val="000000"/>
                </a:solidFill>
                <a:cs typeface="Arial" charset="0"/>
              </a:rPr>
              <a:pPr algn="r" eaLnBrk="1" fontAlgn="auto" hangingPunct="1">
                <a:spcBef>
                  <a:spcPts val="0"/>
                </a:spcBef>
                <a:spcAft>
                  <a:spcPts val="0"/>
                </a:spcAft>
              </a:pPr>
              <a:t>17</a:t>
            </a:fld>
            <a:endParaRPr lang="en-US" sz="1200">
              <a:solidFill>
                <a:srgbClr val="000000"/>
              </a:solidFill>
              <a:cs typeface="Arial"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xfrm>
            <a:off x="935041" y="4416427"/>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This hotline is attended during federal business hours, Monday to Friday. In off hours, you may leave a message and someone will return your call the next business day.</a:t>
            </a:r>
          </a:p>
          <a:p>
            <a:pPr eaLnBrk="1" hangingPunct="1"/>
            <a:endParaRPr lang="en-US"/>
          </a:p>
        </p:txBody>
      </p:sp>
    </p:spTree>
    <p:extLst>
      <p:ext uri="{BB962C8B-B14F-4D97-AF65-F5344CB8AC3E}">
        <p14:creationId xmlns:p14="http://schemas.microsoft.com/office/powerpoint/2010/main" val="58005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4/24/2020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49860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4/24/2020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42107293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4/24/2020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24382315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4/24/2020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210763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4/24/2020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9490522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a:defRPr/>
            </a:pPr>
            <a:endParaRPr lang="en-US">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defRPr/>
            </a:pPr>
            <a:r>
              <a:rPr lang="en-US">
                <a:solidFill>
                  <a:prstClr val="black"/>
                </a:solidFill>
              </a:rPr>
              <a:t>- </a:t>
            </a:r>
            <a:fld id="{75FFD6F0-BD95-4A2E-A552-3618B3F00B15}" type="slidenum">
              <a:rPr lang="en-US" smtClean="0">
                <a:solidFill>
                  <a:prstClr val="black"/>
                </a:solidFill>
              </a:rPr>
              <a:pPr>
                <a:defRPr/>
              </a:pPr>
              <a:t>‹#›</a:t>
            </a:fld>
            <a:r>
              <a:rPr lang="en-US">
                <a:solidFill>
                  <a:prstClr val="black"/>
                </a:solidFill>
              </a:rPr>
              <a:t> -</a:t>
            </a:r>
          </a:p>
        </p:txBody>
      </p:sp>
    </p:spTree>
    <p:extLst>
      <p:ext uri="{BB962C8B-B14F-4D97-AF65-F5344CB8AC3E}">
        <p14:creationId xmlns:p14="http://schemas.microsoft.com/office/powerpoint/2010/main" val="256582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4/24/2020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30915680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a:defRPr/>
            </a:pPr>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a:defRPr/>
            </a:pPr>
            <a:endParaRPr lang="en-US">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a:defRPr/>
            </a:pPr>
            <a:r>
              <a:rPr lang="en-US">
                <a:solidFill>
                  <a:prstClr val="black"/>
                </a:solidFill>
              </a:rPr>
              <a:t>- </a:t>
            </a:r>
            <a:fld id="{CA56A0B6-BE3F-4BA9-8648-4EBF3A60D3C9}" type="slidenum">
              <a:rPr lang="en-US" smtClean="0">
                <a:solidFill>
                  <a:prstClr val="black"/>
                </a:solidFill>
              </a:rPr>
              <a:pPr>
                <a:defRPr/>
              </a:pPr>
              <a:t>‹#›</a:t>
            </a:fld>
            <a:r>
              <a:rPr lang="en-US">
                <a:solidFill>
                  <a:prstClr val="black"/>
                </a:solidFill>
              </a:rPr>
              <a:t> -</a:t>
            </a:r>
          </a:p>
        </p:txBody>
      </p:sp>
    </p:spTree>
    <p:extLst>
      <p:ext uri="{BB962C8B-B14F-4D97-AF65-F5344CB8AC3E}">
        <p14:creationId xmlns:p14="http://schemas.microsoft.com/office/powerpoint/2010/main" val="399523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a:defRPr/>
            </a:pPr>
            <a:endParaRPr lang="en-US">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a:defRPr/>
            </a:pPr>
            <a:endParaRPr lang="en-US">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a:defRPr/>
            </a:pPr>
            <a:fld id="{8A839031-2E1D-4012-8690-D8BBBBB2E9C6}"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2032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4/24/2020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61459773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8B79CDE-7D7C-46BF-A58B-2F105EB1CE33}" type="datetimeFigureOut">
              <a:rPr lang="en-US" smtClean="0"/>
              <a:t>4/24/2020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E4FB471-EBB4-4D81-9EA6-902E33AD37CE}" type="slidenum">
              <a:rPr lang="en-US" smtClean="0"/>
              <a:t>‹#›</a:t>
            </a:fld>
            <a:endParaRPr lang="en-US"/>
          </a:p>
        </p:txBody>
      </p:sp>
    </p:spTree>
    <p:extLst>
      <p:ext uri="{BB962C8B-B14F-4D97-AF65-F5344CB8AC3E}">
        <p14:creationId xmlns:p14="http://schemas.microsoft.com/office/powerpoint/2010/main" val="190781266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3018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cntr@dot.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coronavirus/2019-nCoV/lab/lab-biosafety-guideline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595618" y="1341162"/>
            <a:ext cx="11056689" cy="3051175"/>
          </a:xfrm>
        </p:spPr>
        <p:txBody>
          <a:bodyPr>
            <a:normAutofit/>
          </a:bodyPr>
          <a:lstStyle/>
          <a:p>
            <a:pPr eaLnBrk="1" hangingPunct="1"/>
            <a: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Packaging and Shipping </a:t>
            </a:r>
            <a:b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SARS-CoV-2</a:t>
            </a:r>
            <a:b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Specimens, Cultures, Isolates and </a:t>
            </a:r>
            <a:b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altLang="en-US" b="1" dirty="0">
                <a:ln>
                  <a:solidFill>
                    <a:srgbClr val="FF0000"/>
                  </a:solidFill>
                </a:ln>
                <a:solidFill>
                  <a:srgbClr val="00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Waste</a:t>
            </a:r>
          </a:p>
        </p:txBody>
      </p:sp>
    </p:spTree>
    <p:extLst>
      <p:ext uri="{BB962C8B-B14F-4D97-AF65-F5344CB8AC3E}">
        <p14:creationId xmlns:p14="http://schemas.microsoft.com/office/powerpoint/2010/main" val="136594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Exceptions for</a:t>
            </a:r>
            <a:br>
              <a:rPr lang="en-US" dirty="0"/>
            </a:br>
            <a:r>
              <a:rPr lang="en-US" dirty="0"/>
              <a:t>“UN3291, Regulated Medical Waste </a:t>
            </a:r>
            <a:r>
              <a:rPr lang="en-US" dirty="0" err="1"/>
              <a:t>n.o.s</a:t>
            </a:r>
            <a:r>
              <a:rPr lang="en-US" dirty="0"/>
              <a:t>., 6.2, II ”</a:t>
            </a:r>
          </a:p>
        </p:txBody>
      </p:sp>
      <p:sp>
        <p:nvSpPr>
          <p:cNvPr id="4" name="Content Placeholder 3">
            <a:extLst>
              <a:ext uri="{FF2B5EF4-FFF2-40B4-BE49-F238E27FC236}">
                <a16:creationId xmlns:a16="http://schemas.microsoft.com/office/drawing/2014/main" id="{4988D8AB-53C4-4762-A3F2-1A0336F4603F}"/>
              </a:ext>
            </a:extLst>
          </p:cNvPr>
          <p:cNvSpPr>
            <a:spLocks noGrp="1"/>
          </p:cNvSpPr>
          <p:nvPr>
            <p:ph idx="1"/>
          </p:nvPr>
        </p:nvSpPr>
        <p:spPr>
          <a:xfrm>
            <a:off x="609600" y="1600201"/>
            <a:ext cx="10972800" cy="4525963"/>
          </a:xfrm>
        </p:spPr>
        <p:txBody>
          <a:bodyPr>
            <a:normAutofit/>
          </a:bodyPr>
          <a:lstStyle/>
          <a:p>
            <a:pPr marL="0" indent="0">
              <a:buNone/>
            </a:pPr>
            <a:r>
              <a:rPr lang="en-US" dirty="0"/>
              <a:t>A regulated medical waste transported by a private or contract carrier is excepted from—</a:t>
            </a:r>
          </a:p>
          <a:p>
            <a:r>
              <a:rPr lang="en-US" sz="2400" dirty="0"/>
              <a:t>The requirement for an “INFECTIOUS SUBSTANCE” label if the outer packaging is marked with a “BIOHAZARD” marking in accordance with 29 CFR 1910.1030;</a:t>
            </a:r>
          </a:p>
          <a:p>
            <a:r>
              <a:rPr lang="en-US" sz="2400" dirty="0"/>
              <a:t>The specific packaging requirements of §173.197, if packaged in a rigid non-bulk packaging conforming to the general packaging requirements of §§173.24 and 173.24a and packaging requirements specified in 29 CFR 1910.1030, provided the material does not include a waste concentrated stock culture of an infectious substance. Sharps containers must be securely closed to prevent leaks or punctures.	</a:t>
            </a:r>
            <a:r>
              <a:rPr lang="en-US" sz="2800" dirty="0"/>
              <a:t>				</a:t>
            </a:r>
          </a:p>
        </p:txBody>
      </p:sp>
      <p:sp>
        <p:nvSpPr>
          <p:cNvPr id="6" name="TextBox 5">
            <a:extLst>
              <a:ext uri="{FF2B5EF4-FFF2-40B4-BE49-F238E27FC236}">
                <a16:creationId xmlns:a16="http://schemas.microsoft.com/office/drawing/2014/main" id="{5869E469-A765-4DC7-B615-B3037DFE8B60}"/>
              </a:ext>
            </a:extLst>
          </p:cNvPr>
          <p:cNvSpPr txBox="1"/>
          <p:nvPr/>
        </p:nvSpPr>
        <p:spPr>
          <a:xfrm>
            <a:off x="5575236" y="5642506"/>
            <a:ext cx="2387664" cy="369332"/>
          </a:xfrm>
          <a:prstGeom prst="rect">
            <a:avLst/>
          </a:prstGeom>
          <a:noFill/>
        </p:spPr>
        <p:txBody>
          <a:bodyPr wrap="square" rtlCol="0">
            <a:spAutoFit/>
          </a:bodyPr>
          <a:lstStyle/>
          <a:p>
            <a:r>
              <a:rPr lang="en-US" dirty="0"/>
              <a:t>49 CFR 173.134(c)</a:t>
            </a:r>
          </a:p>
        </p:txBody>
      </p:sp>
    </p:spTree>
    <p:extLst>
      <p:ext uri="{BB962C8B-B14F-4D97-AF65-F5344CB8AC3E}">
        <p14:creationId xmlns:p14="http://schemas.microsoft.com/office/powerpoint/2010/main" val="40092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Common Industry Practice for Closure</a:t>
            </a:r>
            <a:br>
              <a:rPr lang="en-US" dirty="0"/>
            </a:br>
            <a:r>
              <a:rPr lang="en-US" dirty="0"/>
              <a:t>“UN3291, Regulated Medical Waste </a:t>
            </a:r>
            <a:r>
              <a:rPr lang="en-US" dirty="0" err="1"/>
              <a:t>n.o.s</a:t>
            </a:r>
            <a:r>
              <a:rPr lang="en-US" dirty="0"/>
              <a:t>., 6.2, II”</a:t>
            </a:r>
          </a:p>
        </p:txBody>
      </p:sp>
      <p:sp>
        <p:nvSpPr>
          <p:cNvPr id="6" name="Content Placeholder 5">
            <a:extLst>
              <a:ext uri="{FF2B5EF4-FFF2-40B4-BE49-F238E27FC236}">
                <a16:creationId xmlns:a16="http://schemas.microsoft.com/office/drawing/2014/main" id="{5683EB8B-0FFF-4349-A896-A24C96CF5CC1}"/>
              </a:ext>
            </a:extLst>
          </p:cNvPr>
          <p:cNvSpPr>
            <a:spLocks noGrp="1"/>
          </p:cNvSpPr>
          <p:nvPr>
            <p:ph idx="1"/>
          </p:nvPr>
        </p:nvSpPr>
        <p:spPr>
          <a:xfrm>
            <a:off x="312273" y="1530322"/>
            <a:ext cx="6837842" cy="4525963"/>
          </a:xfrm>
        </p:spPr>
        <p:txBody>
          <a:bodyPr>
            <a:normAutofit/>
          </a:bodyPr>
          <a:lstStyle/>
          <a:p>
            <a:pPr marL="0" indent="0">
              <a:buNone/>
            </a:pPr>
            <a:r>
              <a:rPr lang="en-US" dirty="0"/>
              <a:t>Inner Packaging for solids:</a:t>
            </a:r>
          </a:p>
          <a:p>
            <a:r>
              <a:rPr lang="en-US" dirty="0"/>
              <a:t>No rips, tears or holes;</a:t>
            </a:r>
          </a:p>
          <a:p>
            <a:r>
              <a:rPr lang="en-US" dirty="0"/>
              <a:t>Minimum entrapped air;</a:t>
            </a:r>
          </a:p>
          <a:p>
            <a:r>
              <a:rPr lang="en-US" dirty="0"/>
              <a:t>Tied to prevent leakage;</a:t>
            </a:r>
          </a:p>
          <a:p>
            <a:pPr lvl="1"/>
            <a:r>
              <a:rPr lang="en-US" dirty="0"/>
              <a:t>Do not use “overhand”/ Bunny Ears Knot</a:t>
            </a:r>
          </a:p>
          <a:p>
            <a:pPr lvl="1"/>
            <a:r>
              <a:rPr lang="en-US" dirty="0"/>
              <a:t>Single knot or spin, gooseneck &amp; tape</a:t>
            </a:r>
          </a:p>
          <a:p>
            <a:r>
              <a:rPr lang="en-US" dirty="0"/>
              <a:t>Bags placed in outer package</a:t>
            </a:r>
          </a:p>
          <a:p>
            <a:pPr lvl="1"/>
            <a:r>
              <a:rPr lang="en-US" dirty="0"/>
              <a:t>Box, bin, rolling cart or large packaging </a:t>
            </a:r>
          </a:p>
        </p:txBody>
      </p:sp>
      <p:grpSp>
        <p:nvGrpSpPr>
          <p:cNvPr id="3" name="Group 2">
            <a:extLst>
              <a:ext uri="{FF2B5EF4-FFF2-40B4-BE49-F238E27FC236}">
                <a16:creationId xmlns:a16="http://schemas.microsoft.com/office/drawing/2014/main" id="{8A1A896A-549B-4E16-A36F-29166E923D9F}"/>
              </a:ext>
            </a:extLst>
          </p:cNvPr>
          <p:cNvGrpSpPr/>
          <p:nvPr/>
        </p:nvGrpSpPr>
        <p:grpSpPr>
          <a:xfrm>
            <a:off x="6050325" y="1516103"/>
            <a:ext cx="2304176" cy="2312327"/>
            <a:chOff x="5566053" y="1480977"/>
            <a:chExt cx="2304176" cy="2312327"/>
          </a:xfrm>
        </p:grpSpPr>
        <p:pic>
          <p:nvPicPr>
            <p:cNvPr id="9" name="Picture 8">
              <a:extLst>
                <a:ext uri="{FF2B5EF4-FFF2-40B4-BE49-F238E27FC236}">
                  <a16:creationId xmlns:a16="http://schemas.microsoft.com/office/drawing/2014/main" id="{BC1CF840-CF42-408E-B79C-ADA4689620AD}"/>
                </a:ext>
              </a:extLst>
            </p:cNvPr>
            <p:cNvPicPr>
              <a:picLocks noChangeAspect="1"/>
            </p:cNvPicPr>
            <p:nvPr/>
          </p:nvPicPr>
          <p:blipFill rotWithShape="1">
            <a:blip r:embed="rId2"/>
            <a:srcRect t="8887"/>
            <a:stretch/>
          </p:blipFill>
          <p:spPr>
            <a:xfrm>
              <a:off x="5566053" y="1480977"/>
              <a:ext cx="2304176" cy="2312327"/>
            </a:xfrm>
            <a:prstGeom prst="rect">
              <a:avLst/>
            </a:prstGeom>
            <a:ln w="38100">
              <a:solidFill>
                <a:schemeClr val="tx1"/>
              </a:solidFill>
            </a:ln>
          </p:spPr>
        </p:pic>
        <p:sp>
          <p:nvSpPr>
            <p:cNvPr id="8" name="TextBox 7">
              <a:extLst>
                <a:ext uri="{FF2B5EF4-FFF2-40B4-BE49-F238E27FC236}">
                  <a16:creationId xmlns:a16="http://schemas.microsoft.com/office/drawing/2014/main" id="{46F851BB-4D05-494A-9E78-B9261499C7D9}"/>
                </a:ext>
              </a:extLst>
            </p:cNvPr>
            <p:cNvSpPr txBox="1"/>
            <p:nvPr/>
          </p:nvSpPr>
          <p:spPr>
            <a:xfrm>
              <a:off x="5712903" y="3330429"/>
              <a:ext cx="2013358" cy="369332"/>
            </a:xfrm>
            <a:prstGeom prst="rect">
              <a:avLst/>
            </a:prstGeom>
            <a:solidFill>
              <a:schemeClr val="bg1"/>
            </a:solidFill>
            <a:ln>
              <a:solidFill>
                <a:schemeClr val="tx1"/>
              </a:solidFill>
            </a:ln>
          </p:spPr>
          <p:txBody>
            <a:bodyPr wrap="square" rtlCol="0">
              <a:spAutoFit/>
            </a:bodyPr>
            <a:lstStyle/>
            <a:p>
              <a:pPr algn="ctr"/>
              <a:r>
                <a:rPr lang="en-US" dirty="0"/>
                <a:t>Single Knot</a:t>
              </a:r>
            </a:p>
          </p:txBody>
        </p:sp>
      </p:grpSp>
      <p:grpSp>
        <p:nvGrpSpPr>
          <p:cNvPr id="11" name="Group 10">
            <a:extLst>
              <a:ext uri="{FF2B5EF4-FFF2-40B4-BE49-F238E27FC236}">
                <a16:creationId xmlns:a16="http://schemas.microsoft.com/office/drawing/2014/main" id="{054EAF0A-90D7-4660-9480-849928292725}"/>
              </a:ext>
            </a:extLst>
          </p:cNvPr>
          <p:cNvGrpSpPr/>
          <p:nvPr/>
        </p:nvGrpSpPr>
        <p:grpSpPr>
          <a:xfrm>
            <a:off x="7617204" y="1983327"/>
            <a:ext cx="4456568" cy="3623145"/>
            <a:chOff x="7644353" y="1916104"/>
            <a:chExt cx="4456568" cy="3623145"/>
          </a:xfrm>
        </p:grpSpPr>
        <p:pic>
          <p:nvPicPr>
            <p:cNvPr id="4" name="Picture 3">
              <a:extLst>
                <a:ext uri="{FF2B5EF4-FFF2-40B4-BE49-F238E27FC236}">
                  <a16:creationId xmlns:a16="http://schemas.microsoft.com/office/drawing/2014/main" id="{D1AB9F59-D81E-4DF4-86C4-3F556D29C432}"/>
                </a:ext>
              </a:extLst>
            </p:cNvPr>
            <p:cNvPicPr>
              <a:picLocks noChangeAspect="1"/>
            </p:cNvPicPr>
            <p:nvPr/>
          </p:nvPicPr>
          <p:blipFill>
            <a:blip r:embed="rId3"/>
            <a:stretch>
              <a:fillRect/>
            </a:stretch>
          </p:blipFill>
          <p:spPr>
            <a:xfrm>
              <a:off x="8782873" y="1916104"/>
              <a:ext cx="2184972" cy="1809977"/>
            </a:xfrm>
            <a:prstGeom prst="rect">
              <a:avLst/>
            </a:prstGeom>
          </p:spPr>
        </p:pic>
        <p:pic>
          <p:nvPicPr>
            <p:cNvPr id="5" name="Picture 4">
              <a:extLst>
                <a:ext uri="{FF2B5EF4-FFF2-40B4-BE49-F238E27FC236}">
                  <a16:creationId xmlns:a16="http://schemas.microsoft.com/office/drawing/2014/main" id="{939AFB1A-B475-4882-8F41-08724939E14B}"/>
                </a:ext>
              </a:extLst>
            </p:cNvPr>
            <p:cNvPicPr>
              <a:picLocks noChangeAspect="1"/>
            </p:cNvPicPr>
            <p:nvPr/>
          </p:nvPicPr>
          <p:blipFill>
            <a:blip r:embed="rId4"/>
            <a:stretch>
              <a:fillRect/>
            </a:stretch>
          </p:blipFill>
          <p:spPr>
            <a:xfrm>
              <a:off x="7644353" y="3859673"/>
              <a:ext cx="2146125" cy="1679576"/>
            </a:xfrm>
            <a:prstGeom prst="rect">
              <a:avLst/>
            </a:prstGeom>
          </p:spPr>
        </p:pic>
        <p:pic>
          <p:nvPicPr>
            <p:cNvPr id="7" name="Picture 6">
              <a:extLst>
                <a:ext uri="{FF2B5EF4-FFF2-40B4-BE49-F238E27FC236}">
                  <a16:creationId xmlns:a16="http://schemas.microsoft.com/office/drawing/2014/main" id="{9C029637-1CC1-424B-8F19-01FEB3729607}"/>
                </a:ext>
              </a:extLst>
            </p:cNvPr>
            <p:cNvPicPr>
              <a:picLocks noChangeAspect="1"/>
            </p:cNvPicPr>
            <p:nvPr/>
          </p:nvPicPr>
          <p:blipFill>
            <a:blip r:embed="rId5"/>
            <a:stretch>
              <a:fillRect/>
            </a:stretch>
          </p:blipFill>
          <p:spPr>
            <a:xfrm>
              <a:off x="9960240" y="3866690"/>
              <a:ext cx="2140681" cy="1672559"/>
            </a:xfrm>
            <a:prstGeom prst="rect">
              <a:avLst/>
            </a:prstGeom>
          </p:spPr>
        </p:pic>
        <p:sp>
          <p:nvSpPr>
            <p:cNvPr id="10" name="TextBox 9">
              <a:extLst>
                <a:ext uri="{FF2B5EF4-FFF2-40B4-BE49-F238E27FC236}">
                  <a16:creationId xmlns:a16="http://schemas.microsoft.com/office/drawing/2014/main" id="{36F81A5C-0CAB-49B7-A6CF-7CD3CF6F6062}"/>
                </a:ext>
              </a:extLst>
            </p:cNvPr>
            <p:cNvSpPr txBox="1"/>
            <p:nvPr/>
          </p:nvSpPr>
          <p:spPr>
            <a:xfrm>
              <a:off x="8495370" y="3599506"/>
              <a:ext cx="2759978" cy="369332"/>
            </a:xfrm>
            <a:prstGeom prst="rect">
              <a:avLst/>
            </a:prstGeom>
            <a:solidFill>
              <a:schemeClr val="bg1"/>
            </a:solidFill>
            <a:ln>
              <a:solidFill>
                <a:schemeClr val="tx1"/>
              </a:solidFill>
            </a:ln>
          </p:spPr>
          <p:txBody>
            <a:bodyPr wrap="square" rtlCol="0">
              <a:spAutoFit/>
            </a:bodyPr>
            <a:lstStyle/>
            <a:p>
              <a:pPr algn="ctr"/>
              <a:r>
                <a:rPr lang="en-US" dirty="0"/>
                <a:t>Gooseneck &amp; Tape/Zip Tie</a:t>
              </a:r>
            </a:p>
          </p:txBody>
        </p:sp>
      </p:grpSp>
    </p:spTree>
    <p:extLst>
      <p:ext uri="{BB962C8B-B14F-4D97-AF65-F5344CB8AC3E}">
        <p14:creationId xmlns:p14="http://schemas.microsoft.com/office/powerpoint/2010/main" val="150218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Packaging for Transportation</a:t>
            </a:r>
            <a:br>
              <a:rPr lang="en-US" dirty="0"/>
            </a:br>
            <a:r>
              <a:rPr lang="en-US" dirty="0"/>
              <a:t>“UN3291, Regulated Medical Waste </a:t>
            </a:r>
            <a:r>
              <a:rPr lang="en-US" dirty="0" err="1"/>
              <a:t>n.o.s</a:t>
            </a:r>
            <a:r>
              <a:rPr lang="en-US" dirty="0"/>
              <a:t>., 6.2, II”</a:t>
            </a:r>
          </a:p>
        </p:txBody>
      </p:sp>
      <p:sp>
        <p:nvSpPr>
          <p:cNvPr id="6" name="Content Placeholder 5">
            <a:extLst>
              <a:ext uri="{FF2B5EF4-FFF2-40B4-BE49-F238E27FC236}">
                <a16:creationId xmlns:a16="http://schemas.microsoft.com/office/drawing/2014/main" id="{5683EB8B-0FFF-4349-A896-A24C96CF5CC1}"/>
              </a:ext>
            </a:extLst>
          </p:cNvPr>
          <p:cNvSpPr>
            <a:spLocks noGrp="1"/>
          </p:cNvSpPr>
          <p:nvPr>
            <p:ph idx="1"/>
          </p:nvPr>
        </p:nvSpPr>
        <p:spPr>
          <a:xfrm>
            <a:off x="609600" y="1600201"/>
            <a:ext cx="5919735" cy="4525963"/>
          </a:xfrm>
        </p:spPr>
        <p:txBody>
          <a:bodyPr>
            <a:normAutofit lnSpcReduction="10000"/>
          </a:bodyPr>
          <a:lstStyle/>
          <a:p>
            <a:pPr marL="0" indent="0">
              <a:buNone/>
            </a:pPr>
            <a:r>
              <a:rPr lang="en-US" dirty="0"/>
              <a:t>Outer Packaging:</a:t>
            </a:r>
          </a:p>
          <a:p>
            <a:r>
              <a:rPr lang="en-US" dirty="0"/>
              <a:t>Rigid Non-Bulk (&lt;119 Gallons)</a:t>
            </a:r>
          </a:p>
          <a:p>
            <a:pPr lvl="1"/>
            <a:r>
              <a:rPr lang="en-US" dirty="0"/>
              <a:t>When closed no leaks, residues, remains closed  </a:t>
            </a:r>
            <a:r>
              <a:rPr lang="en-US" sz="1600" dirty="0"/>
              <a:t>(49 CFR 173.24)</a:t>
            </a:r>
          </a:p>
          <a:p>
            <a:r>
              <a:rPr lang="en-US" dirty="0"/>
              <a:t>Bulk (&gt;119 Gallons)</a:t>
            </a:r>
          </a:p>
          <a:p>
            <a:pPr lvl="1"/>
            <a:r>
              <a:rPr lang="en-US" dirty="0"/>
              <a:t>Large Packagings and Non-Specification Bulk Packagings;</a:t>
            </a:r>
          </a:p>
          <a:p>
            <a:pPr lvl="1"/>
            <a:r>
              <a:rPr lang="en-US" dirty="0"/>
              <a:t>Detailed requirements are found in 49 CFR 173.197(c)-(e)</a:t>
            </a:r>
          </a:p>
          <a:p>
            <a:pPr lvl="1"/>
            <a:endParaRPr lang="en-US" dirty="0"/>
          </a:p>
        </p:txBody>
      </p:sp>
      <p:pic>
        <p:nvPicPr>
          <p:cNvPr id="12" name="Picture 11">
            <a:extLst>
              <a:ext uri="{FF2B5EF4-FFF2-40B4-BE49-F238E27FC236}">
                <a16:creationId xmlns:a16="http://schemas.microsoft.com/office/drawing/2014/main" id="{864274AC-D462-4641-BCCB-1BA321424A99}"/>
              </a:ext>
            </a:extLst>
          </p:cNvPr>
          <p:cNvPicPr>
            <a:picLocks noChangeAspect="1"/>
          </p:cNvPicPr>
          <p:nvPr/>
        </p:nvPicPr>
        <p:blipFill>
          <a:blip r:embed="rId2"/>
          <a:stretch>
            <a:fillRect/>
          </a:stretch>
        </p:blipFill>
        <p:spPr>
          <a:xfrm>
            <a:off x="6529335" y="2499919"/>
            <a:ext cx="2199890" cy="2185900"/>
          </a:xfrm>
          <a:prstGeom prst="rect">
            <a:avLst/>
          </a:prstGeom>
        </p:spPr>
      </p:pic>
      <p:pic>
        <p:nvPicPr>
          <p:cNvPr id="13" name="Picture 12">
            <a:extLst>
              <a:ext uri="{FF2B5EF4-FFF2-40B4-BE49-F238E27FC236}">
                <a16:creationId xmlns:a16="http://schemas.microsoft.com/office/drawing/2014/main" id="{45C77682-4518-4FF2-97AD-DD5302CA7CF0}"/>
              </a:ext>
            </a:extLst>
          </p:cNvPr>
          <p:cNvPicPr>
            <a:picLocks noChangeAspect="1"/>
          </p:cNvPicPr>
          <p:nvPr/>
        </p:nvPicPr>
        <p:blipFill>
          <a:blip r:embed="rId3"/>
          <a:stretch>
            <a:fillRect/>
          </a:stretch>
        </p:blipFill>
        <p:spPr>
          <a:xfrm>
            <a:off x="8729225" y="1600201"/>
            <a:ext cx="2853175" cy="4163929"/>
          </a:xfrm>
          <a:prstGeom prst="rect">
            <a:avLst/>
          </a:prstGeom>
        </p:spPr>
      </p:pic>
    </p:spTree>
    <p:extLst>
      <p:ext uri="{BB962C8B-B14F-4D97-AF65-F5344CB8AC3E}">
        <p14:creationId xmlns:p14="http://schemas.microsoft.com/office/powerpoint/2010/main" val="189188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Hazard Communication for Transportation</a:t>
            </a:r>
            <a:br>
              <a:rPr lang="en-US" dirty="0"/>
            </a:br>
            <a:r>
              <a:rPr lang="en-US" dirty="0"/>
              <a:t>“UN3291, Regulated Medical Waste </a:t>
            </a:r>
            <a:r>
              <a:rPr lang="en-US" dirty="0" err="1"/>
              <a:t>n.o.s</a:t>
            </a:r>
            <a:r>
              <a:rPr lang="en-US" dirty="0"/>
              <a:t>., 6.2, II ”</a:t>
            </a:r>
          </a:p>
        </p:txBody>
      </p:sp>
      <p:sp>
        <p:nvSpPr>
          <p:cNvPr id="6" name="Content Placeholder 5">
            <a:extLst>
              <a:ext uri="{FF2B5EF4-FFF2-40B4-BE49-F238E27FC236}">
                <a16:creationId xmlns:a16="http://schemas.microsoft.com/office/drawing/2014/main" id="{5683EB8B-0FFF-4349-A896-A24C96CF5CC1}"/>
              </a:ext>
            </a:extLst>
          </p:cNvPr>
          <p:cNvSpPr>
            <a:spLocks noGrp="1"/>
          </p:cNvSpPr>
          <p:nvPr>
            <p:ph idx="1"/>
          </p:nvPr>
        </p:nvSpPr>
        <p:spPr>
          <a:xfrm>
            <a:off x="609600" y="1600201"/>
            <a:ext cx="6562987" cy="4525963"/>
          </a:xfrm>
        </p:spPr>
        <p:txBody>
          <a:bodyPr>
            <a:normAutofit/>
          </a:bodyPr>
          <a:lstStyle/>
          <a:p>
            <a:pPr marL="0" indent="0">
              <a:buNone/>
            </a:pPr>
            <a:r>
              <a:rPr lang="en-US" dirty="0"/>
              <a:t>Package Marking:</a:t>
            </a:r>
          </a:p>
          <a:p>
            <a:r>
              <a:rPr lang="en-US" dirty="0"/>
              <a:t>UN ID Number;</a:t>
            </a:r>
          </a:p>
          <a:p>
            <a:r>
              <a:rPr lang="en-US" dirty="0"/>
              <a:t>Proper Shipping Name;</a:t>
            </a:r>
          </a:p>
          <a:p>
            <a:r>
              <a:rPr lang="en-US" dirty="0"/>
              <a:t>“BIOHAZARD” marking in accordance with 29 CFR 1910.1030;</a:t>
            </a:r>
          </a:p>
          <a:p>
            <a:r>
              <a:rPr lang="en-US" dirty="0"/>
              <a:t>Consignee's or consignor's name and address</a:t>
            </a:r>
          </a:p>
          <a:p>
            <a:endParaRPr lang="en-US" dirty="0"/>
          </a:p>
        </p:txBody>
      </p:sp>
      <p:grpSp>
        <p:nvGrpSpPr>
          <p:cNvPr id="5" name="Group 4">
            <a:extLst>
              <a:ext uri="{FF2B5EF4-FFF2-40B4-BE49-F238E27FC236}">
                <a16:creationId xmlns:a16="http://schemas.microsoft.com/office/drawing/2014/main" id="{A851C5E8-DFCF-4108-9B4C-A4FBE8F62D3B}"/>
              </a:ext>
            </a:extLst>
          </p:cNvPr>
          <p:cNvGrpSpPr/>
          <p:nvPr/>
        </p:nvGrpSpPr>
        <p:grpSpPr>
          <a:xfrm>
            <a:off x="9718971" y="1546995"/>
            <a:ext cx="1818537" cy="2014189"/>
            <a:chOff x="6529335" y="1477210"/>
            <a:chExt cx="2453400" cy="3154344"/>
          </a:xfrm>
        </p:grpSpPr>
        <p:pic>
          <p:nvPicPr>
            <p:cNvPr id="3" name="Picture 2">
              <a:extLst>
                <a:ext uri="{FF2B5EF4-FFF2-40B4-BE49-F238E27FC236}">
                  <a16:creationId xmlns:a16="http://schemas.microsoft.com/office/drawing/2014/main" id="{2EB4B528-6F67-47EC-8162-3377552A3FAB}"/>
                </a:ext>
              </a:extLst>
            </p:cNvPr>
            <p:cNvPicPr>
              <a:picLocks noChangeAspect="1"/>
            </p:cNvPicPr>
            <p:nvPr/>
          </p:nvPicPr>
          <p:blipFill>
            <a:blip r:embed="rId2"/>
            <a:stretch>
              <a:fillRect/>
            </a:stretch>
          </p:blipFill>
          <p:spPr>
            <a:xfrm>
              <a:off x="6529335" y="1477210"/>
              <a:ext cx="2453400" cy="2846567"/>
            </a:xfrm>
            <a:prstGeom prst="rect">
              <a:avLst/>
            </a:prstGeom>
          </p:spPr>
        </p:pic>
        <p:sp>
          <p:nvSpPr>
            <p:cNvPr id="8" name="Text Box 4">
              <a:extLst>
                <a:ext uri="{FF2B5EF4-FFF2-40B4-BE49-F238E27FC236}">
                  <a16:creationId xmlns:a16="http://schemas.microsoft.com/office/drawing/2014/main" id="{C48AC0DB-4243-42B8-85C9-A348E412CD43}"/>
                </a:ext>
              </a:extLst>
            </p:cNvPr>
            <p:cNvSpPr txBox="1">
              <a:spLocks noChangeArrowheads="1"/>
            </p:cNvSpPr>
            <p:nvPr/>
          </p:nvSpPr>
          <p:spPr bwMode="auto">
            <a:xfrm>
              <a:off x="6711304" y="4323777"/>
              <a:ext cx="2089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dirty="0">
                  <a:solidFill>
                    <a:srgbClr val="000000"/>
                  </a:solidFill>
                  <a:cs typeface="Arial" charset="0"/>
                </a:rPr>
                <a:t>§ </a:t>
              </a:r>
              <a:r>
                <a:rPr lang="en-US" sz="1400" dirty="0">
                  <a:solidFill>
                    <a:srgbClr val="000000"/>
                  </a:solidFill>
                </a:rPr>
                <a:t>173.134(c)(d)</a:t>
              </a:r>
            </a:p>
          </p:txBody>
        </p:sp>
      </p:grpSp>
      <p:pic>
        <p:nvPicPr>
          <p:cNvPr id="7" name="Picture 6">
            <a:extLst>
              <a:ext uri="{FF2B5EF4-FFF2-40B4-BE49-F238E27FC236}">
                <a16:creationId xmlns:a16="http://schemas.microsoft.com/office/drawing/2014/main" id="{66512326-9B69-48AA-B715-B08666B903DF}"/>
              </a:ext>
            </a:extLst>
          </p:cNvPr>
          <p:cNvPicPr>
            <a:picLocks noChangeAspect="1"/>
          </p:cNvPicPr>
          <p:nvPr/>
        </p:nvPicPr>
        <p:blipFill>
          <a:blip r:embed="rId3"/>
          <a:stretch>
            <a:fillRect/>
          </a:stretch>
        </p:blipFill>
        <p:spPr>
          <a:xfrm>
            <a:off x="9064481" y="3690541"/>
            <a:ext cx="3127519" cy="1926503"/>
          </a:xfrm>
          <a:prstGeom prst="rect">
            <a:avLst/>
          </a:prstGeom>
        </p:spPr>
      </p:pic>
      <p:sp>
        <p:nvSpPr>
          <p:cNvPr id="14" name="Text Box 11">
            <a:extLst>
              <a:ext uri="{FF2B5EF4-FFF2-40B4-BE49-F238E27FC236}">
                <a16:creationId xmlns:a16="http://schemas.microsoft.com/office/drawing/2014/main" id="{4107E761-3D0E-4F44-B22C-E49875334F51}"/>
              </a:ext>
            </a:extLst>
          </p:cNvPr>
          <p:cNvSpPr txBox="1">
            <a:spLocks noChangeArrowheads="1"/>
          </p:cNvSpPr>
          <p:nvPr/>
        </p:nvSpPr>
        <p:spPr bwMode="auto">
          <a:xfrm>
            <a:off x="9370940" y="5050680"/>
            <a:ext cx="25146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dirty="0">
                <a:solidFill>
                  <a:srgbClr val="000000"/>
                </a:solidFill>
              </a:rPr>
              <a:t>§ 172.302</a:t>
            </a:r>
          </a:p>
          <a:p>
            <a:pPr algn="ctr" eaLnBrk="1" hangingPunct="1">
              <a:spcBef>
                <a:spcPct val="50000"/>
              </a:spcBef>
            </a:pPr>
            <a:r>
              <a:rPr lang="en-US" sz="1400" dirty="0">
                <a:solidFill>
                  <a:srgbClr val="000000"/>
                </a:solidFill>
              </a:rPr>
              <a:t>Bulk Marking (can also be on plain white placard)</a:t>
            </a:r>
          </a:p>
        </p:txBody>
      </p:sp>
      <p:sp>
        <p:nvSpPr>
          <p:cNvPr id="10" name="TextBox 9">
            <a:extLst>
              <a:ext uri="{FF2B5EF4-FFF2-40B4-BE49-F238E27FC236}">
                <a16:creationId xmlns:a16="http://schemas.microsoft.com/office/drawing/2014/main" id="{6ADB7B3B-0ACC-4B52-AACD-1B86189C6BF6}"/>
              </a:ext>
            </a:extLst>
          </p:cNvPr>
          <p:cNvSpPr txBox="1"/>
          <p:nvPr/>
        </p:nvSpPr>
        <p:spPr>
          <a:xfrm>
            <a:off x="5704514" y="1763327"/>
            <a:ext cx="3725149" cy="1384995"/>
          </a:xfrm>
          <a:prstGeom prst="rect">
            <a:avLst/>
          </a:prstGeom>
          <a:solidFill>
            <a:srgbClr val="FF0000"/>
          </a:solidFill>
        </p:spPr>
        <p:txBody>
          <a:bodyPr wrap="square" rtlCol="0">
            <a:spAutoFit/>
          </a:bodyPr>
          <a:lstStyle/>
          <a:p>
            <a:pPr algn="ctr"/>
            <a:r>
              <a:rPr lang="en-US" sz="2800" b="1" dirty="0"/>
              <a:t>UN3291</a:t>
            </a:r>
          </a:p>
          <a:p>
            <a:pPr algn="ctr"/>
            <a:r>
              <a:rPr lang="en-US" sz="2800" b="1" dirty="0"/>
              <a:t>Regulated Medical Waste n.o.s. </a:t>
            </a:r>
          </a:p>
        </p:txBody>
      </p:sp>
    </p:spTree>
    <p:extLst>
      <p:ext uri="{BB962C8B-B14F-4D97-AF65-F5344CB8AC3E}">
        <p14:creationId xmlns:p14="http://schemas.microsoft.com/office/powerpoint/2010/main" val="21647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32A2-67F3-4167-AAF4-4BA42A5DCD62}"/>
              </a:ext>
            </a:extLst>
          </p:cNvPr>
          <p:cNvSpPr>
            <a:spLocks noGrp="1"/>
          </p:cNvSpPr>
          <p:nvPr>
            <p:ph type="title"/>
          </p:nvPr>
        </p:nvSpPr>
        <p:spPr/>
        <p:txBody>
          <a:bodyPr>
            <a:noAutofit/>
          </a:bodyPr>
          <a:lstStyle/>
          <a:p>
            <a:r>
              <a:rPr lang="en-US" sz="4000" dirty="0">
                <a:solidFill>
                  <a:prstClr val="black"/>
                </a:solidFill>
              </a:rPr>
              <a:t>Hazard Communication for Transportation</a:t>
            </a:r>
            <a:br>
              <a:rPr lang="en-US" sz="4000" dirty="0">
                <a:solidFill>
                  <a:prstClr val="black"/>
                </a:solidFill>
              </a:rPr>
            </a:br>
            <a:r>
              <a:rPr lang="en-US" sz="4000" dirty="0">
                <a:solidFill>
                  <a:prstClr val="black"/>
                </a:solidFill>
              </a:rPr>
              <a:t>“UN3291, Regulated Medical Waste n.o.s., 6.2, II ”</a:t>
            </a:r>
            <a:endParaRPr lang="en-US" dirty="0"/>
          </a:p>
        </p:txBody>
      </p:sp>
      <p:sp>
        <p:nvSpPr>
          <p:cNvPr id="3" name="Content Placeholder 2">
            <a:extLst>
              <a:ext uri="{FF2B5EF4-FFF2-40B4-BE49-F238E27FC236}">
                <a16:creationId xmlns:a16="http://schemas.microsoft.com/office/drawing/2014/main" id="{404A9E20-67AE-4051-BCEA-594B8745F76B}"/>
              </a:ext>
            </a:extLst>
          </p:cNvPr>
          <p:cNvSpPr>
            <a:spLocks noGrp="1"/>
          </p:cNvSpPr>
          <p:nvPr>
            <p:ph idx="1"/>
          </p:nvPr>
        </p:nvSpPr>
        <p:spPr/>
        <p:txBody>
          <a:bodyPr>
            <a:normAutofit lnSpcReduction="10000"/>
          </a:bodyPr>
          <a:lstStyle/>
          <a:p>
            <a:r>
              <a:rPr lang="en-US" altLang="en-US" dirty="0"/>
              <a:t>Shipping description in the correct order:</a:t>
            </a:r>
          </a:p>
          <a:p>
            <a:pPr lvl="1"/>
            <a:r>
              <a:rPr lang="en-US" altLang="en-US" dirty="0"/>
              <a:t>Identification Number: “UN3291,”</a:t>
            </a:r>
          </a:p>
          <a:p>
            <a:pPr lvl="1"/>
            <a:r>
              <a:rPr lang="en-US" altLang="en-US" dirty="0"/>
              <a:t>Proper Shipping Name: “</a:t>
            </a:r>
            <a:r>
              <a:rPr lang="en-US" dirty="0">
                <a:solidFill>
                  <a:prstClr val="black"/>
                </a:solidFill>
              </a:rPr>
              <a:t>Regulated Medical Waste n.o.s.,”</a:t>
            </a:r>
            <a:r>
              <a:rPr lang="en-US" altLang="en-US" dirty="0"/>
              <a:t> </a:t>
            </a:r>
          </a:p>
          <a:p>
            <a:pPr lvl="1"/>
            <a:r>
              <a:rPr lang="en-US" altLang="en-US" dirty="0"/>
              <a:t>Hazard Class/Division:  “6.2,”</a:t>
            </a:r>
          </a:p>
          <a:p>
            <a:pPr lvl="1"/>
            <a:r>
              <a:rPr lang="en-US" altLang="en-US" dirty="0"/>
              <a:t>Packing Group:  “PGII” or “II” (Roman numeral)</a:t>
            </a:r>
          </a:p>
          <a:p>
            <a:pPr lvl="1"/>
            <a:r>
              <a:rPr lang="en-US" altLang="en-US" dirty="0"/>
              <a:t>Total Quantity and Unit of Measure</a:t>
            </a:r>
          </a:p>
          <a:p>
            <a:pPr lvl="1"/>
            <a:r>
              <a:rPr lang="en-US" altLang="en-US" dirty="0"/>
              <a:t>Number and Type of Package (Box, Cart, BOP, etc.)</a:t>
            </a:r>
          </a:p>
          <a:p>
            <a:pPr lvl="1"/>
            <a:r>
              <a:rPr lang="en-US" altLang="en-US" dirty="0"/>
              <a:t>Shipper’s Certification with Signature</a:t>
            </a:r>
          </a:p>
          <a:p>
            <a:pPr lvl="1"/>
            <a:r>
              <a:rPr lang="en-US" altLang="en-US" dirty="0"/>
              <a:t>Emergency Response Telephone Number</a:t>
            </a:r>
            <a:endParaRPr lang="en-US" dirty="0"/>
          </a:p>
        </p:txBody>
      </p:sp>
      <p:sp>
        <p:nvSpPr>
          <p:cNvPr id="4" name="TextBox 3">
            <a:extLst>
              <a:ext uri="{FF2B5EF4-FFF2-40B4-BE49-F238E27FC236}">
                <a16:creationId xmlns:a16="http://schemas.microsoft.com/office/drawing/2014/main" id="{7B56552B-A1DE-46F4-85DE-733BFCA39946}"/>
              </a:ext>
            </a:extLst>
          </p:cNvPr>
          <p:cNvSpPr txBox="1"/>
          <p:nvPr/>
        </p:nvSpPr>
        <p:spPr>
          <a:xfrm>
            <a:off x="7632636" y="5680606"/>
            <a:ext cx="2387664" cy="369332"/>
          </a:xfrm>
          <a:prstGeom prst="rect">
            <a:avLst/>
          </a:prstGeom>
          <a:noFill/>
        </p:spPr>
        <p:txBody>
          <a:bodyPr wrap="square" rtlCol="0">
            <a:spAutoFit/>
          </a:bodyPr>
          <a:lstStyle/>
          <a:p>
            <a:r>
              <a:rPr lang="en-US" dirty="0"/>
              <a:t>49 CFR 172.202</a:t>
            </a:r>
          </a:p>
        </p:txBody>
      </p:sp>
    </p:spTree>
    <p:extLst>
      <p:ext uri="{BB962C8B-B14F-4D97-AF65-F5344CB8AC3E}">
        <p14:creationId xmlns:p14="http://schemas.microsoft.com/office/powerpoint/2010/main" val="1630985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9391" y="1651790"/>
            <a:ext cx="7384409" cy="474900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0"/>
              </a:lnSpc>
              <a:buNone/>
            </a:pPr>
            <a:endParaRPr lang="en-US" altLang="en-US" dirty="0"/>
          </a:p>
          <a:p>
            <a:pPr marL="0" indent="0">
              <a:lnSpc>
                <a:spcPct val="90000"/>
              </a:lnSpc>
              <a:buNone/>
            </a:pPr>
            <a:r>
              <a:rPr lang="en-US" altLang="en-US" sz="2800" dirty="0"/>
              <a:t>Requirements for providing and maintaining emergency response telephone number identified in 172.604, Subpart G:</a:t>
            </a:r>
          </a:p>
          <a:p>
            <a:pPr>
              <a:lnSpc>
                <a:spcPct val="90000"/>
              </a:lnSpc>
            </a:pPr>
            <a:r>
              <a:rPr lang="en-US" altLang="en-US" sz="2800" b="1" dirty="0">
                <a:solidFill>
                  <a:srgbClr val="FF0000"/>
                </a:solidFill>
                <a:effectLst>
                  <a:outerShdw blurRad="38100" dist="38100" dir="2700000" algn="tl">
                    <a:srgbClr val="000000">
                      <a:alpha val="43137"/>
                    </a:srgbClr>
                  </a:outerShdw>
                </a:effectLst>
              </a:rPr>
              <a:t>On shipping paper - Stands out. </a:t>
            </a:r>
          </a:p>
          <a:p>
            <a:pPr>
              <a:lnSpc>
                <a:spcPct val="90000"/>
              </a:lnSpc>
            </a:pPr>
            <a:r>
              <a:rPr lang="en-US" altLang="en-US" sz="2800" dirty="0"/>
              <a:t>Emergency Telephone number:</a:t>
            </a:r>
          </a:p>
          <a:p>
            <a:pPr lvl="1">
              <a:lnSpc>
                <a:spcPct val="90000"/>
              </a:lnSpc>
            </a:pPr>
            <a:r>
              <a:rPr lang="en-US" altLang="en-US" sz="2400" dirty="0"/>
              <a:t>Monitored at all times the hazardous material is in transportation. </a:t>
            </a:r>
            <a:r>
              <a:rPr lang="en-US" altLang="en-US" sz="2400" b="1" u="sng" dirty="0">
                <a:solidFill>
                  <a:srgbClr val="FF0000"/>
                </a:solidFill>
              </a:rPr>
              <a:t>Immediate!</a:t>
            </a:r>
            <a:r>
              <a:rPr lang="en-US" altLang="en-US" sz="2400" dirty="0"/>
              <a:t>  </a:t>
            </a:r>
            <a:r>
              <a:rPr lang="en-US" altLang="en-US" sz="2400" b="1" u="sng" dirty="0"/>
              <a:t>No</a:t>
            </a:r>
            <a:r>
              <a:rPr lang="en-US" altLang="en-US" sz="2400" dirty="0"/>
              <a:t> answering machines, </a:t>
            </a:r>
            <a:r>
              <a:rPr lang="en-US" altLang="en-US" sz="2400" b="1" u="sng" dirty="0"/>
              <a:t>No</a:t>
            </a:r>
            <a:r>
              <a:rPr lang="en-US" altLang="en-US" sz="2400" dirty="0"/>
              <a:t> answering services or</a:t>
            </a:r>
            <a:r>
              <a:rPr lang="en-US" altLang="en-US" sz="2400" b="1" dirty="0"/>
              <a:t> </a:t>
            </a:r>
            <a:r>
              <a:rPr lang="en-US" altLang="en-US" sz="2400" b="1" u="sng" dirty="0"/>
              <a:t>No</a:t>
            </a:r>
            <a:r>
              <a:rPr lang="en-US" altLang="en-US" sz="2400" dirty="0"/>
              <a:t> beepers;</a:t>
            </a:r>
          </a:p>
          <a:p>
            <a:pPr lvl="1">
              <a:lnSpc>
                <a:spcPct val="90000"/>
              </a:lnSpc>
            </a:pPr>
            <a:r>
              <a:rPr lang="en-US" altLang="en-US" sz="2400" dirty="0"/>
              <a:t>Person who is either knowledgeable of </a:t>
            </a:r>
            <a:r>
              <a:rPr lang="en-US" sz="2400" dirty="0"/>
              <a:t>emergency response and incident mitigation;</a:t>
            </a:r>
            <a:endParaRPr lang="en-US" altLang="en-US" sz="2400" dirty="0"/>
          </a:p>
          <a:p>
            <a:pPr lvl="1">
              <a:lnSpc>
                <a:spcPct val="90000"/>
              </a:lnSpc>
            </a:pPr>
            <a:r>
              <a:rPr lang="en-US" altLang="en-US" sz="2400" dirty="0"/>
              <a:t>Name of the person, or contract number or other unique identifier for the emergency number. </a:t>
            </a:r>
          </a:p>
        </p:txBody>
      </p:sp>
      <p:grpSp>
        <p:nvGrpSpPr>
          <p:cNvPr id="6" name="Group 4"/>
          <p:cNvGrpSpPr>
            <a:grpSpLocks/>
          </p:cNvGrpSpPr>
          <p:nvPr/>
        </p:nvGrpSpPr>
        <p:grpSpPr bwMode="auto">
          <a:xfrm>
            <a:off x="8055529" y="2051345"/>
            <a:ext cx="2971800" cy="3579659"/>
            <a:chOff x="3804" y="964"/>
            <a:chExt cx="1779" cy="2120"/>
          </a:xfrm>
        </p:grpSpPr>
        <p:pic>
          <p:nvPicPr>
            <p:cNvPr id="7" name="Picture 5" descr="Hazmat team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 y="964"/>
              <a:ext cx="1779" cy="1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6"/>
            <p:cNvSpPr txBox="1">
              <a:spLocks noChangeArrowheads="1"/>
            </p:cNvSpPr>
            <p:nvPr/>
          </p:nvSpPr>
          <p:spPr bwMode="auto">
            <a:xfrm>
              <a:off x="4001" y="2947"/>
              <a:ext cx="1245" cy="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00">
                  <a:latin typeface="Times New Roman" pitchFamily="18" charset="0"/>
                </a:rPr>
                <a:t>Photo:  Lawrence Berkeley National Lab</a:t>
              </a:r>
            </a:p>
          </p:txBody>
        </p:sp>
      </p:grpSp>
      <p:sp>
        <p:nvSpPr>
          <p:cNvPr id="3" name="Title 2">
            <a:extLst>
              <a:ext uri="{FF2B5EF4-FFF2-40B4-BE49-F238E27FC236}">
                <a16:creationId xmlns:a16="http://schemas.microsoft.com/office/drawing/2014/main" id="{7196283E-7CC1-4DC7-82F6-DC4E7E36C7DA}"/>
              </a:ext>
            </a:extLst>
          </p:cNvPr>
          <p:cNvSpPr>
            <a:spLocks noGrp="1"/>
          </p:cNvSpPr>
          <p:nvPr>
            <p:ph type="title"/>
          </p:nvPr>
        </p:nvSpPr>
        <p:spPr>
          <a:xfrm>
            <a:off x="609600" y="274638"/>
            <a:ext cx="10972800" cy="1377152"/>
          </a:xfrm>
        </p:spPr>
        <p:txBody>
          <a:bodyPr>
            <a:noAutofit/>
          </a:bodyPr>
          <a:lstStyle/>
          <a:p>
            <a:r>
              <a:rPr lang="en-US" sz="4000" dirty="0">
                <a:solidFill>
                  <a:prstClr val="black"/>
                </a:solidFill>
              </a:rPr>
              <a:t>Emergency Information for Transportation</a:t>
            </a:r>
            <a:br>
              <a:rPr lang="en-US" sz="4000" dirty="0">
                <a:solidFill>
                  <a:prstClr val="black"/>
                </a:solidFill>
              </a:rPr>
            </a:br>
            <a:r>
              <a:rPr lang="en-US" sz="4000" dirty="0">
                <a:solidFill>
                  <a:prstClr val="black"/>
                </a:solidFill>
              </a:rPr>
              <a:t>“UN3291, Regulated Medical Waste n.o.s., 6.2, II ”</a:t>
            </a:r>
            <a:endParaRPr lang="en-US" sz="4000" dirty="0"/>
          </a:p>
        </p:txBody>
      </p:sp>
    </p:spTree>
    <p:extLst>
      <p:ext uri="{BB962C8B-B14F-4D97-AF65-F5344CB8AC3E}">
        <p14:creationId xmlns:p14="http://schemas.microsoft.com/office/powerpoint/2010/main" val="406472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482600" y="381000"/>
            <a:ext cx="11112500" cy="1168400"/>
          </a:xfrm>
        </p:spPr>
        <p:txBody>
          <a:bodyPr>
            <a:noAutofit/>
          </a:bodyPr>
          <a:lstStyle/>
          <a:p>
            <a:r>
              <a:rPr lang="en-US" altLang="en-US" sz="4000" dirty="0"/>
              <a:t>Training Requirements for </a:t>
            </a:r>
            <a:br>
              <a:rPr lang="en-US" altLang="en-US" sz="4000" dirty="0"/>
            </a:br>
            <a:r>
              <a:rPr lang="en-US" sz="4000" dirty="0">
                <a:solidFill>
                  <a:prstClr val="black"/>
                </a:solidFill>
              </a:rPr>
              <a:t>“UN3291, Regulated Medical Waste </a:t>
            </a:r>
            <a:r>
              <a:rPr lang="en-US" sz="4000" dirty="0" err="1">
                <a:solidFill>
                  <a:prstClr val="black"/>
                </a:solidFill>
              </a:rPr>
              <a:t>n.o.s</a:t>
            </a:r>
            <a:r>
              <a:rPr lang="en-US" sz="4000" dirty="0">
                <a:solidFill>
                  <a:prstClr val="black"/>
                </a:solidFill>
              </a:rPr>
              <a:t>., 6.2, II ”</a:t>
            </a:r>
            <a:r>
              <a:rPr lang="en-US" altLang="en-US" sz="4000" dirty="0"/>
              <a:t> </a:t>
            </a:r>
          </a:p>
        </p:txBody>
      </p:sp>
      <p:sp>
        <p:nvSpPr>
          <p:cNvPr id="47108" name="Rectangle 3"/>
          <p:cNvSpPr>
            <a:spLocks noGrp="1" noChangeArrowheads="1"/>
          </p:cNvSpPr>
          <p:nvPr>
            <p:ph idx="1"/>
          </p:nvPr>
        </p:nvSpPr>
        <p:spPr>
          <a:xfrm>
            <a:off x="482600" y="1747838"/>
            <a:ext cx="10134600" cy="4932362"/>
          </a:xfrm>
        </p:spPr>
        <p:txBody>
          <a:bodyPr>
            <a:normAutofit/>
          </a:bodyPr>
          <a:lstStyle/>
          <a:p>
            <a:pPr eaLnBrk="1" hangingPunct="1">
              <a:lnSpc>
                <a:spcPct val="90000"/>
              </a:lnSpc>
              <a:spcBef>
                <a:spcPct val="0"/>
              </a:spcBef>
            </a:pPr>
            <a:r>
              <a:rPr lang="en-US" altLang="en-US" sz="2800" dirty="0"/>
              <a:t>Federal hazmat transportation law 49 CFR, Part 172, Subpart H, requires training of </a:t>
            </a:r>
            <a:r>
              <a:rPr lang="en-US" altLang="en-US" sz="2800" i="1" dirty="0"/>
              <a:t>all</a:t>
            </a:r>
            <a:r>
              <a:rPr lang="en-US" altLang="en-US" sz="2800" dirty="0">
                <a:solidFill>
                  <a:srgbClr val="800080"/>
                </a:solidFill>
              </a:rPr>
              <a:t> </a:t>
            </a:r>
            <a:r>
              <a:rPr lang="en-US" altLang="en-US" sz="2800" dirty="0"/>
              <a:t>hazmat employees.  Training must include:</a:t>
            </a:r>
          </a:p>
          <a:p>
            <a:pPr lvl="1" eaLnBrk="1" hangingPunct="1">
              <a:lnSpc>
                <a:spcPct val="90000"/>
              </a:lnSpc>
            </a:pPr>
            <a:r>
              <a:rPr lang="en-US" altLang="en-US" dirty="0"/>
              <a:t>General Awareness / Familiarization</a:t>
            </a:r>
          </a:p>
          <a:p>
            <a:pPr lvl="1" eaLnBrk="1" hangingPunct="1">
              <a:lnSpc>
                <a:spcPct val="90000"/>
              </a:lnSpc>
            </a:pPr>
            <a:r>
              <a:rPr lang="en-US" altLang="en-US" dirty="0"/>
              <a:t>Safety</a:t>
            </a:r>
          </a:p>
          <a:p>
            <a:pPr lvl="1" eaLnBrk="1" hangingPunct="1">
              <a:lnSpc>
                <a:spcPct val="90000"/>
              </a:lnSpc>
            </a:pPr>
            <a:r>
              <a:rPr lang="en-US" altLang="en-US" dirty="0"/>
              <a:t>Function Specific</a:t>
            </a:r>
          </a:p>
          <a:p>
            <a:pPr lvl="1" eaLnBrk="1" hangingPunct="1">
              <a:lnSpc>
                <a:spcPct val="90000"/>
              </a:lnSpc>
            </a:pPr>
            <a:r>
              <a:rPr lang="en-US" altLang="en-US" dirty="0"/>
              <a:t>Security Awareness</a:t>
            </a:r>
          </a:p>
          <a:p>
            <a:pPr lvl="1" eaLnBrk="1" hangingPunct="1">
              <a:lnSpc>
                <a:spcPct val="90000"/>
              </a:lnSpc>
            </a:pPr>
            <a:r>
              <a:rPr lang="en-US" altLang="en-US" dirty="0"/>
              <a:t>In-depth Security Training (If Applicable)</a:t>
            </a:r>
          </a:p>
          <a:p>
            <a:pPr eaLnBrk="1" hangingPunct="1">
              <a:lnSpc>
                <a:spcPct val="90000"/>
              </a:lnSpc>
            </a:pPr>
            <a:r>
              <a:rPr lang="en-US" altLang="en-US" sz="2800" dirty="0"/>
              <a:t>Anyone shipping regulated medical waste must be “trained and tested”, with training records</a:t>
            </a:r>
          </a:p>
        </p:txBody>
      </p:sp>
      <p:sp>
        <p:nvSpPr>
          <p:cNvPr id="4" name="TextBox 3">
            <a:extLst>
              <a:ext uri="{FF2B5EF4-FFF2-40B4-BE49-F238E27FC236}">
                <a16:creationId xmlns:a16="http://schemas.microsoft.com/office/drawing/2014/main" id="{D6D63A30-5A3C-4F56-8121-2DED7A417748}"/>
              </a:ext>
            </a:extLst>
          </p:cNvPr>
          <p:cNvSpPr txBox="1"/>
          <p:nvPr/>
        </p:nvSpPr>
        <p:spPr>
          <a:xfrm>
            <a:off x="5575236" y="5642506"/>
            <a:ext cx="3206814" cy="369332"/>
          </a:xfrm>
          <a:prstGeom prst="rect">
            <a:avLst/>
          </a:prstGeom>
          <a:noFill/>
        </p:spPr>
        <p:txBody>
          <a:bodyPr wrap="square" rtlCol="0">
            <a:spAutoFit/>
          </a:bodyPr>
          <a:lstStyle/>
          <a:p>
            <a:r>
              <a:rPr lang="en-US" dirty="0"/>
              <a:t>49 CFR 172 Subpart H - Training</a:t>
            </a:r>
          </a:p>
        </p:txBody>
      </p:sp>
    </p:spTree>
    <p:extLst>
      <p:ext uri="{BB962C8B-B14F-4D97-AF65-F5344CB8AC3E}">
        <p14:creationId xmlns:p14="http://schemas.microsoft.com/office/powerpoint/2010/main" val="1506339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4294967295"/>
          </p:nvPr>
        </p:nvSpPr>
        <p:spPr>
          <a:xfrm>
            <a:off x="2806816" y="1153136"/>
            <a:ext cx="6248400" cy="2133600"/>
          </a:xfrm>
        </p:spPr>
        <p:txBody>
          <a:bodyPr>
            <a:normAutofit fontScale="92500" lnSpcReduction="10000"/>
          </a:bodyPr>
          <a:lstStyle/>
          <a:p>
            <a:pPr algn="ctr">
              <a:spcBef>
                <a:spcPts val="600"/>
              </a:spcBef>
              <a:buNone/>
            </a:pPr>
            <a:r>
              <a:rPr lang="en-US" dirty="0">
                <a:latin typeface="Arial" charset="0"/>
                <a:cs typeface="Arial" charset="0"/>
              </a:rPr>
              <a:t>1-800-HMR-4922</a:t>
            </a:r>
          </a:p>
          <a:p>
            <a:pPr algn="ctr">
              <a:spcBef>
                <a:spcPts val="600"/>
              </a:spcBef>
              <a:buNone/>
            </a:pPr>
            <a:r>
              <a:rPr lang="en-US" sz="1800" b="1" dirty="0">
                <a:latin typeface="Arial" charset="0"/>
                <a:cs typeface="Arial" charset="0"/>
              </a:rPr>
              <a:t>(1-800-467-4922)</a:t>
            </a:r>
          </a:p>
          <a:p>
            <a:pPr algn="ctr">
              <a:spcBef>
                <a:spcPts val="1200"/>
              </a:spcBef>
              <a:buNone/>
            </a:pPr>
            <a:r>
              <a:rPr lang="en-US" sz="2400" b="1" dirty="0">
                <a:solidFill>
                  <a:schemeClr val="accent2"/>
                </a:solidFill>
                <a:latin typeface="Arial" charset="0"/>
                <a:cs typeface="Arial" charset="0"/>
              </a:rPr>
              <a:t>E-mail:  </a:t>
            </a:r>
            <a:r>
              <a:rPr lang="en-US" sz="2400" b="1" dirty="0">
                <a:solidFill>
                  <a:schemeClr val="accent2"/>
                </a:solidFill>
                <a:latin typeface="Arial" charset="0"/>
                <a:cs typeface="Arial" charset="0"/>
                <a:hlinkClick r:id="rId3"/>
              </a:rPr>
              <a:t>infocntr@dot.gov</a:t>
            </a:r>
            <a:r>
              <a:rPr lang="en-US" sz="2400" b="1" dirty="0">
                <a:solidFill>
                  <a:schemeClr val="accent2"/>
                </a:solidFill>
                <a:latin typeface="Arial" charset="0"/>
                <a:cs typeface="Arial" charset="0"/>
              </a:rPr>
              <a:t>         </a:t>
            </a:r>
          </a:p>
          <a:p>
            <a:pPr algn="ctr">
              <a:spcBef>
                <a:spcPts val="1200"/>
              </a:spcBef>
              <a:buNone/>
            </a:pPr>
            <a:r>
              <a:rPr lang="en-US" sz="2400" b="1" dirty="0">
                <a:solidFill>
                  <a:schemeClr val="accent2"/>
                </a:solidFill>
                <a:latin typeface="Arial" charset="0"/>
                <a:cs typeface="Arial" charset="0"/>
              </a:rPr>
              <a:t>             HAZMAT.dot.gov </a:t>
            </a:r>
            <a:endParaRPr lang="en-US" sz="2400" b="1" dirty="0">
              <a:latin typeface="Arial" charset="0"/>
              <a:cs typeface="Arial" charset="0"/>
            </a:endParaRPr>
          </a:p>
          <a:p>
            <a:pPr algn="ctr">
              <a:spcBef>
                <a:spcPts val="1200"/>
              </a:spcBef>
              <a:buNone/>
            </a:pPr>
            <a:r>
              <a:rPr lang="en-US" sz="1600" b="1" dirty="0">
                <a:latin typeface="Arial" charset="0"/>
                <a:cs typeface="Arial" charset="0"/>
              </a:rPr>
              <a:t>Hours of Operation:  9 am – 5 pm  ET</a:t>
            </a:r>
          </a:p>
          <a:p>
            <a:pPr algn="ctr" eaLnBrk="1" hangingPunct="1">
              <a:spcBef>
                <a:spcPct val="0"/>
              </a:spcBef>
              <a:buFontTx/>
              <a:buNone/>
            </a:pPr>
            <a:endParaRPr lang="en-US" sz="1600" b="1" dirty="0">
              <a:latin typeface="Arial" charset="0"/>
              <a:cs typeface="Arial" charset="0"/>
            </a:endParaRPr>
          </a:p>
        </p:txBody>
      </p:sp>
      <p:sp>
        <p:nvSpPr>
          <p:cNvPr id="9" name="Rectangle 2"/>
          <p:cNvSpPr>
            <a:spLocks noGrp="1" noChangeArrowheads="1"/>
          </p:cNvSpPr>
          <p:nvPr>
            <p:ph type="title" idx="4294967295"/>
          </p:nvPr>
        </p:nvSpPr>
        <p:spPr>
          <a:xfrm>
            <a:off x="1359016" y="252369"/>
            <a:ext cx="9144000" cy="745921"/>
          </a:xfrm>
        </p:spPr>
        <p:txBody>
          <a:bodyPr anchor="t">
            <a:normAutofit fontScale="90000"/>
          </a:bodyPr>
          <a:lstStyle/>
          <a:p>
            <a:pPr eaLnBrk="1" hangingPunct="1">
              <a:defRPr/>
            </a:pPr>
            <a:r>
              <a:rPr lang="en-US" dirty="0">
                <a:effectLst>
                  <a:outerShdw blurRad="38100" dist="38100" dir="2700000" algn="tl">
                    <a:srgbClr val="000000">
                      <a:alpha val="43137"/>
                    </a:srgbClr>
                  </a:outerShdw>
                </a:effectLst>
                <a:latin typeface="Arial" charset="0"/>
                <a:cs typeface="Arial" charset="0"/>
              </a:rPr>
              <a:t>Hazardous Material Info-Center</a:t>
            </a:r>
          </a:p>
        </p:txBody>
      </p:sp>
      <p:sp>
        <p:nvSpPr>
          <p:cNvPr id="86020" name="Text Box 4"/>
          <p:cNvSpPr txBox="1">
            <a:spLocks noChangeArrowheads="1"/>
          </p:cNvSpPr>
          <p:nvPr/>
        </p:nvSpPr>
        <p:spPr bwMode="auto">
          <a:xfrm>
            <a:off x="5931016" y="3501006"/>
            <a:ext cx="4445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buFont typeface="Wingdings" pitchFamily="2" charset="2"/>
              <a:buChar char="§"/>
            </a:pPr>
            <a:r>
              <a:rPr lang="en-US" dirty="0">
                <a:solidFill>
                  <a:srgbClr val="003399"/>
                </a:solidFill>
                <a:cs typeface="Arial" charset="0"/>
              </a:rPr>
              <a:t>Obtain answers to HMR questions</a:t>
            </a:r>
          </a:p>
          <a:p>
            <a:pPr eaLnBrk="1" hangingPunct="1">
              <a:spcBef>
                <a:spcPts val="1200"/>
              </a:spcBef>
              <a:buFont typeface="Wingdings" pitchFamily="2" charset="2"/>
              <a:buChar char="§"/>
            </a:pPr>
            <a:r>
              <a:rPr lang="en-US" dirty="0">
                <a:solidFill>
                  <a:srgbClr val="003399"/>
                </a:solidFill>
                <a:cs typeface="Arial" charset="0"/>
              </a:rPr>
              <a:t>Request copies of Federal Register, special permits or training materials</a:t>
            </a:r>
          </a:p>
          <a:p>
            <a:pPr eaLnBrk="1" hangingPunct="1">
              <a:spcBef>
                <a:spcPts val="1200"/>
              </a:spcBef>
              <a:buFont typeface="Wingdings" pitchFamily="2" charset="2"/>
              <a:buChar char="§"/>
            </a:pPr>
            <a:r>
              <a:rPr lang="en-US" dirty="0">
                <a:solidFill>
                  <a:srgbClr val="003399"/>
                </a:solidFill>
                <a:cs typeface="Arial" charset="0"/>
              </a:rPr>
              <a:t>Report HMR violations</a:t>
            </a:r>
          </a:p>
          <a:p>
            <a:pPr eaLnBrk="1" hangingPunct="1">
              <a:spcBef>
                <a:spcPts val="1200"/>
              </a:spcBef>
              <a:buFont typeface="Wingdings" pitchFamily="2" charset="2"/>
              <a:buChar char="§"/>
            </a:pPr>
            <a:r>
              <a:rPr lang="en-US" dirty="0">
                <a:solidFill>
                  <a:srgbClr val="003399"/>
                </a:solidFill>
                <a:cs typeface="Arial" charset="0"/>
              </a:rPr>
              <a:t>Fax on Demand</a:t>
            </a:r>
          </a:p>
          <a:p>
            <a:pPr eaLnBrk="1" hangingPunct="1"/>
            <a:endParaRPr lang="en-US" sz="2000" dirty="0">
              <a:solidFill>
                <a:srgbClr val="000000"/>
              </a:solidFill>
              <a:latin typeface="Verdana" pitchFamily="34" charset="0"/>
              <a:cs typeface="Arial" charset="0"/>
            </a:endParaRPr>
          </a:p>
        </p:txBody>
      </p:sp>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196" y="3424805"/>
            <a:ext cx="324662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4467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733800" y="533400"/>
            <a:ext cx="4800600" cy="5120148"/>
            <a:chOff x="6934200" y="1449750"/>
            <a:chExt cx="4562475" cy="5435157"/>
          </a:xfrm>
        </p:grpSpPr>
        <p:pic>
          <p:nvPicPr>
            <p:cNvPr id="3" name="Picture 3" descr="C:\Documents and Settings\stuart.streck\My Documents\My Pictures\PHMSA Badge Dim.jpg"/>
            <p:cNvPicPr>
              <a:picLocks noChangeAspect="1" noChangeArrowheads="1"/>
            </p:cNvPicPr>
            <p:nvPr/>
          </p:nvPicPr>
          <p:blipFill>
            <a:blip r:embed="rId2">
              <a:lum bright="48000" contrast="-70000"/>
              <a:extLst>
                <a:ext uri="{28A0092B-C50C-407E-A947-70E740481C1C}">
                  <a14:useLocalDpi xmlns:a14="http://schemas.microsoft.com/office/drawing/2010/main" val="0"/>
                </a:ext>
              </a:extLst>
            </a:blip>
            <a:srcRect/>
            <a:stretch>
              <a:fillRect/>
            </a:stretch>
          </p:blipFill>
          <p:spPr bwMode="auto">
            <a:xfrm>
              <a:off x="7162800" y="1449750"/>
              <a:ext cx="4114800" cy="543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6934200" y="2094877"/>
              <a:ext cx="4562475" cy="4739839"/>
            </a:xfrm>
            <a:prstGeom prst="rect">
              <a:avLst/>
            </a:prstGeom>
            <a:noFill/>
            <a:ln w="9525">
              <a:noFill/>
              <a:miter lim="800000"/>
              <a:headEnd/>
              <a:tailEnd/>
            </a:ln>
          </p:spPr>
          <p:txBody>
            <a:bodyPr>
              <a:spAutoFit/>
            </a:bodyPr>
            <a:lstStyle/>
            <a:p>
              <a:pPr algn="ctr" eaLnBrk="0" hangingPunct="0">
                <a:defRPr/>
              </a:pPr>
              <a:r>
                <a:rPr lang="en-US" sz="3200" b="1" dirty="0">
                  <a:solidFill>
                    <a:srgbClr val="000000"/>
                  </a:solidFill>
                  <a:effectLst>
                    <a:outerShdw blurRad="38100" dist="38100" dir="2700000" algn="tl">
                      <a:srgbClr val="000000">
                        <a:alpha val="43137"/>
                      </a:srgbClr>
                    </a:outerShdw>
                  </a:effectLst>
                  <a:latin typeface="Verdana"/>
                  <a:ea typeface="Calibri" pitchFamily="34" charset="0"/>
                </a:rPr>
                <a:t>Stuart Streck</a:t>
              </a:r>
            </a:p>
            <a:p>
              <a:pPr algn="ctr" eaLnBrk="0" hangingPunct="0">
                <a:defRPr/>
              </a:pPr>
              <a:r>
                <a:rPr lang="en-US" sz="2800" b="1" dirty="0">
                  <a:solidFill>
                    <a:srgbClr val="000000"/>
                  </a:solidFill>
                  <a:effectLst>
                    <a:outerShdw blurRad="38100" dist="38100" dir="2700000" algn="tl">
                      <a:srgbClr val="000000">
                        <a:alpha val="43137"/>
                      </a:srgbClr>
                    </a:outerShdw>
                  </a:effectLst>
                  <a:latin typeface="Verdana"/>
                  <a:ea typeface="Calibri" pitchFamily="34" charset="0"/>
                </a:rPr>
                <a:t>Investigator</a:t>
              </a:r>
            </a:p>
            <a:p>
              <a:pPr algn="ctr" eaLnBrk="0" hangingPunct="0">
                <a:defRPr/>
              </a:pPr>
              <a:endParaRPr lang="en-US" sz="3200" b="1" dirty="0">
                <a:solidFill>
                  <a:srgbClr val="000000"/>
                </a:solidFill>
                <a:latin typeface="Verdana"/>
                <a:ea typeface="Calibri" pitchFamily="34" charset="0"/>
              </a:endParaRPr>
            </a:p>
            <a:p>
              <a:pPr algn="ctr" eaLnBrk="0" hangingPunct="0">
                <a:defRPr/>
              </a:pPr>
              <a:r>
                <a:rPr lang="en-US" sz="1600" b="1" dirty="0">
                  <a:solidFill>
                    <a:srgbClr val="000000"/>
                  </a:solidFill>
                  <a:effectLst>
                    <a:outerShdw blurRad="38100" dist="38100" dir="2700000" algn="tl">
                      <a:srgbClr val="000000">
                        <a:alpha val="43137"/>
                      </a:srgbClr>
                    </a:outerShdw>
                  </a:effectLst>
                  <a:latin typeface="Tahoma"/>
                  <a:ea typeface="Calibri" pitchFamily="34" charset="0"/>
                </a:rPr>
                <a:t>Pipeline &amp; Hazardous Materials Safety Administration</a:t>
              </a:r>
            </a:p>
            <a:p>
              <a:pPr algn="ctr" eaLnBrk="0" hangingPunct="0">
                <a:defRPr/>
              </a:pPr>
              <a:endParaRPr lang="en-US" sz="1500" b="1" dirty="0">
                <a:solidFill>
                  <a:srgbClr val="000000"/>
                </a:solidFill>
                <a:effectLst>
                  <a:outerShdw blurRad="38100" dist="38100" dir="2700000" algn="tl">
                    <a:srgbClr val="000000">
                      <a:alpha val="43137"/>
                    </a:srgbClr>
                  </a:outerShdw>
                </a:effectLst>
                <a:latin typeface="Tahoma"/>
                <a:ea typeface="Calibri" pitchFamily="34" charset="0"/>
              </a:endParaRPr>
            </a:p>
            <a:p>
              <a:pPr algn="ctr" eaLnBrk="0" hangingPunct="0">
                <a:defRPr/>
              </a:pPr>
              <a:r>
                <a:rPr lang="en-US" sz="1500" b="1" dirty="0">
                  <a:solidFill>
                    <a:srgbClr val="000000"/>
                  </a:solidFill>
                  <a:effectLst>
                    <a:outerShdw blurRad="38100" dist="38100" dir="2700000" algn="tl">
                      <a:srgbClr val="000000">
                        <a:alpha val="43137"/>
                      </a:srgbClr>
                    </a:outerShdw>
                  </a:effectLst>
                  <a:latin typeface="Tahoma"/>
                  <a:ea typeface="Calibri" pitchFamily="34" charset="0"/>
                </a:rPr>
                <a:t>Office of Hazardous Materials Safety</a:t>
              </a:r>
            </a:p>
            <a:p>
              <a:pPr algn="ctr" eaLnBrk="0" hangingPunct="0">
                <a:defRPr/>
              </a:pPr>
              <a:r>
                <a:rPr lang="en-US" sz="1500" b="1" dirty="0">
                  <a:solidFill>
                    <a:srgbClr val="000000"/>
                  </a:solidFill>
                  <a:effectLst>
                    <a:outerShdw blurRad="38100" dist="38100" dir="2700000" algn="tl">
                      <a:srgbClr val="000000">
                        <a:alpha val="43137"/>
                      </a:srgbClr>
                    </a:outerShdw>
                  </a:effectLst>
                  <a:latin typeface="Tahoma"/>
                  <a:ea typeface="Calibri" pitchFamily="34" charset="0"/>
                </a:rPr>
                <a:t>Field Operations - Southern Region</a:t>
              </a:r>
            </a:p>
            <a:p>
              <a:pPr algn="ctr" eaLnBrk="0" hangingPunct="0">
                <a:defRPr/>
              </a:pPr>
              <a:endParaRPr lang="en-US" sz="1500" b="1" dirty="0">
                <a:solidFill>
                  <a:srgbClr val="000000"/>
                </a:solidFill>
                <a:effectLst>
                  <a:outerShdw blurRad="38100" dist="38100" dir="2700000" algn="tl">
                    <a:srgbClr val="000000">
                      <a:alpha val="43137"/>
                    </a:srgbClr>
                  </a:outerShdw>
                </a:effectLst>
                <a:latin typeface="Tahoma"/>
                <a:ea typeface="Calibri" pitchFamily="34" charset="0"/>
              </a:endParaRPr>
            </a:p>
            <a:p>
              <a:pPr algn="ctr" eaLnBrk="0" hangingPunct="0">
                <a:defRPr/>
              </a:pPr>
              <a:r>
                <a:rPr lang="en-US" sz="1500" b="1" dirty="0">
                  <a:solidFill>
                    <a:srgbClr val="000000"/>
                  </a:solidFill>
                  <a:effectLst>
                    <a:outerShdw blurRad="38100" dist="38100" dir="2700000" algn="tl">
                      <a:srgbClr val="000000">
                        <a:alpha val="43137"/>
                      </a:srgbClr>
                    </a:outerShdw>
                  </a:effectLst>
                  <a:latin typeface="Tahoma"/>
                  <a:ea typeface="Calibri" pitchFamily="34" charset="0"/>
                </a:rPr>
                <a:t>230 Peachtree Street, N.W. Suite 2100</a:t>
              </a:r>
              <a:br>
                <a:rPr lang="en-US" sz="1500" b="1" dirty="0">
                  <a:solidFill>
                    <a:srgbClr val="000000"/>
                  </a:solidFill>
                  <a:effectLst>
                    <a:outerShdw blurRad="38100" dist="38100" dir="2700000" algn="tl">
                      <a:srgbClr val="000000">
                        <a:alpha val="43137"/>
                      </a:srgbClr>
                    </a:outerShdw>
                  </a:effectLst>
                  <a:latin typeface="Tahoma"/>
                  <a:ea typeface="Calibri" pitchFamily="34" charset="0"/>
                </a:rPr>
              </a:br>
              <a:r>
                <a:rPr lang="en-US" sz="1500" b="1" dirty="0">
                  <a:solidFill>
                    <a:srgbClr val="000000"/>
                  </a:solidFill>
                  <a:effectLst>
                    <a:outerShdw blurRad="38100" dist="38100" dir="2700000" algn="tl">
                      <a:srgbClr val="000000">
                        <a:alpha val="43137"/>
                      </a:srgbClr>
                    </a:outerShdw>
                  </a:effectLst>
                  <a:latin typeface="Tahoma"/>
                  <a:ea typeface="Calibri" pitchFamily="34" charset="0"/>
                </a:rPr>
                <a:t>Atlanta, GA 30303</a:t>
              </a:r>
            </a:p>
            <a:p>
              <a:pPr algn="ctr" eaLnBrk="0" hangingPunct="0">
                <a:defRPr/>
              </a:pPr>
              <a:endParaRPr lang="en-US" sz="1500" b="1" dirty="0">
                <a:solidFill>
                  <a:srgbClr val="000000"/>
                </a:solidFill>
                <a:effectLst>
                  <a:outerShdw blurRad="38100" dist="38100" dir="2700000" algn="tl">
                    <a:srgbClr val="000000">
                      <a:alpha val="43137"/>
                    </a:srgbClr>
                  </a:outerShdw>
                </a:effectLst>
                <a:latin typeface="Tahoma"/>
                <a:ea typeface="Calibri" pitchFamily="34" charset="0"/>
              </a:endParaRPr>
            </a:p>
            <a:p>
              <a:pPr algn="ctr" eaLnBrk="0" hangingPunct="0">
                <a:defRPr/>
              </a:pPr>
              <a:r>
                <a:rPr lang="en-US" sz="1500" b="1" dirty="0">
                  <a:solidFill>
                    <a:srgbClr val="000000"/>
                  </a:solidFill>
                  <a:effectLst>
                    <a:outerShdw blurRad="38100" dist="38100" dir="2700000" algn="tl">
                      <a:srgbClr val="000000">
                        <a:alpha val="43137"/>
                      </a:srgbClr>
                    </a:outerShdw>
                  </a:effectLst>
                  <a:latin typeface="Tahoma"/>
                  <a:ea typeface="Calibri" pitchFamily="34" charset="0"/>
                </a:rPr>
                <a:t>Stuart.Streck@dot.gov</a:t>
              </a:r>
            </a:p>
            <a:p>
              <a:pPr algn="ctr" eaLnBrk="0" hangingPunct="0">
                <a:defRPr/>
              </a:pPr>
              <a:r>
                <a:rPr lang="en-US" sz="1500" b="1" dirty="0">
                  <a:solidFill>
                    <a:srgbClr val="000000"/>
                  </a:solidFill>
                  <a:effectLst>
                    <a:outerShdw blurRad="38100" dist="38100" dir="2700000" algn="tl">
                      <a:srgbClr val="000000">
                        <a:alpha val="43137"/>
                      </a:srgbClr>
                    </a:outerShdw>
                  </a:effectLst>
                  <a:latin typeface="Tahoma"/>
                  <a:ea typeface="Calibri" pitchFamily="34" charset="0"/>
                </a:rPr>
                <a:t>(404) 832-1141</a:t>
              </a:r>
              <a:endParaRPr lang="en-US" sz="1400" b="1" dirty="0">
                <a:solidFill>
                  <a:srgbClr val="000000"/>
                </a:solidFill>
                <a:effectLst>
                  <a:outerShdw blurRad="38100" dist="38100" dir="2700000" algn="tl">
                    <a:srgbClr val="000000">
                      <a:alpha val="43137"/>
                    </a:srgbClr>
                  </a:outerShdw>
                </a:effectLst>
                <a:latin typeface="Tahoma"/>
                <a:ea typeface="Calibri" pitchFamily="34" charset="0"/>
              </a:endParaRPr>
            </a:p>
            <a:p>
              <a:pPr algn="ctr" eaLnBrk="0" hangingPunct="0">
                <a:defRPr/>
              </a:pPr>
              <a:r>
                <a:rPr lang="en-US" sz="2000" b="1" i="1" dirty="0">
                  <a:solidFill>
                    <a:srgbClr val="1F497D"/>
                  </a:solidFill>
                  <a:latin typeface="Tahoma"/>
                  <a:ea typeface="Calibri" pitchFamily="34" charset="0"/>
                  <a:cs typeface="Times New Roman" pitchFamily="18" charset="0"/>
                </a:rPr>
                <a:t> </a:t>
              </a:r>
              <a:endParaRPr lang="en-US" sz="2000" b="1" i="1" dirty="0">
                <a:solidFill>
                  <a:srgbClr val="000000"/>
                </a:solidFill>
                <a:latin typeface="Tahoma"/>
                <a:ea typeface="Calibri" pitchFamily="34" charset="0"/>
                <a:cs typeface="Times New Roman" pitchFamily="18" charset="0"/>
              </a:endParaRPr>
            </a:p>
          </p:txBody>
        </p:sp>
      </p:grpSp>
    </p:spTree>
    <p:extLst>
      <p:ext uri="{BB962C8B-B14F-4D97-AF65-F5344CB8AC3E}">
        <p14:creationId xmlns:p14="http://schemas.microsoft.com/office/powerpoint/2010/main" val="65725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586604" y="265651"/>
            <a:ext cx="7315200" cy="887835"/>
          </a:xfrm>
        </p:spPr>
        <p:txBody>
          <a:bodyPr>
            <a:noAutofit/>
          </a:bodyPr>
          <a:lstStyle/>
          <a:p>
            <a:pPr eaLnBrk="1" hangingPunct="1"/>
            <a:r>
              <a:rPr lang="en-US" altLang="en-US" sz="3200" dirty="0"/>
              <a:t>Classification of SARS-CoV-2</a:t>
            </a:r>
            <a:br>
              <a:rPr lang="en-US" altLang="en-US" sz="3200" dirty="0"/>
            </a:br>
            <a:r>
              <a:rPr lang="en-US" altLang="en-US" sz="3200" dirty="0"/>
              <a:t>(COVID-19)</a:t>
            </a:r>
            <a:endParaRPr lang="en-US" altLang="en-US" sz="3200" b="1" dirty="0">
              <a:effectLst>
                <a:outerShdw blurRad="38100" dist="38100" dir="2700000" algn="tl">
                  <a:srgbClr val="000000">
                    <a:alpha val="43137"/>
                  </a:srgbClr>
                </a:outerShdw>
              </a:effectLst>
            </a:endParaRPr>
          </a:p>
        </p:txBody>
      </p:sp>
      <p:sp>
        <p:nvSpPr>
          <p:cNvPr id="4100" name="Rectangle 3"/>
          <p:cNvSpPr>
            <a:spLocks noGrp="1" noChangeArrowheads="1"/>
          </p:cNvSpPr>
          <p:nvPr>
            <p:ph idx="1"/>
          </p:nvPr>
        </p:nvSpPr>
        <p:spPr>
          <a:xfrm>
            <a:off x="450208" y="1426128"/>
            <a:ext cx="11202099" cy="4496500"/>
          </a:xfrm>
        </p:spPr>
        <p:txBody>
          <a:bodyPr>
            <a:normAutofit lnSpcReduction="10000"/>
          </a:bodyPr>
          <a:lstStyle/>
          <a:p>
            <a:pPr marL="0" indent="0">
              <a:buNone/>
            </a:pPr>
            <a:r>
              <a:rPr lang="en-US" altLang="en-US" sz="2400" dirty="0"/>
              <a:t>The Centers for Disease Control and Prevention (CDC) specifies in the </a:t>
            </a:r>
            <a:r>
              <a:rPr lang="en-US" altLang="en-US" sz="2400" dirty="0">
                <a:hlinkClick r:id="rId3"/>
              </a:rPr>
              <a:t>“Interim Laboratory Biosafety Guidelines for Handling and Processing Specimens Associated with Coronavirus Disease 2019 (COVID-19)”</a:t>
            </a:r>
            <a:r>
              <a:rPr lang="en-US" altLang="en-US" sz="2400" dirty="0"/>
              <a:t> :</a:t>
            </a:r>
          </a:p>
          <a:p>
            <a:pPr marL="0" indent="0">
              <a:buNone/>
            </a:pPr>
            <a:endParaRPr lang="en-US" altLang="en-US" sz="2400" dirty="0"/>
          </a:p>
          <a:p>
            <a:r>
              <a:rPr lang="en-US" altLang="en-US" sz="2400" dirty="0"/>
              <a:t>Ship suspected and confirmed SARS-CoV-2 patient specimens, isolates, or cultures as UN 3373 Biological Substance, Category B;</a:t>
            </a:r>
          </a:p>
          <a:p>
            <a:pPr lvl="1"/>
            <a:r>
              <a:rPr lang="en-US" altLang="en-US" sz="2000" dirty="0"/>
              <a:t>specimens should be in a sealed, decontaminated primary container</a:t>
            </a:r>
          </a:p>
          <a:p>
            <a:pPr marL="457200" lvl="1" indent="0">
              <a:buNone/>
            </a:pPr>
            <a:endParaRPr lang="en-US" altLang="en-US" sz="2000" dirty="0"/>
          </a:p>
          <a:p>
            <a:r>
              <a:rPr lang="en-US" altLang="en-US" sz="2400" dirty="0"/>
              <a:t>Handle laboratory waste from testing suspected or confirmed COVID-19 patient specimens as all other biohazardous waste in the laboratory. Currently, there is no evidence to suggest that this laboratory waste needs any additional packaging or disinfection procedures</a:t>
            </a:r>
          </a:p>
        </p:txBody>
      </p:sp>
    </p:spTree>
    <p:extLst>
      <p:ext uri="{BB962C8B-B14F-4D97-AF65-F5344CB8AC3E}">
        <p14:creationId xmlns:p14="http://schemas.microsoft.com/office/powerpoint/2010/main" val="34145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Packaging for Transportation</a:t>
            </a:r>
            <a:br>
              <a:rPr lang="en-US" dirty="0"/>
            </a:br>
            <a:r>
              <a:rPr lang="en-US" dirty="0"/>
              <a:t>“UN3373 Biological Substance, Category B”</a:t>
            </a:r>
          </a:p>
        </p:txBody>
      </p:sp>
      <p:pic>
        <p:nvPicPr>
          <p:cNvPr id="4" name="Content Placeholder 3">
            <a:extLst>
              <a:ext uri="{FF2B5EF4-FFF2-40B4-BE49-F238E27FC236}">
                <a16:creationId xmlns:a16="http://schemas.microsoft.com/office/drawing/2014/main" id="{81B3A0FE-8A2E-49B9-9198-652CC40EAF6D}"/>
              </a:ext>
            </a:extLst>
          </p:cNvPr>
          <p:cNvPicPr>
            <a:picLocks noGrp="1" noChangeAspect="1"/>
          </p:cNvPicPr>
          <p:nvPr>
            <p:ph idx="1"/>
          </p:nvPr>
        </p:nvPicPr>
        <p:blipFill>
          <a:blip r:embed="rId2"/>
          <a:stretch>
            <a:fillRect/>
          </a:stretch>
        </p:blipFill>
        <p:spPr>
          <a:xfrm>
            <a:off x="5318061" y="1417638"/>
            <a:ext cx="6873939" cy="4525963"/>
          </a:xfrm>
          <a:prstGeom prst="rect">
            <a:avLst/>
          </a:prstGeom>
        </p:spPr>
      </p:pic>
      <p:sp>
        <p:nvSpPr>
          <p:cNvPr id="5" name="TextBox 4">
            <a:extLst>
              <a:ext uri="{FF2B5EF4-FFF2-40B4-BE49-F238E27FC236}">
                <a16:creationId xmlns:a16="http://schemas.microsoft.com/office/drawing/2014/main" id="{E38B147D-578E-4ED9-9AC1-7AE6D0859775}"/>
              </a:ext>
            </a:extLst>
          </p:cNvPr>
          <p:cNvSpPr txBox="1"/>
          <p:nvPr/>
        </p:nvSpPr>
        <p:spPr>
          <a:xfrm>
            <a:off x="234892" y="1702966"/>
            <a:ext cx="4941115" cy="4308872"/>
          </a:xfrm>
          <a:prstGeom prst="rect">
            <a:avLst/>
          </a:prstGeom>
          <a:noFill/>
        </p:spPr>
        <p:txBody>
          <a:bodyPr wrap="square" rtlCol="0">
            <a:spAutoFit/>
          </a:bodyPr>
          <a:lstStyle/>
          <a:p>
            <a:r>
              <a:rPr lang="en-US" sz="2400" dirty="0"/>
              <a:t>Triple Packaging “system”:</a:t>
            </a:r>
          </a:p>
          <a:p>
            <a:pPr marL="342900" indent="-342900">
              <a:buFont typeface="Arial" panose="020B0604020202020204" pitchFamily="34" charset="0"/>
              <a:buChar char="•"/>
            </a:pPr>
            <a:r>
              <a:rPr lang="en-US" sz="2400" dirty="0"/>
              <a:t>Primary receptacle, sealed and decontaminated;</a:t>
            </a:r>
          </a:p>
          <a:p>
            <a:pPr marL="342900" indent="-342900">
              <a:buFont typeface="Arial" panose="020B0604020202020204" pitchFamily="34" charset="0"/>
              <a:buChar char="•"/>
            </a:pPr>
            <a:r>
              <a:rPr lang="en-US" sz="2400" dirty="0"/>
              <a:t>Secondary packaging must contain sufficient absorbent (for liquids) and cushioning material to protect the primary receptacle;</a:t>
            </a:r>
          </a:p>
          <a:p>
            <a:pPr marL="342900" indent="-342900">
              <a:buFont typeface="Arial" panose="020B0604020202020204" pitchFamily="34" charset="0"/>
              <a:buChar char="•"/>
            </a:pPr>
            <a:r>
              <a:rPr lang="en-US" sz="2400" dirty="0"/>
              <a:t>Outer packaging filled and closed in accordance with manufacturer’s instructions.</a:t>
            </a:r>
          </a:p>
          <a:p>
            <a:pPr algn="r"/>
            <a:endParaRPr lang="en-US" sz="1600" dirty="0"/>
          </a:p>
          <a:p>
            <a:endParaRPr lang="en-US" dirty="0"/>
          </a:p>
        </p:txBody>
      </p:sp>
      <p:sp>
        <p:nvSpPr>
          <p:cNvPr id="3" name="TextBox 2">
            <a:extLst>
              <a:ext uri="{FF2B5EF4-FFF2-40B4-BE49-F238E27FC236}">
                <a16:creationId xmlns:a16="http://schemas.microsoft.com/office/drawing/2014/main" id="{42B61CD4-BA50-4206-B4AB-8F32DEF1DB35}"/>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spTree>
    <p:extLst>
      <p:ext uri="{BB962C8B-B14F-4D97-AF65-F5344CB8AC3E}">
        <p14:creationId xmlns:p14="http://schemas.microsoft.com/office/powerpoint/2010/main" val="241108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Packaging for Transportation</a:t>
            </a:r>
            <a:br>
              <a:rPr lang="en-US" dirty="0"/>
            </a:br>
            <a:r>
              <a:rPr lang="en-US" dirty="0"/>
              <a:t>“UN3373 Biological Substance, Category B”</a:t>
            </a:r>
          </a:p>
        </p:txBody>
      </p:sp>
      <p:pic>
        <p:nvPicPr>
          <p:cNvPr id="4" name="Content Placeholder 3">
            <a:extLst>
              <a:ext uri="{FF2B5EF4-FFF2-40B4-BE49-F238E27FC236}">
                <a16:creationId xmlns:a16="http://schemas.microsoft.com/office/drawing/2014/main" id="{81B3A0FE-8A2E-49B9-9198-652CC40EAF6D}"/>
              </a:ext>
            </a:extLst>
          </p:cNvPr>
          <p:cNvPicPr>
            <a:picLocks noGrp="1" noChangeAspect="1"/>
          </p:cNvPicPr>
          <p:nvPr>
            <p:ph idx="1"/>
          </p:nvPr>
        </p:nvPicPr>
        <p:blipFill>
          <a:blip r:embed="rId2"/>
          <a:stretch>
            <a:fillRect/>
          </a:stretch>
        </p:blipFill>
        <p:spPr>
          <a:xfrm>
            <a:off x="5318061" y="1415990"/>
            <a:ext cx="6873939" cy="4525963"/>
          </a:xfrm>
          <a:prstGeom prst="rect">
            <a:avLst/>
          </a:prstGeom>
        </p:spPr>
      </p:pic>
      <p:sp>
        <p:nvSpPr>
          <p:cNvPr id="5" name="TextBox 4">
            <a:extLst>
              <a:ext uri="{FF2B5EF4-FFF2-40B4-BE49-F238E27FC236}">
                <a16:creationId xmlns:a16="http://schemas.microsoft.com/office/drawing/2014/main" id="{E38B147D-578E-4ED9-9AC1-7AE6D0859775}"/>
              </a:ext>
            </a:extLst>
          </p:cNvPr>
          <p:cNvSpPr txBox="1"/>
          <p:nvPr/>
        </p:nvSpPr>
        <p:spPr>
          <a:xfrm>
            <a:off x="142876" y="1417638"/>
            <a:ext cx="5353050" cy="4524315"/>
          </a:xfrm>
          <a:prstGeom prst="rect">
            <a:avLst/>
          </a:prstGeom>
          <a:noFill/>
        </p:spPr>
        <p:txBody>
          <a:bodyPr wrap="square" rtlCol="0">
            <a:spAutoFit/>
          </a:bodyPr>
          <a:lstStyle/>
          <a:p>
            <a:r>
              <a:rPr lang="en-US" sz="2400" dirty="0"/>
              <a:t>Liquid Specimens:</a:t>
            </a:r>
          </a:p>
          <a:p>
            <a:pPr marL="342900" indent="-342900">
              <a:buFont typeface="Arial" panose="020B0604020202020204" pitchFamily="34" charset="0"/>
              <a:buChar char="•"/>
            </a:pPr>
            <a:r>
              <a:rPr lang="en-US" sz="2400" dirty="0"/>
              <a:t>Primary receptacle and secondary packaging must be leakproof;</a:t>
            </a:r>
          </a:p>
          <a:p>
            <a:pPr marL="342900" indent="-342900">
              <a:buFont typeface="Arial" panose="020B0604020202020204" pitchFamily="34" charset="0"/>
              <a:buChar char="•"/>
            </a:pPr>
            <a:r>
              <a:rPr lang="en-US" sz="2400" dirty="0"/>
              <a:t>Multiple fragile primary receptacles must be wrapped individually or must not make contact;</a:t>
            </a:r>
          </a:p>
          <a:p>
            <a:pPr marL="342900" indent="-342900">
              <a:buFont typeface="Arial" panose="020B0604020202020204" pitchFamily="34" charset="0"/>
              <a:buChar char="•"/>
            </a:pPr>
            <a:r>
              <a:rPr lang="en-US" sz="2400" dirty="0"/>
              <a:t>Secondary packaging must contain sufficient absorbent material to absorb entire contents of primary receptacles;</a:t>
            </a:r>
          </a:p>
          <a:p>
            <a:pPr marL="342900" indent="-342900">
              <a:buFont typeface="Arial" panose="020B0604020202020204" pitchFamily="34" charset="0"/>
              <a:buChar char="•"/>
            </a:pPr>
            <a:r>
              <a:rPr lang="en-US" sz="2400" dirty="0"/>
              <a:t>Primary receptacle or secondary packaging must meet 95kPa pressure differential for aircraft shipments.</a:t>
            </a:r>
          </a:p>
        </p:txBody>
      </p:sp>
      <p:sp>
        <p:nvSpPr>
          <p:cNvPr id="6" name="TextBox 5">
            <a:extLst>
              <a:ext uri="{FF2B5EF4-FFF2-40B4-BE49-F238E27FC236}">
                <a16:creationId xmlns:a16="http://schemas.microsoft.com/office/drawing/2014/main" id="{735C00FA-2D55-4D20-9F80-46D96CC39A66}"/>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spTree>
    <p:extLst>
      <p:ext uri="{BB962C8B-B14F-4D97-AF65-F5344CB8AC3E}">
        <p14:creationId xmlns:p14="http://schemas.microsoft.com/office/powerpoint/2010/main" val="140834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Packaging for Transportation</a:t>
            </a:r>
            <a:br>
              <a:rPr lang="en-US" dirty="0"/>
            </a:br>
            <a:r>
              <a:rPr lang="en-US" dirty="0"/>
              <a:t>“UN3373 Biological Substance, Category B”</a:t>
            </a:r>
          </a:p>
        </p:txBody>
      </p:sp>
      <p:pic>
        <p:nvPicPr>
          <p:cNvPr id="4" name="Content Placeholder 3">
            <a:extLst>
              <a:ext uri="{FF2B5EF4-FFF2-40B4-BE49-F238E27FC236}">
                <a16:creationId xmlns:a16="http://schemas.microsoft.com/office/drawing/2014/main" id="{81B3A0FE-8A2E-49B9-9198-652CC40EAF6D}"/>
              </a:ext>
            </a:extLst>
          </p:cNvPr>
          <p:cNvPicPr>
            <a:picLocks noGrp="1" noChangeAspect="1"/>
          </p:cNvPicPr>
          <p:nvPr>
            <p:ph idx="1"/>
          </p:nvPr>
        </p:nvPicPr>
        <p:blipFill>
          <a:blip r:embed="rId2"/>
          <a:stretch>
            <a:fillRect/>
          </a:stretch>
        </p:blipFill>
        <p:spPr>
          <a:xfrm>
            <a:off x="5318061" y="1417638"/>
            <a:ext cx="6873939" cy="4525963"/>
          </a:xfrm>
          <a:prstGeom prst="rect">
            <a:avLst/>
          </a:prstGeom>
        </p:spPr>
      </p:pic>
      <p:sp>
        <p:nvSpPr>
          <p:cNvPr id="5" name="TextBox 4">
            <a:extLst>
              <a:ext uri="{FF2B5EF4-FFF2-40B4-BE49-F238E27FC236}">
                <a16:creationId xmlns:a16="http://schemas.microsoft.com/office/drawing/2014/main" id="{E38B147D-578E-4ED9-9AC1-7AE6D0859775}"/>
              </a:ext>
            </a:extLst>
          </p:cNvPr>
          <p:cNvSpPr txBox="1"/>
          <p:nvPr/>
        </p:nvSpPr>
        <p:spPr>
          <a:xfrm>
            <a:off x="234892" y="1702966"/>
            <a:ext cx="5083169" cy="4431983"/>
          </a:xfrm>
          <a:prstGeom prst="rect">
            <a:avLst/>
          </a:prstGeom>
          <a:noFill/>
        </p:spPr>
        <p:txBody>
          <a:bodyPr wrap="square" rtlCol="0">
            <a:spAutoFit/>
          </a:bodyPr>
          <a:lstStyle/>
          <a:p>
            <a:r>
              <a:rPr lang="en-US" sz="2400" dirty="0"/>
              <a:t>Solid Specimens:</a:t>
            </a:r>
          </a:p>
          <a:p>
            <a:pPr marL="342900" indent="-342900">
              <a:buFont typeface="Arial" panose="020B0604020202020204" pitchFamily="34" charset="0"/>
              <a:buChar char="•"/>
            </a:pPr>
            <a:r>
              <a:rPr lang="en-US" sz="2400" dirty="0"/>
              <a:t>Primary receptacle and secondary packaging must be </a:t>
            </a:r>
            <a:r>
              <a:rPr lang="en-US" sz="2400" dirty="0" err="1"/>
              <a:t>siftproof</a:t>
            </a:r>
            <a:r>
              <a:rPr lang="en-US" sz="2400" dirty="0"/>
              <a:t>;</a:t>
            </a:r>
          </a:p>
          <a:p>
            <a:pPr marL="342900" indent="-342900">
              <a:buFont typeface="Arial" panose="020B0604020202020204" pitchFamily="34" charset="0"/>
              <a:buChar char="•"/>
            </a:pPr>
            <a:r>
              <a:rPr lang="en-US" sz="2400" dirty="0"/>
              <a:t>Multiple fragile primary receptacles must be wrapped individually or must not make contact;</a:t>
            </a:r>
          </a:p>
          <a:p>
            <a:pPr marL="342900" indent="-342900">
              <a:buFont typeface="Arial" panose="020B0604020202020204" pitchFamily="34" charset="0"/>
              <a:buChar char="•"/>
            </a:pPr>
            <a:r>
              <a:rPr lang="en-US" sz="2400" dirty="0"/>
              <a:t>If residual liquid present or solid material may become liquid during transportation, material must be transported as a liquid.</a:t>
            </a:r>
          </a:p>
          <a:p>
            <a:endParaRPr lang="en-US" sz="2400" dirty="0"/>
          </a:p>
          <a:p>
            <a:endParaRPr lang="en-US" dirty="0"/>
          </a:p>
        </p:txBody>
      </p:sp>
      <p:sp>
        <p:nvSpPr>
          <p:cNvPr id="6" name="TextBox 5">
            <a:extLst>
              <a:ext uri="{FF2B5EF4-FFF2-40B4-BE49-F238E27FC236}">
                <a16:creationId xmlns:a16="http://schemas.microsoft.com/office/drawing/2014/main" id="{C35BCE5B-0B67-4A72-BD1C-0F75D8F61870}"/>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spTree>
    <p:extLst>
      <p:ext uri="{BB962C8B-B14F-4D97-AF65-F5344CB8AC3E}">
        <p14:creationId xmlns:p14="http://schemas.microsoft.com/office/powerpoint/2010/main" val="72663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Hazard Communications for Transportation</a:t>
            </a:r>
            <a:br>
              <a:rPr lang="en-US" dirty="0"/>
            </a:br>
            <a:r>
              <a:rPr lang="en-US" dirty="0"/>
              <a:t>“UN3373 Biological Substance, Category B”</a:t>
            </a:r>
          </a:p>
        </p:txBody>
      </p:sp>
      <p:pic>
        <p:nvPicPr>
          <p:cNvPr id="3" name="Picture 2">
            <a:extLst>
              <a:ext uri="{FF2B5EF4-FFF2-40B4-BE49-F238E27FC236}">
                <a16:creationId xmlns:a16="http://schemas.microsoft.com/office/drawing/2014/main" id="{32B1199B-AA23-48D5-8D7E-56B96BDA1C70}"/>
              </a:ext>
            </a:extLst>
          </p:cNvPr>
          <p:cNvPicPr>
            <a:picLocks noChangeAspect="1"/>
          </p:cNvPicPr>
          <p:nvPr/>
        </p:nvPicPr>
        <p:blipFill>
          <a:blip r:embed="rId2"/>
          <a:stretch>
            <a:fillRect/>
          </a:stretch>
        </p:blipFill>
        <p:spPr>
          <a:xfrm>
            <a:off x="4547006" y="1780169"/>
            <a:ext cx="7035394" cy="2005758"/>
          </a:xfrm>
          <a:prstGeom prst="rect">
            <a:avLst/>
          </a:prstGeom>
        </p:spPr>
      </p:pic>
      <p:sp>
        <p:nvSpPr>
          <p:cNvPr id="7" name="Content Placeholder 6">
            <a:extLst>
              <a:ext uri="{FF2B5EF4-FFF2-40B4-BE49-F238E27FC236}">
                <a16:creationId xmlns:a16="http://schemas.microsoft.com/office/drawing/2014/main" id="{4AEB8351-BB04-44FA-B4A0-F894F5679705}"/>
              </a:ext>
            </a:extLst>
          </p:cNvPr>
          <p:cNvSpPr>
            <a:spLocks noGrp="1"/>
          </p:cNvSpPr>
          <p:nvPr>
            <p:ph idx="1"/>
          </p:nvPr>
        </p:nvSpPr>
        <p:spPr>
          <a:xfrm>
            <a:off x="609600" y="1780169"/>
            <a:ext cx="3937406" cy="4251515"/>
          </a:xfrm>
        </p:spPr>
        <p:txBody>
          <a:bodyPr>
            <a:normAutofit fontScale="92500"/>
          </a:bodyPr>
          <a:lstStyle/>
          <a:p>
            <a:pPr marL="0" indent="0">
              <a:buNone/>
            </a:pPr>
            <a:r>
              <a:rPr lang="en-US" dirty="0"/>
              <a:t>Package marked with:</a:t>
            </a:r>
          </a:p>
          <a:p>
            <a:r>
              <a:rPr lang="en-US" dirty="0"/>
              <a:t>UN ID Number;</a:t>
            </a:r>
          </a:p>
          <a:p>
            <a:r>
              <a:rPr lang="en-US" dirty="0"/>
              <a:t>Proper Shipping Name; </a:t>
            </a:r>
          </a:p>
          <a:p>
            <a:r>
              <a:rPr lang="en-US" dirty="0"/>
              <a:t>Name/telephone of knowledgeable person.</a:t>
            </a:r>
          </a:p>
          <a:p>
            <a:pPr lvl="1"/>
            <a:r>
              <a:rPr lang="en-US" dirty="0"/>
              <a:t>On package or Waybill</a:t>
            </a:r>
          </a:p>
          <a:p>
            <a:endParaRPr lang="en-US" dirty="0"/>
          </a:p>
        </p:txBody>
      </p:sp>
      <p:sp>
        <p:nvSpPr>
          <p:cNvPr id="8" name="TextBox 7">
            <a:extLst>
              <a:ext uri="{FF2B5EF4-FFF2-40B4-BE49-F238E27FC236}">
                <a16:creationId xmlns:a16="http://schemas.microsoft.com/office/drawing/2014/main" id="{935B11F7-A0CD-4AC6-B8E2-E64DD914CDE0}"/>
              </a:ext>
            </a:extLst>
          </p:cNvPr>
          <p:cNvSpPr txBox="1"/>
          <p:nvPr/>
        </p:nvSpPr>
        <p:spPr>
          <a:xfrm>
            <a:off x="4547006" y="3905926"/>
            <a:ext cx="7035394" cy="1077218"/>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rPr>
              <a:t>In case of Emergency:</a:t>
            </a:r>
          </a:p>
          <a:p>
            <a:r>
              <a:rPr lang="en-US" sz="3200" b="1" dirty="0">
                <a:solidFill>
                  <a:srgbClr val="FF0000"/>
                </a:solidFill>
                <a:effectLst>
                  <a:outerShdw blurRad="38100" dist="38100" dir="2700000" algn="tl">
                    <a:srgbClr val="000000">
                      <a:alpha val="43137"/>
                    </a:srgbClr>
                  </a:outerShdw>
                </a:effectLst>
              </a:rPr>
              <a:t>Dr. Robby Keough, (321) 555-1212</a:t>
            </a:r>
          </a:p>
        </p:txBody>
      </p:sp>
      <p:sp>
        <p:nvSpPr>
          <p:cNvPr id="6" name="TextBox 5">
            <a:extLst>
              <a:ext uri="{FF2B5EF4-FFF2-40B4-BE49-F238E27FC236}">
                <a16:creationId xmlns:a16="http://schemas.microsoft.com/office/drawing/2014/main" id="{6ED24025-50F6-429F-977C-06784423B484}"/>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spTree>
    <p:extLst>
      <p:ext uri="{BB962C8B-B14F-4D97-AF65-F5344CB8AC3E}">
        <p14:creationId xmlns:p14="http://schemas.microsoft.com/office/powerpoint/2010/main" val="38191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Hazard Communications for Transportation</a:t>
            </a:r>
            <a:br>
              <a:rPr lang="en-US" dirty="0"/>
            </a:br>
            <a:r>
              <a:rPr lang="en-US" dirty="0"/>
              <a:t>“UN3373 Biological Substance, Category B”</a:t>
            </a:r>
          </a:p>
        </p:txBody>
      </p:sp>
      <p:pic>
        <p:nvPicPr>
          <p:cNvPr id="3" name="Picture 2">
            <a:extLst>
              <a:ext uri="{FF2B5EF4-FFF2-40B4-BE49-F238E27FC236}">
                <a16:creationId xmlns:a16="http://schemas.microsoft.com/office/drawing/2014/main" id="{32B1199B-AA23-48D5-8D7E-56B96BDA1C70}"/>
              </a:ext>
            </a:extLst>
          </p:cNvPr>
          <p:cNvPicPr>
            <a:picLocks noChangeAspect="1"/>
          </p:cNvPicPr>
          <p:nvPr/>
        </p:nvPicPr>
        <p:blipFill>
          <a:blip r:embed="rId2"/>
          <a:stretch>
            <a:fillRect/>
          </a:stretch>
        </p:blipFill>
        <p:spPr>
          <a:xfrm>
            <a:off x="4547006" y="1780169"/>
            <a:ext cx="7035394" cy="2005758"/>
          </a:xfrm>
          <a:prstGeom prst="rect">
            <a:avLst/>
          </a:prstGeom>
        </p:spPr>
      </p:pic>
      <p:sp>
        <p:nvSpPr>
          <p:cNvPr id="7" name="Content Placeholder 6">
            <a:extLst>
              <a:ext uri="{FF2B5EF4-FFF2-40B4-BE49-F238E27FC236}">
                <a16:creationId xmlns:a16="http://schemas.microsoft.com/office/drawing/2014/main" id="{4AEB8351-BB04-44FA-B4A0-F894F5679705}"/>
              </a:ext>
            </a:extLst>
          </p:cNvPr>
          <p:cNvSpPr>
            <a:spLocks noGrp="1"/>
          </p:cNvSpPr>
          <p:nvPr>
            <p:ph idx="1"/>
          </p:nvPr>
        </p:nvSpPr>
        <p:spPr>
          <a:xfrm>
            <a:off x="317500" y="3031512"/>
            <a:ext cx="4229506" cy="3013688"/>
          </a:xfrm>
        </p:spPr>
        <p:txBody>
          <a:bodyPr>
            <a:normAutofit fontScale="85000" lnSpcReduction="20000"/>
          </a:bodyPr>
          <a:lstStyle/>
          <a:p>
            <a:pPr marL="0" indent="0">
              <a:buNone/>
            </a:pPr>
            <a:r>
              <a:rPr lang="en-US" dirty="0"/>
              <a:t>When outer package is placed in an overpack, such as a shippers envelope, package markings must be either clearly visible or reproduced on the outside of the overpack and marked “OVERPACK”.</a:t>
            </a:r>
          </a:p>
        </p:txBody>
      </p:sp>
      <p:sp>
        <p:nvSpPr>
          <p:cNvPr id="8" name="TextBox 7">
            <a:extLst>
              <a:ext uri="{FF2B5EF4-FFF2-40B4-BE49-F238E27FC236}">
                <a16:creationId xmlns:a16="http://schemas.microsoft.com/office/drawing/2014/main" id="{935B11F7-A0CD-4AC6-B8E2-E64DD914CDE0}"/>
              </a:ext>
            </a:extLst>
          </p:cNvPr>
          <p:cNvSpPr txBox="1"/>
          <p:nvPr/>
        </p:nvSpPr>
        <p:spPr>
          <a:xfrm>
            <a:off x="4547006" y="3905926"/>
            <a:ext cx="7035394" cy="1077218"/>
          </a:xfrm>
          <a:prstGeom prst="rect">
            <a:avLst/>
          </a:prstGeom>
          <a:noFill/>
        </p:spPr>
        <p:txBody>
          <a:bodyPr wrap="square" rtlCol="0">
            <a:spAutoFit/>
          </a:bodyPr>
          <a:lstStyle/>
          <a:p>
            <a:r>
              <a:rPr lang="en-US" sz="3200" b="1" dirty="0">
                <a:solidFill>
                  <a:srgbClr val="FF0000"/>
                </a:solidFill>
                <a:effectLst>
                  <a:outerShdw blurRad="38100" dist="38100" dir="2700000" algn="tl">
                    <a:srgbClr val="000000">
                      <a:alpha val="43137"/>
                    </a:srgbClr>
                  </a:outerShdw>
                </a:effectLst>
              </a:rPr>
              <a:t>In case of Emergency:</a:t>
            </a:r>
          </a:p>
          <a:p>
            <a:r>
              <a:rPr lang="en-US" sz="3200" b="1" dirty="0">
                <a:solidFill>
                  <a:srgbClr val="FF0000"/>
                </a:solidFill>
                <a:effectLst>
                  <a:outerShdw blurRad="38100" dist="38100" dir="2700000" algn="tl">
                    <a:srgbClr val="000000">
                      <a:alpha val="43137"/>
                    </a:srgbClr>
                  </a:outerShdw>
                </a:effectLst>
              </a:rPr>
              <a:t>Dr. Robby Keough, (321) 555-1212</a:t>
            </a:r>
          </a:p>
        </p:txBody>
      </p:sp>
      <p:pic>
        <p:nvPicPr>
          <p:cNvPr id="4" name="Picture 3">
            <a:extLst>
              <a:ext uri="{FF2B5EF4-FFF2-40B4-BE49-F238E27FC236}">
                <a16:creationId xmlns:a16="http://schemas.microsoft.com/office/drawing/2014/main" id="{81E7D502-29D7-4C22-B1B2-E8DE6E4C633A}"/>
              </a:ext>
            </a:extLst>
          </p:cNvPr>
          <p:cNvPicPr>
            <a:picLocks noChangeAspect="1"/>
          </p:cNvPicPr>
          <p:nvPr/>
        </p:nvPicPr>
        <p:blipFill>
          <a:blip r:embed="rId3"/>
          <a:stretch>
            <a:fillRect/>
          </a:stretch>
        </p:blipFill>
        <p:spPr>
          <a:xfrm>
            <a:off x="774658" y="1546228"/>
            <a:ext cx="3179427" cy="1356694"/>
          </a:xfrm>
          <a:prstGeom prst="rect">
            <a:avLst/>
          </a:prstGeom>
        </p:spPr>
      </p:pic>
      <p:sp>
        <p:nvSpPr>
          <p:cNvPr id="9" name="TextBox 8">
            <a:extLst>
              <a:ext uri="{FF2B5EF4-FFF2-40B4-BE49-F238E27FC236}">
                <a16:creationId xmlns:a16="http://schemas.microsoft.com/office/drawing/2014/main" id="{A8F3DC8C-F535-45B0-AA33-F157D6BB95B4}"/>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spTree>
    <p:extLst>
      <p:ext uri="{BB962C8B-B14F-4D97-AF65-F5344CB8AC3E}">
        <p14:creationId xmlns:p14="http://schemas.microsoft.com/office/powerpoint/2010/main" val="368640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482600" y="381000"/>
            <a:ext cx="11112500" cy="1168400"/>
          </a:xfrm>
        </p:spPr>
        <p:txBody>
          <a:bodyPr>
            <a:noAutofit/>
          </a:bodyPr>
          <a:lstStyle/>
          <a:p>
            <a:r>
              <a:rPr lang="en-US" altLang="en-US" sz="4000" dirty="0"/>
              <a:t>Training Requirements for </a:t>
            </a:r>
            <a:br>
              <a:rPr lang="en-US" altLang="en-US" sz="4000" dirty="0"/>
            </a:br>
            <a:r>
              <a:rPr lang="en-US" sz="4000" dirty="0"/>
              <a:t>“UN3373 Biological Substance, Category B”</a:t>
            </a:r>
            <a:endParaRPr lang="en-US" altLang="en-US" sz="4000" dirty="0"/>
          </a:p>
        </p:txBody>
      </p:sp>
      <p:sp>
        <p:nvSpPr>
          <p:cNvPr id="47108" name="Rectangle 3"/>
          <p:cNvSpPr>
            <a:spLocks noGrp="1" noChangeArrowheads="1"/>
          </p:cNvSpPr>
          <p:nvPr>
            <p:ph idx="1"/>
          </p:nvPr>
        </p:nvSpPr>
        <p:spPr>
          <a:xfrm>
            <a:off x="482600" y="1747838"/>
            <a:ext cx="10134600" cy="4932362"/>
          </a:xfrm>
        </p:spPr>
        <p:txBody>
          <a:bodyPr>
            <a:normAutofit/>
          </a:bodyPr>
          <a:lstStyle/>
          <a:p>
            <a:pPr>
              <a:lnSpc>
                <a:spcPct val="90000"/>
              </a:lnSpc>
              <a:spcBef>
                <a:spcPct val="0"/>
              </a:spcBef>
            </a:pPr>
            <a:r>
              <a:rPr lang="en-US" altLang="en-US" sz="2800" dirty="0"/>
              <a:t>49 CFR 173.199(e) for training states in part, “Training. Each person who offers or transports a Category B infectious substance under the provisions of this section must know about the requirements of this section.”</a:t>
            </a:r>
          </a:p>
          <a:p>
            <a:pPr marL="0" indent="0">
              <a:lnSpc>
                <a:spcPct val="90000"/>
              </a:lnSpc>
              <a:spcBef>
                <a:spcPct val="0"/>
              </a:spcBef>
              <a:buNone/>
            </a:pPr>
            <a:endParaRPr lang="en-US" altLang="en-US" sz="2800" dirty="0"/>
          </a:p>
          <a:p>
            <a:pPr>
              <a:lnSpc>
                <a:spcPct val="90000"/>
              </a:lnSpc>
              <a:spcBef>
                <a:spcPct val="0"/>
              </a:spcBef>
            </a:pPr>
            <a:r>
              <a:rPr lang="en-US" altLang="en-US" sz="2800" dirty="0"/>
              <a:t>This includes, but is not limited to:</a:t>
            </a:r>
          </a:p>
          <a:p>
            <a:pPr lvl="1">
              <a:lnSpc>
                <a:spcPct val="90000"/>
              </a:lnSpc>
              <a:spcBef>
                <a:spcPct val="0"/>
              </a:spcBef>
            </a:pPr>
            <a:r>
              <a:rPr lang="en-US" altLang="en-US" sz="2400" dirty="0"/>
              <a:t>Manufacturer’s packaging instructions;</a:t>
            </a:r>
          </a:p>
          <a:p>
            <a:pPr lvl="1">
              <a:lnSpc>
                <a:spcPct val="90000"/>
              </a:lnSpc>
              <a:spcBef>
                <a:spcPct val="0"/>
              </a:spcBef>
            </a:pPr>
            <a:r>
              <a:rPr lang="en-US" altLang="en-US" sz="2400" dirty="0"/>
              <a:t>Required hazards communications and markings;</a:t>
            </a:r>
          </a:p>
          <a:p>
            <a:pPr lvl="1">
              <a:lnSpc>
                <a:spcPct val="90000"/>
              </a:lnSpc>
              <a:spcBef>
                <a:spcPct val="0"/>
              </a:spcBef>
            </a:pPr>
            <a:r>
              <a:rPr lang="en-US" altLang="en-US" sz="2400" dirty="0"/>
              <a:t>Solid vs. Liquid shipping requirements; </a:t>
            </a:r>
          </a:p>
          <a:p>
            <a:pPr lvl="1">
              <a:lnSpc>
                <a:spcPct val="90000"/>
              </a:lnSpc>
              <a:spcBef>
                <a:spcPct val="0"/>
              </a:spcBef>
            </a:pPr>
            <a:r>
              <a:rPr lang="en-US" altLang="en-US" sz="2400" dirty="0"/>
              <a:t>Shipping with Dry Ice;</a:t>
            </a:r>
          </a:p>
          <a:p>
            <a:pPr lvl="1">
              <a:lnSpc>
                <a:spcPct val="90000"/>
              </a:lnSpc>
              <a:spcBef>
                <a:spcPct val="0"/>
              </a:spcBef>
            </a:pPr>
            <a:r>
              <a:rPr lang="en-US" altLang="en-US" sz="2400" dirty="0"/>
              <a:t>Shipping via aircraft.</a:t>
            </a:r>
          </a:p>
          <a:p>
            <a:pPr>
              <a:lnSpc>
                <a:spcPct val="90000"/>
              </a:lnSpc>
              <a:spcBef>
                <a:spcPct val="0"/>
              </a:spcBef>
            </a:pPr>
            <a:endParaRPr lang="en-US" altLang="en-US" sz="2800" dirty="0"/>
          </a:p>
        </p:txBody>
      </p:sp>
      <p:sp>
        <p:nvSpPr>
          <p:cNvPr id="4" name="TextBox 3">
            <a:extLst>
              <a:ext uri="{FF2B5EF4-FFF2-40B4-BE49-F238E27FC236}">
                <a16:creationId xmlns:a16="http://schemas.microsoft.com/office/drawing/2014/main" id="{DE9FEA95-B490-461B-8DCA-CF66E6AD4BD3}"/>
              </a:ext>
            </a:extLst>
          </p:cNvPr>
          <p:cNvSpPr txBox="1"/>
          <p:nvPr/>
        </p:nvSpPr>
        <p:spPr>
          <a:xfrm>
            <a:off x="5575236" y="5642506"/>
            <a:ext cx="2044764" cy="369332"/>
          </a:xfrm>
          <a:prstGeom prst="rect">
            <a:avLst/>
          </a:prstGeom>
          <a:noFill/>
        </p:spPr>
        <p:txBody>
          <a:bodyPr wrap="square" rtlCol="0">
            <a:spAutoFit/>
          </a:bodyPr>
          <a:lstStyle/>
          <a:p>
            <a:r>
              <a:rPr lang="en-US" dirty="0"/>
              <a:t>49 CFR 173.199</a:t>
            </a:r>
          </a:p>
        </p:txBody>
      </p:sp>
    </p:spTree>
    <p:extLst>
      <p:ext uri="{BB962C8B-B14F-4D97-AF65-F5344CB8AC3E}">
        <p14:creationId xmlns:p14="http://schemas.microsoft.com/office/powerpoint/2010/main" val="256663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BB4F-7562-46C1-8105-EBD57AC130B1}"/>
              </a:ext>
            </a:extLst>
          </p:cNvPr>
          <p:cNvSpPr>
            <a:spLocks noGrp="1"/>
          </p:cNvSpPr>
          <p:nvPr>
            <p:ph type="title"/>
          </p:nvPr>
        </p:nvSpPr>
        <p:spPr/>
        <p:txBody>
          <a:bodyPr>
            <a:normAutofit fontScale="90000"/>
          </a:bodyPr>
          <a:lstStyle/>
          <a:p>
            <a:r>
              <a:rPr lang="en-US" dirty="0"/>
              <a:t>Definition</a:t>
            </a:r>
            <a:br>
              <a:rPr lang="en-US" dirty="0"/>
            </a:br>
            <a:r>
              <a:rPr lang="en-US" dirty="0"/>
              <a:t>“UN3291, Regulated Medical Waste </a:t>
            </a:r>
            <a:r>
              <a:rPr lang="en-US" dirty="0" err="1"/>
              <a:t>n.o.s</a:t>
            </a:r>
            <a:r>
              <a:rPr lang="en-US" dirty="0"/>
              <a:t>., 6.2, II ”</a:t>
            </a:r>
          </a:p>
        </p:txBody>
      </p:sp>
      <p:sp>
        <p:nvSpPr>
          <p:cNvPr id="12" name="Content Placeholder 11">
            <a:extLst>
              <a:ext uri="{FF2B5EF4-FFF2-40B4-BE49-F238E27FC236}">
                <a16:creationId xmlns:a16="http://schemas.microsoft.com/office/drawing/2014/main" id="{68BF42ED-901C-49E1-B769-1EF3E1DF32E6}"/>
              </a:ext>
            </a:extLst>
          </p:cNvPr>
          <p:cNvSpPr>
            <a:spLocks noGrp="1"/>
          </p:cNvSpPr>
          <p:nvPr>
            <p:ph idx="1"/>
          </p:nvPr>
        </p:nvSpPr>
        <p:spPr/>
        <p:txBody>
          <a:bodyPr>
            <a:normAutofit/>
          </a:bodyPr>
          <a:lstStyle/>
          <a:p>
            <a:pPr marL="0" indent="0">
              <a:buNone/>
            </a:pPr>
            <a:r>
              <a:rPr lang="en-US" dirty="0"/>
              <a:t>“Regulated medical waste or clinical waste or (bio) medical waste means a waste or reusable material derived from the medical treatment of an animal or human, which includes diagnosis and immunization, or from biomedical research, which includes the production and testing of biological products. Regulated medical waste or clinical waste or (bio) medical waste containing a Category A infectious substance must be classed as an infectious substance, and assigned to UN2814 or UN2900, as appropriate.”</a:t>
            </a:r>
          </a:p>
        </p:txBody>
      </p:sp>
      <p:sp>
        <p:nvSpPr>
          <p:cNvPr id="13" name="TextBox 12">
            <a:extLst>
              <a:ext uri="{FF2B5EF4-FFF2-40B4-BE49-F238E27FC236}">
                <a16:creationId xmlns:a16="http://schemas.microsoft.com/office/drawing/2014/main" id="{E1E2BBA8-9208-40E1-AB7C-CE3135216718}"/>
              </a:ext>
            </a:extLst>
          </p:cNvPr>
          <p:cNvSpPr txBox="1"/>
          <p:nvPr/>
        </p:nvSpPr>
        <p:spPr>
          <a:xfrm>
            <a:off x="5575236" y="5642506"/>
            <a:ext cx="2387664" cy="369332"/>
          </a:xfrm>
          <a:prstGeom prst="rect">
            <a:avLst/>
          </a:prstGeom>
          <a:noFill/>
        </p:spPr>
        <p:txBody>
          <a:bodyPr wrap="square" rtlCol="0">
            <a:spAutoFit/>
          </a:bodyPr>
          <a:lstStyle/>
          <a:p>
            <a:r>
              <a:rPr lang="en-US" dirty="0"/>
              <a:t>49 CFR 173.134(a)(5)</a:t>
            </a:r>
          </a:p>
        </p:txBody>
      </p:sp>
    </p:spTree>
    <p:extLst>
      <p:ext uri="{BB962C8B-B14F-4D97-AF65-F5344CB8AC3E}">
        <p14:creationId xmlns:p14="http://schemas.microsoft.com/office/powerpoint/2010/main" val="4119561845"/>
      </p:ext>
    </p:extLst>
  </p:cSld>
  <p:clrMapOvr>
    <a:masterClrMapping/>
  </p:clrMapOvr>
</p:sld>
</file>

<file path=ppt/theme/theme1.xml><?xml version="1.0" encoding="utf-8"?>
<a:theme xmlns:a="http://schemas.openxmlformats.org/drawingml/2006/main" name="3_PHMSA 2015 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1195</Words>
  <Application>Microsoft Office PowerPoint</Application>
  <PresentationFormat>Widescreen</PresentationFormat>
  <Paragraphs>143</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Tahoma</vt:lpstr>
      <vt:lpstr>Times New Roman</vt:lpstr>
      <vt:lpstr>Verdana</vt:lpstr>
      <vt:lpstr>Wingdings</vt:lpstr>
      <vt:lpstr>3_PHMSA 2015 Master Slide</vt:lpstr>
      <vt:lpstr>Packaging and Shipping  SARS-CoV-2 Specimens, Cultures, Isolates and  Waste</vt:lpstr>
      <vt:lpstr>Classification of SARS-CoV-2 (COVID-19)</vt:lpstr>
      <vt:lpstr>Packaging for Transportation “UN3373 Biological Substance, Category B”</vt:lpstr>
      <vt:lpstr>Packaging for Transportation “UN3373 Biological Substance, Category B”</vt:lpstr>
      <vt:lpstr>Packaging for Transportation “UN3373 Biological Substance, Category B”</vt:lpstr>
      <vt:lpstr>Hazard Communications for Transportation “UN3373 Biological Substance, Category B”</vt:lpstr>
      <vt:lpstr>Hazard Communications for Transportation “UN3373 Biological Substance, Category B”</vt:lpstr>
      <vt:lpstr>Training Requirements for  “UN3373 Biological Substance, Category B”</vt:lpstr>
      <vt:lpstr>Definition “UN3291, Regulated Medical Waste n.o.s., 6.2, II ”</vt:lpstr>
      <vt:lpstr>Exceptions for “UN3291, Regulated Medical Waste n.o.s., 6.2, II ”</vt:lpstr>
      <vt:lpstr>Common Industry Practice for Closure “UN3291, Regulated Medical Waste n.o.s., 6.2, II”</vt:lpstr>
      <vt:lpstr>Packaging for Transportation “UN3291, Regulated Medical Waste n.o.s., 6.2, II”</vt:lpstr>
      <vt:lpstr>Hazard Communication for Transportation “UN3291, Regulated Medical Waste n.o.s., 6.2, II ”</vt:lpstr>
      <vt:lpstr>Hazard Communication for Transportation “UN3291, Regulated Medical Waste n.o.s., 6.2, II ”</vt:lpstr>
      <vt:lpstr>Emergency Information for Transportation “UN3291, Regulated Medical Waste n.o.s., 6.2, II ”</vt:lpstr>
      <vt:lpstr>Training Requirements for  “UN3291, Regulated Medical Waste n.o.s., 6.2, II ” </vt:lpstr>
      <vt:lpstr>Hazardous Material Info-Center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Transporting Infectious Substances Safely</dc:title>
  <dc:creator>Streck, Stuart (PHMSA)</dc:creator>
  <cp:lastModifiedBy>Armstrong, Alex (PHMSA)</cp:lastModifiedBy>
  <cp:revision>44</cp:revision>
  <dcterms:created xsi:type="dcterms:W3CDTF">2020-03-27T12:59:13Z</dcterms:created>
  <dcterms:modified xsi:type="dcterms:W3CDTF">2020-04-24T16:16:01Z</dcterms:modified>
</cp:coreProperties>
</file>