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57" r:id="rId6"/>
    <p:sldId id="258" r:id="rId7"/>
    <p:sldId id="259" r:id="rId8"/>
    <p:sldId id="260" r:id="rId9"/>
    <p:sldId id="263" r:id="rId10"/>
    <p:sldId id="261" r:id="rId11"/>
    <p:sldId id="26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7466" autoAdjust="0"/>
  </p:normalViewPr>
  <p:slideViewPr>
    <p:cSldViewPr>
      <p:cViewPr varScale="1">
        <p:scale>
          <a:sx n="61" d="100"/>
          <a:sy n="61" d="100"/>
        </p:scale>
        <p:origin x="143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3252AC-5613-45BA-883A-7B35F3F0E7C1}" type="datetimeFigureOut">
              <a:rPr lang="en-US" smtClean="0"/>
              <a:t>3/10/2020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376046-9217-4751-A337-EEA252BF9125}" type="slidenum">
              <a:rPr lang="en-US" smtClean="0"/>
              <a:t>‹#›</a:t>
            </a:fld>
            <a:endParaRPr lang="en-US"/>
          </a:p>
        </p:txBody>
      </p:sp>
    </p:spTree>
    <p:extLst>
      <p:ext uri="{BB962C8B-B14F-4D97-AF65-F5344CB8AC3E}">
        <p14:creationId xmlns:p14="http://schemas.microsoft.com/office/powerpoint/2010/main" val="3989165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Introduction:</a:t>
            </a:r>
          </a:p>
          <a:p>
            <a:endParaRPr lang="en-US" dirty="0"/>
          </a:p>
          <a:p>
            <a:r>
              <a:rPr lang="en-US" dirty="0"/>
              <a:t>	Good morning/Afternoon….My Name is Norm Winningham and I am the Director of Field Services and Support Division and I also serve as the National Training and Qualification Branch Chief for the Office of Hazardous Materials Safety with PHMSA.</a:t>
            </a:r>
          </a:p>
          <a:p>
            <a:endParaRPr lang="en-US" dirty="0"/>
          </a:p>
          <a:p>
            <a:r>
              <a:rPr lang="en-US" dirty="0"/>
              <a:t>	I have served the agency for 11 years as a Hazardous Materials Safety Assistance Team Member, Compliance Investigator &amp; Instructor as well as a Branch Chief Supervisor and Divisional Director.  My background in Hazardous Materials Safety started back in 1990 in the United States Coast Guard conducting inspections of international and domestic cargo leaving and entering the united states by vessels.  I enjoyed it then and over the past 30 years I have become a proverbial HAZMAT Weirdo.</a:t>
            </a:r>
          </a:p>
        </p:txBody>
      </p:sp>
      <p:sp>
        <p:nvSpPr>
          <p:cNvPr id="4" name="Slide Number Placeholder 3"/>
          <p:cNvSpPr>
            <a:spLocks noGrp="1"/>
          </p:cNvSpPr>
          <p:nvPr>
            <p:ph type="sldNum" sz="quarter" idx="10"/>
          </p:nvPr>
        </p:nvSpPr>
        <p:spPr/>
        <p:txBody>
          <a:bodyPr/>
          <a:lstStyle/>
          <a:p>
            <a:fld id="{55376046-9217-4751-A337-EEA252BF9125}" type="slidenum">
              <a:rPr lang="en-US" smtClean="0"/>
              <a:t>1</a:t>
            </a:fld>
            <a:endParaRPr lang="en-US"/>
          </a:p>
        </p:txBody>
      </p:sp>
    </p:spTree>
    <p:extLst>
      <p:ext uri="{BB962C8B-B14F-4D97-AF65-F5344CB8AC3E}">
        <p14:creationId xmlns:p14="http://schemas.microsoft.com/office/powerpoint/2010/main" val="8263132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Enough about me….Let me describe our Mission areas within our Division:</a:t>
            </a:r>
          </a:p>
          <a:p>
            <a:endParaRPr lang="en-US" dirty="0"/>
          </a:p>
          <a:p>
            <a:r>
              <a:rPr lang="en-US" dirty="0"/>
              <a:t>	I am responsible for several National Programs that fall within the Packaging Program (which handles package testing related to compliance and validation of performance oriented packaging designs), Accident Investigations (which manages how we determine causes of HAZMAT incidents relative to packaging failures), Enforcement Standardization (Which produces our procedural guidance for how, when and where we conduct inspections), Fitness (which coordinates the determination of whether or not a company should receive certain approvals or special permits) as well as the National Training and Qualification Branch (which implements the agencies training and qualification program)</a:t>
            </a:r>
          </a:p>
          <a:p>
            <a:endParaRPr lang="en-US" dirty="0"/>
          </a:p>
          <a:p>
            <a:r>
              <a:rPr lang="en-US" dirty="0"/>
              <a:t>As you can see this division has a very expansive set of missions to accomplish.</a:t>
            </a:r>
          </a:p>
          <a:p>
            <a:endParaRPr lang="en-US" dirty="0"/>
          </a:p>
          <a:p>
            <a:r>
              <a:rPr lang="en-US" dirty="0"/>
              <a:t>I would like to focus mainly on the National Training and Qualification aspects of these missions and speak to you all about the importance of Hazardous Materials Transportation training….specifically focusing on SAFETY.</a:t>
            </a:r>
          </a:p>
        </p:txBody>
      </p:sp>
      <p:sp>
        <p:nvSpPr>
          <p:cNvPr id="4" name="Slide Number Placeholder 3"/>
          <p:cNvSpPr>
            <a:spLocks noGrp="1"/>
          </p:cNvSpPr>
          <p:nvPr>
            <p:ph type="sldNum" sz="quarter" idx="10"/>
          </p:nvPr>
        </p:nvSpPr>
        <p:spPr/>
        <p:txBody>
          <a:bodyPr/>
          <a:lstStyle/>
          <a:p>
            <a:fld id="{55376046-9217-4751-A337-EEA252BF9125}" type="slidenum">
              <a:rPr lang="en-US" smtClean="0"/>
              <a:t>2</a:t>
            </a:fld>
            <a:endParaRPr lang="en-US"/>
          </a:p>
        </p:txBody>
      </p:sp>
    </p:spTree>
    <p:extLst>
      <p:ext uri="{BB962C8B-B14F-4D97-AF65-F5344CB8AC3E}">
        <p14:creationId xmlns:p14="http://schemas.microsoft.com/office/powerpoint/2010/main" val="1379064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Obviously from my background and current position, TRAINING is my thing.  I have been in the field of technical training for about 18 years as a podium instructor.  I have been a course manager, national program manager and I have built qualification programs and courses where there was nothing previously.  So training is important to me to say the least.</a:t>
            </a:r>
          </a:p>
          <a:p>
            <a:endParaRPr lang="en-US" dirty="0"/>
          </a:p>
          <a:p>
            <a:r>
              <a:rPr lang="en-US" dirty="0"/>
              <a:t>QUESTION: </a:t>
            </a:r>
          </a:p>
          <a:p>
            <a:r>
              <a:rPr lang="en-US" dirty="0"/>
              <a:t>So….by a show of hands….how many grants involve the performance of training in the area of Hazardous Material Transportation Safety?</a:t>
            </a:r>
          </a:p>
          <a:p>
            <a:endParaRPr lang="en-US" dirty="0"/>
          </a:p>
          <a:p>
            <a:r>
              <a:rPr lang="en-US" dirty="0"/>
              <a:t>Likely a significant amount.</a:t>
            </a:r>
          </a:p>
          <a:p>
            <a:endParaRPr lang="en-US" dirty="0"/>
          </a:p>
          <a:p>
            <a:r>
              <a:rPr lang="en-US" dirty="0"/>
              <a:t>Regardless of how many of our stakeholders….. and in some cases our focused audience……as it relates to compliance…..it continues to be one of the highest written violations by our agency….whether it is no training, training that is not documented or in some indirect cases INADEQUATE Training.</a:t>
            </a:r>
          </a:p>
          <a:p>
            <a:endParaRPr lang="en-US" dirty="0"/>
          </a:p>
          <a:p>
            <a:r>
              <a:rPr lang="en-US" dirty="0"/>
              <a:t>Let me explain:</a:t>
            </a:r>
          </a:p>
          <a:p>
            <a:r>
              <a:rPr lang="en-US" dirty="0"/>
              <a:t>	</a:t>
            </a:r>
          </a:p>
          <a:p>
            <a:r>
              <a:rPr lang="en-US" dirty="0"/>
              <a:t>	During my years of conducting Inspection and Investigations, it becomes quite obvious to me that people conduct jobs in a manner which is the easiest way possible to accomplish the job.  </a:t>
            </a:r>
          </a:p>
          <a:p>
            <a:endParaRPr lang="en-US" dirty="0"/>
          </a:p>
          <a:p>
            <a:r>
              <a:rPr lang="en-US" dirty="0"/>
              <a:t>It is human nature to cut corners or not follow a particular procedure as intended. To include training requirements.</a:t>
            </a:r>
          </a:p>
          <a:p>
            <a:r>
              <a:rPr lang="en-US" dirty="0"/>
              <a:t>Our investigators are very good at their jobs and they know what questions to ask to ensure compliance.   (I train them)  Improper answers to critical questions tend to indicate poor training practices or corners being cut.</a:t>
            </a:r>
          </a:p>
          <a:p>
            <a:endParaRPr lang="en-US" dirty="0"/>
          </a:p>
          <a:p>
            <a:r>
              <a:rPr lang="en-US" dirty="0"/>
              <a:t>In the Hazardous Materials world cutting corners can be catastrophic if the personnel responsible for the safe transportation of hazardous materials are not performing activities in a Safe, efficient, productive, always improving with the goal of SAFETY in mind. The training is inadequate. If adequate training is not provided and hazmat transportation personnel are not performing activities as they should people can die. </a:t>
            </a:r>
          </a:p>
          <a:p>
            <a:r>
              <a:rPr lang="en-US" dirty="0"/>
              <a:t>	So I define adequate training as:  Training that ensures that performance of all responsibilities to ensure safety are carried out so that no one dies.</a:t>
            </a:r>
          </a:p>
          <a:p>
            <a:endParaRPr lang="en-US" dirty="0"/>
          </a:p>
          <a:p>
            <a:r>
              <a:rPr lang="en-US" dirty="0"/>
              <a:t>I was in the Coast Guard for over 20 years…..I joined to Save Lives…..and I serve PHMSA and the American Public to Save Lives.  Folks, Adequate Training Save Lives!!!</a:t>
            </a:r>
          </a:p>
          <a:p>
            <a:endParaRPr lang="en-US" dirty="0"/>
          </a:p>
          <a:p>
            <a:r>
              <a:rPr lang="en-US" dirty="0"/>
              <a:t>So lets discuss the requirements…..</a:t>
            </a:r>
          </a:p>
        </p:txBody>
      </p:sp>
      <p:sp>
        <p:nvSpPr>
          <p:cNvPr id="4" name="Slide Number Placeholder 3"/>
          <p:cNvSpPr>
            <a:spLocks noGrp="1"/>
          </p:cNvSpPr>
          <p:nvPr>
            <p:ph type="sldNum" sz="quarter" idx="10"/>
          </p:nvPr>
        </p:nvSpPr>
        <p:spPr/>
        <p:txBody>
          <a:bodyPr/>
          <a:lstStyle/>
          <a:p>
            <a:fld id="{55376046-9217-4751-A337-EEA252BF9125}" type="slidenum">
              <a:rPr lang="en-US" smtClean="0"/>
              <a:t>3</a:t>
            </a:fld>
            <a:endParaRPr lang="en-US"/>
          </a:p>
        </p:txBody>
      </p:sp>
    </p:spTree>
    <p:extLst>
      <p:ext uri="{BB962C8B-B14F-4D97-AF65-F5344CB8AC3E}">
        <p14:creationId xmlns:p14="http://schemas.microsoft.com/office/powerpoint/2010/main" val="3845770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376046-9217-4751-A337-EEA252BF9125}" type="slidenum">
              <a:rPr lang="en-US" smtClean="0"/>
              <a:t>4</a:t>
            </a:fld>
            <a:endParaRPr lang="en-US"/>
          </a:p>
        </p:txBody>
      </p:sp>
    </p:spTree>
    <p:extLst>
      <p:ext uri="{BB962C8B-B14F-4D97-AF65-F5344CB8AC3E}">
        <p14:creationId xmlns:p14="http://schemas.microsoft.com/office/powerpoint/2010/main" val="37962534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376046-9217-4751-A337-EEA252BF9125}" type="slidenum">
              <a:rPr lang="en-US" smtClean="0"/>
              <a:t>5</a:t>
            </a:fld>
            <a:endParaRPr lang="en-US"/>
          </a:p>
        </p:txBody>
      </p:sp>
    </p:spTree>
    <p:extLst>
      <p:ext uri="{BB962C8B-B14F-4D97-AF65-F5344CB8AC3E}">
        <p14:creationId xmlns:p14="http://schemas.microsoft.com/office/powerpoint/2010/main" val="2193091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376046-9217-4751-A337-EEA252BF9125}" type="slidenum">
              <a:rPr lang="en-US" smtClean="0"/>
              <a:t>6</a:t>
            </a:fld>
            <a:endParaRPr lang="en-US"/>
          </a:p>
        </p:txBody>
      </p:sp>
    </p:spTree>
    <p:extLst>
      <p:ext uri="{BB962C8B-B14F-4D97-AF65-F5344CB8AC3E}">
        <p14:creationId xmlns:p14="http://schemas.microsoft.com/office/powerpoint/2010/main" val="1946017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8B79CDE-7D7C-46BF-A58B-2F105EB1CE33}"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4FB471-EBB4-4D81-9EA6-902E33AD37CE}" type="slidenum">
              <a:rPr lang="en-US" smtClean="0"/>
              <a:t>‹#›</a:t>
            </a:fld>
            <a:endParaRPr lang="en-US"/>
          </a:p>
        </p:txBody>
      </p:sp>
    </p:spTree>
    <p:extLst>
      <p:ext uri="{BB962C8B-B14F-4D97-AF65-F5344CB8AC3E}">
        <p14:creationId xmlns:p14="http://schemas.microsoft.com/office/powerpoint/2010/main" val="1498784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B79CDE-7D7C-46BF-A58B-2F105EB1CE33}"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4FB471-EBB4-4D81-9EA6-902E33AD37CE}" type="slidenum">
              <a:rPr lang="en-US" smtClean="0"/>
              <a:t>‹#›</a:t>
            </a:fld>
            <a:endParaRPr lang="en-US"/>
          </a:p>
        </p:txBody>
      </p:sp>
    </p:spTree>
    <p:extLst>
      <p:ext uri="{BB962C8B-B14F-4D97-AF65-F5344CB8AC3E}">
        <p14:creationId xmlns:p14="http://schemas.microsoft.com/office/powerpoint/2010/main" val="742438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B79CDE-7D7C-46BF-A58B-2F105EB1CE33}"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4FB471-EBB4-4D81-9EA6-902E33AD37CE}" type="slidenum">
              <a:rPr lang="en-US" smtClean="0"/>
              <a:t>‹#›</a:t>
            </a:fld>
            <a:endParaRPr lang="en-US"/>
          </a:p>
        </p:txBody>
      </p:sp>
    </p:spTree>
    <p:extLst>
      <p:ext uri="{BB962C8B-B14F-4D97-AF65-F5344CB8AC3E}">
        <p14:creationId xmlns:p14="http://schemas.microsoft.com/office/powerpoint/2010/main" val="2738261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B79CDE-7D7C-46BF-A58B-2F105EB1CE33}"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4FB471-EBB4-4D81-9EA6-902E33AD37CE}" type="slidenum">
              <a:rPr lang="en-US" smtClean="0"/>
              <a:t>‹#›</a:t>
            </a:fld>
            <a:endParaRPr lang="en-US"/>
          </a:p>
        </p:txBody>
      </p:sp>
    </p:spTree>
    <p:extLst>
      <p:ext uri="{BB962C8B-B14F-4D97-AF65-F5344CB8AC3E}">
        <p14:creationId xmlns:p14="http://schemas.microsoft.com/office/powerpoint/2010/main" val="4282445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B79CDE-7D7C-46BF-A58B-2F105EB1CE33}"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4FB471-EBB4-4D81-9EA6-902E33AD37CE}" type="slidenum">
              <a:rPr lang="en-US" smtClean="0"/>
              <a:t>‹#›</a:t>
            </a:fld>
            <a:endParaRPr lang="en-US"/>
          </a:p>
        </p:txBody>
      </p:sp>
    </p:spTree>
    <p:extLst>
      <p:ext uri="{BB962C8B-B14F-4D97-AF65-F5344CB8AC3E}">
        <p14:creationId xmlns:p14="http://schemas.microsoft.com/office/powerpoint/2010/main" val="42807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8B79CDE-7D7C-46BF-A58B-2F105EB1CE33}"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4FB471-EBB4-4D81-9EA6-902E33AD37CE}" type="slidenum">
              <a:rPr lang="en-US" smtClean="0"/>
              <a:t>‹#›</a:t>
            </a:fld>
            <a:endParaRPr lang="en-US"/>
          </a:p>
        </p:txBody>
      </p:sp>
    </p:spTree>
    <p:extLst>
      <p:ext uri="{BB962C8B-B14F-4D97-AF65-F5344CB8AC3E}">
        <p14:creationId xmlns:p14="http://schemas.microsoft.com/office/powerpoint/2010/main" val="1506836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8B79CDE-7D7C-46BF-A58B-2F105EB1CE33}" type="datetimeFigureOut">
              <a:rPr lang="en-US" smtClean="0"/>
              <a:t>3/10/2020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4FB471-EBB4-4D81-9EA6-902E33AD37CE}" type="slidenum">
              <a:rPr lang="en-US" smtClean="0"/>
              <a:t>‹#›</a:t>
            </a:fld>
            <a:endParaRPr lang="en-US"/>
          </a:p>
        </p:txBody>
      </p:sp>
    </p:spTree>
    <p:extLst>
      <p:ext uri="{BB962C8B-B14F-4D97-AF65-F5344CB8AC3E}">
        <p14:creationId xmlns:p14="http://schemas.microsoft.com/office/powerpoint/2010/main" val="2582111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8B79CDE-7D7C-46BF-A58B-2F105EB1CE33}" type="datetimeFigureOut">
              <a:rPr lang="en-US" smtClean="0"/>
              <a:t>3/10/2020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4FB471-EBB4-4D81-9EA6-902E33AD37CE}" type="slidenum">
              <a:rPr lang="en-US" smtClean="0"/>
              <a:t>‹#›</a:t>
            </a:fld>
            <a:endParaRPr lang="en-US"/>
          </a:p>
        </p:txBody>
      </p:sp>
    </p:spTree>
    <p:extLst>
      <p:ext uri="{BB962C8B-B14F-4D97-AF65-F5344CB8AC3E}">
        <p14:creationId xmlns:p14="http://schemas.microsoft.com/office/powerpoint/2010/main" val="292840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B79CDE-7D7C-46BF-A58B-2F105EB1CE33}" type="datetimeFigureOut">
              <a:rPr lang="en-US" smtClean="0"/>
              <a:t>3/10/2020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4FB471-EBB4-4D81-9EA6-902E33AD37CE}" type="slidenum">
              <a:rPr lang="en-US" smtClean="0"/>
              <a:t>‹#›</a:t>
            </a:fld>
            <a:endParaRPr lang="en-US"/>
          </a:p>
        </p:txBody>
      </p:sp>
    </p:spTree>
    <p:extLst>
      <p:ext uri="{BB962C8B-B14F-4D97-AF65-F5344CB8AC3E}">
        <p14:creationId xmlns:p14="http://schemas.microsoft.com/office/powerpoint/2010/main" val="1353619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B79CDE-7D7C-46BF-A58B-2F105EB1CE33}"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4FB471-EBB4-4D81-9EA6-902E33AD37CE}" type="slidenum">
              <a:rPr lang="en-US" smtClean="0"/>
              <a:t>‹#›</a:t>
            </a:fld>
            <a:endParaRPr lang="en-US"/>
          </a:p>
        </p:txBody>
      </p:sp>
    </p:spTree>
    <p:extLst>
      <p:ext uri="{BB962C8B-B14F-4D97-AF65-F5344CB8AC3E}">
        <p14:creationId xmlns:p14="http://schemas.microsoft.com/office/powerpoint/2010/main" val="3785104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B79CDE-7D7C-46BF-A58B-2F105EB1CE33}"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4FB471-EBB4-4D81-9EA6-902E33AD37CE}" type="slidenum">
              <a:rPr lang="en-US" smtClean="0"/>
              <a:t>‹#›</a:t>
            </a:fld>
            <a:endParaRPr lang="en-US"/>
          </a:p>
        </p:txBody>
      </p:sp>
    </p:spTree>
    <p:extLst>
      <p:ext uri="{BB962C8B-B14F-4D97-AF65-F5344CB8AC3E}">
        <p14:creationId xmlns:p14="http://schemas.microsoft.com/office/powerpoint/2010/main" val="1666572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B79CDE-7D7C-46BF-A58B-2F105EB1CE33}" type="datetimeFigureOut">
              <a:rPr lang="en-US" smtClean="0"/>
              <a:t>3/10/2020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4FB471-EBB4-4D81-9EA6-902E33AD37CE}" type="slidenum">
              <a:rPr lang="en-US" smtClean="0"/>
              <a:t>‹#›</a:t>
            </a:fld>
            <a:endParaRPr lang="en-US"/>
          </a:p>
        </p:txBody>
      </p:sp>
    </p:spTree>
    <p:extLst>
      <p:ext uri="{BB962C8B-B14F-4D97-AF65-F5344CB8AC3E}">
        <p14:creationId xmlns:p14="http://schemas.microsoft.com/office/powerpoint/2010/main" val="3872721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gif"/><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gif"/><Relationship Id="rId5" Type="http://schemas.openxmlformats.org/officeDocument/2006/relationships/hyperlink" Target="mailto:infoctr@dot.gov" TargetMode="External"/><Relationship Id="rId4" Type="http://schemas.openxmlformats.org/officeDocument/2006/relationships/hyperlink" Target="mailto:Norman.Winningham@dot.gov"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79400"/>
            <a:ext cx="9144000" cy="6858000"/>
          </a:xfrm>
          <a:prstGeom prst="rect">
            <a:avLst/>
          </a:prstGeom>
        </p:spPr>
      </p:pic>
      <p:sp>
        <p:nvSpPr>
          <p:cNvPr id="2" name="Title 1"/>
          <p:cNvSpPr>
            <a:spLocks noGrp="1"/>
          </p:cNvSpPr>
          <p:nvPr>
            <p:ph type="ctrTitle"/>
          </p:nvPr>
        </p:nvSpPr>
        <p:spPr>
          <a:xfrm>
            <a:off x="862711" y="0"/>
            <a:ext cx="7772400" cy="1470025"/>
          </a:xfrm>
        </p:spPr>
        <p:txBody>
          <a:bodyPr/>
          <a:lstStyle/>
          <a:p>
            <a:r>
              <a:rPr lang="en-US" b="1" dirty="0"/>
              <a:t>Field Services and Support </a:t>
            </a:r>
            <a:br>
              <a:rPr lang="en-US" b="1" dirty="0"/>
            </a:br>
            <a:r>
              <a:rPr lang="en-US" b="1" dirty="0"/>
              <a:t>Division</a:t>
            </a:r>
          </a:p>
        </p:txBody>
      </p:sp>
      <p:sp>
        <p:nvSpPr>
          <p:cNvPr id="3" name="Subtitle 2"/>
          <p:cNvSpPr>
            <a:spLocks noGrp="1"/>
          </p:cNvSpPr>
          <p:nvPr>
            <p:ph type="subTitle" idx="1"/>
          </p:nvPr>
        </p:nvSpPr>
        <p:spPr>
          <a:xfrm>
            <a:off x="1371600" y="1693434"/>
            <a:ext cx="6400800" cy="1752600"/>
          </a:xfrm>
        </p:spPr>
        <p:txBody>
          <a:bodyPr>
            <a:normAutofit fontScale="92500" lnSpcReduction="20000"/>
          </a:bodyPr>
          <a:lstStyle/>
          <a:p>
            <a:r>
              <a:rPr lang="en-US" dirty="0">
                <a:solidFill>
                  <a:schemeClr val="tx1"/>
                </a:solidFill>
              </a:rPr>
              <a:t>Norm Winningham</a:t>
            </a:r>
          </a:p>
          <a:p>
            <a:r>
              <a:rPr lang="en-US" dirty="0">
                <a:solidFill>
                  <a:schemeClr val="tx1"/>
                </a:solidFill>
              </a:rPr>
              <a:t>Director &amp;</a:t>
            </a:r>
          </a:p>
          <a:p>
            <a:r>
              <a:rPr lang="en-US" dirty="0">
                <a:solidFill>
                  <a:schemeClr val="tx1"/>
                </a:solidFill>
              </a:rPr>
              <a:t>National Training and Qualification Branch Chief</a:t>
            </a:r>
          </a:p>
        </p:txBody>
      </p:sp>
      <p:sp>
        <p:nvSpPr>
          <p:cNvPr id="9" name="TextBox 8">
            <a:extLst>
              <a:ext uri="{FF2B5EF4-FFF2-40B4-BE49-F238E27FC236}">
                <a16:creationId xmlns:a16="http://schemas.microsoft.com/office/drawing/2014/main" id="{1C9E4A40-2F83-4040-B413-D9306BD8945C}"/>
              </a:ext>
            </a:extLst>
          </p:cNvPr>
          <p:cNvSpPr txBox="1"/>
          <p:nvPr/>
        </p:nvSpPr>
        <p:spPr>
          <a:xfrm>
            <a:off x="2330429" y="5486400"/>
            <a:ext cx="4836965" cy="523220"/>
          </a:xfrm>
          <a:prstGeom prst="rect">
            <a:avLst/>
          </a:prstGeom>
          <a:noFill/>
        </p:spPr>
        <p:txBody>
          <a:bodyPr wrap="square" rtlCol="0">
            <a:spAutoFit/>
          </a:bodyPr>
          <a:lstStyle/>
          <a:p>
            <a:pPr algn="ctr"/>
            <a:r>
              <a:rPr lang="en-US" sz="2800" b="1" dirty="0"/>
              <a:t>“</a:t>
            </a:r>
            <a:r>
              <a:rPr lang="en-US" b="1" dirty="0">
                <a:latin typeface="Castellar" panose="020A0402060406010301" pitchFamily="18" charset="0"/>
              </a:rPr>
              <a:t>Integrity, Innovation, Service</a:t>
            </a:r>
            <a:r>
              <a:rPr lang="en-US" sz="2800" b="1" dirty="0"/>
              <a:t>”</a:t>
            </a:r>
          </a:p>
        </p:txBody>
      </p:sp>
      <p:pic>
        <p:nvPicPr>
          <p:cNvPr id="11" name="Picture 10">
            <a:extLst>
              <a:ext uri="{FF2B5EF4-FFF2-40B4-BE49-F238E27FC236}">
                <a16:creationId xmlns:a16="http://schemas.microsoft.com/office/drawing/2014/main" id="{68D03B9F-1C5C-4757-9084-FE83AB3417D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62055" y="3414915"/>
            <a:ext cx="3019889" cy="2102605"/>
          </a:xfrm>
          <a:prstGeom prst="rect">
            <a:avLst/>
          </a:prstGeom>
        </p:spPr>
      </p:pic>
    </p:spTree>
    <p:extLst>
      <p:ext uri="{BB962C8B-B14F-4D97-AF65-F5344CB8AC3E}">
        <p14:creationId xmlns:p14="http://schemas.microsoft.com/office/powerpoint/2010/main" val="666931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304800"/>
            <a:ext cx="7772400" cy="1470025"/>
          </a:xfrm>
        </p:spPr>
        <p:txBody>
          <a:bodyPr/>
          <a:lstStyle/>
          <a:p>
            <a:r>
              <a:rPr lang="en-US" b="1" dirty="0"/>
              <a:t>Field Services and Support </a:t>
            </a:r>
            <a:br>
              <a:rPr lang="en-US" b="1" dirty="0"/>
            </a:br>
            <a:r>
              <a:rPr lang="en-US" b="1" dirty="0"/>
              <a:t>Division</a:t>
            </a:r>
            <a:endParaRPr lang="en-US" dirty="0"/>
          </a:p>
        </p:txBody>
      </p:sp>
      <p:sp>
        <p:nvSpPr>
          <p:cNvPr id="3" name="Subtitle 2"/>
          <p:cNvSpPr>
            <a:spLocks noGrp="1"/>
          </p:cNvSpPr>
          <p:nvPr>
            <p:ph type="subTitle" idx="1"/>
          </p:nvPr>
        </p:nvSpPr>
        <p:spPr>
          <a:xfrm>
            <a:off x="1371600" y="2079624"/>
            <a:ext cx="6400800" cy="3635376"/>
          </a:xfrm>
        </p:spPr>
        <p:txBody>
          <a:bodyPr>
            <a:normAutofit/>
          </a:bodyPr>
          <a:lstStyle/>
          <a:p>
            <a:r>
              <a:rPr lang="en-US" b="1" u="sng" dirty="0">
                <a:solidFill>
                  <a:schemeClr val="tx1"/>
                </a:solidFill>
              </a:rPr>
              <a:t>Missions Areas</a:t>
            </a:r>
            <a:r>
              <a:rPr lang="en-US" dirty="0">
                <a:solidFill>
                  <a:schemeClr val="tx1"/>
                </a:solidFill>
              </a:rPr>
              <a:t>:</a:t>
            </a:r>
          </a:p>
          <a:p>
            <a:r>
              <a:rPr lang="en-US" dirty="0">
                <a:solidFill>
                  <a:schemeClr val="tx1"/>
                </a:solidFill>
              </a:rPr>
              <a:t>Packaging Program</a:t>
            </a:r>
          </a:p>
          <a:p>
            <a:r>
              <a:rPr lang="en-US" dirty="0">
                <a:solidFill>
                  <a:schemeClr val="tx1"/>
                </a:solidFill>
              </a:rPr>
              <a:t>Accident Investigations</a:t>
            </a:r>
          </a:p>
          <a:p>
            <a:r>
              <a:rPr lang="en-US" dirty="0">
                <a:solidFill>
                  <a:schemeClr val="tx1"/>
                </a:solidFill>
              </a:rPr>
              <a:t>Enforcement Standardization</a:t>
            </a:r>
          </a:p>
          <a:p>
            <a:r>
              <a:rPr lang="en-US" dirty="0">
                <a:solidFill>
                  <a:schemeClr val="tx1"/>
                </a:solidFill>
              </a:rPr>
              <a:t>Fitness</a:t>
            </a:r>
          </a:p>
          <a:p>
            <a:r>
              <a:rPr lang="en-US" dirty="0">
                <a:solidFill>
                  <a:schemeClr val="tx1"/>
                </a:solidFill>
              </a:rPr>
              <a:t>National Training and Qualification</a:t>
            </a:r>
          </a:p>
        </p:txBody>
      </p:sp>
      <p:sp>
        <p:nvSpPr>
          <p:cNvPr id="5" name="TextBox 4">
            <a:extLst>
              <a:ext uri="{FF2B5EF4-FFF2-40B4-BE49-F238E27FC236}">
                <a16:creationId xmlns:a16="http://schemas.microsoft.com/office/drawing/2014/main" id="{3E318BFA-C42D-4751-867B-FD5A6A08D498}"/>
              </a:ext>
            </a:extLst>
          </p:cNvPr>
          <p:cNvSpPr txBox="1"/>
          <p:nvPr/>
        </p:nvSpPr>
        <p:spPr>
          <a:xfrm>
            <a:off x="2330429" y="5486400"/>
            <a:ext cx="4836965" cy="523220"/>
          </a:xfrm>
          <a:prstGeom prst="rect">
            <a:avLst/>
          </a:prstGeom>
          <a:noFill/>
        </p:spPr>
        <p:txBody>
          <a:bodyPr wrap="square" rtlCol="0">
            <a:spAutoFit/>
          </a:bodyPr>
          <a:lstStyle/>
          <a:p>
            <a:pPr algn="ctr"/>
            <a:r>
              <a:rPr lang="en-US" sz="2800" b="1" dirty="0"/>
              <a:t>“</a:t>
            </a:r>
            <a:r>
              <a:rPr lang="en-US" b="1" dirty="0">
                <a:latin typeface="Castellar" panose="020A0402060406010301" pitchFamily="18" charset="0"/>
              </a:rPr>
              <a:t>Integrity, Innovation, Service</a:t>
            </a:r>
            <a:r>
              <a:rPr lang="en-US" sz="2800" b="1" dirty="0"/>
              <a:t>”</a:t>
            </a:r>
          </a:p>
        </p:txBody>
      </p:sp>
    </p:spTree>
    <p:extLst>
      <p:ext uri="{BB962C8B-B14F-4D97-AF65-F5344CB8AC3E}">
        <p14:creationId xmlns:p14="http://schemas.microsoft.com/office/powerpoint/2010/main" val="3658034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304800"/>
            <a:ext cx="7772400" cy="1470025"/>
          </a:xfrm>
        </p:spPr>
        <p:txBody>
          <a:bodyPr/>
          <a:lstStyle/>
          <a:p>
            <a:r>
              <a:rPr lang="en-US" b="1" dirty="0"/>
              <a:t>Training</a:t>
            </a:r>
          </a:p>
        </p:txBody>
      </p:sp>
      <p:sp>
        <p:nvSpPr>
          <p:cNvPr id="3" name="Subtitle 2"/>
          <p:cNvSpPr>
            <a:spLocks noGrp="1"/>
          </p:cNvSpPr>
          <p:nvPr>
            <p:ph type="subTitle" idx="1"/>
          </p:nvPr>
        </p:nvSpPr>
        <p:spPr>
          <a:xfrm>
            <a:off x="1371600" y="1654834"/>
            <a:ext cx="6400800" cy="1752600"/>
          </a:xfrm>
        </p:spPr>
        <p:txBody>
          <a:bodyPr/>
          <a:lstStyle/>
          <a:p>
            <a:endParaRPr lang="en-US" dirty="0"/>
          </a:p>
        </p:txBody>
      </p:sp>
      <p:sp>
        <p:nvSpPr>
          <p:cNvPr id="5" name="Rectangle 4">
            <a:extLst>
              <a:ext uri="{FF2B5EF4-FFF2-40B4-BE49-F238E27FC236}">
                <a16:creationId xmlns:a16="http://schemas.microsoft.com/office/drawing/2014/main" id="{56766B67-31E8-4C76-ABAA-D9B3DB27C40F}"/>
              </a:ext>
            </a:extLst>
          </p:cNvPr>
          <p:cNvSpPr/>
          <p:nvPr/>
        </p:nvSpPr>
        <p:spPr>
          <a:xfrm>
            <a:off x="1752600" y="5501670"/>
            <a:ext cx="5638800" cy="523220"/>
          </a:xfrm>
          <a:prstGeom prst="rect">
            <a:avLst/>
          </a:prstGeom>
        </p:spPr>
        <p:txBody>
          <a:bodyPr wrap="square">
            <a:spAutoFit/>
          </a:bodyPr>
          <a:lstStyle/>
          <a:p>
            <a:pPr algn="ctr"/>
            <a:r>
              <a:rPr lang="en-US" sz="2800" b="1" dirty="0"/>
              <a:t>“</a:t>
            </a:r>
            <a:r>
              <a:rPr lang="en-US" b="1" dirty="0">
                <a:latin typeface="Castellar" panose="020A0402060406010301" pitchFamily="18" charset="0"/>
              </a:rPr>
              <a:t>Integrity, Innovation, Service</a:t>
            </a:r>
            <a:r>
              <a:rPr lang="en-US" sz="2800" b="1" dirty="0"/>
              <a:t>”</a:t>
            </a:r>
          </a:p>
        </p:txBody>
      </p:sp>
      <p:pic>
        <p:nvPicPr>
          <p:cNvPr id="7" name="Picture 6">
            <a:extLst>
              <a:ext uri="{FF2B5EF4-FFF2-40B4-BE49-F238E27FC236}">
                <a16:creationId xmlns:a16="http://schemas.microsoft.com/office/drawing/2014/main" id="{1F1EA3B0-4C35-49EA-890B-1F517844DF5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3360" y="1654834"/>
            <a:ext cx="6817280" cy="3408640"/>
          </a:xfrm>
          <a:prstGeom prst="rect">
            <a:avLst/>
          </a:prstGeom>
        </p:spPr>
      </p:pic>
      <p:sp>
        <p:nvSpPr>
          <p:cNvPr id="8" name="Rectangle 7">
            <a:extLst>
              <a:ext uri="{FF2B5EF4-FFF2-40B4-BE49-F238E27FC236}">
                <a16:creationId xmlns:a16="http://schemas.microsoft.com/office/drawing/2014/main" id="{BCD539B0-897F-418E-B43F-14F2FAFCA77D}"/>
              </a:ext>
            </a:extLst>
          </p:cNvPr>
          <p:cNvSpPr/>
          <p:nvPr/>
        </p:nvSpPr>
        <p:spPr>
          <a:xfrm>
            <a:off x="3071365" y="2463139"/>
            <a:ext cx="3293210" cy="1323439"/>
          </a:xfrm>
          <a:prstGeom prst="rect">
            <a:avLst/>
          </a:prstGeom>
          <a:noFill/>
        </p:spPr>
        <p:txBody>
          <a:bodyPr wrap="none" lIns="91440" tIns="45720" rIns="91440" bIns="45720">
            <a:spAutoFit/>
          </a:bodyPr>
          <a:lstStyle/>
          <a:p>
            <a:pPr algn="ctr"/>
            <a:r>
              <a:rPr lang="en-US" sz="8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SAFETY</a:t>
            </a:r>
          </a:p>
        </p:txBody>
      </p:sp>
    </p:spTree>
    <p:extLst>
      <p:ext uri="{BB962C8B-B14F-4D97-AF65-F5344CB8AC3E}">
        <p14:creationId xmlns:p14="http://schemas.microsoft.com/office/powerpoint/2010/main" val="2159577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473075"/>
            <a:ext cx="7772400" cy="1470025"/>
          </a:xfrm>
        </p:spPr>
        <p:txBody>
          <a:bodyPr/>
          <a:lstStyle/>
          <a:p>
            <a:r>
              <a:rPr lang="en-US" b="1" dirty="0"/>
              <a:t>TRAINING</a:t>
            </a:r>
            <a:br>
              <a:rPr lang="en-US" b="1" dirty="0"/>
            </a:br>
            <a:r>
              <a:rPr lang="en-US" b="1" dirty="0"/>
              <a:t>Regulatory Requirements</a:t>
            </a:r>
          </a:p>
        </p:txBody>
      </p:sp>
      <p:sp>
        <p:nvSpPr>
          <p:cNvPr id="3" name="Subtitle 2"/>
          <p:cNvSpPr>
            <a:spLocks noGrp="1"/>
          </p:cNvSpPr>
          <p:nvPr>
            <p:ph type="subTitle" idx="1"/>
          </p:nvPr>
        </p:nvSpPr>
        <p:spPr>
          <a:xfrm>
            <a:off x="1371600" y="2187933"/>
            <a:ext cx="6400800" cy="3308949"/>
          </a:xfrm>
        </p:spPr>
        <p:txBody>
          <a:bodyPr/>
          <a:lstStyle/>
          <a:p>
            <a:r>
              <a:rPr lang="en-US" dirty="0"/>
              <a:t>Employers are Responsible</a:t>
            </a:r>
          </a:p>
          <a:p>
            <a:endParaRPr lang="en-US" dirty="0"/>
          </a:p>
          <a:p>
            <a:r>
              <a:rPr lang="en-US" dirty="0"/>
              <a:t>HAZMAT Employees</a:t>
            </a:r>
          </a:p>
          <a:p>
            <a:r>
              <a:rPr lang="en-US" dirty="0"/>
              <a:t>Trained and Tested</a:t>
            </a:r>
          </a:p>
          <a:p>
            <a:r>
              <a:rPr lang="en-US" b="1" dirty="0">
                <a:solidFill>
                  <a:schemeClr val="tx1"/>
                </a:solidFill>
              </a:rPr>
              <a:t>Systematic Approach</a:t>
            </a:r>
          </a:p>
          <a:p>
            <a:endParaRPr lang="en-US" dirty="0"/>
          </a:p>
        </p:txBody>
      </p:sp>
      <p:sp>
        <p:nvSpPr>
          <p:cNvPr id="5" name="Rectangle 4">
            <a:extLst>
              <a:ext uri="{FF2B5EF4-FFF2-40B4-BE49-F238E27FC236}">
                <a16:creationId xmlns:a16="http://schemas.microsoft.com/office/drawing/2014/main" id="{B74B7643-F5E3-437B-9E47-993DAB6A5039}"/>
              </a:ext>
            </a:extLst>
          </p:cNvPr>
          <p:cNvSpPr/>
          <p:nvPr/>
        </p:nvSpPr>
        <p:spPr>
          <a:xfrm>
            <a:off x="1943100" y="5741716"/>
            <a:ext cx="5257800" cy="338554"/>
          </a:xfrm>
          <a:prstGeom prst="rect">
            <a:avLst/>
          </a:prstGeom>
        </p:spPr>
        <p:txBody>
          <a:bodyPr wrap="square">
            <a:spAutoFit/>
          </a:bodyPr>
          <a:lstStyle/>
          <a:p>
            <a:pPr algn="ctr"/>
            <a:r>
              <a:rPr lang="en-US" sz="1600" b="1" dirty="0"/>
              <a:t>“</a:t>
            </a:r>
            <a:r>
              <a:rPr lang="en-US" sz="1600" b="1" dirty="0">
                <a:latin typeface="Castellar" panose="020A0402060406010301" pitchFamily="18" charset="0"/>
              </a:rPr>
              <a:t>Integrity, Innovation, Service</a:t>
            </a:r>
            <a:r>
              <a:rPr lang="en-US" sz="1600" b="1" dirty="0"/>
              <a:t>”</a:t>
            </a:r>
          </a:p>
        </p:txBody>
      </p:sp>
    </p:spTree>
    <p:extLst>
      <p:ext uri="{BB962C8B-B14F-4D97-AF65-F5344CB8AC3E}">
        <p14:creationId xmlns:p14="http://schemas.microsoft.com/office/powerpoint/2010/main" val="2158481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75873"/>
            <a:ext cx="7772400" cy="1470025"/>
          </a:xfrm>
        </p:spPr>
        <p:txBody>
          <a:bodyPr/>
          <a:lstStyle/>
          <a:p>
            <a:r>
              <a:rPr lang="en-US" b="1" dirty="0"/>
              <a:t>Emphasis Areas</a:t>
            </a:r>
          </a:p>
        </p:txBody>
      </p:sp>
      <p:sp>
        <p:nvSpPr>
          <p:cNvPr id="3" name="Subtitle 2"/>
          <p:cNvSpPr>
            <a:spLocks noGrp="1"/>
          </p:cNvSpPr>
          <p:nvPr>
            <p:ph type="subTitle" idx="1"/>
          </p:nvPr>
        </p:nvSpPr>
        <p:spPr>
          <a:xfrm>
            <a:off x="1371600" y="1676401"/>
            <a:ext cx="6400800" cy="3792864"/>
          </a:xfrm>
        </p:spPr>
        <p:txBody>
          <a:bodyPr/>
          <a:lstStyle/>
          <a:p>
            <a:endParaRPr lang="en-US" dirty="0"/>
          </a:p>
          <a:p>
            <a:r>
              <a:rPr lang="en-US" dirty="0">
                <a:solidFill>
                  <a:schemeClr val="tx1"/>
                </a:solidFill>
              </a:rPr>
              <a:t>General Awareness/Familiarization</a:t>
            </a:r>
          </a:p>
          <a:p>
            <a:r>
              <a:rPr lang="en-US" b="1" dirty="0">
                <a:solidFill>
                  <a:schemeClr val="tx1"/>
                </a:solidFill>
              </a:rPr>
              <a:t>Function Specific</a:t>
            </a:r>
          </a:p>
          <a:p>
            <a:r>
              <a:rPr lang="en-US" dirty="0">
                <a:solidFill>
                  <a:schemeClr val="tx1"/>
                </a:solidFill>
              </a:rPr>
              <a:t>Safety Training</a:t>
            </a:r>
          </a:p>
          <a:p>
            <a:r>
              <a:rPr lang="en-US" dirty="0">
                <a:solidFill>
                  <a:schemeClr val="tx1"/>
                </a:solidFill>
              </a:rPr>
              <a:t>Security Awareness</a:t>
            </a:r>
          </a:p>
        </p:txBody>
      </p:sp>
      <p:sp>
        <p:nvSpPr>
          <p:cNvPr id="5" name="Rectangle 4">
            <a:extLst>
              <a:ext uri="{FF2B5EF4-FFF2-40B4-BE49-F238E27FC236}">
                <a16:creationId xmlns:a16="http://schemas.microsoft.com/office/drawing/2014/main" id="{B74B7643-F5E3-437B-9E47-993DAB6A5039}"/>
              </a:ext>
            </a:extLst>
          </p:cNvPr>
          <p:cNvSpPr/>
          <p:nvPr/>
        </p:nvSpPr>
        <p:spPr>
          <a:xfrm>
            <a:off x="2209800" y="5469265"/>
            <a:ext cx="5257800" cy="523220"/>
          </a:xfrm>
          <a:prstGeom prst="rect">
            <a:avLst/>
          </a:prstGeom>
        </p:spPr>
        <p:txBody>
          <a:bodyPr wrap="square">
            <a:spAutoFit/>
          </a:bodyPr>
          <a:lstStyle/>
          <a:p>
            <a:pPr algn="ctr"/>
            <a:r>
              <a:rPr lang="en-US" sz="2800" b="1" dirty="0"/>
              <a:t>“</a:t>
            </a:r>
            <a:r>
              <a:rPr lang="en-US" b="1" dirty="0">
                <a:latin typeface="Castellar" panose="020A0402060406010301" pitchFamily="18" charset="0"/>
              </a:rPr>
              <a:t>Integrity, Innovation, Service</a:t>
            </a:r>
            <a:r>
              <a:rPr lang="en-US" sz="2800" b="1" dirty="0"/>
              <a:t>”</a:t>
            </a:r>
          </a:p>
        </p:txBody>
      </p:sp>
    </p:spTree>
    <p:extLst>
      <p:ext uri="{BB962C8B-B14F-4D97-AF65-F5344CB8AC3E}">
        <p14:creationId xmlns:p14="http://schemas.microsoft.com/office/powerpoint/2010/main" val="2356383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0393"/>
            <a:ext cx="9144000" cy="6858000"/>
          </a:xfrm>
          <a:prstGeom prst="rect">
            <a:avLst/>
          </a:prstGeom>
        </p:spPr>
      </p:pic>
      <p:sp>
        <p:nvSpPr>
          <p:cNvPr id="2" name="Title 1"/>
          <p:cNvSpPr>
            <a:spLocks noGrp="1"/>
          </p:cNvSpPr>
          <p:nvPr>
            <p:ph type="ctrTitle"/>
          </p:nvPr>
        </p:nvSpPr>
        <p:spPr>
          <a:xfrm>
            <a:off x="685800" y="0"/>
            <a:ext cx="7772400" cy="1470025"/>
          </a:xfrm>
        </p:spPr>
        <p:txBody>
          <a:bodyPr>
            <a:normAutofit/>
          </a:bodyPr>
          <a:lstStyle/>
          <a:p>
            <a:r>
              <a:rPr lang="en-US" sz="5400" b="1" dirty="0"/>
              <a:t>Resources</a:t>
            </a:r>
          </a:p>
        </p:txBody>
      </p:sp>
      <p:sp>
        <p:nvSpPr>
          <p:cNvPr id="3" name="Subtitle 2"/>
          <p:cNvSpPr>
            <a:spLocks noGrp="1"/>
          </p:cNvSpPr>
          <p:nvPr>
            <p:ph type="subTitle" idx="1"/>
          </p:nvPr>
        </p:nvSpPr>
        <p:spPr>
          <a:xfrm>
            <a:off x="1455648" y="1295399"/>
            <a:ext cx="6400800" cy="4168669"/>
          </a:xfrm>
        </p:spPr>
        <p:txBody>
          <a:bodyPr/>
          <a:lstStyle/>
          <a:p>
            <a:r>
              <a:rPr lang="en-US" b="1" dirty="0">
                <a:solidFill>
                  <a:schemeClr val="tx1"/>
                </a:solidFill>
              </a:rPr>
              <a:t>PHMSA.dot.gov</a:t>
            </a:r>
          </a:p>
          <a:p>
            <a:endParaRPr lang="en-US" dirty="0"/>
          </a:p>
          <a:p>
            <a:endParaRPr lang="en-US" dirty="0"/>
          </a:p>
          <a:p>
            <a:endParaRPr lang="en-US" dirty="0"/>
          </a:p>
          <a:p>
            <a:r>
              <a:rPr lang="en-US" dirty="0">
                <a:hlinkClick r:id="rId4"/>
              </a:rPr>
              <a:t>Norman.Winningham@dot.gov</a:t>
            </a:r>
            <a:endParaRPr lang="en-US" dirty="0"/>
          </a:p>
          <a:p>
            <a:r>
              <a:rPr lang="en-US" dirty="0"/>
              <a:t>405-686-2078 (</a:t>
            </a:r>
            <a:r>
              <a:rPr lang="en-US" dirty="0" err="1"/>
              <a:t>ofc</a:t>
            </a:r>
            <a:r>
              <a:rPr lang="en-US" dirty="0"/>
              <a:t>)</a:t>
            </a:r>
          </a:p>
          <a:p>
            <a:r>
              <a:rPr lang="en-US" dirty="0">
                <a:hlinkClick r:id="rId5"/>
              </a:rPr>
              <a:t>infoctr@dot.gov</a:t>
            </a:r>
            <a:endParaRPr lang="en-US" dirty="0"/>
          </a:p>
          <a:p>
            <a:endParaRPr lang="en-US" dirty="0"/>
          </a:p>
          <a:p>
            <a:endParaRPr lang="en-US" dirty="0"/>
          </a:p>
        </p:txBody>
      </p:sp>
      <p:sp>
        <p:nvSpPr>
          <p:cNvPr id="5" name="Rectangle 4">
            <a:extLst>
              <a:ext uri="{FF2B5EF4-FFF2-40B4-BE49-F238E27FC236}">
                <a16:creationId xmlns:a16="http://schemas.microsoft.com/office/drawing/2014/main" id="{B74B7643-F5E3-437B-9E47-993DAB6A5039}"/>
              </a:ext>
            </a:extLst>
          </p:cNvPr>
          <p:cNvSpPr/>
          <p:nvPr/>
        </p:nvSpPr>
        <p:spPr>
          <a:xfrm>
            <a:off x="2209800" y="5469265"/>
            <a:ext cx="5257800" cy="523220"/>
          </a:xfrm>
          <a:prstGeom prst="rect">
            <a:avLst/>
          </a:prstGeom>
        </p:spPr>
        <p:txBody>
          <a:bodyPr wrap="square">
            <a:spAutoFit/>
          </a:bodyPr>
          <a:lstStyle/>
          <a:p>
            <a:pPr algn="ctr"/>
            <a:r>
              <a:rPr lang="en-US" sz="2800" b="1" dirty="0"/>
              <a:t>“</a:t>
            </a:r>
            <a:r>
              <a:rPr lang="en-US" b="1" dirty="0">
                <a:latin typeface="Castellar" panose="020A0402060406010301" pitchFamily="18" charset="0"/>
              </a:rPr>
              <a:t>Integrity, Innovation, Service</a:t>
            </a:r>
            <a:r>
              <a:rPr lang="en-US" sz="2800" b="1" dirty="0"/>
              <a:t>”</a:t>
            </a:r>
          </a:p>
        </p:txBody>
      </p:sp>
      <p:pic>
        <p:nvPicPr>
          <p:cNvPr id="7" name="Picture 6">
            <a:extLst>
              <a:ext uri="{FF2B5EF4-FFF2-40B4-BE49-F238E27FC236}">
                <a16:creationId xmlns:a16="http://schemas.microsoft.com/office/drawing/2014/main" id="{61867D4E-EF67-49C6-9FBC-5DBC8D3346B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8200" y="1817772"/>
            <a:ext cx="1952625" cy="1874520"/>
          </a:xfrm>
          <a:prstGeom prst="rect">
            <a:avLst/>
          </a:prstGeom>
        </p:spPr>
      </p:pic>
      <p:pic>
        <p:nvPicPr>
          <p:cNvPr id="9" name="Picture 8">
            <a:extLst>
              <a:ext uri="{FF2B5EF4-FFF2-40B4-BE49-F238E27FC236}">
                <a16:creationId xmlns:a16="http://schemas.microsoft.com/office/drawing/2014/main" id="{303247D3-BF99-4F32-ABDA-69D91B871B3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521271" y="1594337"/>
            <a:ext cx="2097955" cy="2097955"/>
          </a:xfrm>
          <a:prstGeom prst="rect">
            <a:avLst/>
          </a:prstGeom>
        </p:spPr>
      </p:pic>
      <p:pic>
        <p:nvPicPr>
          <p:cNvPr id="11" name="Picture 10">
            <a:extLst>
              <a:ext uri="{FF2B5EF4-FFF2-40B4-BE49-F238E27FC236}">
                <a16:creationId xmlns:a16="http://schemas.microsoft.com/office/drawing/2014/main" id="{357B1030-D2FF-45ED-A448-B2648459134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132048" y="2005595"/>
            <a:ext cx="3048000" cy="1733550"/>
          </a:xfrm>
          <a:prstGeom prst="rect">
            <a:avLst/>
          </a:prstGeom>
        </p:spPr>
      </p:pic>
    </p:spTree>
    <p:extLst>
      <p:ext uri="{BB962C8B-B14F-4D97-AF65-F5344CB8AC3E}">
        <p14:creationId xmlns:p14="http://schemas.microsoft.com/office/powerpoint/2010/main" val="1221682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0"/>
            <a:ext cx="7772400" cy="1470025"/>
          </a:xfrm>
        </p:spPr>
        <p:txBody>
          <a:bodyPr/>
          <a:lstStyle/>
          <a:p>
            <a:r>
              <a:rPr lang="en-US" dirty="0"/>
              <a:t>Objectives</a:t>
            </a:r>
          </a:p>
        </p:txBody>
      </p:sp>
      <p:sp>
        <p:nvSpPr>
          <p:cNvPr id="3" name="Subtitle 2"/>
          <p:cNvSpPr>
            <a:spLocks noGrp="1"/>
          </p:cNvSpPr>
          <p:nvPr>
            <p:ph type="subTitle" idx="1"/>
          </p:nvPr>
        </p:nvSpPr>
        <p:spPr>
          <a:xfrm>
            <a:off x="1232140" y="1494467"/>
            <a:ext cx="7239000" cy="3547731"/>
          </a:xfrm>
        </p:spPr>
        <p:txBody>
          <a:bodyPr>
            <a:normAutofit fontScale="92500" lnSpcReduction="10000"/>
          </a:bodyPr>
          <a:lstStyle/>
          <a:p>
            <a:pPr marL="457200" indent="-457200" algn="l">
              <a:buFont typeface="Arial" panose="020B0604020202020204" pitchFamily="34" charset="0"/>
              <a:buChar char="•"/>
            </a:pPr>
            <a:r>
              <a:rPr lang="en-US" dirty="0">
                <a:solidFill>
                  <a:schemeClr val="tx1"/>
                </a:solidFill>
              </a:rPr>
              <a:t>Who we are and What we do</a:t>
            </a:r>
          </a:p>
          <a:p>
            <a:pPr marL="457200" indent="-457200" algn="l">
              <a:buFont typeface="Arial" panose="020B0604020202020204" pitchFamily="34" charset="0"/>
              <a:buChar char="•"/>
            </a:pPr>
            <a:endParaRPr lang="en-US" dirty="0">
              <a:solidFill>
                <a:schemeClr val="tx1"/>
              </a:solidFill>
            </a:endParaRPr>
          </a:p>
          <a:p>
            <a:pPr marL="457200" indent="-457200" algn="l">
              <a:buFont typeface="Arial" panose="020B0604020202020204" pitchFamily="34" charset="0"/>
              <a:buChar char="•"/>
            </a:pPr>
            <a:r>
              <a:rPr lang="en-US" dirty="0">
                <a:solidFill>
                  <a:schemeClr val="tx1"/>
                </a:solidFill>
              </a:rPr>
              <a:t>Emphasize importance of training</a:t>
            </a:r>
          </a:p>
          <a:p>
            <a:pPr marL="457200" indent="-457200" algn="l">
              <a:buFont typeface="Arial" panose="020B0604020202020204" pitchFamily="34" charset="0"/>
              <a:buChar char="•"/>
            </a:pPr>
            <a:endParaRPr lang="en-US" dirty="0">
              <a:solidFill>
                <a:schemeClr val="tx1"/>
              </a:solidFill>
            </a:endParaRPr>
          </a:p>
          <a:p>
            <a:pPr marL="457200" indent="-457200" algn="l">
              <a:buFont typeface="Arial" panose="020B0604020202020204" pitchFamily="34" charset="0"/>
              <a:buChar char="•"/>
            </a:pPr>
            <a:r>
              <a:rPr lang="en-US" dirty="0">
                <a:solidFill>
                  <a:schemeClr val="tx1"/>
                </a:solidFill>
              </a:rPr>
              <a:t>Provide summary of requirements</a:t>
            </a:r>
          </a:p>
          <a:p>
            <a:pPr marL="457200" indent="-457200" algn="l">
              <a:buFont typeface="Arial" panose="020B0604020202020204" pitchFamily="34" charset="0"/>
              <a:buChar char="•"/>
            </a:pPr>
            <a:endParaRPr lang="en-US" dirty="0">
              <a:solidFill>
                <a:schemeClr val="tx1"/>
              </a:solidFill>
            </a:endParaRPr>
          </a:p>
          <a:p>
            <a:pPr marL="457200" indent="-457200" algn="l">
              <a:buFont typeface="Arial" panose="020B0604020202020204" pitchFamily="34" charset="0"/>
              <a:buChar char="•"/>
            </a:pPr>
            <a:r>
              <a:rPr lang="en-US" dirty="0">
                <a:solidFill>
                  <a:schemeClr val="tx1"/>
                </a:solidFill>
              </a:rPr>
              <a:t>Provide you a resource for answers</a:t>
            </a:r>
          </a:p>
          <a:p>
            <a:pPr marL="457200" indent="-457200" algn="l">
              <a:buFont typeface="Arial" panose="020B0604020202020204" pitchFamily="34" charset="0"/>
              <a:buChar char="•"/>
            </a:pPr>
            <a:endParaRPr lang="en-US" dirty="0"/>
          </a:p>
        </p:txBody>
      </p:sp>
      <p:sp>
        <p:nvSpPr>
          <p:cNvPr id="5" name="Rectangle 4">
            <a:extLst>
              <a:ext uri="{FF2B5EF4-FFF2-40B4-BE49-F238E27FC236}">
                <a16:creationId xmlns:a16="http://schemas.microsoft.com/office/drawing/2014/main" id="{B74B7643-F5E3-437B-9E47-993DAB6A5039}"/>
              </a:ext>
            </a:extLst>
          </p:cNvPr>
          <p:cNvSpPr/>
          <p:nvPr/>
        </p:nvSpPr>
        <p:spPr>
          <a:xfrm>
            <a:off x="1943100" y="5426879"/>
            <a:ext cx="5257800" cy="523220"/>
          </a:xfrm>
          <a:prstGeom prst="rect">
            <a:avLst/>
          </a:prstGeom>
        </p:spPr>
        <p:txBody>
          <a:bodyPr wrap="square">
            <a:spAutoFit/>
          </a:bodyPr>
          <a:lstStyle/>
          <a:p>
            <a:pPr algn="ctr"/>
            <a:r>
              <a:rPr lang="en-US" sz="2800" b="1" dirty="0"/>
              <a:t>“</a:t>
            </a:r>
            <a:r>
              <a:rPr lang="en-US" b="1" dirty="0">
                <a:latin typeface="Castellar" panose="020A0402060406010301" pitchFamily="18" charset="0"/>
              </a:rPr>
              <a:t>Integrity, Innovation, Service</a:t>
            </a:r>
            <a:r>
              <a:rPr lang="en-US" sz="2800" b="1" dirty="0"/>
              <a:t>”</a:t>
            </a:r>
          </a:p>
        </p:txBody>
      </p:sp>
    </p:spTree>
    <p:extLst>
      <p:ext uri="{BB962C8B-B14F-4D97-AF65-F5344CB8AC3E}">
        <p14:creationId xmlns:p14="http://schemas.microsoft.com/office/powerpoint/2010/main" val="3608418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52400"/>
            <a:ext cx="9144000" cy="6858000"/>
          </a:xfrm>
          <a:prstGeom prst="rect">
            <a:avLst/>
          </a:prstGeom>
        </p:spPr>
      </p:pic>
      <p:sp>
        <p:nvSpPr>
          <p:cNvPr id="2" name="Title 1"/>
          <p:cNvSpPr>
            <a:spLocks noGrp="1"/>
          </p:cNvSpPr>
          <p:nvPr>
            <p:ph type="ctrTitle"/>
          </p:nvPr>
        </p:nvSpPr>
        <p:spPr>
          <a:xfrm>
            <a:off x="838200" y="298001"/>
            <a:ext cx="7772400" cy="1470025"/>
          </a:xfrm>
        </p:spPr>
        <p:txBody>
          <a:bodyPr/>
          <a:lstStyle/>
          <a:p>
            <a:r>
              <a:rPr lang="en-US" b="1" dirty="0"/>
              <a:t>Questions, Comments or Concerns</a:t>
            </a:r>
          </a:p>
        </p:txBody>
      </p:sp>
      <p:sp>
        <p:nvSpPr>
          <p:cNvPr id="3" name="Subtitle 2"/>
          <p:cNvSpPr>
            <a:spLocks noGrp="1"/>
          </p:cNvSpPr>
          <p:nvPr>
            <p:ph type="subTitle" idx="1"/>
          </p:nvPr>
        </p:nvSpPr>
        <p:spPr>
          <a:xfrm>
            <a:off x="1371600" y="2552700"/>
            <a:ext cx="6400800" cy="1752600"/>
          </a:xfrm>
        </p:spPr>
        <p:txBody>
          <a:bodyPr/>
          <a:lstStyle/>
          <a:p>
            <a:endParaRPr lang="en-US" dirty="0"/>
          </a:p>
        </p:txBody>
      </p:sp>
      <p:sp>
        <p:nvSpPr>
          <p:cNvPr id="5" name="Rectangle 4">
            <a:extLst>
              <a:ext uri="{FF2B5EF4-FFF2-40B4-BE49-F238E27FC236}">
                <a16:creationId xmlns:a16="http://schemas.microsoft.com/office/drawing/2014/main" id="{B74B7643-F5E3-437B-9E47-993DAB6A5039}"/>
              </a:ext>
            </a:extLst>
          </p:cNvPr>
          <p:cNvSpPr/>
          <p:nvPr/>
        </p:nvSpPr>
        <p:spPr>
          <a:xfrm>
            <a:off x="2095500" y="5592161"/>
            <a:ext cx="5257800" cy="523220"/>
          </a:xfrm>
          <a:prstGeom prst="rect">
            <a:avLst/>
          </a:prstGeom>
        </p:spPr>
        <p:txBody>
          <a:bodyPr wrap="square">
            <a:spAutoFit/>
          </a:bodyPr>
          <a:lstStyle/>
          <a:p>
            <a:pPr algn="ctr"/>
            <a:r>
              <a:rPr lang="en-US" sz="2800" b="1" dirty="0"/>
              <a:t>“</a:t>
            </a:r>
            <a:r>
              <a:rPr lang="en-US" b="1" dirty="0">
                <a:latin typeface="Castellar" panose="020A0402060406010301" pitchFamily="18" charset="0"/>
              </a:rPr>
              <a:t>Integrity, Innovation, Service</a:t>
            </a:r>
            <a:r>
              <a:rPr lang="en-US" sz="2800" b="1" dirty="0"/>
              <a:t>”</a:t>
            </a:r>
          </a:p>
        </p:txBody>
      </p:sp>
      <p:pic>
        <p:nvPicPr>
          <p:cNvPr id="7" name="Picture 6">
            <a:extLst>
              <a:ext uri="{FF2B5EF4-FFF2-40B4-BE49-F238E27FC236}">
                <a16:creationId xmlns:a16="http://schemas.microsoft.com/office/drawing/2014/main" id="{73B5E40E-A779-4A94-AE34-74F4AC30B3E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76500" y="1861868"/>
            <a:ext cx="4191000" cy="3657600"/>
          </a:xfrm>
          <a:prstGeom prst="rect">
            <a:avLst/>
          </a:prstGeom>
        </p:spPr>
      </p:pic>
    </p:spTree>
    <p:extLst>
      <p:ext uri="{BB962C8B-B14F-4D97-AF65-F5344CB8AC3E}">
        <p14:creationId xmlns:p14="http://schemas.microsoft.com/office/powerpoint/2010/main" val="9154884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ocType xmlns="eddea655-07c7-4587-815b-fab4eec15983">template</DocType>
    <EffectiveDate xmlns="eddea655-07c7-4587-815b-fab4eec15983">2015-01-01T05:00:00+00:00</EffectiveDat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EDB97C81614124EBCD3D64FEAE3405B" ma:contentTypeVersion="2" ma:contentTypeDescription="Create a new document." ma:contentTypeScope="" ma:versionID="759aae3f9829b11c092ac479e1f1e5a5">
  <xsd:schema xmlns:xsd="http://www.w3.org/2001/XMLSchema" xmlns:xs="http://www.w3.org/2001/XMLSchema" xmlns:p="http://schemas.microsoft.com/office/2006/metadata/properties" xmlns:ns2="eddea655-07c7-4587-815b-fab4eec15983" targetNamespace="http://schemas.microsoft.com/office/2006/metadata/properties" ma:root="true" ma:fieldsID="20f4c9d90f669b2e6291f94803b12756" ns2:_="">
    <xsd:import namespace="eddea655-07c7-4587-815b-fab4eec15983"/>
    <xsd:element name="properties">
      <xsd:complexType>
        <xsd:sequence>
          <xsd:element name="documentManagement">
            <xsd:complexType>
              <xsd:all>
                <xsd:element ref="ns2:DocType"/>
                <xsd:element ref="ns2:EffectiveDate"/>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dea655-07c7-4587-815b-fab4eec15983" elementFormDefault="qualified">
    <xsd:import namespace="http://schemas.microsoft.com/office/2006/documentManagement/types"/>
    <xsd:import namespace="http://schemas.microsoft.com/office/infopath/2007/PartnerControls"/>
    <xsd:element name="DocType" ma:index="8" ma:displayName="DocType" ma:format="RadioButtons" ma:internalName="DocType">
      <xsd:simpleType>
        <xsd:restriction base="dms:Choice">
          <xsd:enumeration value="example"/>
          <xsd:enumeration value="guide"/>
          <xsd:enumeration value="manual"/>
          <xsd:enumeration value="memo"/>
          <xsd:enumeration value="template"/>
        </xsd:restriction>
      </xsd:simpleType>
    </xsd:element>
    <xsd:element name="EffectiveDate" ma:index="9" ma:displayName="EffectiveDate" ma:format="DateOnly" ma:internalName="Effective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B617706-D72C-431A-BD0B-15A1228761DA}">
  <ds:schemaRefs>
    <ds:schemaRef ds:uri="http://schemas.microsoft.com/sharepoint/v3/contenttype/forms"/>
  </ds:schemaRefs>
</ds:datastoreItem>
</file>

<file path=customXml/itemProps2.xml><?xml version="1.0" encoding="utf-8"?>
<ds:datastoreItem xmlns:ds="http://schemas.openxmlformats.org/officeDocument/2006/customXml" ds:itemID="{1C390A6B-3625-4557-BC69-2750FBBB3948}">
  <ds:schemaRef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eddea655-07c7-4587-815b-fab4eec15983"/>
    <ds:schemaRef ds:uri="http://purl.org/dc/terms/"/>
    <ds:schemaRef ds:uri="http://schemas.microsoft.com/office/2006/documentManagement/types"/>
    <ds:schemaRef ds:uri="http://www.w3.org/XML/1998/namespace"/>
    <ds:schemaRef ds:uri="http://purl.org/dc/dcmitype/"/>
  </ds:schemaRefs>
</ds:datastoreItem>
</file>

<file path=customXml/itemProps3.xml><?xml version="1.0" encoding="utf-8"?>
<ds:datastoreItem xmlns:ds="http://schemas.openxmlformats.org/officeDocument/2006/customXml" ds:itemID="{F38567FA-0107-4BAB-B707-3DC4030165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dea655-07c7-4587-815b-fab4eec15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110</TotalTime>
  <Words>341</Words>
  <Application>Microsoft Office PowerPoint</Application>
  <PresentationFormat>On-screen Show (4:3)</PresentationFormat>
  <Paragraphs>90</Paragraphs>
  <Slides>8</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Castellar</vt:lpstr>
      <vt:lpstr>Office Theme</vt:lpstr>
      <vt:lpstr>Field Services and Support  Division</vt:lpstr>
      <vt:lpstr>Field Services and Support  Division</vt:lpstr>
      <vt:lpstr>Training</vt:lpstr>
      <vt:lpstr>TRAINING Regulatory Requirements</vt:lpstr>
      <vt:lpstr>Emphasis Areas</vt:lpstr>
      <vt:lpstr>Resources</vt:lpstr>
      <vt:lpstr>Objectives</vt:lpstr>
      <vt:lpstr>Questions, Comments or Concerns</vt:lpstr>
    </vt:vector>
  </TitlesOfParts>
  <Company>DOT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PHMSA PowerPoint Template</dc:title>
  <dc:creator>USDOT_User</dc:creator>
  <cp:lastModifiedBy>Sheppard, Carla (PHMSA)</cp:lastModifiedBy>
  <cp:revision>16</cp:revision>
  <dcterms:created xsi:type="dcterms:W3CDTF">2014-12-22T19:49:18Z</dcterms:created>
  <dcterms:modified xsi:type="dcterms:W3CDTF">2020-03-10T11:05:47Z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0x010100FEDB97C81614124EBCD3D64FEAE3405B</vt:lpwstr>
  </property>
</Properties>
</file>