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5"/>
  </p:notesMasterIdLst>
  <p:handoutMasterIdLst>
    <p:handoutMasterId r:id="rId16"/>
  </p:handoutMasterIdLst>
  <p:sldIdLst>
    <p:sldId id="265" r:id="rId5"/>
    <p:sldId id="278" r:id="rId6"/>
    <p:sldId id="269" r:id="rId7"/>
    <p:sldId id="272" r:id="rId8"/>
    <p:sldId id="270" r:id="rId9"/>
    <p:sldId id="276" r:id="rId10"/>
    <p:sldId id="273" r:id="rId11"/>
    <p:sldId id="268" r:id="rId12"/>
    <p:sldId id="274" r:id="rId13"/>
    <p:sldId id="277"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0571EA-3438-4E12-93BF-65D9DD8B8348}">
          <p14:sldIdLst>
            <p14:sldId id="265"/>
            <p14:sldId id="278"/>
            <p14:sldId id="269"/>
            <p14:sldId id="272"/>
            <p14:sldId id="270"/>
            <p14:sldId id="276"/>
            <p14:sldId id="273"/>
            <p14:sldId id="268"/>
            <p14:sldId id="274"/>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s, Marc (PHMSA)" initials="NM(" lastIdx="1" clrIdx="0">
    <p:extLst>
      <p:ext uri="{19B8F6BF-5375-455C-9EA6-DF929625EA0E}">
        <p15:presenceInfo xmlns:p15="http://schemas.microsoft.com/office/powerpoint/2012/main" userId="S-1-5-21-982035342-1880134254-310265210-20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0656" autoAdjust="0"/>
  </p:normalViewPr>
  <p:slideViewPr>
    <p:cSldViewPr>
      <p:cViewPr varScale="1">
        <p:scale>
          <a:sx n="65" d="100"/>
          <a:sy n="65" d="100"/>
        </p:scale>
        <p:origin x="136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095" cy="465297"/>
          </a:xfrm>
          <a:prstGeom prst="rect">
            <a:avLst/>
          </a:prstGeom>
        </p:spPr>
        <p:txBody>
          <a:bodyPr vert="horz" lIns="91641" tIns="45820" rIns="91641" bIns="45820" rtlCol="0"/>
          <a:lstStyle>
            <a:lvl1pPr algn="l">
              <a:defRPr sz="1200"/>
            </a:lvl1pPr>
          </a:lstStyle>
          <a:p>
            <a:endParaRPr lang="en-US"/>
          </a:p>
        </p:txBody>
      </p:sp>
      <p:sp>
        <p:nvSpPr>
          <p:cNvPr id="3" name="Date Placeholder 2"/>
          <p:cNvSpPr>
            <a:spLocks noGrp="1"/>
          </p:cNvSpPr>
          <p:nvPr>
            <p:ph type="dt" sz="quarter" idx="1"/>
          </p:nvPr>
        </p:nvSpPr>
        <p:spPr>
          <a:xfrm>
            <a:off x="3995574" y="0"/>
            <a:ext cx="3056095" cy="465297"/>
          </a:xfrm>
          <a:prstGeom prst="rect">
            <a:avLst/>
          </a:prstGeom>
        </p:spPr>
        <p:txBody>
          <a:bodyPr vert="horz" lIns="91641" tIns="45820" rIns="91641" bIns="45820" rtlCol="0"/>
          <a:lstStyle>
            <a:lvl1pPr algn="r">
              <a:defRPr sz="1200"/>
            </a:lvl1pPr>
          </a:lstStyle>
          <a:p>
            <a:fld id="{A287493D-AE51-4418-9E71-36B23C2388DE}" type="datetimeFigureOut">
              <a:rPr lang="en-US" smtClean="0"/>
              <a:t>3/10/2020</a:t>
            </a:fld>
            <a:endParaRPr lang="en-US"/>
          </a:p>
        </p:txBody>
      </p:sp>
      <p:sp>
        <p:nvSpPr>
          <p:cNvPr id="4" name="Footer Placeholder 3"/>
          <p:cNvSpPr>
            <a:spLocks noGrp="1"/>
          </p:cNvSpPr>
          <p:nvPr>
            <p:ph type="ftr" sz="quarter" idx="2"/>
          </p:nvPr>
        </p:nvSpPr>
        <p:spPr>
          <a:xfrm>
            <a:off x="1" y="8842216"/>
            <a:ext cx="3056095" cy="465297"/>
          </a:xfrm>
          <a:prstGeom prst="rect">
            <a:avLst/>
          </a:prstGeom>
        </p:spPr>
        <p:txBody>
          <a:bodyPr vert="horz" lIns="91641" tIns="45820" rIns="91641"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95574" y="8842216"/>
            <a:ext cx="3056095" cy="465297"/>
          </a:xfrm>
          <a:prstGeom prst="rect">
            <a:avLst/>
          </a:prstGeom>
        </p:spPr>
        <p:txBody>
          <a:bodyPr vert="horz" lIns="91641" tIns="45820" rIns="91641" bIns="45820"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095" cy="465297"/>
          </a:xfrm>
          <a:prstGeom prst="rect">
            <a:avLst/>
          </a:prstGeom>
        </p:spPr>
        <p:txBody>
          <a:bodyPr vert="horz" lIns="91630" tIns="45815" rIns="91630" bIns="45815" rtlCol="0"/>
          <a:lstStyle>
            <a:lvl1pPr algn="l">
              <a:defRPr sz="1200"/>
            </a:lvl1pPr>
          </a:lstStyle>
          <a:p>
            <a:endParaRPr lang="en-US"/>
          </a:p>
        </p:txBody>
      </p:sp>
      <p:sp>
        <p:nvSpPr>
          <p:cNvPr id="3" name="Date Placeholder 2"/>
          <p:cNvSpPr>
            <a:spLocks noGrp="1"/>
          </p:cNvSpPr>
          <p:nvPr>
            <p:ph type="dt" idx="1"/>
          </p:nvPr>
        </p:nvSpPr>
        <p:spPr>
          <a:xfrm>
            <a:off x="3995574" y="0"/>
            <a:ext cx="3056095" cy="465297"/>
          </a:xfrm>
          <a:prstGeom prst="rect">
            <a:avLst/>
          </a:prstGeom>
        </p:spPr>
        <p:txBody>
          <a:bodyPr vert="horz" lIns="91630" tIns="45815" rIns="91630" bIns="45815" rtlCol="0"/>
          <a:lstStyle>
            <a:lvl1pPr algn="r">
              <a:defRPr sz="1200"/>
            </a:lvl1pPr>
          </a:lstStyle>
          <a:p>
            <a:fld id="{6AA549CA-EEC1-486A-B810-B82C7E5C1304}" type="datetimeFigureOut">
              <a:rPr lang="en-US" smtClean="0"/>
              <a:t>3/10/2020</a:t>
            </a:fld>
            <a:endParaRPr lang="en-US"/>
          </a:p>
        </p:txBody>
      </p:sp>
      <p:sp>
        <p:nvSpPr>
          <p:cNvPr id="4" name="Slide Image Placeholder 3"/>
          <p:cNvSpPr>
            <a:spLocks noGrp="1" noRot="1" noChangeAspect="1"/>
          </p:cNvSpPr>
          <p:nvPr>
            <p:ph type="sldImg" idx="2"/>
          </p:nvPr>
        </p:nvSpPr>
        <p:spPr>
          <a:xfrm>
            <a:off x="1200150" y="700088"/>
            <a:ext cx="4652963" cy="3489325"/>
          </a:xfrm>
          <a:prstGeom prst="rect">
            <a:avLst/>
          </a:prstGeom>
          <a:noFill/>
          <a:ln w="12700">
            <a:solidFill>
              <a:prstClr val="black"/>
            </a:solidFill>
          </a:ln>
        </p:spPr>
        <p:txBody>
          <a:bodyPr vert="horz" lIns="91630" tIns="45815" rIns="91630" bIns="45815" rtlCol="0" anchor="ctr"/>
          <a:lstStyle/>
          <a:p>
            <a:endParaRPr lang="en-US"/>
          </a:p>
        </p:txBody>
      </p:sp>
      <p:sp>
        <p:nvSpPr>
          <p:cNvPr id="5" name="Notes Placeholder 4"/>
          <p:cNvSpPr>
            <a:spLocks noGrp="1"/>
          </p:cNvSpPr>
          <p:nvPr>
            <p:ph type="body" sz="quarter" idx="3"/>
          </p:nvPr>
        </p:nvSpPr>
        <p:spPr>
          <a:xfrm>
            <a:off x="705008" y="4421110"/>
            <a:ext cx="5643248" cy="4189254"/>
          </a:xfrm>
          <a:prstGeom prst="rect">
            <a:avLst/>
          </a:prstGeom>
        </p:spPr>
        <p:txBody>
          <a:bodyPr vert="horz" lIns="91630" tIns="45815" rIns="91630" bIns="45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16"/>
            <a:ext cx="3056095" cy="465297"/>
          </a:xfrm>
          <a:prstGeom prst="rect">
            <a:avLst/>
          </a:prstGeom>
        </p:spPr>
        <p:txBody>
          <a:bodyPr vert="horz" lIns="91630" tIns="45815" rIns="91630" bIns="45815" rtlCol="0" anchor="b"/>
          <a:lstStyle>
            <a:lvl1pPr algn="l">
              <a:defRPr sz="1200"/>
            </a:lvl1pPr>
          </a:lstStyle>
          <a:p>
            <a:endParaRPr lang="en-US"/>
          </a:p>
        </p:txBody>
      </p:sp>
      <p:sp>
        <p:nvSpPr>
          <p:cNvPr id="7" name="Slide Number Placeholder 6"/>
          <p:cNvSpPr>
            <a:spLocks noGrp="1"/>
          </p:cNvSpPr>
          <p:nvPr>
            <p:ph type="sldNum" sz="quarter" idx="5"/>
          </p:nvPr>
        </p:nvSpPr>
        <p:spPr>
          <a:xfrm>
            <a:off x="3995574" y="8842216"/>
            <a:ext cx="3056095" cy="465297"/>
          </a:xfrm>
          <a:prstGeom prst="rect">
            <a:avLst/>
          </a:prstGeom>
        </p:spPr>
        <p:txBody>
          <a:bodyPr vert="horz" lIns="91630" tIns="45815" rIns="91630" bIns="45815"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HMSAT is charged with the planning and execution of outreach and engagement initiatives and activities. HMSAT acts as a conduit for trends in enforcement within their region to report out to O&amp;E.  Based on what they are seeing within their respective regions, they are responsible for recommending outreach and engagement activities and project plans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26557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HMSAT consists of at least one hazmat transportation specialist covering each region.  </a:t>
            </a:r>
          </a:p>
          <a:p>
            <a:endParaRPr lang="en-US" dirty="0"/>
          </a:p>
        </p:txBody>
      </p:sp>
    </p:spTree>
    <p:extLst>
      <p:ext uri="{BB962C8B-B14F-4D97-AF65-F5344CB8AC3E}">
        <p14:creationId xmlns:p14="http://schemas.microsoft.com/office/powerpoint/2010/main" val="339170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HMSAT is responsible for the coordination and delivery of national and regional outreach and engagement activities that include, but are not limited to, HM workshops, conferences, webinars, stakeholder meetings, and promotion of outreach material and training resources to HM stakeholders.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the HMSAT supports PHH-51 in the development and implementation of national outreach initiatives, standardization of messaging, and leading O&amp;E program projects.  </a:t>
            </a:r>
          </a:p>
          <a:p>
            <a:endParaRPr lang="en-US" dirty="0"/>
          </a:p>
        </p:txBody>
      </p:sp>
    </p:spTree>
    <p:extLst>
      <p:ext uri="{BB962C8B-B14F-4D97-AF65-F5344CB8AC3E}">
        <p14:creationId xmlns:p14="http://schemas.microsoft.com/office/powerpoint/2010/main" val="394099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6356350"/>
            <a:ext cx="21336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2001B9-8021-4171-8A4C-DC5CC9826785}"/>
              </a:ext>
            </a:extLst>
          </p:cNvPr>
          <p:cNvSpPr>
            <a:spLocks noGrp="1" noChangeArrowheads="1"/>
          </p:cNvSpPr>
          <p:nvPr>
            <p:ph type="dt" sz="half" idx="10"/>
          </p:nvPr>
        </p:nvSpPr>
        <p:spPr>
          <a:ln/>
        </p:spPr>
        <p:txBody>
          <a:bodyPr/>
          <a:lstStyle>
            <a:lvl1pPr>
              <a:defRPr/>
            </a:lvl1pPr>
          </a:lstStyle>
          <a:p>
            <a:pPr>
              <a:defRPr/>
            </a:pPr>
            <a:r>
              <a:rPr lang="en-US"/>
              <a:t>*Data as of 01/01/2011</a:t>
            </a:r>
          </a:p>
        </p:txBody>
      </p:sp>
      <p:sp>
        <p:nvSpPr>
          <p:cNvPr id="5" name="Rectangle 5">
            <a:extLst>
              <a:ext uri="{FF2B5EF4-FFF2-40B4-BE49-F238E27FC236}">
                <a16:creationId xmlns:a16="http://schemas.microsoft.com/office/drawing/2014/main" id="{3C51029A-8154-407A-AACB-2A153500DAE7}"/>
              </a:ext>
            </a:extLst>
          </p:cNvPr>
          <p:cNvSpPr>
            <a:spLocks noGrp="1" noChangeArrowheads="1"/>
          </p:cNvSpPr>
          <p:nvPr>
            <p:ph type="ftr" sz="quarter" idx="11"/>
          </p:nvPr>
        </p:nvSpPr>
        <p:spPr>
          <a:ln/>
        </p:spPr>
        <p:txBody>
          <a:bodyPr/>
          <a:lstStyle>
            <a:lvl1pPr>
              <a:defRPr/>
            </a:lvl1pPr>
          </a:lstStyle>
          <a:p>
            <a:pPr>
              <a:defRPr/>
            </a:pPr>
            <a:r>
              <a:rPr lang="en-US"/>
              <a:t>INTERNAL USE ONLY</a:t>
            </a:r>
          </a:p>
        </p:txBody>
      </p:sp>
      <p:sp>
        <p:nvSpPr>
          <p:cNvPr id="6" name="Rectangle 20">
            <a:extLst>
              <a:ext uri="{FF2B5EF4-FFF2-40B4-BE49-F238E27FC236}">
                <a16:creationId xmlns:a16="http://schemas.microsoft.com/office/drawing/2014/main" id="{3F7D8F2D-ECC9-434E-A3AB-B2BCB930EA0D}"/>
              </a:ext>
            </a:extLst>
          </p:cNvPr>
          <p:cNvSpPr>
            <a:spLocks noGrp="1" noChangeArrowheads="1"/>
          </p:cNvSpPr>
          <p:nvPr>
            <p:ph type="sldNum" sz="quarter" idx="12"/>
          </p:nvPr>
        </p:nvSpPr>
        <p:spPr>
          <a:ln/>
        </p:spPr>
        <p:txBody>
          <a:bodyPr/>
          <a:lstStyle>
            <a:lvl1pPr>
              <a:defRPr/>
            </a:lvl1pPr>
          </a:lstStyle>
          <a:p>
            <a:pPr>
              <a:defRPr/>
            </a:pPr>
            <a:r>
              <a:rPr lang="en-US" altLang="en-US"/>
              <a:t>- </a:t>
            </a:r>
            <a:fld id="{5700A3F1-8AD3-47B8-BD11-22075AB358AA}" type="slidenum">
              <a:rPr lang="en-US" altLang="en-US" smtClean="0"/>
              <a:pPr>
                <a:defRPr/>
              </a:pPr>
              <a:t>‹#›</a:t>
            </a:fld>
            <a:r>
              <a:rPr lang="en-US" altLang="en-US"/>
              <a:t> -</a:t>
            </a:r>
          </a:p>
        </p:txBody>
      </p:sp>
    </p:spTree>
    <p:extLst>
      <p:ext uri="{BB962C8B-B14F-4D97-AF65-F5344CB8AC3E}">
        <p14:creationId xmlns:p14="http://schemas.microsoft.com/office/powerpoint/2010/main" val="2382510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arc.nichols@do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backhaulalask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hyperlink" Target="http://www.atcemak.com/wp-content/uploads/2018/12/7_Backhaul-Alaska-Update-Simone-Sebalo.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3886200"/>
            <a:ext cx="6400800" cy="1752600"/>
          </a:xfrm>
          <a:prstGeom prst="rect">
            <a:avLst/>
          </a:prstGeom>
        </p:spPr>
        <p:txBody>
          <a:bodyPr/>
          <a:lstStyle/>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BE2B4D81-77D7-44D5-AC72-52F7BD738B54}"/>
              </a:ext>
            </a:extLst>
          </p:cNvPr>
          <p:cNvSpPr txBox="1"/>
          <p:nvPr/>
        </p:nvSpPr>
        <p:spPr>
          <a:xfrm>
            <a:off x="762000" y="2090172"/>
            <a:ext cx="7620000" cy="2677656"/>
          </a:xfrm>
          <a:prstGeom prst="rect">
            <a:avLst/>
          </a:prstGeom>
          <a:ln/>
        </p:spPr>
        <p:txBody>
          <a:bodyPr vert="horz" wrap="square" lIns="91440" tIns="45720" rIns="91440" bIns="45720" rtlCol="0" anchor="ctr">
            <a:spAutoFit/>
          </a:bodyPr>
          <a:lstStyle/>
          <a:p>
            <a:pPr algn="ctr"/>
            <a:r>
              <a:rPr lang="en-US" sz="3200" b="1" dirty="0"/>
              <a:t>Marc Nichols</a:t>
            </a:r>
          </a:p>
          <a:p>
            <a:pPr algn="ctr"/>
            <a:r>
              <a:rPr lang="en-US" sz="3200" dirty="0"/>
              <a:t>Region Director, Western Region</a:t>
            </a:r>
          </a:p>
          <a:p>
            <a:pPr algn="ctr"/>
            <a:r>
              <a:rPr lang="en-US" sz="3200" dirty="0"/>
              <a:t>Office of Hazardous Materials Safety</a:t>
            </a:r>
          </a:p>
          <a:p>
            <a:pPr algn="ctr"/>
            <a:endParaRPr lang="en-US" sz="3600" dirty="0"/>
          </a:p>
          <a:p>
            <a:pPr algn="ct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9584B-C004-4F32-834E-5CAA15D76290}"/>
              </a:ext>
            </a:extLst>
          </p:cNvPr>
          <p:cNvSpPr/>
          <p:nvPr/>
        </p:nvSpPr>
        <p:spPr>
          <a:xfrm>
            <a:off x="636220" y="1447800"/>
            <a:ext cx="8382000" cy="3539430"/>
          </a:xfrm>
          <a:prstGeom prst="rect">
            <a:avLst/>
          </a:prstGeom>
        </p:spPr>
        <p:txBody>
          <a:bodyPr wrap="square">
            <a:spAutoFit/>
          </a:bodyPr>
          <a:lstStyle/>
          <a:p>
            <a:r>
              <a:rPr lang="en-US" sz="2800" dirty="0"/>
              <a:t>Marc Nichols</a:t>
            </a:r>
          </a:p>
          <a:p>
            <a:r>
              <a:rPr lang="en-US" sz="2800" dirty="0"/>
              <a:t>U.S. Department of Transportation</a:t>
            </a:r>
            <a:br>
              <a:rPr lang="en-US" sz="2800" dirty="0"/>
            </a:br>
            <a:r>
              <a:rPr lang="en-US" sz="2800" dirty="0"/>
              <a:t>Pipeline and Hazardous Materials Safety Administration</a:t>
            </a:r>
          </a:p>
          <a:p>
            <a:r>
              <a:rPr lang="en-US" sz="2800" dirty="0"/>
              <a:t>Office of Hazardous Materials Safety</a:t>
            </a:r>
          </a:p>
          <a:p>
            <a:r>
              <a:rPr lang="en-US" sz="2800" dirty="0"/>
              <a:t>3401 Centre Lake Drive, Suite 550B</a:t>
            </a:r>
          </a:p>
          <a:p>
            <a:r>
              <a:rPr lang="en-US" sz="2800" dirty="0"/>
              <a:t>Ontario, CA 91761</a:t>
            </a:r>
          </a:p>
          <a:p>
            <a:endParaRPr lang="en-US" sz="2800" dirty="0"/>
          </a:p>
          <a:p>
            <a:r>
              <a:rPr lang="en-US" sz="2800" dirty="0"/>
              <a:t>Email: </a:t>
            </a:r>
            <a:r>
              <a:rPr lang="en-US" sz="2800" dirty="0">
                <a:hlinkClick r:id="rId2"/>
              </a:rPr>
              <a:t>marc.nichols@dot.gov</a:t>
            </a:r>
            <a:r>
              <a:rPr lang="en-US" sz="2800" dirty="0"/>
              <a:t> </a:t>
            </a:r>
          </a:p>
        </p:txBody>
      </p:sp>
      <p:sp>
        <p:nvSpPr>
          <p:cNvPr id="4"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Questions?</a:t>
            </a:r>
          </a:p>
        </p:txBody>
      </p:sp>
    </p:spTree>
    <p:extLst>
      <p:ext uri="{BB962C8B-B14F-4D97-AF65-F5344CB8AC3E}">
        <p14:creationId xmlns:p14="http://schemas.microsoft.com/office/powerpoint/2010/main" val="224278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a:extLst>
              <a:ext uri="{FF2B5EF4-FFF2-40B4-BE49-F238E27FC236}">
                <a16:creationId xmlns:a16="http://schemas.microsoft.com/office/drawing/2014/main" id="{2F27D4A8-3CE8-49AB-B6CF-55BDE583686B}"/>
              </a:ext>
            </a:extLst>
          </p:cNvPr>
          <p:cNvSpPr>
            <a:spLocks noGrp="1" noChangeArrowheads="1"/>
          </p:cNvSpPr>
          <p:nvPr>
            <p:ph idx="1"/>
          </p:nvPr>
        </p:nvSpPr>
        <p:spPr>
          <a:xfrm>
            <a:off x="457200" y="1600200"/>
            <a:ext cx="8229600" cy="3916363"/>
          </a:xfrm>
        </p:spPr>
        <p:txBody>
          <a:bodyPr/>
          <a:lstStyle/>
          <a:p>
            <a:pPr>
              <a:lnSpc>
                <a:spcPct val="80000"/>
              </a:lnSpc>
            </a:pPr>
            <a:r>
              <a:rPr lang="en-US" altLang="en-US" sz="2400" dirty="0"/>
              <a:t>Ensures and promotes the safety, security and performance of the nation’s hazardous materials transportation system</a:t>
            </a:r>
          </a:p>
          <a:p>
            <a:pPr eaLnBrk="1" hangingPunct="1">
              <a:lnSpc>
                <a:spcPct val="80000"/>
              </a:lnSpc>
            </a:pPr>
            <a:r>
              <a:rPr lang="en-US" altLang="en-US" sz="2400" dirty="0"/>
              <a:t>Operational activities include: </a:t>
            </a:r>
          </a:p>
          <a:p>
            <a:pPr lvl="1">
              <a:lnSpc>
                <a:spcPct val="80000"/>
              </a:lnSpc>
            </a:pPr>
            <a:r>
              <a:rPr lang="en-US" altLang="en-US" sz="2000" dirty="0"/>
              <a:t>compliance inspections</a:t>
            </a:r>
          </a:p>
          <a:p>
            <a:pPr lvl="1">
              <a:lnSpc>
                <a:spcPct val="80000"/>
              </a:lnSpc>
            </a:pPr>
            <a:r>
              <a:rPr lang="en-US" altLang="en-US" sz="2000" dirty="0"/>
              <a:t>incident and accident investigations</a:t>
            </a:r>
          </a:p>
          <a:p>
            <a:pPr lvl="1">
              <a:lnSpc>
                <a:spcPct val="80000"/>
              </a:lnSpc>
            </a:pPr>
            <a:r>
              <a:rPr lang="en-US" altLang="en-US" sz="2000" dirty="0"/>
              <a:t>regulatory adequacy and fitness determinations</a:t>
            </a:r>
          </a:p>
          <a:p>
            <a:pPr lvl="1">
              <a:lnSpc>
                <a:spcPct val="80000"/>
              </a:lnSpc>
            </a:pPr>
            <a:r>
              <a:rPr lang="en-US" altLang="en-US" sz="2000" dirty="0"/>
              <a:t>outreach, education and training activities</a:t>
            </a:r>
          </a:p>
          <a:p>
            <a:pPr lvl="1">
              <a:lnSpc>
                <a:spcPct val="80000"/>
              </a:lnSpc>
            </a:pPr>
            <a:r>
              <a:rPr lang="en-US" altLang="en-US" sz="2000" dirty="0"/>
              <a:t>reporting feedback, information and intelligence from the oversight of hazmat shippers, carriers and manufactures, requalification, recondition, maintenance, and use of hazardous materials packaging</a:t>
            </a:r>
          </a:p>
          <a:p>
            <a:pPr eaLnBrk="1" hangingPunct="1">
              <a:lnSpc>
                <a:spcPct val="80000"/>
              </a:lnSpc>
            </a:pPr>
            <a:endParaRPr lang="en-US" altLang="en-US" sz="1600" dirty="0"/>
          </a:p>
        </p:txBody>
      </p:sp>
      <p:sp>
        <p:nvSpPr>
          <p:cNvPr id="5"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Office of Hazardous Materials Safety (OHMS) Field Operations and Enforcement</a:t>
            </a:r>
            <a:endParaRPr lang="en-US" sz="3300" b="1" dirty="0">
              <a:solidFill>
                <a:schemeClr val="accent1">
                  <a:lumMod val="75000"/>
                </a:schemeClr>
              </a:solidFill>
              <a:latin typeface="+mn-lt"/>
            </a:endParaRPr>
          </a:p>
        </p:txBody>
      </p:sp>
    </p:spTree>
    <p:extLst>
      <p:ext uri="{BB962C8B-B14F-4D97-AF65-F5344CB8AC3E}">
        <p14:creationId xmlns:p14="http://schemas.microsoft.com/office/powerpoint/2010/main" val="19726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20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fade">
                                      <p:cBhvr>
                                        <p:cTn id="12" dur="2000"/>
                                        <p:tgtEl>
                                          <p:spTgt spid="133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animEffect transition="in" filter="fade">
                                      <p:cBhvr>
                                        <p:cTn id="15" dur="2000"/>
                                        <p:tgtEl>
                                          <p:spTgt spid="133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6">
                                            <p:txEl>
                                              <p:pRg st="3" end="3"/>
                                            </p:txEl>
                                          </p:spTgt>
                                        </p:tgtEl>
                                        <p:attrNameLst>
                                          <p:attrName>style.visibility</p:attrName>
                                        </p:attrNameLst>
                                      </p:cBhvr>
                                      <p:to>
                                        <p:strVal val="visible"/>
                                      </p:to>
                                    </p:set>
                                    <p:animEffect transition="in" filter="fade">
                                      <p:cBhvr>
                                        <p:cTn id="18" dur="2000"/>
                                        <p:tgtEl>
                                          <p:spTgt spid="1331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6">
                                            <p:txEl>
                                              <p:pRg st="4" end="4"/>
                                            </p:txEl>
                                          </p:spTgt>
                                        </p:tgtEl>
                                        <p:attrNameLst>
                                          <p:attrName>style.visibility</p:attrName>
                                        </p:attrNameLst>
                                      </p:cBhvr>
                                      <p:to>
                                        <p:strVal val="visible"/>
                                      </p:to>
                                    </p:set>
                                    <p:animEffect transition="in" filter="fade">
                                      <p:cBhvr>
                                        <p:cTn id="21" dur="2000"/>
                                        <p:tgtEl>
                                          <p:spTgt spid="1331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316">
                                            <p:txEl>
                                              <p:pRg st="5" end="5"/>
                                            </p:txEl>
                                          </p:spTgt>
                                        </p:tgtEl>
                                        <p:attrNameLst>
                                          <p:attrName>style.visibility</p:attrName>
                                        </p:attrNameLst>
                                      </p:cBhvr>
                                      <p:to>
                                        <p:strVal val="visible"/>
                                      </p:to>
                                    </p:set>
                                    <p:animEffect transition="in" filter="fade">
                                      <p:cBhvr>
                                        <p:cTn id="24" dur="2000"/>
                                        <p:tgtEl>
                                          <p:spTgt spid="1331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animEffect transition="in" filter="fade">
                                      <p:cBhvr>
                                        <p:cTn id="27" dur="2000"/>
                                        <p:tgtEl>
                                          <p:spTgt spid="133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B199-693D-439B-9157-7AD0BCCF77B8}"/>
              </a:ext>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Hazardous Materials Safety Assistance Team (HMSAT)</a:t>
            </a:r>
            <a:endParaRPr lang="en-US" sz="3300" b="1" dirty="0">
              <a:solidFill>
                <a:schemeClr val="accent1">
                  <a:lumMod val="75000"/>
                </a:schemeClr>
              </a:solidFill>
              <a:latin typeface="+mn-lt"/>
            </a:endParaRPr>
          </a:p>
        </p:txBody>
      </p:sp>
      <p:sp>
        <p:nvSpPr>
          <p:cNvPr id="3" name="Content Placeholder 4">
            <a:extLst>
              <a:ext uri="{FF2B5EF4-FFF2-40B4-BE49-F238E27FC236}">
                <a16:creationId xmlns:a16="http://schemas.microsoft.com/office/drawing/2014/main" id="{4B260523-ECE6-4C46-A984-A2E18AC21C59}"/>
              </a:ext>
            </a:extLst>
          </p:cNvPr>
          <p:cNvSpPr txBox="1">
            <a:spLocks/>
          </p:cNvSpPr>
          <p:nvPr/>
        </p:nvSpPr>
        <p:spPr>
          <a:xfrm>
            <a:off x="636220" y="1447800"/>
            <a:ext cx="7886700" cy="403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PHMSA’s HMSAT is responsible for:</a:t>
            </a:r>
          </a:p>
          <a:p>
            <a:pPr lvl="1"/>
            <a:r>
              <a:rPr lang="en-US" sz="2000" dirty="0"/>
              <a:t>improving hazmat transportation safety and security through increased communication and education </a:t>
            </a:r>
          </a:p>
          <a:p>
            <a:pPr lvl="1"/>
            <a:r>
              <a:rPr lang="en-US" sz="2000" dirty="0"/>
              <a:t>conducting face-to-face outreach and compliance assistance to help businesses comply with the Hazardous Materials Regulations (HMR)</a:t>
            </a:r>
          </a:p>
          <a:p>
            <a:pPr lvl="1"/>
            <a:r>
              <a:rPr lang="en-US" sz="2000" dirty="0"/>
              <a:t>providing compliance assistance to federal, state, and local governments</a:t>
            </a:r>
          </a:p>
          <a:p>
            <a:r>
              <a:rPr lang="en-US" sz="2400" dirty="0"/>
              <a:t>HMSAT members are assigned to each regional office</a:t>
            </a:r>
          </a:p>
        </p:txBody>
      </p:sp>
    </p:spTree>
    <p:extLst>
      <p:ext uri="{BB962C8B-B14F-4D97-AF65-F5344CB8AC3E}">
        <p14:creationId xmlns:p14="http://schemas.microsoft.com/office/powerpoint/2010/main" val="196918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C7ADF-DFE3-4F6A-8449-F7B8870520EB}"/>
              </a:ext>
            </a:extLst>
          </p:cNvPr>
          <p:cNvPicPr>
            <a:picLocks noChangeAspect="1"/>
          </p:cNvPicPr>
          <p:nvPr/>
        </p:nvPicPr>
        <p:blipFill>
          <a:blip r:embed="rId3"/>
          <a:stretch>
            <a:fillRect/>
          </a:stretch>
        </p:blipFill>
        <p:spPr>
          <a:xfrm>
            <a:off x="1462915" y="1447800"/>
            <a:ext cx="6157085" cy="4440206"/>
          </a:xfrm>
          <a:prstGeom prst="rect">
            <a:avLst/>
          </a:prstGeom>
        </p:spPr>
      </p:pic>
      <p:sp>
        <p:nvSpPr>
          <p:cNvPr id="4" name="Rectangle 2">
            <a:extLst>
              <a:ext uri="{FF2B5EF4-FFF2-40B4-BE49-F238E27FC236}">
                <a16:creationId xmlns:a16="http://schemas.microsoft.com/office/drawing/2014/main" id="{8ACFEDC6-E0C4-4464-BEB7-89C221D6254A}"/>
              </a:ext>
            </a:extLst>
          </p:cNvPr>
          <p:cNvSpPr txBox="1">
            <a:spLocks noChangeArrowheads="1"/>
          </p:cNvSpPr>
          <p:nvPr/>
        </p:nvSpPr>
        <p:spPr>
          <a:xfrm>
            <a:off x="457199" y="365035"/>
            <a:ext cx="8229600" cy="114300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2800" dirty="0"/>
          </a:p>
        </p:txBody>
      </p:sp>
      <p:sp>
        <p:nvSpPr>
          <p:cNvPr id="5"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Office of Hazardous Materials Safety (OHMS) Regional Offices</a:t>
            </a:r>
          </a:p>
        </p:txBody>
      </p:sp>
    </p:spTree>
    <p:extLst>
      <p:ext uri="{BB962C8B-B14F-4D97-AF65-F5344CB8AC3E}">
        <p14:creationId xmlns:p14="http://schemas.microsoft.com/office/powerpoint/2010/main" val="36517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8321-2E01-47F7-94BB-DDA9854D7380}"/>
              </a:ext>
            </a:extLst>
          </p:cNvPr>
          <p:cNvSpPr txBox="1">
            <a:spLocks/>
          </p:cNvSpPr>
          <p:nvPr/>
        </p:nvSpPr>
        <p:spPr>
          <a:xfrm>
            <a:off x="628650" y="1066800"/>
            <a:ext cx="7886700" cy="4276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Regulatory information workshops</a:t>
            </a:r>
          </a:p>
          <a:p>
            <a:r>
              <a:rPr lang="en-US" sz="2400" dirty="0"/>
              <a:t>Multi-modal / multi-agency events</a:t>
            </a:r>
          </a:p>
          <a:p>
            <a:r>
              <a:rPr lang="en-US" sz="2400" dirty="0"/>
              <a:t>Conferences</a:t>
            </a:r>
          </a:p>
          <a:p>
            <a:r>
              <a:rPr lang="en-US" sz="2400" dirty="0"/>
              <a:t>Presentations</a:t>
            </a:r>
          </a:p>
          <a:p>
            <a:r>
              <a:rPr lang="en-US" sz="2400" dirty="0"/>
              <a:t>Conduct outreach campaigns</a:t>
            </a:r>
          </a:p>
          <a:p>
            <a:r>
              <a:rPr lang="en-US" sz="2400" dirty="0"/>
              <a:t>Answer questions by email, phone, and in person </a:t>
            </a:r>
            <a:br>
              <a:rPr lang="en-US" sz="2400" dirty="0"/>
            </a:br>
            <a:r>
              <a:rPr lang="en-US" sz="2400" dirty="0"/>
              <a:t>(lots and lots of questions) </a:t>
            </a:r>
          </a:p>
          <a:p>
            <a:endParaRPr lang="en-US" sz="2100" dirty="0"/>
          </a:p>
        </p:txBody>
      </p:sp>
      <p:sp>
        <p:nvSpPr>
          <p:cNvPr id="4"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Outreach Activities</a:t>
            </a:r>
            <a:endParaRPr lang="en-US" sz="3300" b="1" dirty="0">
              <a:solidFill>
                <a:schemeClr val="accent1">
                  <a:lumMod val="75000"/>
                </a:schemeClr>
              </a:solidFill>
              <a:latin typeface="+mn-lt"/>
            </a:endParaRPr>
          </a:p>
        </p:txBody>
      </p:sp>
    </p:spTree>
    <p:extLst>
      <p:ext uri="{BB962C8B-B14F-4D97-AF65-F5344CB8AC3E}">
        <p14:creationId xmlns:p14="http://schemas.microsoft.com/office/powerpoint/2010/main" val="245759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B8D55-2CA3-4642-B992-2C7CD2BC08D3}"/>
              </a:ext>
            </a:extLst>
          </p:cNvPr>
          <p:cNvSpPr txBox="1">
            <a:spLocks/>
          </p:cNvSpPr>
          <p:nvPr/>
        </p:nvSpPr>
        <p:spPr>
          <a:xfrm>
            <a:off x="628650" y="1143000"/>
            <a:ext cx="78867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“Train the Trainer” program </a:t>
            </a:r>
          </a:p>
          <a:p>
            <a:pPr lvl="1"/>
            <a:r>
              <a:rPr lang="en-US" sz="2000" dirty="0"/>
              <a:t>(PHMSA does </a:t>
            </a:r>
            <a:r>
              <a:rPr lang="en-US" sz="2000" dirty="0">
                <a:solidFill>
                  <a:srgbClr val="FF0000"/>
                </a:solidFill>
              </a:rPr>
              <a:t>NOT</a:t>
            </a:r>
            <a:r>
              <a:rPr lang="en-US" sz="2000" dirty="0"/>
              <a:t> provide certification of training)</a:t>
            </a:r>
          </a:p>
          <a:p>
            <a:r>
              <a:rPr lang="en-US" sz="2400" dirty="0"/>
              <a:t>Review curriculums with the Grantee to ensure the proper information is provided in accordance with the HMR</a:t>
            </a:r>
          </a:p>
          <a:p>
            <a:r>
              <a:rPr lang="en-US" sz="2400" dirty="0"/>
              <a:t>Attend training sessions to ensure the correct information is being disseminated</a:t>
            </a:r>
          </a:p>
          <a:p>
            <a:r>
              <a:rPr lang="en-US" sz="2400" dirty="0"/>
              <a:t>Routine checks/updates to ensure the Grantee is performing all functions as required by the HMR</a:t>
            </a:r>
          </a:p>
        </p:txBody>
      </p:sp>
      <p:sp>
        <p:nvSpPr>
          <p:cNvPr id="4"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Assistance for Grantees</a:t>
            </a:r>
            <a:endParaRPr lang="en-US" sz="3300" dirty="0"/>
          </a:p>
        </p:txBody>
      </p:sp>
    </p:spTree>
    <p:extLst>
      <p:ext uri="{BB962C8B-B14F-4D97-AF65-F5344CB8AC3E}">
        <p14:creationId xmlns:p14="http://schemas.microsoft.com/office/powerpoint/2010/main" val="416425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C0737-BA07-4845-B791-8D746A6AC16A}"/>
              </a:ext>
            </a:extLst>
          </p:cNvPr>
          <p:cNvSpPr txBox="1"/>
          <p:nvPr/>
        </p:nvSpPr>
        <p:spPr>
          <a:xfrm>
            <a:off x="617121" y="1066800"/>
            <a:ext cx="7924898" cy="1938992"/>
          </a:xfrm>
          <a:prstGeom prst="rect">
            <a:avLst/>
          </a:prstGeom>
          <a:ln/>
        </p:spPr>
        <p:txBody>
          <a:bodyPr vert="horz" wrap="square" lIns="91440" tIns="45720" rIns="91440" bIns="45720" rtlCol="0" anchor="ctr">
            <a:spAutoFit/>
          </a:bodyPr>
          <a:lstStyle/>
          <a:p>
            <a:pPr marL="342900" indent="-342900">
              <a:buFont typeface="Arial" panose="020B0604020202020204" pitchFamily="34" charset="0"/>
              <a:buChar char="•"/>
            </a:pPr>
            <a:r>
              <a:rPr lang="en-US" sz="2400" dirty="0"/>
              <a:t>Backhaul Alaska coordinates the hauling of hazardous waste out of rural Alaskan communities.</a:t>
            </a:r>
          </a:p>
          <a:p>
            <a:pPr marL="342900" indent="-342900">
              <a:buFont typeface="Arial" panose="020B0604020202020204" pitchFamily="34" charset="0"/>
              <a:buChar char="•"/>
            </a:pPr>
            <a:r>
              <a:rPr lang="en-US" sz="2400" dirty="0"/>
              <a:t>PHMSA provided grants to Backhaul Alaska to assist their program and education on the transportation of hazardous materials.</a:t>
            </a:r>
          </a:p>
        </p:txBody>
      </p:sp>
      <p:sp>
        <p:nvSpPr>
          <p:cNvPr id="6"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Backhaul Alaska</a:t>
            </a:r>
            <a:endParaRPr lang="en-US" sz="3300" b="1" dirty="0">
              <a:solidFill>
                <a:schemeClr val="accent1">
                  <a:lumMod val="75000"/>
                </a:schemeClr>
              </a:solidFill>
              <a:latin typeface="+mn-lt"/>
            </a:endParaRPr>
          </a:p>
        </p:txBody>
      </p:sp>
      <p:sp>
        <p:nvSpPr>
          <p:cNvPr id="7" name="Rectangle 6"/>
          <p:cNvSpPr/>
          <p:nvPr/>
        </p:nvSpPr>
        <p:spPr>
          <a:xfrm>
            <a:off x="3196207" y="5040165"/>
            <a:ext cx="2751587" cy="369332"/>
          </a:xfrm>
          <a:prstGeom prst="rect">
            <a:avLst/>
          </a:prstGeom>
        </p:spPr>
        <p:txBody>
          <a:bodyPr wrap="none">
            <a:spAutoFit/>
          </a:bodyPr>
          <a:lstStyle/>
          <a:p>
            <a:r>
              <a:rPr lang="en-US" dirty="0">
                <a:hlinkClick r:id="rId2"/>
              </a:rPr>
              <a:t>http://backhaulalaska.org/</a:t>
            </a:r>
            <a:r>
              <a:rPr lang="en-US" dirty="0"/>
              <a:t> </a:t>
            </a:r>
          </a:p>
        </p:txBody>
      </p:sp>
    </p:spTree>
    <p:extLst>
      <p:ext uri="{BB962C8B-B14F-4D97-AF65-F5344CB8AC3E}">
        <p14:creationId xmlns:p14="http://schemas.microsoft.com/office/powerpoint/2010/main" val="242829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EA6A0-A976-4B3C-AB0A-01EAEF064AE8}"/>
              </a:ext>
            </a:extLst>
          </p:cNvPr>
          <p:cNvPicPr>
            <a:picLocks noChangeAspect="1"/>
          </p:cNvPicPr>
          <p:nvPr/>
        </p:nvPicPr>
        <p:blipFill>
          <a:blip r:embed="rId2"/>
          <a:stretch>
            <a:fillRect/>
          </a:stretch>
        </p:blipFill>
        <p:spPr>
          <a:xfrm>
            <a:off x="3637932" y="2641179"/>
            <a:ext cx="1717356" cy="3048000"/>
          </a:xfrm>
          <a:prstGeom prst="rect">
            <a:avLst/>
          </a:prstGeom>
        </p:spPr>
      </p:pic>
      <p:pic>
        <p:nvPicPr>
          <p:cNvPr id="3" name="Picture 2">
            <a:extLst>
              <a:ext uri="{FF2B5EF4-FFF2-40B4-BE49-F238E27FC236}">
                <a16:creationId xmlns:a16="http://schemas.microsoft.com/office/drawing/2014/main" id="{874BE458-0720-4F9A-964F-C2A5303F764A}"/>
              </a:ext>
            </a:extLst>
          </p:cNvPr>
          <p:cNvPicPr>
            <a:picLocks noChangeAspect="1"/>
          </p:cNvPicPr>
          <p:nvPr/>
        </p:nvPicPr>
        <p:blipFill>
          <a:blip r:embed="rId3"/>
          <a:stretch>
            <a:fillRect/>
          </a:stretch>
        </p:blipFill>
        <p:spPr>
          <a:xfrm>
            <a:off x="211528" y="228600"/>
            <a:ext cx="1568609" cy="1247906"/>
          </a:xfrm>
          <a:prstGeom prst="rect">
            <a:avLst/>
          </a:prstGeom>
        </p:spPr>
      </p:pic>
      <p:pic>
        <p:nvPicPr>
          <p:cNvPr id="4" name="Picture 3">
            <a:extLst>
              <a:ext uri="{FF2B5EF4-FFF2-40B4-BE49-F238E27FC236}">
                <a16:creationId xmlns:a16="http://schemas.microsoft.com/office/drawing/2014/main" id="{5CCB8DBA-A5FC-4EF8-8127-BFCA808FAE4A}"/>
              </a:ext>
            </a:extLst>
          </p:cNvPr>
          <p:cNvPicPr>
            <a:picLocks noChangeAspect="1"/>
          </p:cNvPicPr>
          <p:nvPr/>
        </p:nvPicPr>
        <p:blipFill>
          <a:blip r:embed="rId4"/>
          <a:stretch>
            <a:fillRect/>
          </a:stretch>
        </p:blipFill>
        <p:spPr>
          <a:xfrm>
            <a:off x="5735820" y="228600"/>
            <a:ext cx="3235416" cy="2413191"/>
          </a:xfrm>
          <a:prstGeom prst="rect">
            <a:avLst/>
          </a:prstGeom>
        </p:spPr>
      </p:pic>
      <p:pic>
        <p:nvPicPr>
          <p:cNvPr id="5" name="Picture 4">
            <a:extLst>
              <a:ext uri="{FF2B5EF4-FFF2-40B4-BE49-F238E27FC236}">
                <a16:creationId xmlns:a16="http://schemas.microsoft.com/office/drawing/2014/main" id="{FB51B9CF-B241-4A08-85DA-CE328D97A8AB}"/>
              </a:ext>
            </a:extLst>
          </p:cNvPr>
          <p:cNvPicPr>
            <a:picLocks noChangeAspect="1"/>
          </p:cNvPicPr>
          <p:nvPr/>
        </p:nvPicPr>
        <p:blipFill>
          <a:blip r:embed="rId5"/>
          <a:stretch>
            <a:fillRect/>
          </a:stretch>
        </p:blipFill>
        <p:spPr>
          <a:xfrm>
            <a:off x="2286000" y="228600"/>
            <a:ext cx="3242145" cy="2412579"/>
          </a:xfrm>
          <a:prstGeom prst="rect">
            <a:avLst/>
          </a:prstGeom>
        </p:spPr>
      </p:pic>
      <p:pic>
        <p:nvPicPr>
          <p:cNvPr id="6" name="Picture 5">
            <a:extLst>
              <a:ext uri="{FF2B5EF4-FFF2-40B4-BE49-F238E27FC236}">
                <a16:creationId xmlns:a16="http://schemas.microsoft.com/office/drawing/2014/main" id="{6C5C50A2-CBD4-41C2-B1AB-F5DF6937A991}"/>
              </a:ext>
            </a:extLst>
          </p:cNvPr>
          <p:cNvPicPr>
            <a:picLocks noChangeAspect="1"/>
          </p:cNvPicPr>
          <p:nvPr/>
        </p:nvPicPr>
        <p:blipFill>
          <a:blip r:embed="rId6"/>
          <a:stretch>
            <a:fillRect/>
          </a:stretch>
        </p:blipFill>
        <p:spPr>
          <a:xfrm>
            <a:off x="209359" y="3344033"/>
            <a:ext cx="3171678" cy="2365755"/>
          </a:xfrm>
          <a:prstGeom prst="rect">
            <a:avLst/>
          </a:prstGeom>
        </p:spPr>
      </p:pic>
      <p:pic>
        <p:nvPicPr>
          <p:cNvPr id="10" name="Picture 9">
            <a:extLst>
              <a:ext uri="{FF2B5EF4-FFF2-40B4-BE49-F238E27FC236}">
                <a16:creationId xmlns:a16="http://schemas.microsoft.com/office/drawing/2014/main" id="{C7AB973C-F596-4C79-9257-156E561219DD}"/>
              </a:ext>
            </a:extLst>
          </p:cNvPr>
          <p:cNvPicPr>
            <a:picLocks noChangeAspect="1"/>
          </p:cNvPicPr>
          <p:nvPr/>
        </p:nvPicPr>
        <p:blipFill>
          <a:blip r:embed="rId7"/>
          <a:stretch>
            <a:fillRect/>
          </a:stretch>
        </p:blipFill>
        <p:spPr>
          <a:xfrm>
            <a:off x="5791200" y="3720884"/>
            <a:ext cx="3083254" cy="1518335"/>
          </a:xfrm>
          <a:prstGeom prst="rect">
            <a:avLst/>
          </a:prstGeom>
        </p:spPr>
      </p:pic>
      <p:sp>
        <p:nvSpPr>
          <p:cNvPr id="11" name="TextBox 10">
            <a:extLst>
              <a:ext uri="{FF2B5EF4-FFF2-40B4-BE49-F238E27FC236}">
                <a16:creationId xmlns:a16="http://schemas.microsoft.com/office/drawing/2014/main" id="{F670F7FA-9694-4C30-8B84-0784EE7AE7B8}"/>
              </a:ext>
            </a:extLst>
          </p:cNvPr>
          <p:cNvSpPr txBox="1"/>
          <p:nvPr/>
        </p:nvSpPr>
        <p:spPr>
          <a:xfrm>
            <a:off x="6878111" y="2941981"/>
            <a:ext cx="718131" cy="701790"/>
          </a:xfrm>
          <a:prstGeom prst="rect">
            <a:avLst/>
          </a:prstGeom>
          <a:ln/>
        </p:spPr>
        <p:txBody>
          <a:bodyPr vert="horz" wrap="square" lIns="91440" tIns="45720" rIns="91440" bIns="45720" rtlCol="0" anchor="ctr">
            <a:spAutoFit/>
          </a:bodyPr>
          <a:lstStyle/>
          <a:p>
            <a:endParaRPr lang="en-US" dirty="0"/>
          </a:p>
        </p:txBody>
      </p:sp>
      <p:sp>
        <p:nvSpPr>
          <p:cNvPr id="12" name="TextBox 11">
            <a:extLst>
              <a:ext uri="{FF2B5EF4-FFF2-40B4-BE49-F238E27FC236}">
                <a16:creationId xmlns:a16="http://schemas.microsoft.com/office/drawing/2014/main" id="{D1F75708-90DB-4BA4-9B57-5613542653DD}"/>
              </a:ext>
            </a:extLst>
          </p:cNvPr>
          <p:cNvSpPr txBox="1"/>
          <p:nvPr/>
        </p:nvSpPr>
        <p:spPr>
          <a:xfrm>
            <a:off x="6552806" y="2971800"/>
            <a:ext cx="1560042" cy="369332"/>
          </a:xfrm>
          <a:prstGeom prst="rect">
            <a:avLst/>
          </a:prstGeom>
          <a:ln/>
        </p:spPr>
        <p:txBody>
          <a:bodyPr vert="horz" wrap="none" lIns="91440" tIns="45720" rIns="91440" bIns="45720" rtlCol="0" anchor="ctr">
            <a:spAutoFit/>
          </a:bodyPr>
          <a:lstStyle/>
          <a:p>
            <a:r>
              <a:rPr lang="en-US" dirty="0"/>
              <a:t>I’m in the back</a:t>
            </a:r>
          </a:p>
        </p:txBody>
      </p:sp>
      <p:sp>
        <p:nvSpPr>
          <p:cNvPr id="13" name="Arrow: Down 12">
            <a:extLst>
              <a:ext uri="{FF2B5EF4-FFF2-40B4-BE49-F238E27FC236}">
                <a16:creationId xmlns:a16="http://schemas.microsoft.com/office/drawing/2014/main" id="{909B5BC7-72D0-4B46-A4A4-C50C4427BC7B}"/>
              </a:ext>
            </a:extLst>
          </p:cNvPr>
          <p:cNvSpPr/>
          <p:nvPr/>
        </p:nvSpPr>
        <p:spPr>
          <a:xfrm>
            <a:off x="7226071" y="3363532"/>
            <a:ext cx="205049"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63639C-2159-410A-A5B8-5A240532CE29}"/>
              </a:ext>
            </a:extLst>
          </p:cNvPr>
          <p:cNvPicPr>
            <a:picLocks noChangeAspect="1"/>
          </p:cNvPicPr>
          <p:nvPr/>
        </p:nvPicPr>
        <p:blipFill>
          <a:blip r:embed="rId8"/>
          <a:stretch>
            <a:fillRect/>
          </a:stretch>
        </p:blipFill>
        <p:spPr>
          <a:xfrm>
            <a:off x="209359" y="1536311"/>
            <a:ext cx="1813703" cy="1752600"/>
          </a:xfrm>
          <a:prstGeom prst="rect">
            <a:avLst/>
          </a:prstGeom>
        </p:spPr>
      </p:pic>
      <p:sp>
        <p:nvSpPr>
          <p:cNvPr id="15" name="Rectangle 14">
            <a:extLst>
              <a:ext uri="{FF2B5EF4-FFF2-40B4-BE49-F238E27FC236}">
                <a16:creationId xmlns:a16="http://schemas.microsoft.com/office/drawing/2014/main" id="{6FADBD45-1836-4F32-8ACD-9511F7385CEC}"/>
              </a:ext>
            </a:extLst>
          </p:cNvPr>
          <p:cNvSpPr/>
          <p:nvPr/>
        </p:nvSpPr>
        <p:spPr>
          <a:xfrm>
            <a:off x="263854" y="5744301"/>
            <a:ext cx="8610600" cy="261610"/>
          </a:xfrm>
          <a:prstGeom prst="rect">
            <a:avLst/>
          </a:prstGeom>
        </p:spPr>
        <p:txBody>
          <a:bodyPr wrap="square">
            <a:spAutoFit/>
          </a:bodyPr>
          <a:lstStyle/>
          <a:p>
            <a:pPr algn="ctr"/>
            <a:r>
              <a:rPr lang="en-US" sz="1050" dirty="0">
                <a:hlinkClick r:id="rId9"/>
              </a:rPr>
              <a:t>http://www.atcemak.com/wp-content/uploads/2018/12/7_Backhaul-Alaska-Update-Simone-Sebalo.pdf</a:t>
            </a:r>
            <a:r>
              <a:rPr lang="en-US" sz="1050" dirty="0"/>
              <a:t> </a:t>
            </a:r>
          </a:p>
        </p:txBody>
      </p:sp>
    </p:spTree>
    <p:extLst>
      <p:ext uri="{BB962C8B-B14F-4D97-AF65-F5344CB8AC3E}">
        <p14:creationId xmlns:p14="http://schemas.microsoft.com/office/powerpoint/2010/main" val="235883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B4638-9B4D-4E33-A682-23E1E2535BFE}"/>
              </a:ext>
            </a:extLst>
          </p:cNvPr>
          <p:cNvSpPr txBox="1"/>
          <p:nvPr/>
        </p:nvSpPr>
        <p:spPr>
          <a:xfrm>
            <a:off x="623250" y="1066800"/>
            <a:ext cx="7924898" cy="2308324"/>
          </a:xfrm>
          <a:prstGeom prst="rect">
            <a:avLst/>
          </a:prstGeom>
          <a:ln/>
        </p:spPr>
        <p:txBody>
          <a:bodyPr vert="horz" wrap="square" lIns="91440" tIns="45720" rIns="91440" bIns="45720" rtlCol="0" anchor="ctr">
            <a:spAutoFit/>
          </a:bodyPr>
          <a:lstStyle/>
          <a:p>
            <a:pPr marL="342900" indent="-342900">
              <a:buFont typeface="Arial" panose="020B0604020202020204" pitchFamily="34" charset="0"/>
              <a:buChar char="•"/>
            </a:pPr>
            <a:r>
              <a:rPr lang="en-US" sz="2400" dirty="0"/>
              <a:t>Provided hazmat workshops and train-the-trainer program</a:t>
            </a:r>
            <a:br>
              <a:rPr lang="en-US" sz="2400" dirty="0"/>
            </a:br>
            <a:r>
              <a:rPr lang="en-US" sz="2400" dirty="0"/>
              <a:t>(training certifications were provided by employer)</a:t>
            </a:r>
          </a:p>
          <a:p>
            <a:pPr marL="342900" indent="-342900">
              <a:buFont typeface="Arial" panose="020B0604020202020204" pitchFamily="34" charset="0"/>
              <a:buChar char="•"/>
            </a:pPr>
            <a:r>
              <a:rPr lang="en-US" sz="2400" dirty="0"/>
              <a:t>Reviewed curriculum with Grantee to ensure the proper information was being provided </a:t>
            </a:r>
          </a:p>
          <a:p>
            <a:pPr marL="342900" indent="-342900">
              <a:buFont typeface="Arial" panose="020B0604020202020204" pitchFamily="34" charset="0"/>
              <a:buChar char="•"/>
            </a:pPr>
            <a:r>
              <a:rPr lang="en-US" sz="2400" dirty="0"/>
              <a:t>Attended training sessions </a:t>
            </a:r>
          </a:p>
          <a:p>
            <a:pPr marL="342900" indent="-342900">
              <a:buFont typeface="Arial" panose="020B0604020202020204" pitchFamily="34" charset="0"/>
              <a:buChar char="•"/>
            </a:pPr>
            <a:r>
              <a:rPr lang="en-US" sz="2400" dirty="0"/>
              <a:t>Performed routine checks/updates on the Grantee</a:t>
            </a:r>
          </a:p>
        </p:txBody>
      </p:sp>
      <p:sp>
        <p:nvSpPr>
          <p:cNvPr id="5" name="Title 1">
            <a:extLst/>
          </p:cNvPr>
          <p:cNvSpPr txBox="1">
            <a:spLocks/>
          </p:cNvSpPr>
          <p:nvPr/>
        </p:nvSpPr>
        <p:spPr>
          <a:xfrm>
            <a:off x="636220" y="304800"/>
            <a:ext cx="7886700" cy="9941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accent1">
                    <a:lumMod val="75000"/>
                  </a:schemeClr>
                </a:solidFill>
              </a:rPr>
              <a:t>Backhaul Alaska</a:t>
            </a:r>
            <a:r>
              <a:rPr lang="en-US" sz="3300" b="1" dirty="0">
                <a:solidFill>
                  <a:schemeClr val="accent1">
                    <a:lumMod val="75000"/>
                  </a:schemeClr>
                </a:solidFill>
                <a:latin typeface="+mn-lt"/>
              </a:rPr>
              <a:t> and HMSAT</a:t>
            </a:r>
            <a:endParaRPr lang="en-US" sz="3300" b="1" dirty="0">
              <a:solidFill>
                <a:schemeClr val="accent1">
                  <a:lumMod val="75000"/>
                </a:schemeClr>
              </a:solidFill>
            </a:endParaRPr>
          </a:p>
        </p:txBody>
      </p:sp>
    </p:spTree>
    <p:extLst>
      <p:ext uri="{BB962C8B-B14F-4D97-AF65-F5344CB8AC3E}">
        <p14:creationId xmlns:p14="http://schemas.microsoft.com/office/powerpoint/2010/main" val="4273830510"/>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wrap="square" lIns="91440" tIns="45720" rIns="91440" bIns="45720" rtlCol="0" anchor="ctr">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F4841F4AEFDD4FB82652D8FA3FC297" ma:contentTypeVersion="0" ma:contentTypeDescription="Create a new document." ma:contentTypeScope="" ma:versionID="6b9e6e9b831588bb89a7afeedf4ccd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F70BACF5-DFA3-4956-A741-0D3BD3F54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2416</TotalTime>
  <Words>483</Words>
  <Application>Microsoft Office PowerPoint</Application>
  <PresentationFormat>On-screen Show (4:3)</PresentationFormat>
  <Paragraphs>58</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PCHELPS PHMSA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97</cp:revision>
  <cp:lastPrinted>2015-02-10T14:17:10Z</cp:lastPrinted>
  <dcterms:created xsi:type="dcterms:W3CDTF">2014-09-23T12:58:53Z</dcterms:created>
  <dcterms:modified xsi:type="dcterms:W3CDTF">2020-03-10T11:03:16Z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0x01010084F4841F4AEFDD4FB82652D8FA3FC297</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