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84" r:id="rId6"/>
    <p:sldId id="261" r:id="rId7"/>
    <p:sldId id="262" r:id="rId8"/>
    <p:sldId id="263" r:id="rId9"/>
    <p:sldId id="264" r:id="rId10"/>
    <p:sldId id="273" r:id="rId11"/>
    <p:sldId id="265" r:id="rId12"/>
    <p:sldId id="280" r:id="rId13"/>
    <p:sldId id="282" r:id="rId14"/>
    <p:sldId id="281" r:id="rId15"/>
    <p:sldId id="283" r:id="rId16"/>
    <p:sldId id="279" r:id="rId17"/>
    <p:sldId id="275" r:id="rId18"/>
    <p:sldId id="276" r:id="rId19"/>
    <p:sldId id="269" r:id="rId20"/>
    <p:sldId id="270" r:id="rId21"/>
    <p:sldId id="271" r:id="rId22"/>
    <p:sldId id="272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ita.Mckoy\Downloads\Incident%20by%20Resul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ita.Mckoy\AppData\Local\Microsoft\Windows\INetCache\Content.Outlook\3AZXIP27\Western_Region_Data%20(00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Number of Incidents by Mode</a:t>
            </a:r>
          </a:p>
          <a:p>
            <a:pPr>
              <a:defRPr/>
            </a:pPr>
            <a:r>
              <a:rPr lang="en-US" sz="1800" b="1" dirty="0"/>
              <a:t>2015</a:t>
            </a:r>
            <a:r>
              <a:rPr lang="en-US" sz="1800" b="1" baseline="0" dirty="0"/>
              <a:t> - 2019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853164187809855E-2"/>
          <c:y val="0.17944578866420252"/>
          <c:w val="0.93841535433070866"/>
          <c:h val="0.703537567585064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FAA-AIR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664825046040518E-3"/>
                  <c:y val="-8.79629629629630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14-4E46-A786-91F4DD6FD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</c:f>
              <c:strCache>
                <c:ptCount val="1"/>
                <c:pt idx="0">
                  <c:v># of DOT Incidents</c:v>
                </c:pt>
              </c:strCache>
            </c:strRef>
          </c:cat>
          <c:val>
            <c:numRef>
              <c:f>Sheet1!$B$17</c:f>
              <c:numCache>
                <c:formatCode>#,##0</c:formatCode>
                <c:ptCount val="1"/>
                <c:pt idx="0">
                  <c:v>5545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14-4E46-A786-91F4DD6FD887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FMCSA-HIGHWAY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34762683445606E-2"/>
                  <c:y val="-8.5258092738407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14-4E46-A786-91F4DD6FD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</c:f>
              <c:strCache>
                <c:ptCount val="1"/>
                <c:pt idx="0">
                  <c:v># of DOT Incidents</c:v>
                </c:pt>
              </c:strCache>
            </c:strRef>
          </c:cat>
          <c:val>
            <c:numRef>
              <c:f>Sheet1!$B$18</c:f>
              <c:numCache>
                <c:formatCode>#,##0</c:formatCode>
                <c:ptCount val="1"/>
                <c:pt idx="0">
                  <c:v>84608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14-4E46-A786-91F4DD6FD887}"/>
            </c:ext>
          </c:extLst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FRA-RAILWAY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201192507539265E-2"/>
                  <c:y val="-0.12572817442763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14-4E46-A786-91F4DD6FD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</c:f>
              <c:strCache>
                <c:ptCount val="1"/>
                <c:pt idx="0">
                  <c:v># of DOT Incidents</c:v>
                </c:pt>
              </c:strCache>
            </c:strRef>
          </c:cat>
          <c:val>
            <c:numRef>
              <c:f>Sheet1!$B$19</c:f>
              <c:numCache>
                <c:formatCode>#,##0</c:formatCode>
                <c:ptCount val="1"/>
                <c:pt idx="0">
                  <c:v>2444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14-4E46-A786-91F4DD6FD887}"/>
            </c:ext>
          </c:extLst>
        </c:ser>
        <c:ser>
          <c:idx val="3"/>
          <c:order val="3"/>
          <c:tx>
            <c:strRef>
              <c:f>Sheet1!$A$20</c:f>
              <c:strCache>
                <c:ptCount val="1"/>
                <c:pt idx="0">
                  <c:v>USCG-WATER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732965009208104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14-4E46-A786-91F4DD6FD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</c:f>
              <c:strCache>
                <c:ptCount val="1"/>
                <c:pt idx="0">
                  <c:v># of DOT Incidents</c:v>
                </c:pt>
              </c:strCache>
            </c:strRef>
          </c:cat>
          <c:val>
            <c:numRef>
              <c:f>Sheet1!$B$20</c:f>
              <c:numCache>
                <c:formatCode>#,##0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F14-4E46-A786-91F4DD6FD887}"/>
            </c:ext>
          </c:extLst>
        </c:ser>
        <c:ser>
          <c:idx val="4"/>
          <c:order val="4"/>
          <c:tx>
            <c:strRef>
              <c:f>Sheet1!$A$21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376913823272008E-2"/>
                  <c:y val="-0.10409917182265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14-4E46-A786-91F4DD6FD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</c:f>
              <c:strCache>
                <c:ptCount val="1"/>
                <c:pt idx="0">
                  <c:v># of DOT Incidents</c:v>
                </c:pt>
              </c:strCache>
            </c:strRef>
          </c:cat>
          <c:val>
            <c:numRef>
              <c:f>Sheet1!$B$21</c:f>
              <c:numCache>
                <c:formatCode>#,##0</c:formatCode>
                <c:ptCount val="1"/>
                <c:pt idx="0">
                  <c:v>92651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F14-4E46-A786-91F4DD6FD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3061200"/>
        <c:axId val="783059232"/>
        <c:axId val="0"/>
      </c:bar3DChart>
      <c:catAx>
        <c:axId val="783061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3059232"/>
        <c:crosses val="autoZero"/>
        <c:auto val="1"/>
        <c:lblAlgn val="ctr"/>
        <c:lblOffset val="100"/>
        <c:noMultiLvlLbl val="0"/>
      </c:catAx>
      <c:valAx>
        <c:axId val="78305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06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Incidents by Transportation Phase and Damages</a:t>
            </a:r>
            <a:endParaRPr lang="en-US" sz="1800" b="1" baseline="0" dirty="0"/>
          </a:p>
          <a:p>
            <a:pPr>
              <a:defRPr/>
            </a:pPr>
            <a:r>
              <a:rPr lang="en-US" sz="1800" b="1" baseline="0" dirty="0"/>
              <a:t>2015 - 2019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A20-47AD-91A2-7DEDA9486D2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A20-47AD-91A2-7DEDA9486D2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A20-47AD-91A2-7DEDA9486D26}"/>
              </c:ext>
            </c:extLst>
          </c:dPt>
          <c:dLbls>
            <c:dLbl>
              <c:idx val="0"/>
              <c:layout>
                <c:manualLayout>
                  <c:x val="3.8129511434367415E-2"/>
                  <c:y val="-3.91457298181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19024532527307"/>
                      <c:h val="6.57402610857853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A20-47AD-91A2-7DEDA9486D26}"/>
                </c:ext>
              </c:extLst>
            </c:dLbl>
            <c:dLbl>
              <c:idx val="1"/>
              <c:layout>
                <c:manualLayout>
                  <c:x val="2.0495301322171075E-2"/>
                  <c:y val="-3.4482758620689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20-47AD-91A2-7DEDA9486D26}"/>
                </c:ext>
              </c:extLst>
            </c:dLbl>
            <c:dLbl>
              <c:idx val="2"/>
              <c:layout>
                <c:manualLayout>
                  <c:x val="3.6631229993992001E-2"/>
                  <c:y val="-3.99589294617437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89809190313111"/>
                      <c:h val="9.24386137588064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A20-47AD-91A2-7DEDA9486D26}"/>
                </c:ext>
              </c:extLst>
            </c:dLbl>
            <c:dLbl>
              <c:idx val="3"/>
              <c:layout>
                <c:manualLayout>
                  <c:x val="2.9604324132024885E-2"/>
                  <c:y val="-3.831417624521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20-47AD-91A2-7DEDA9486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Sheet1!$A$4:$A$7</c:f>
              <c:strCache>
                <c:ptCount val="4"/>
                <c:pt idx="0">
                  <c:v>IN TRANSIT</c:v>
                </c:pt>
                <c:pt idx="1">
                  <c:v>IN TRANSIT STORAGE</c:v>
                </c:pt>
                <c:pt idx="2">
                  <c:v>LOADING</c:v>
                </c:pt>
                <c:pt idx="3">
                  <c:v>UNLOADING</c:v>
                </c:pt>
              </c:strCache>
            </c:strRef>
          </c:cat>
          <c:val>
            <c:numRef>
              <c:f>Sheet1!$B$4:$B$7</c:f>
              <c:numCache>
                <c:formatCode>"$"#,##0</c:formatCode>
                <c:ptCount val="4"/>
                <c:pt idx="0">
                  <c:v>379136468</c:v>
                </c:pt>
                <c:pt idx="1">
                  <c:v>15359429</c:v>
                </c:pt>
                <c:pt idx="2">
                  <c:v>27248745</c:v>
                </c:pt>
                <c:pt idx="3">
                  <c:v>41288100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20-47AD-91A2-7DEDA9486D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2653576"/>
        <c:axId val="852652264"/>
        <c:axId val="0"/>
      </c:bar3DChart>
      <c:catAx>
        <c:axId val="85265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652264"/>
        <c:crosses val="autoZero"/>
        <c:auto val="1"/>
        <c:lblAlgn val="ctr"/>
        <c:lblOffset val="100"/>
        <c:noMultiLvlLbl val="0"/>
      </c:catAx>
      <c:valAx>
        <c:axId val="852652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65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Incidents by Results and Mode</a:t>
            </a:r>
          </a:p>
          <a:p>
            <a:pPr>
              <a:defRPr/>
            </a:pPr>
            <a:r>
              <a:rPr lang="en-US" sz="1800" b="1" dirty="0"/>
              <a:t>2015 - 2019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FAA-AIR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Sheet1!$B$3:$H$3</c:f>
              <c:strCache>
                <c:ptCount val="7"/>
                <c:pt idx="0">
                  <c:v>Spillage </c:v>
                </c:pt>
                <c:pt idx="1">
                  <c:v>Fire </c:v>
                </c:pt>
                <c:pt idx="2">
                  <c:v>Explosions </c:v>
                </c:pt>
                <c:pt idx="3">
                  <c:v> Gas Dispersion </c:v>
                </c:pt>
                <c:pt idx="4">
                  <c:v>No Release </c:v>
                </c:pt>
                <c:pt idx="5">
                  <c:v>Environmental Damage </c:v>
                </c:pt>
                <c:pt idx="6">
                  <c:v>Water Sewer</c:v>
                </c:pt>
              </c:strCache>
            </c:strRef>
          </c:cat>
          <c:val>
            <c:numRef>
              <c:f>Sheet1!$B$4:$H$4</c:f>
              <c:numCache>
                <c:formatCode>#,##0</c:formatCode>
                <c:ptCount val="7"/>
                <c:pt idx="0">
                  <c:v>3472</c:v>
                </c:pt>
                <c:pt idx="1">
                  <c:v>158</c:v>
                </c:pt>
                <c:pt idx="2">
                  <c:v>8</c:v>
                </c:pt>
                <c:pt idx="3">
                  <c:v>139</c:v>
                </c:pt>
                <c:pt idx="4">
                  <c:v>2826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B-44D3-AEDB-33DDEFDBF3C0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FMCSA-HIGHWAY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Sheet1!$B$3:$H$3</c:f>
              <c:strCache>
                <c:ptCount val="7"/>
                <c:pt idx="0">
                  <c:v>Spillage </c:v>
                </c:pt>
                <c:pt idx="1">
                  <c:v>Fire </c:v>
                </c:pt>
                <c:pt idx="2">
                  <c:v>Explosions </c:v>
                </c:pt>
                <c:pt idx="3">
                  <c:v> Gas Dispersion </c:v>
                </c:pt>
                <c:pt idx="4">
                  <c:v>No Release </c:v>
                </c:pt>
                <c:pt idx="5">
                  <c:v>Environmental Damage </c:v>
                </c:pt>
                <c:pt idx="6">
                  <c:v>Water Sewer</c:v>
                </c:pt>
              </c:strCache>
            </c:strRef>
          </c:cat>
          <c:val>
            <c:numRef>
              <c:f>Sheet1!$B$5:$H$5</c:f>
              <c:numCache>
                <c:formatCode>#,##0</c:formatCode>
                <c:ptCount val="7"/>
                <c:pt idx="0">
                  <c:v>82185</c:v>
                </c:pt>
                <c:pt idx="1">
                  <c:v>309</c:v>
                </c:pt>
                <c:pt idx="2">
                  <c:v>57</c:v>
                </c:pt>
                <c:pt idx="3">
                  <c:v>714</c:v>
                </c:pt>
                <c:pt idx="4">
                  <c:v>2231</c:v>
                </c:pt>
                <c:pt idx="5">
                  <c:v>241</c:v>
                </c:pt>
                <c:pt idx="6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B-44D3-AEDB-33DDEFDBF3C0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FRA-RAILWAY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Sheet1!$B$3:$H$3</c:f>
              <c:strCache>
                <c:ptCount val="7"/>
                <c:pt idx="0">
                  <c:v>Spillage </c:v>
                </c:pt>
                <c:pt idx="1">
                  <c:v>Fire </c:v>
                </c:pt>
                <c:pt idx="2">
                  <c:v>Explosions </c:v>
                </c:pt>
                <c:pt idx="3">
                  <c:v> Gas Dispersion </c:v>
                </c:pt>
                <c:pt idx="4">
                  <c:v>No Release </c:v>
                </c:pt>
                <c:pt idx="5">
                  <c:v>Environmental Damage </c:v>
                </c:pt>
                <c:pt idx="6">
                  <c:v>Water Sewer</c:v>
                </c:pt>
              </c:strCache>
            </c:strRef>
          </c:cat>
          <c:val>
            <c:numRef>
              <c:f>Sheet1!$B$6:$H$6</c:f>
              <c:numCache>
                <c:formatCode>#,##0</c:formatCode>
                <c:ptCount val="7"/>
                <c:pt idx="0">
                  <c:v>1859</c:v>
                </c:pt>
                <c:pt idx="1">
                  <c:v>25</c:v>
                </c:pt>
                <c:pt idx="2">
                  <c:v>2</c:v>
                </c:pt>
                <c:pt idx="3">
                  <c:v>938</c:v>
                </c:pt>
                <c:pt idx="4">
                  <c:v>43</c:v>
                </c:pt>
                <c:pt idx="5">
                  <c:v>41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EB-44D3-AEDB-33DDEFDBF3C0}"/>
            </c:ext>
          </c:extLst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USCG-WATER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Sheet1!$B$3:$H$3</c:f>
              <c:strCache>
                <c:ptCount val="7"/>
                <c:pt idx="0">
                  <c:v>Spillage </c:v>
                </c:pt>
                <c:pt idx="1">
                  <c:v>Fire </c:v>
                </c:pt>
                <c:pt idx="2">
                  <c:v>Explosions </c:v>
                </c:pt>
                <c:pt idx="3">
                  <c:v> Gas Dispersion </c:v>
                </c:pt>
                <c:pt idx="4">
                  <c:v>No Release </c:v>
                </c:pt>
                <c:pt idx="5">
                  <c:v>Environmental Damage </c:v>
                </c:pt>
                <c:pt idx="6">
                  <c:v>Water Sewer</c:v>
                </c:pt>
              </c:strCache>
            </c:strRef>
          </c:cat>
          <c:val>
            <c:numRef>
              <c:f>Sheet1!$B$7:$H$7</c:f>
              <c:numCache>
                <c:formatCode>#,##0</c:formatCode>
                <c:ptCount val="7"/>
                <c:pt idx="0">
                  <c:v>18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38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EB-44D3-AEDB-33DDEFDBF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3321584"/>
        <c:axId val="473318960"/>
      </c:barChart>
      <c:catAx>
        <c:axId val="47332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318960"/>
        <c:crosses val="autoZero"/>
        <c:auto val="1"/>
        <c:lblAlgn val="ctr"/>
        <c:lblOffset val="100"/>
        <c:noMultiLvlLbl val="0"/>
      </c:catAx>
      <c:valAx>
        <c:axId val="473318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32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Casualty Classification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2015 - 2019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Sheet1!$I$4</c:f>
              <c:strCache>
                <c:ptCount val="1"/>
                <c:pt idx="0">
                  <c:v>General Public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040650406504065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98-43AC-B7CC-964EC2BF12E4}"/>
                </c:ext>
              </c:extLst>
            </c:dLbl>
            <c:dLbl>
              <c:idx val="1"/>
              <c:layout>
                <c:manualLayout>
                  <c:x val="1.3008130081300813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98-43AC-B7CC-964EC2BF12E4}"/>
                </c:ext>
              </c:extLst>
            </c:dLbl>
            <c:dLbl>
              <c:idx val="2"/>
              <c:layout>
                <c:manualLayout>
                  <c:x val="0"/>
                  <c:y val="-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98-43AC-B7CC-964EC2BF1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Sheet1!$H$5:$H$7</c:f>
              <c:strCache>
                <c:ptCount val="3"/>
                <c:pt idx="0">
                  <c:v>Hospitalized</c:v>
                </c:pt>
                <c:pt idx="1">
                  <c:v>Non-Hospitalized</c:v>
                </c:pt>
                <c:pt idx="2">
                  <c:v>Fatalities</c:v>
                </c:pt>
              </c:strCache>
            </c:strRef>
          </c:cat>
          <c:val>
            <c:numRef>
              <c:f>Sheet1!$I$5:$I$7</c:f>
              <c:numCache>
                <c:formatCode>General</c:formatCode>
                <c:ptCount val="3"/>
                <c:pt idx="0">
                  <c:v>56</c:v>
                </c:pt>
                <c:pt idx="1">
                  <c:v>239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98-43AC-B7CC-964EC2BF12E4}"/>
            </c:ext>
          </c:extLst>
        </c:ser>
        <c:ser>
          <c:idx val="1"/>
          <c:order val="1"/>
          <c:tx>
            <c:strRef>
              <c:f>Sheet1!$J$4</c:f>
              <c:strCache>
                <c:ptCount val="1"/>
                <c:pt idx="0">
                  <c:v>Emergency Responder (Fire, Police, EMT...)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615033993025437E-2"/>
                  <c:y val="-5.6215083798882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98-43AC-B7CC-964EC2BF12E4}"/>
                </c:ext>
              </c:extLst>
            </c:dLbl>
            <c:dLbl>
              <c:idx val="1"/>
              <c:layout>
                <c:manualLayout>
                  <c:x val="9.5823470488995855E-3"/>
                  <c:y val="-3.99465168110970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284552845528453E-2"/>
                      <c:h val="9.71529600466608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998-43AC-B7CC-964EC2BF12E4}"/>
                </c:ext>
              </c:extLst>
            </c:dLbl>
            <c:dLbl>
              <c:idx val="2"/>
              <c:layout>
                <c:manualLayout>
                  <c:x val="1.7344173441734258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98-43AC-B7CC-964EC2BF1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Sheet1!$H$5:$H$7</c:f>
              <c:strCache>
                <c:ptCount val="3"/>
                <c:pt idx="0">
                  <c:v>Hospitalized</c:v>
                </c:pt>
                <c:pt idx="1">
                  <c:v>Non-Hospitalized</c:v>
                </c:pt>
                <c:pt idx="2">
                  <c:v>Fatalities</c:v>
                </c:pt>
              </c:strCache>
            </c:strRef>
          </c:cat>
          <c:val>
            <c:numRef>
              <c:f>Sheet1!$J$5:$J$7</c:f>
              <c:numCache>
                <c:formatCode>General</c:formatCode>
                <c:ptCount val="3"/>
                <c:pt idx="0">
                  <c:v>10</c:v>
                </c:pt>
                <c:pt idx="1">
                  <c:v>36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98-43AC-B7CC-964EC2BF12E4}"/>
            </c:ext>
          </c:extLst>
        </c:ser>
        <c:ser>
          <c:idx val="2"/>
          <c:order val="2"/>
          <c:tx>
            <c:strRef>
              <c:f>Sheet1!$K$4</c:f>
              <c:strCache>
                <c:ptCount val="1"/>
                <c:pt idx="0">
                  <c:v>Transportation Worker (Employee)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008130081300773E-2"/>
                  <c:y val="-3.7037037037037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98-43AC-B7CC-964EC2BF12E4}"/>
                </c:ext>
              </c:extLst>
            </c:dLbl>
            <c:dLbl>
              <c:idx val="1"/>
              <c:layout>
                <c:manualLayout>
                  <c:x val="1.734417344173433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98-43AC-B7CC-964EC2BF12E4}"/>
                </c:ext>
              </c:extLst>
            </c:dLbl>
            <c:dLbl>
              <c:idx val="2"/>
              <c:layout>
                <c:manualLayout>
                  <c:x val="2.3050595413583161E-2"/>
                  <c:y val="-5.912476722532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98-43AC-B7CC-964EC2BF1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Sheet1!$H$5:$H$7</c:f>
              <c:strCache>
                <c:ptCount val="3"/>
                <c:pt idx="0">
                  <c:v>Hospitalized</c:v>
                </c:pt>
                <c:pt idx="1">
                  <c:v>Non-Hospitalized</c:v>
                </c:pt>
                <c:pt idx="2">
                  <c:v>Fatalities</c:v>
                </c:pt>
              </c:strCache>
            </c:strRef>
          </c:cat>
          <c:val>
            <c:numRef>
              <c:f>Sheet1!$K$5:$K$7</c:f>
              <c:numCache>
                <c:formatCode>General</c:formatCode>
                <c:ptCount val="3"/>
                <c:pt idx="0">
                  <c:v>94</c:v>
                </c:pt>
                <c:pt idx="1">
                  <c:v>584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998-43AC-B7CC-964EC2BF1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9232192"/>
        <c:axId val="849235144"/>
        <c:axId val="0"/>
      </c:bar3DChart>
      <c:catAx>
        <c:axId val="84923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235144"/>
        <c:crosses val="autoZero"/>
        <c:auto val="1"/>
        <c:lblAlgn val="ctr"/>
        <c:lblOffset val="100"/>
        <c:noMultiLvlLbl val="0"/>
      </c:catAx>
      <c:valAx>
        <c:axId val="84923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23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7F596-2175-4E22-9E3A-4811621571F2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9A7A4F4D-14F5-4A9C-A63C-D244851C5CE5}">
      <dgm:prSet phldrT="[Text]" custT="1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16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0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Overview – PHMSA Vision and Mission </a:t>
          </a:r>
          <a:endParaRPr lang="en-US" sz="20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itchFamily="18" charset="0"/>
          </a:endParaRPr>
        </a:p>
      </dgm:t>
    </dgm:pt>
    <dgm:pt modelId="{8148B5A9-5DC5-4CDB-B4C5-D3A45613C3EA}" type="parTrans" cxnId="{4B4B999C-9998-48A6-B275-948BE021D556}">
      <dgm:prSet/>
      <dgm:spPr/>
      <dgm:t>
        <a:bodyPr/>
        <a:lstStyle/>
        <a:p>
          <a:endParaRPr lang="en-US" sz="2000" b="1">
            <a:latin typeface="Cambria" pitchFamily="18" charset="0"/>
          </a:endParaRPr>
        </a:p>
      </dgm:t>
    </dgm:pt>
    <dgm:pt modelId="{E01C0ADA-000D-4D29-9B52-EE5E6D710020}" type="sibTrans" cxnId="{4B4B999C-9998-48A6-B275-948BE021D556}">
      <dgm:prSet/>
      <dgm:spPr/>
      <dgm:t>
        <a:bodyPr/>
        <a:lstStyle/>
        <a:p>
          <a:endParaRPr lang="en-US" sz="2000" b="1">
            <a:latin typeface="Cambria" pitchFamily="18" charset="0"/>
          </a:endParaRPr>
        </a:p>
      </dgm:t>
    </dgm:pt>
    <dgm:pt modelId="{E39F7CC8-3A7A-49A4-8DCB-03527D720734}">
      <dgm:prSet phldrT="[Text]" custT="1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16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0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DOT 5800.1 Incident Report Overview</a:t>
          </a:r>
          <a:endParaRPr lang="en-US" sz="20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itchFamily="18" charset="0"/>
          </a:endParaRPr>
        </a:p>
      </dgm:t>
    </dgm:pt>
    <dgm:pt modelId="{C3E62614-D3F8-4738-B141-3B659511BD76}" type="parTrans" cxnId="{58D8C050-033F-4A2C-B933-F7A1B224741D}">
      <dgm:prSet/>
      <dgm:spPr/>
      <dgm:t>
        <a:bodyPr/>
        <a:lstStyle/>
        <a:p>
          <a:endParaRPr lang="en-US" sz="2000" b="1">
            <a:latin typeface="Cambria" pitchFamily="18" charset="0"/>
          </a:endParaRPr>
        </a:p>
      </dgm:t>
    </dgm:pt>
    <dgm:pt modelId="{9C491028-7ECD-453B-871B-2F4FC9D8FAB4}" type="sibTrans" cxnId="{58D8C050-033F-4A2C-B933-F7A1B224741D}">
      <dgm:prSet/>
      <dgm:spPr/>
      <dgm:t>
        <a:bodyPr/>
        <a:lstStyle/>
        <a:p>
          <a:endParaRPr lang="en-US" sz="2000" b="1">
            <a:latin typeface="Cambria" pitchFamily="18" charset="0"/>
          </a:endParaRPr>
        </a:p>
      </dgm:t>
    </dgm:pt>
    <dgm:pt modelId="{6C60CBA2-6066-4EA9-8DCD-A9F894D87B4D}">
      <dgm:prSet custT="1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16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0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Uses of Information</a:t>
          </a:r>
        </a:p>
      </dgm:t>
    </dgm:pt>
    <dgm:pt modelId="{D7BDB401-6081-4701-A005-4F7ECC4B8193}" type="parTrans" cxnId="{8309CAB0-6CA7-41EF-B98E-7A055CE731B9}">
      <dgm:prSet/>
      <dgm:spPr/>
      <dgm:t>
        <a:bodyPr/>
        <a:lstStyle/>
        <a:p>
          <a:endParaRPr lang="en-US"/>
        </a:p>
      </dgm:t>
    </dgm:pt>
    <dgm:pt modelId="{77E92446-5C2C-48D9-863F-44751C90E300}" type="sibTrans" cxnId="{8309CAB0-6CA7-41EF-B98E-7A055CE731B9}">
      <dgm:prSet/>
      <dgm:spPr/>
      <dgm:t>
        <a:bodyPr/>
        <a:lstStyle/>
        <a:p>
          <a:endParaRPr lang="en-US"/>
        </a:p>
      </dgm:t>
    </dgm:pt>
    <dgm:pt modelId="{ACB020D9-E948-4F83-9690-948C46D96F49}">
      <dgm:prSet custT="1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16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0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Questions </a:t>
          </a:r>
        </a:p>
      </dgm:t>
    </dgm:pt>
    <dgm:pt modelId="{2972BEEB-A540-4CA0-BCD3-EE26CE4B3316}" type="parTrans" cxnId="{67A4BFBF-3B06-4B7C-AB1B-0088191B22A7}">
      <dgm:prSet/>
      <dgm:spPr/>
      <dgm:t>
        <a:bodyPr/>
        <a:lstStyle/>
        <a:p>
          <a:endParaRPr lang="en-US"/>
        </a:p>
      </dgm:t>
    </dgm:pt>
    <dgm:pt modelId="{90AFF9D5-F30C-4D61-8C62-CC96CF95AA89}" type="sibTrans" cxnId="{67A4BFBF-3B06-4B7C-AB1B-0088191B22A7}">
      <dgm:prSet/>
      <dgm:spPr/>
      <dgm:t>
        <a:bodyPr/>
        <a:lstStyle/>
        <a:p>
          <a:endParaRPr lang="en-US"/>
        </a:p>
      </dgm:t>
    </dgm:pt>
    <dgm:pt modelId="{937353C8-2568-44D6-BB99-A783CAFB514A}">
      <dgm:prSet custT="1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20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Trends &amp; Statistics</a:t>
          </a:r>
        </a:p>
      </dgm:t>
    </dgm:pt>
    <dgm:pt modelId="{E79F4D38-CA43-4F0B-A8E9-3AD069A5C954}" type="sibTrans" cxnId="{11A4F8DB-AD6C-4EF0-A718-1E3EF26F4950}">
      <dgm:prSet/>
      <dgm:spPr/>
      <dgm:t>
        <a:bodyPr/>
        <a:lstStyle/>
        <a:p>
          <a:endParaRPr lang="en-US"/>
        </a:p>
      </dgm:t>
    </dgm:pt>
    <dgm:pt modelId="{4614E541-7921-493E-97CA-D3B511B6F5A8}" type="parTrans" cxnId="{11A4F8DB-AD6C-4EF0-A718-1E3EF26F4950}">
      <dgm:prSet/>
      <dgm:spPr/>
      <dgm:t>
        <a:bodyPr/>
        <a:lstStyle/>
        <a:p>
          <a:endParaRPr lang="en-US"/>
        </a:p>
      </dgm:t>
    </dgm:pt>
    <dgm:pt modelId="{507AA6AB-186A-4AA8-A3DC-00A678C74861}" type="pres">
      <dgm:prSet presAssocID="{41E7F596-2175-4E22-9E3A-4811621571F2}" presName="Name0" presStyleCnt="0">
        <dgm:presLayoutVars>
          <dgm:chMax val="7"/>
          <dgm:chPref val="7"/>
          <dgm:dir/>
        </dgm:presLayoutVars>
      </dgm:prSet>
      <dgm:spPr/>
    </dgm:pt>
    <dgm:pt modelId="{7B703107-78A4-4C95-866B-7226BC6BB691}" type="pres">
      <dgm:prSet presAssocID="{41E7F596-2175-4E22-9E3A-4811621571F2}" presName="Name1" presStyleCnt="0"/>
      <dgm:spPr/>
    </dgm:pt>
    <dgm:pt modelId="{F918663F-7019-43CB-9820-86B7E06C697D}" type="pres">
      <dgm:prSet presAssocID="{41E7F596-2175-4E22-9E3A-4811621571F2}" presName="cycle" presStyleCnt="0"/>
      <dgm:spPr/>
    </dgm:pt>
    <dgm:pt modelId="{FA1E149F-F024-4432-B545-6521900D8E83}" type="pres">
      <dgm:prSet presAssocID="{41E7F596-2175-4E22-9E3A-4811621571F2}" presName="srcNode" presStyleLbl="node1" presStyleIdx="0" presStyleCnt="5"/>
      <dgm:spPr/>
    </dgm:pt>
    <dgm:pt modelId="{44D416DC-EBE0-4EAC-B96A-385779C0881F}" type="pres">
      <dgm:prSet presAssocID="{41E7F596-2175-4E22-9E3A-4811621571F2}" presName="conn" presStyleLbl="parChTrans1D2" presStyleIdx="0" presStyleCnt="1"/>
      <dgm:spPr/>
    </dgm:pt>
    <dgm:pt modelId="{7D5DC2DA-1157-40DC-A465-E2C92EC54E6B}" type="pres">
      <dgm:prSet presAssocID="{41E7F596-2175-4E22-9E3A-4811621571F2}" presName="extraNode" presStyleLbl="node1" presStyleIdx="0" presStyleCnt="5"/>
      <dgm:spPr/>
    </dgm:pt>
    <dgm:pt modelId="{D97CE4A4-8919-4761-B710-4465C8535403}" type="pres">
      <dgm:prSet presAssocID="{41E7F596-2175-4E22-9E3A-4811621571F2}" presName="dstNode" presStyleLbl="node1" presStyleIdx="0" presStyleCnt="5"/>
      <dgm:spPr/>
    </dgm:pt>
    <dgm:pt modelId="{FD5788E7-29CC-4D44-ABD6-68B22B0F7672}" type="pres">
      <dgm:prSet presAssocID="{9A7A4F4D-14F5-4A9C-A63C-D244851C5CE5}" presName="text_1" presStyleLbl="node1" presStyleIdx="0" presStyleCnt="5" custLinFactNeighborX="-903">
        <dgm:presLayoutVars>
          <dgm:bulletEnabled val="1"/>
        </dgm:presLayoutVars>
      </dgm:prSet>
      <dgm:spPr/>
    </dgm:pt>
    <dgm:pt modelId="{2B3B31CE-333A-482B-8EBC-E3E8F356A939}" type="pres">
      <dgm:prSet presAssocID="{9A7A4F4D-14F5-4A9C-A63C-D244851C5CE5}" presName="accent_1" presStyleCnt="0"/>
      <dgm:spPr/>
    </dgm:pt>
    <dgm:pt modelId="{6905F324-7603-47D8-BB13-36DD12C3D67D}" type="pres">
      <dgm:prSet presAssocID="{9A7A4F4D-14F5-4A9C-A63C-D244851C5CE5}" presName="accentRepeatNode" presStyleLbl="solidFgAcc1" presStyleIdx="0" presStyleCnt="5" custScaleX="129928" custScaleY="118116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5DF1C68-BA92-40DF-83E1-30482D0929D2}" type="pres">
      <dgm:prSet presAssocID="{E39F7CC8-3A7A-49A4-8DCB-03527D720734}" presName="text_2" presStyleLbl="node1" presStyleIdx="1" presStyleCnt="5" custLinFactNeighborX="-951">
        <dgm:presLayoutVars>
          <dgm:bulletEnabled val="1"/>
        </dgm:presLayoutVars>
      </dgm:prSet>
      <dgm:spPr/>
    </dgm:pt>
    <dgm:pt modelId="{C66CD34F-DF8F-4B1A-8658-EEAE8BBEF042}" type="pres">
      <dgm:prSet presAssocID="{E39F7CC8-3A7A-49A4-8DCB-03527D720734}" presName="accent_2" presStyleCnt="0"/>
      <dgm:spPr/>
    </dgm:pt>
    <dgm:pt modelId="{484AAEA3-88C0-4C5A-8BB1-56063FB83CE2}" type="pres">
      <dgm:prSet presAssocID="{E39F7CC8-3A7A-49A4-8DCB-03527D720734}" presName="accentRepeatNode" presStyleLbl="solidFgAcc1" presStyleIdx="1" presStyleCnt="5" custScaleX="129928" custScaleY="118116" custLinFactNeighborX="0" custLinFactNeighborY="916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9EC4AB5-4907-4263-A5BF-64A9EC9D9ADA}" type="pres">
      <dgm:prSet presAssocID="{6C60CBA2-6066-4EA9-8DCD-A9F894D87B4D}" presName="text_3" presStyleLbl="node1" presStyleIdx="2" presStyleCnt="5" custLinFactNeighborX="847">
        <dgm:presLayoutVars>
          <dgm:bulletEnabled val="1"/>
        </dgm:presLayoutVars>
      </dgm:prSet>
      <dgm:spPr/>
    </dgm:pt>
    <dgm:pt modelId="{DFABFF99-33D4-4374-8991-8768A0FC363D}" type="pres">
      <dgm:prSet presAssocID="{6C60CBA2-6066-4EA9-8DCD-A9F894D87B4D}" presName="accent_3" presStyleCnt="0"/>
      <dgm:spPr/>
    </dgm:pt>
    <dgm:pt modelId="{5AC1B0C5-5E60-4F63-882F-241C482E5469}" type="pres">
      <dgm:prSet presAssocID="{6C60CBA2-6066-4EA9-8DCD-A9F894D87B4D}" presName="accentRepeatNode" presStyleLbl="solidFgAcc1" presStyleIdx="2" presStyleCnt="5" custScaleX="129928" custScaleY="118116" custLinFactNeighborX="-4038" custLinFactNeighborY="93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B5C3488-35F4-4042-B2F6-00646DC76271}" type="pres">
      <dgm:prSet presAssocID="{937353C8-2568-44D6-BB99-A783CAFB514A}" presName="text_4" presStyleLbl="node1" presStyleIdx="3" presStyleCnt="5">
        <dgm:presLayoutVars>
          <dgm:bulletEnabled val="1"/>
        </dgm:presLayoutVars>
      </dgm:prSet>
      <dgm:spPr/>
    </dgm:pt>
    <dgm:pt modelId="{8EF75F20-665E-4323-9FF6-C49B3857166D}" type="pres">
      <dgm:prSet presAssocID="{937353C8-2568-44D6-BB99-A783CAFB514A}" presName="accent_4" presStyleCnt="0"/>
      <dgm:spPr/>
    </dgm:pt>
    <dgm:pt modelId="{04F1E0CC-9896-4DB2-A074-229871B9700B}" type="pres">
      <dgm:prSet presAssocID="{937353C8-2568-44D6-BB99-A783CAFB514A}" presName="accentRepeatNode" presStyleLbl="solidFgAcc1" presStyleIdx="3" presStyleCnt="5" custFlipHor="1" custScaleX="36686" custScaleY="38758" custLinFactNeighborX="-90254" custLinFactNeighborY="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</dgm:pt>
    <dgm:pt modelId="{47C345AD-4D13-46B1-9196-9B6AFC13F00E}" type="pres">
      <dgm:prSet presAssocID="{ACB020D9-E948-4F83-9690-948C46D96F49}" presName="text_5" presStyleLbl="node1" presStyleIdx="4" presStyleCnt="5">
        <dgm:presLayoutVars>
          <dgm:bulletEnabled val="1"/>
        </dgm:presLayoutVars>
      </dgm:prSet>
      <dgm:spPr/>
    </dgm:pt>
    <dgm:pt modelId="{F51DCD43-FA2C-4C37-ACB8-97C29E808938}" type="pres">
      <dgm:prSet presAssocID="{ACB020D9-E948-4F83-9690-948C46D96F49}" presName="accent_5" presStyleCnt="0"/>
      <dgm:spPr/>
    </dgm:pt>
    <dgm:pt modelId="{86A5CB3A-39A9-4A89-BE24-09393EAA3AFD}" type="pres">
      <dgm:prSet presAssocID="{ACB020D9-E948-4F83-9690-948C46D96F49}" presName="accentRepeatNode" presStyleLbl="solidFgAcc1" presStyleIdx="4" presStyleCnt="5" custScaleX="129928" custScaleY="118116" custLinFactNeighborX="-6699" custLinFactNeighborY="450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3ACFD0D-1FA8-451C-A281-BE3FA871637D}" type="presOf" srcId="{ACB020D9-E948-4F83-9690-948C46D96F49}" destId="{47C345AD-4D13-46B1-9196-9B6AFC13F00E}" srcOrd="0" destOrd="0" presId="urn:microsoft.com/office/officeart/2008/layout/VerticalCurvedList"/>
    <dgm:cxn modelId="{66C9243C-BF7A-4558-A892-23401787622B}" type="presOf" srcId="{9A7A4F4D-14F5-4A9C-A63C-D244851C5CE5}" destId="{FD5788E7-29CC-4D44-ABD6-68B22B0F7672}" srcOrd="0" destOrd="0" presId="urn:microsoft.com/office/officeart/2008/layout/VerticalCurvedList"/>
    <dgm:cxn modelId="{7FC70E5E-7087-4133-926B-C4ECF0DA6121}" type="presOf" srcId="{E39F7CC8-3A7A-49A4-8DCB-03527D720734}" destId="{F5DF1C68-BA92-40DF-83E1-30482D0929D2}" srcOrd="0" destOrd="0" presId="urn:microsoft.com/office/officeart/2008/layout/VerticalCurvedList"/>
    <dgm:cxn modelId="{A4E32E49-30DF-480C-8EA1-9E37686FEE77}" type="presOf" srcId="{41E7F596-2175-4E22-9E3A-4811621571F2}" destId="{507AA6AB-186A-4AA8-A3DC-00A678C74861}" srcOrd="0" destOrd="0" presId="urn:microsoft.com/office/officeart/2008/layout/VerticalCurvedList"/>
    <dgm:cxn modelId="{58D8C050-033F-4A2C-B933-F7A1B224741D}" srcId="{41E7F596-2175-4E22-9E3A-4811621571F2}" destId="{E39F7CC8-3A7A-49A4-8DCB-03527D720734}" srcOrd="1" destOrd="0" parTransId="{C3E62614-D3F8-4738-B141-3B659511BD76}" sibTransId="{9C491028-7ECD-453B-871B-2F4FC9D8FAB4}"/>
    <dgm:cxn modelId="{2EFEBD59-D6A8-48F4-86A5-9DCA2B95F586}" type="presOf" srcId="{6C60CBA2-6066-4EA9-8DCD-A9F894D87B4D}" destId="{69EC4AB5-4907-4263-A5BF-64A9EC9D9ADA}" srcOrd="0" destOrd="0" presId="urn:microsoft.com/office/officeart/2008/layout/VerticalCurvedList"/>
    <dgm:cxn modelId="{4B4B999C-9998-48A6-B275-948BE021D556}" srcId="{41E7F596-2175-4E22-9E3A-4811621571F2}" destId="{9A7A4F4D-14F5-4A9C-A63C-D244851C5CE5}" srcOrd="0" destOrd="0" parTransId="{8148B5A9-5DC5-4CDB-B4C5-D3A45613C3EA}" sibTransId="{E01C0ADA-000D-4D29-9B52-EE5E6D710020}"/>
    <dgm:cxn modelId="{8309CAB0-6CA7-41EF-B98E-7A055CE731B9}" srcId="{41E7F596-2175-4E22-9E3A-4811621571F2}" destId="{6C60CBA2-6066-4EA9-8DCD-A9F894D87B4D}" srcOrd="2" destOrd="0" parTransId="{D7BDB401-6081-4701-A005-4F7ECC4B8193}" sibTransId="{77E92446-5C2C-48D9-863F-44751C90E300}"/>
    <dgm:cxn modelId="{67A4BFBF-3B06-4B7C-AB1B-0088191B22A7}" srcId="{41E7F596-2175-4E22-9E3A-4811621571F2}" destId="{ACB020D9-E948-4F83-9690-948C46D96F49}" srcOrd="4" destOrd="0" parTransId="{2972BEEB-A540-4CA0-BCD3-EE26CE4B3316}" sibTransId="{90AFF9D5-F30C-4D61-8C62-CC96CF95AA89}"/>
    <dgm:cxn modelId="{722B7DC3-1840-4053-8F30-B8CB0DD8856E}" type="presOf" srcId="{937353C8-2568-44D6-BB99-A783CAFB514A}" destId="{0B5C3488-35F4-4042-B2F6-00646DC76271}" srcOrd="0" destOrd="0" presId="urn:microsoft.com/office/officeart/2008/layout/VerticalCurvedList"/>
    <dgm:cxn modelId="{11A4F8DB-AD6C-4EF0-A718-1E3EF26F4950}" srcId="{41E7F596-2175-4E22-9E3A-4811621571F2}" destId="{937353C8-2568-44D6-BB99-A783CAFB514A}" srcOrd="3" destOrd="0" parTransId="{4614E541-7921-493E-97CA-D3B511B6F5A8}" sibTransId="{E79F4D38-CA43-4F0B-A8E9-3AD069A5C954}"/>
    <dgm:cxn modelId="{89F3E5FE-D060-43D1-8EA4-E5D48549C90E}" type="presOf" srcId="{E01C0ADA-000D-4D29-9B52-EE5E6D710020}" destId="{44D416DC-EBE0-4EAC-B96A-385779C0881F}" srcOrd="0" destOrd="0" presId="urn:microsoft.com/office/officeart/2008/layout/VerticalCurvedList"/>
    <dgm:cxn modelId="{1E3A9C40-51C3-4750-A86B-C7ACFA1CDED1}" type="presParOf" srcId="{507AA6AB-186A-4AA8-A3DC-00A678C74861}" destId="{7B703107-78A4-4C95-866B-7226BC6BB691}" srcOrd="0" destOrd="0" presId="urn:microsoft.com/office/officeart/2008/layout/VerticalCurvedList"/>
    <dgm:cxn modelId="{087181AF-14C5-4C4B-BF97-BE89A8BF268C}" type="presParOf" srcId="{7B703107-78A4-4C95-866B-7226BC6BB691}" destId="{F918663F-7019-43CB-9820-86B7E06C697D}" srcOrd="0" destOrd="0" presId="urn:microsoft.com/office/officeart/2008/layout/VerticalCurvedList"/>
    <dgm:cxn modelId="{BC3CAB8A-5EC0-4E28-87E9-2A4BA19E1365}" type="presParOf" srcId="{F918663F-7019-43CB-9820-86B7E06C697D}" destId="{FA1E149F-F024-4432-B545-6521900D8E83}" srcOrd="0" destOrd="0" presId="urn:microsoft.com/office/officeart/2008/layout/VerticalCurvedList"/>
    <dgm:cxn modelId="{3DD3DCC1-24F0-46BC-8F6E-1EC52E569859}" type="presParOf" srcId="{F918663F-7019-43CB-9820-86B7E06C697D}" destId="{44D416DC-EBE0-4EAC-B96A-385779C0881F}" srcOrd="1" destOrd="0" presId="urn:microsoft.com/office/officeart/2008/layout/VerticalCurvedList"/>
    <dgm:cxn modelId="{5B7758DD-A041-43B5-9943-E883BB62A716}" type="presParOf" srcId="{F918663F-7019-43CB-9820-86B7E06C697D}" destId="{7D5DC2DA-1157-40DC-A465-E2C92EC54E6B}" srcOrd="2" destOrd="0" presId="urn:microsoft.com/office/officeart/2008/layout/VerticalCurvedList"/>
    <dgm:cxn modelId="{6EFEEA9E-32E6-49BD-95D2-258A932FB784}" type="presParOf" srcId="{F918663F-7019-43CB-9820-86B7E06C697D}" destId="{D97CE4A4-8919-4761-B710-4465C8535403}" srcOrd="3" destOrd="0" presId="urn:microsoft.com/office/officeart/2008/layout/VerticalCurvedList"/>
    <dgm:cxn modelId="{25C3BFCC-9F18-4DD3-95D9-58BBFB867323}" type="presParOf" srcId="{7B703107-78A4-4C95-866B-7226BC6BB691}" destId="{FD5788E7-29CC-4D44-ABD6-68B22B0F7672}" srcOrd="1" destOrd="0" presId="urn:microsoft.com/office/officeart/2008/layout/VerticalCurvedList"/>
    <dgm:cxn modelId="{91458AEB-E5FB-4176-AEC8-9CCFE58E17C2}" type="presParOf" srcId="{7B703107-78A4-4C95-866B-7226BC6BB691}" destId="{2B3B31CE-333A-482B-8EBC-E3E8F356A939}" srcOrd="2" destOrd="0" presId="urn:microsoft.com/office/officeart/2008/layout/VerticalCurvedList"/>
    <dgm:cxn modelId="{C1E63166-FC01-4299-A3AD-958F3D48249E}" type="presParOf" srcId="{2B3B31CE-333A-482B-8EBC-E3E8F356A939}" destId="{6905F324-7603-47D8-BB13-36DD12C3D67D}" srcOrd="0" destOrd="0" presId="urn:microsoft.com/office/officeart/2008/layout/VerticalCurvedList"/>
    <dgm:cxn modelId="{4DA2BA40-20F9-4210-8BCD-7E6DAEBE414B}" type="presParOf" srcId="{7B703107-78A4-4C95-866B-7226BC6BB691}" destId="{F5DF1C68-BA92-40DF-83E1-30482D0929D2}" srcOrd="3" destOrd="0" presId="urn:microsoft.com/office/officeart/2008/layout/VerticalCurvedList"/>
    <dgm:cxn modelId="{E8EB82A5-CF74-45A3-BA48-453D87975E37}" type="presParOf" srcId="{7B703107-78A4-4C95-866B-7226BC6BB691}" destId="{C66CD34F-DF8F-4B1A-8658-EEAE8BBEF042}" srcOrd="4" destOrd="0" presId="urn:microsoft.com/office/officeart/2008/layout/VerticalCurvedList"/>
    <dgm:cxn modelId="{5F1360CA-647F-4A28-9966-B9AC1E49620D}" type="presParOf" srcId="{C66CD34F-DF8F-4B1A-8658-EEAE8BBEF042}" destId="{484AAEA3-88C0-4C5A-8BB1-56063FB83CE2}" srcOrd="0" destOrd="0" presId="urn:microsoft.com/office/officeart/2008/layout/VerticalCurvedList"/>
    <dgm:cxn modelId="{3A01F306-3607-4E18-A8B5-86B96C44EB87}" type="presParOf" srcId="{7B703107-78A4-4C95-866B-7226BC6BB691}" destId="{69EC4AB5-4907-4263-A5BF-64A9EC9D9ADA}" srcOrd="5" destOrd="0" presId="urn:microsoft.com/office/officeart/2008/layout/VerticalCurvedList"/>
    <dgm:cxn modelId="{26130A8E-B957-476C-ADEC-1CDE451970A8}" type="presParOf" srcId="{7B703107-78A4-4C95-866B-7226BC6BB691}" destId="{DFABFF99-33D4-4374-8991-8768A0FC363D}" srcOrd="6" destOrd="0" presId="urn:microsoft.com/office/officeart/2008/layout/VerticalCurvedList"/>
    <dgm:cxn modelId="{05D700C2-D7D6-4F33-9D4B-88D77C5D6CD0}" type="presParOf" srcId="{DFABFF99-33D4-4374-8991-8768A0FC363D}" destId="{5AC1B0C5-5E60-4F63-882F-241C482E5469}" srcOrd="0" destOrd="0" presId="urn:microsoft.com/office/officeart/2008/layout/VerticalCurvedList"/>
    <dgm:cxn modelId="{83C7A5E4-495C-4E96-AF47-66A6193BEE47}" type="presParOf" srcId="{7B703107-78A4-4C95-866B-7226BC6BB691}" destId="{0B5C3488-35F4-4042-B2F6-00646DC76271}" srcOrd="7" destOrd="0" presId="urn:microsoft.com/office/officeart/2008/layout/VerticalCurvedList"/>
    <dgm:cxn modelId="{1A4E12BC-3CE0-43F6-A397-D0EA7CF71CA0}" type="presParOf" srcId="{7B703107-78A4-4C95-866B-7226BC6BB691}" destId="{8EF75F20-665E-4323-9FF6-C49B3857166D}" srcOrd="8" destOrd="0" presId="urn:microsoft.com/office/officeart/2008/layout/VerticalCurvedList"/>
    <dgm:cxn modelId="{7B831EAA-0B5A-4A93-9E73-AA04EB9C7E93}" type="presParOf" srcId="{8EF75F20-665E-4323-9FF6-C49B3857166D}" destId="{04F1E0CC-9896-4DB2-A074-229871B9700B}" srcOrd="0" destOrd="0" presId="urn:microsoft.com/office/officeart/2008/layout/VerticalCurvedList"/>
    <dgm:cxn modelId="{11A09157-676A-4921-B13D-095B15DBCE59}" type="presParOf" srcId="{7B703107-78A4-4C95-866B-7226BC6BB691}" destId="{47C345AD-4D13-46B1-9196-9B6AFC13F00E}" srcOrd="9" destOrd="0" presId="urn:microsoft.com/office/officeart/2008/layout/VerticalCurvedList"/>
    <dgm:cxn modelId="{0589AF17-3CD8-4CBE-AD14-133DD6899AB5}" type="presParOf" srcId="{7B703107-78A4-4C95-866B-7226BC6BB691}" destId="{F51DCD43-FA2C-4C37-ACB8-97C29E808938}" srcOrd="10" destOrd="0" presId="urn:microsoft.com/office/officeart/2008/layout/VerticalCurvedList"/>
    <dgm:cxn modelId="{ED8EF794-60BE-4402-B673-1D96B5F5552C}" type="presParOf" srcId="{F51DCD43-FA2C-4C37-ACB8-97C29E808938}" destId="{86A5CB3A-39A9-4A89-BE24-09393EAA3A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416DC-EBE0-4EAC-B96A-385779C0881F}">
      <dsp:nvSpPr>
        <dsp:cNvPr id="0" name=""/>
        <dsp:cNvSpPr/>
      </dsp:nvSpPr>
      <dsp:spPr>
        <a:xfrm>
          <a:off x="-5698349" y="-880519"/>
          <a:ext cx="6848942" cy="6848942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788E7-29CC-4D44-ABD6-68B22B0F7672}">
      <dsp:nvSpPr>
        <dsp:cNvPr id="0" name=""/>
        <dsp:cNvSpPr/>
      </dsp:nvSpPr>
      <dsp:spPr>
        <a:xfrm>
          <a:off x="474544" y="317892"/>
          <a:ext cx="6536088" cy="636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635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977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0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Overview – PHMSA Vision and Mission 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itchFamily="18" charset="0"/>
          </a:endParaRPr>
        </a:p>
      </dsp:txBody>
      <dsp:txXfrm>
        <a:off x="474544" y="317892"/>
        <a:ext cx="6536088" cy="636191"/>
      </dsp:txXfrm>
    </dsp:sp>
    <dsp:sp modelId="{6905F324-7603-47D8-BB13-36DD12C3D67D}">
      <dsp:nvSpPr>
        <dsp:cNvPr id="0" name=""/>
        <dsp:cNvSpPr/>
      </dsp:nvSpPr>
      <dsp:spPr>
        <a:xfrm>
          <a:off x="16945" y="166335"/>
          <a:ext cx="1033238" cy="939304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DF1C68-BA92-40DF-83E1-30482D0929D2}">
      <dsp:nvSpPr>
        <dsp:cNvPr id="0" name=""/>
        <dsp:cNvSpPr/>
      </dsp:nvSpPr>
      <dsp:spPr>
        <a:xfrm>
          <a:off x="931618" y="1271874"/>
          <a:ext cx="6080212" cy="636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635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977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0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DOT 5800.1 Incident Report Overview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itchFamily="18" charset="0"/>
          </a:endParaRPr>
        </a:p>
      </dsp:txBody>
      <dsp:txXfrm>
        <a:off x="931618" y="1271874"/>
        <a:ext cx="6080212" cy="636191"/>
      </dsp:txXfrm>
    </dsp:sp>
    <dsp:sp modelId="{484AAEA3-88C0-4C5A-8BB1-56063FB83CE2}">
      <dsp:nvSpPr>
        <dsp:cNvPr id="0" name=""/>
        <dsp:cNvSpPr/>
      </dsp:nvSpPr>
      <dsp:spPr>
        <a:xfrm>
          <a:off x="472822" y="1193209"/>
          <a:ext cx="1033238" cy="9393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EC4AB5-4907-4263-A5BF-64A9EC9D9ADA}">
      <dsp:nvSpPr>
        <dsp:cNvPr id="0" name=""/>
        <dsp:cNvSpPr/>
      </dsp:nvSpPr>
      <dsp:spPr>
        <a:xfrm>
          <a:off x="1146304" y="2225856"/>
          <a:ext cx="5940295" cy="636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635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977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0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Uses of Information</a:t>
          </a:r>
        </a:p>
      </dsp:txBody>
      <dsp:txXfrm>
        <a:off x="1146304" y="2225856"/>
        <a:ext cx="5940295" cy="636191"/>
      </dsp:txXfrm>
    </dsp:sp>
    <dsp:sp modelId="{5AC1B0C5-5E60-4F63-882F-241C482E5469}">
      <dsp:nvSpPr>
        <dsp:cNvPr id="0" name=""/>
        <dsp:cNvSpPr/>
      </dsp:nvSpPr>
      <dsp:spPr>
        <a:xfrm>
          <a:off x="580627" y="2148773"/>
          <a:ext cx="1033238" cy="9393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5C3488-35F4-4042-B2F6-00646DC76271}">
      <dsp:nvSpPr>
        <dsp:cNvPr id="0" name=""/>
        <dsp:cNvSpPr/>
      </dsp:nvSpPr>
      <dsp:spPr>
        <a:xfrm>
          <a:off x="989441" y="3179838"/>
          <a:ext cx="6080212" cy="636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635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977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Trends &amp; Statistics</a:t>
          </a:r>
        </a:p>
      </dsp:txBody>
      <dsp:txXfrm>
        <a:off x="989441" y="3179838"/>
        <a:ext cx="6080212" cy="636191"/>
      </dsp:txXfrm>
    </dsp:sp>
    <dsp:sp modelId="{04F1E0CC-9896-4DB2-A074-229871B9700B}">
      <dsp:nvSpPr>
        <dsp:cNvPr id="0" name=""/>
        <dsp:cNvSpPr/>
      </dsp:nvSpPr>
      <dsp:spPr>
        <a:xfrm flipH="1">
          <a:off x="125835" y="3343824"/>
          <a:ext cx="291741" cy="308218"/>
        </a:xfrm>
        <a:prstGeom prst="ellipse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7C345AD-4D13-46B1-9196-9B6AFC13F00E}">
      <dsp:nvSpPr>
        <dsp:cNvPr id="0" name=""/>
        <dsp:cNvSpPr/>
      </dsp:nvSpPr>
      <dsp:spPr>
        <a:xfrm>
          <a:off x="533565" y="4133820"/>
          <a:ext cx="6536088" cy="636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635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977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0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Questions </a:t>
          </a:r>
        </a:p>
      </dsp:txBody>
      <dsp:txXfrm>
        <a:off x="533565" y="4133820"/>
        <a:ext cx="6536088" cy="636191"/>
      </dsp:txXfrm>
    </dsp:sp>
    <dsp:sp modelId="{86A5CB3A-39A9-4A89-BE24-09393EAA3AFD}">
      <dsp:nvSpPr>
        <dsp:cNvPr id="0" name=""/>
        <dsp:cNvSpPr/>
      </dsp:nvSpPr>
      <dsp:spPr>
        <a:xfrm>
          <a:off x="0" y="4018057"/>
          <a:ext cx="1033238" cy="93930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258AC-A24F-4103-A033-43487A9832E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32BD9-E0B5-4F87-8870-090C1C8FF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6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75EB7-2F3E-40FC-B7F5-2D6C10A502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68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7D5-404F-42C0-8A0C-AF469BF4C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FA7-1E1E-40CD-8DB6-7A8343B7DA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7D5-404F-42C0-8A0C-AF469BF4C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FA7-1E1E-40CD-8DB6-7A8343B7DA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7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7D5-404F-42C0-8A0C-AF469BF4C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FA7-1E1E-40CD-8DB6-7A8343B7DA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6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6370638"/>
            <a:ext cx="3860800" cy="48736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19F28EF-447D-42BE-84AD-4173871F8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1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7D5-404F-42C0-8A0C-AF469BF4C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FA7-1E1E-40CD-8DB6-7A8343B7DA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4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7D5-404F-42C0-8A0C-AF469BF4C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FA7-1E1E-40CD-8DB6-7A8343B7DA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2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7D5-404F-42C0-8A0C-AF469BF4C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FA7-1E1E-40CD-8DB6-7A8343B7DA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2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7D5-404F-42C0-8A0C-AF469BF4C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FA7-1E1E-40CD-8DB6-7A8343B7DA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5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7D5-404F-42C0-8A0C-AF469BF4C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FA7-1E1E-40CD-8DB6-7A8343B7DA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7D5-404F-42C0-8A0C-AF469BF4C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FA7-1E1E-40CD-8DB6-7A8343B7DA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4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7D5-404F-42C0-8A0C-AF469BF4C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FA7-1E1E-40CD-8DB6-7A8343B7DA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6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7D5-404F-42C0-8A0C-AF469BF4C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FA7-1E1E-40CD-8DB6-7A8343B7DA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6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A97D5-404F-42C0-8A0C-AF469BF4C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FFA7-1E1E-40CD-8DB6-7A8343B7DA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6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HM_Requests@dot.gov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7648" y="2334965"/>
            <a:ext cx="2057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PROGRAM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MANAGEMENT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REVIEW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Task 16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Period of Review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(JAN-MARCH)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5/26/2016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0" y="19051"/>
            <a:ext cx="9296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50000"/>
              </a:spcBef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Hazardous Materials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Incident Reporting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52926" y="1498600"/>
            <a:ext cx="3270345" cy="2667000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ubtitle 2"/>
          <p:cNvSpPr txBox="1">
            <a:spLocks/>
          </p:cNvSpPr>
          <p:nvPr/>
        </p:nvSpPr>
        <p:spPr>
          <a:xfrm>
            <a:off x="1758997" y="4038600"/>
            <a:ext cx="8458200" cy="210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"/>
              <a:defRPr sz="2800" b="1" kern="1200">
                <a:solidFill>
                  <a:schemeClr val="tx2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b="0" kern="1200">
                <a:solidFill>
                  <a:srgbClr val="007CA8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ACC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Presented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ACC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Serita McKoy- Program Analyst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ACC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PHMSA – Office of Hazardous Materials Safety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ACC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Non Profit Grants Conference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ACC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March 10, 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ACC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DOT HQ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ACC6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78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36521" y="65088"/>
            <a:ext cx="9202723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500" b="1" kern="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What Data Do We Collect Via the 5800.1?</a:t>
            </a:r>
          </a:p>
        </p:txBody>
      </p:sp>
      <p:pic>
        <p:nvPicPr>
          <p:cNvPr id="3" name="Picture 6" descr="http://www.datainterfuse.com/images/picservices.pn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082444" y="1667609"/>
            <a:ext cx="3585556" cy="24804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37704" y="958570"/>
            <a:ext cx="8229600" cy="49850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Who, What, Where, and When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Characteristics of the release: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Material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Packaging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Hazard Communication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Handling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Compliance and non-compliance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Consequences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Causation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9" descr="C:\Users\551733\AppData\Local\Microsoft\Windows\Temporary Internet Files\Content.IE5\3KRFCE2N\MM90018558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958569"/>
            <a:ext cx="5905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551733\AppData\Local\Microsoft\Windows\Temporary Internet Files\Content.IE5\3KRFCE2N\MM90018558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14" y="1549119"/>
            <a:ext cx="5905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551733\AppData\Local\Microsoft\Windows\Temporary Internet Files\Content.IE5\3KRFCE2N\MM90018558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60" y="3852792"/>
            <a:ext cx="5905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551733\AppData\Local\Microsoft\Windows\Temporary Internet Files\Content.IE5\3KRFCE2N\MM90018558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27" y="4503177"/>
            <a:ext cx="5905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551733\AppData\Local\Microsoft\Windows\Temporary Internet Files\Content.IE5\3KRFCE2N\MM90018558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398">
            <a:off x="2061830" y="5149566"/>
            <a:ext cx="5905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9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24" y="879901"/>
            <a:ext cx="526071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725" y="879902"/>
            <a:ext cx="271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Identify</a:t>
            </a:r>
            <a:r>
              <a:rPr lang="en-US" sz="1600" dirty="0">
                <a:solidFill>
                  <a:prstClr val="black"/>
                </a:solidFill>
              </a:rPr>
              <a:t> key hazards, risk factors and issues</a:t>
            </a: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3526" y="2995788"/>
            <a:ext cx="1962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Monitor </a:t>
            </a:r>
            <a:r>
              <a:rPr lang="en-US" sz="1600" dirty="0">
                <a:solidFill>
                  <a:prstClr val="black"/>
                </a:solidFill>
              </a:rPr>
              <a:t>to ensure compliance, course correction and continuous improvement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5257801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Manage</a:t>
            </a:r>
            <a:r>
              <a:rPr lang="en-US" sz="1600" dirty="0">
                <a:solidFill>
                  <a:prstClr val="black"/>
                </a:solidFill>
              </a:rPr>
              <a:t> the risk through implementation of strategies and communication with stakeholders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2338" y="2590800"/>
            <a:ext cx="1858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Assess</a:t>
            </a:r>
            <a:r>
              <a:rPr lang="en-US" sz="1600" dirty="0">
                <a:solidFill>
                  <a:prstClr val="black"/>
                </a:solidFill>
              </a:rPr>
              <a:t> the risk associated with each factor and develop mitigation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41734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C6BD-4799-4FE7-B1B1-5CBEFB46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b="1" kern="0" dirty="0">
                <a:solidFill>
                  <a:srgbClr val="000099"/>
                </a:solidFill>
                <a:latin typeface="Cambria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Incident Statistics</a:t>
            </a:r>
            <a:br>
              <a:rPr lang="en-US" sz="4000" b="1" dirty="0">
                <a:solidFill>
                  <a:srgbClr val="1F497D"/>
                </a:solidFill>
                <a:latin typeface="Cambria" pitchFamily="18" charset="0"/>
              </a:rPr>
            </a:br>
            <a:endParaRPr lang="en-US" sz="4000" b="1" dirty="0">
              <a:solidFill>
                <a:srgbClr val="1F497D"/>
              </a:solidFill>
              <a:latin typeface="Cambria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A358C4-F7CA-4F6A-B8FB-1B73167B1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7811"/>
              </p:ext>
            </p:extLst>
          </p:nvPr>
        </p:nvGraphicFramePr>
        <p:xfrm>
          <a:off x="609600" y="914399"/>
          <a:ext cx="10802112" cy="475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216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 descr="image2.png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56" y="1"/>
            <a:ext cx="9009888" cy="59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3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 descr="image1.png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0"/>
            <a:ext cx="9095232" cy="57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6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 descr="image1.png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0"/>
            <a:ext cx="8570976" cy="59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76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59609" y="1009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100" kern="0" dirty="0">
                <a:solidFill>
                  <a:srgbClr val="0000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Incident Statistics</a:t>
            </a:r>
            <a:br>
              <a:rPr lang="en-US" sz="4100" kern="0" dirty="0">
                <a:solidFill>
                  <a:srgbClr val="000099"/>
                </a:solidFill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n-US" sz="4100" kern="0" dirty="0">
              <a:solidFill>
                <a:srgbClr val="000099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DA0AC1C-029A-41E1-BE47-CA5FBB845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884192"/>
              </p:ext>
            </p:extLst>
          </p:nvPr>
        </p:nvGraphicFramePr>
        <p:xfrm>
          <a:off x="1616364" y="720436"/>
          <a:ext cx="8950036" cy="4747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9967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59609" y="1009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100" kern="0" dirty="0">
                <a:solidFill>
                  <a:srgbClr val="0000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Incident Statistics</a:t>
            </a:r>
            <a:br>
              <a:rPr lang="en-US" sz="4100" kern="0" dirty="0">
                <a:solidFill>
                  <a:srgbClr val="000099"/>
                </a:solidFill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n-US" sz="4100" kern="0" dirty="0">
              <a:solidFill>
                <a:srgbClr val="000099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2C99A2-7DD8-4795-AB22-DFCFCDF1E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641552"/>
              </p:ext>
            </p:extLst>
          </p:nvPr>
        </p:nvGraphicFramePr>
        <p:xfrm>
          <a:off x="1731264" y="731520"/>
          <a:ext cx="9009887" cy="498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2649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59609" y="1009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500" kern="0" dirty="0">
                <a:solidFill>
                  <a:srgbClr val="0000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Incident Statistics</a:t>
            </a:r>
            <a:br>
              <a:rPr lang="en-US" sz="4500" kern="0" dirty="0">
                <a:solidFill>
                  <a:srgbClr val="000099"/>
                </a:solidFill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n-US" sz="4500" kern="0" dirty="0">
              <a:solidFill>
                <a:srgbClr val="000099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27DD9FF-EE58-4BE1-86F4-A9AACBE03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338295"/>
              </p:ext>
            </p:extLst>
          </p:nvPr>
        </p:nvGraphicFramePr>
        <p:xfrm>
          <a:off x="1859608" y="757382"/>
          <a:ext cx="8564551" cy="498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161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BEC9A1-A367-490B-8EBD-2F04851C6026}"/>
              </a:ext>
            </a:extLst>
          </p:cNvPr>
          <p:cNvGrpSpPr/>
          <p:nvPr/>
        </p:nvGrpSpPr>
        <p:grpSpPr>
          <a:xfrm>
            <a:off x="1225578" y="289188"/>
            <a:ext cx="9805396" cy="5723028"/>
            <a:chOff x="1225578" y="289188"/>
            <a:chExt cx="9805396" cy="572302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E599F5E-370F-4FD0-AFA9-5691C7046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9075" y="808038"/>
              <a:ext cx="6168494" cy="5204178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225578" y="289188"/>
              <a:ext cx="9805396" cy="3003022"/>
              <a:chOff x="-298422" y="289188"/>
              <a:chExt cx="9805396" cy="3003022"/>
            </a:xfrm>
          </p:grpSpPr>
          <p:sp>
            <p:nvSpPr>
              <p:cNvPr id="5" name="Line Callout 1 4"/>
              <p:cNvSpPr/>
              <p:nvPr/>
            </p:nvSpPr>
            <p:spPr>
              <a:xfrm>
                <a:off x="7601974" y="1101549"/>
                <a:ext cx="1905000" cy="717550"/>
              </a:xfrm>
              <a:prstGeom prst="borderCallout1">
                <a:avLst>
                  <a:gd name="adj1" fmla="val 44275"/>
                  <a:gd name="adj2" fmla="val 352"/>
                  <a:gd name="adj3" fmla="val 19501"/>
                  <a:gd name="adj4" fmla="val -180269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Only select State if you are searching for information on one particular state</a:t>
                </a:r>
              </a:p>
            </p:txBody>
          </p:sp>
          <p:sp>
            <p:nvSpPr>
              <p:cNvPr id="6" name="Line Callout 1 5"/>
              <p:cNvSpPr/>
              <p:nvPr/>
            </p:nvSpPr>
            <p:spPr>
              <a:xfrm>
                <a:off x="-215196" y="289188"/>
                <a:ext cx="1587500" cy="1417991"/>
              </a:xfrm>
              <a:prstGeom prst="borderCallout1">
                <a:avLst>
                  <a:gd name="adj1" fmla="val 52307"/>
                  <a:gd name="adj2" fmla="val 100769"/>
                  <a:gd name="adj3" fmla="val 49885"/>
                  <a:gd name="adj4" fmla="val 11954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If you are not searching for a specific incident, you may enter a date range to view a certain amount of months/years of data</a:t>
                </a:r>
              </a:p>
            </p:txBody>
          </p:sp>
          <p:sp>
            <p:nvSpPr>
              <p:cNvPr id="7" name="Line Callout 1 6"/>
              <p:cNvSpPr/>
              <p:nvPr/>
            </p:nvSpPr>
            <p:spPr>
              <a:xfrm>
                <a:off x="-298422" y="2377810"/>
                <a:ext cx="2139287" cy="914400"/>
              </a:xfrm>
              <a:prstGeom prst="borderCallout1">
                <a:avLst>
                  <a:gd name="adj1" fmla="val 1641"/>
                  <a:gd name="adj2" fmla="val 50110"/>
                  <a:gd name="adj3" fmla="val -84797"/>
                  <a:gd name="adj4" fmla="val 96215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Select one or more modes if you want to filter your results to show incidents </a:t>
                </a: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only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for that mode.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*Note: To view all modes, leave this field blank.</a:t>
                </a:r>
              </a:p>
            </p:txBody>
          </p:sp>
        </p:grpSp>
      </p:grpSp>
      <p:sp>
        <p:nvSpPr>
          <p:cNvPr id="8" name="Title 1"/>
          <p:cNvSpPr txBox="1">
            <a:spLocks/>
          </p:cNvSpPr>
          <p:nvPr/>
        </p:nvSpPr>
        <p:spPr>
          <a:xfrm>
            <a:off x="1695379" y="76201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Trends and Statistics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34" y="152400"/>
            <a:ext cx="8766175" cy="56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269333"/>
              </p:ext>
            </p:extLst>
          </p:nvPr>
        </p:nvGraphicFramePr>
        <p:xfrm>
          <a:off x="2590800" y="928352"/>
          <a:ext cx="7086600" cy="508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33500" y="152400"/>
            <a:ext cx="9115044" cy="1005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 charset="0"/>
              </a:rPr>
              <a:t>Agenda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20738" y="3974416"/>
            <a:ext cx="1033238" cy="939304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5214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5903-BA25-4AF3-BDF9-0A347FAC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b="1" kern="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Trends and Statistics</a:t>
            </a:r>
            <a:br>
              <a:rPr lang="en-US" altLang="en-US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26374-0DD4-4B1B-9828-7718503E1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A2679B-6385-4ED1-B636-90B2B286F576}"/>
              </a:ext>
            </a:extLst>
          </p:cNvPr>
          <p:cNvGrpSpPr/>
          <p:nvPr/>
        </p:nvGrpSpPr>
        <p:grpSpPr>
          <a:xfrm>
            <a:off x="92355" y="1072444"/>
            <a:ext cx="11787284" cy="4707467"/>
            <a:chOff x="92355" y="1072444"/>
            <a:chExt cx="11787284" cy="47074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5764DB-6061-4435-A925-80040AC81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360" y="1072444"/>
              <a:ext cx="11567279" cy="4707467"/>
            </a:xfrm>
            <a:prstGeom prst="rect">
              <a:avLst/>
            </a:prstGeom>
          </p:spPr>
        </p:pic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A19A5028-BE1A-4C02-A29C-882641F3F1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140000">
              <a:off x="1584964" y="2036600"/>
              <a:ext cx="3323385" cy="2121987"/>
            </a:xfrm>
            <a:prstGeom prst="triangle">
              <a:avLst>
                <a:gd name="adj" fmla="val 96783"/>
              </a:avLst>
            </a:prstGeom>
            <a:gradFill rotWithShape="1">
              <a:gsLst>
                <a:gs pos="0">
                  <a:srgbClr val="6699FF">
                    <a:alpha val="2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Line Callout 1 11">
              <a:extLst>
                <a:ext uri="{FF2B5EF4-FFF2-40B4-BE49-F238E27FC236}">
                  <a16:creationId xmlns:a16="http://schemas.microsoft.com/office/drawing/2014/main" id="{1CBA4839-CB00-43A8-BC34-AA1D0A46ED63}"/>
                </a:ext>
              </a:extLst>
            </p:cNvPr>
            <p:cNvSpPr/>
            <p:nvPr/>
          </p:nvSpPr>
          <p:spPr>
            <a:xfrm>
              <a:off x="92355" y="1889939"/>
              <a:ext cx="1436759" cy="842963"/>
            </a:xfrm>
            <a:prstGeom prst="borderCallout1">
              <a:avLst>
                <a:gd name="adj1" fmla="val 52307"/>
                <a:gd name="adj2" fmla="val 100769"/>
                <a:gd name="adj3" fmla="val -46382"/>
                <a:gd name="adj4" fmla="val 14605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prstClr val="white"/>
                  </a:solidFill>
                </a:rPr>
                <a:t>You can export “all fields” or the “most requested fields”.</a:t>
              </a:r>
            </a:p>
          </p:txBody>
        </p:sp>
        <p:sp>
          <p:nvSpPr>
            <p:cNvPr id="10" name="Line Callout 1 11">
              <a:extLst>
                <a:ext uri="{FF2B5EF4-FFF2-40B4-BE49-F238E27FC236}">
                  <a16:creationId xmlns:a16="http://schemas.microsoft.com/office/drawing/2014/main" id="{70B615DB-AB42-401A-984F-5EC30DEB2222}"/>
                </a:ext>
              </a:extLst>
            </p:cNvPr>
            <p:cNvSpPr/>
            <p:nvPr/>
          </p:nvSpPr>
          <p:spPr>
            <a:xfrm>
              <a:off x="2329970" y="4777550"/>
              <a:ext cx="1436759" cy="842963"/>
            </a:xfrm>
            <a:prstGeom prst="borderCallout1">
              <a:avLst>
                <a:gd name="adj1" fmla="val 52307"/>
                <a:gd name="adj2" fmla="val 100769"/>
                <a:gd name="adj3" fmla="val -35668"/>
                <a:gd name="adj4" fmla="val 145264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prstClr val="white"/>
                  </a:solidFill>
                </a:rPr>
                <a:t>You can export “all fields” or the “most requested fields”.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281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0" y="1524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kern="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Incident Report Statistics</a:t>
            </a:r>
            <a:endParaRPr lang="en-US" altLang="en-US" sz="30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73625" y="914400"/>
            <a:ext cx="240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Available Reports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52600" y="1447801"/>
            <a:ext cx="4267200" cy="3916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Yearly Incident Summary Reports</a:t>
            </a:r>
          </a:p>
          <a:p>
            <a:pPr marL="640080"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Casualty Classification</a:t>
            </a:r>
          </a:p>
          <a:p>
            <a:pPr marL="640080"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Transportation Phase </a:t>
            </a:r>
          </a:p>
          <a:p>
            <a:pPr marL="640080"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Incidents by Results</a:t>
            </a:r>
          </a:p>
          <a:p>
            <a:pPr marL="640080"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Incidents Cause by Mode</a:t>
            </a:r>
          </a:p>
          <a:p>
            <a:pPr marL="640080"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Incident by Hazard Class</a:t>
            </a:r>
          </a:p>
          <a:p>
            <a:pPr marL="640080"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Incidents by Commodity Rank</a:t>
            </a:r>
          </a:p>
          <a:p>
            <a:pPr marL="640080"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Undeclared Incidents by State</a:t>
            </a:r>
          </a:p>
          <a:p>
            <a:pPr marL="640080"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Bulk Containers </a:t>
            </a:r>
          </a:p>
          <a:p>
            <a:pPr marL="640080"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Incidents by State</a:t>
            </a:r>
          </a:p>
          <a:p>
            <a:pPr marL="640080"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Serious Incidents Map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198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en-US" sz="19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Year Incident Summary Reports</a:t>
            </a:r>
          </a:p>
          <a:p>
            <a:pPr marL="640080">
              <a:defRPr/>
            </a:pPr>
            <a:r>
              <a:rPr lang="en-US" sz="1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 Incidents </a:t>
            </a:r>
          </a:p>
          <a:p>
            <a:pPr marL="640080">
              <a:defRPr/>
            </a:pPr>
            <a:r>
              <a:rPr lang="en-US" sz="1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Accident/Derailment Incidents </a:t>
            </a:r>
          </a:p>
          <a:p>
            <a:pPr marL="640080">
              <a:defRPr/>
            </a:pPr>
            <a:r>
              <a:rPr lang="en-US" sz="1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RAM Incidents</a:t>
            </a:r>
          </a:p>
          <a:p>
            <a:pPr marL="640080">
              <a:defRPr/>
            </a:pPr>
            <a:r>
              <a:rPr lang="en-US" sz="1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Waste Incidents</a:t>
            </a:r>
          </a:p>
          <a:p>
            <a:pPr marL="640080">
              <a:defRPr/>
            </a:pPr>
            <a:r>
              <a:rPr lang="en-US" sz="1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Serious Incidents (Old definition)</a:t>
            </a:r>
          </a:p>
          <a:p>
            <a:pPr marL="640080">
              <a:defRPr/>
            </a:pPr>
            <a:r>
              <a:rPr lang="en-US" sz="1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Serious Incidents (Current definition)</a:t>
            </a:r>
          </a:p>
          <a:p>
            <a:pPr marL="640080">
              <a:defRPr/>
            </a:pPr>
            <a:r>
              <a:rPr lang="en-US" sz="1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Undeclared Incidents </a:t>
            </a:r>
          </a:p>
          <a:p>
            <a:pPr marL="640080">
              <a:defRPr/>
            </a:pPr>
            <a:r>
              <a:rPr lang="en-US" sz="1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Bulk Incidents</a:t>
            </a:r>
          </a:p>
          <a:p>
            <a:pPr marL="640080">
              <a:defRPr/>
            </a:pPr>
            <a:r>
              <a:rPr lang="en-US" sz="1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Non-Bulk Incidents</a:t>
            </a:r>
          </a:p>
          <a:p>
            <a:pPr>
              <a:buFontTx/>
              <a:buNone/>
              <a:defRPr/>
            </a:pPr>
            <a:endParaRPr lang="en-US" sz="1400" kern="0" dirty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59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0" y="1524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Incident Report Statistics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87630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48" y="790575"/>
            <a:ext cx="875805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89013"/>
            <a:ext cx="6248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3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0" y="762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Incident Contact Information</a:t>
            </a:r>
            <a:endParaRPr kumimoji="0" lang="en-US" alt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219200"/>
            <a:ext cx="82296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Hazardous Materials Information Center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800-647-4922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General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Inquiries - Email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PhmsaHAZMATICS@dot.gov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54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59609" y="1009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000" kern="0" dirty="0">
                <a:solidFill>
                  <a:srgbClr val="000099"/>
                </a:solidFill>
                <a:cs typeface="Arial" pitchFamily="34" charset="0"/>
              </a:rPr>
              <a:t>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2BD642-B4E2-46AC-AC4F-52BB218CA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913" y="1243999"/>
            <a:ext cx="2577154" cy="32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71800" y="152400"/>
            <a:ext cx="6324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 pitchFamily="34" charset="0"/>
              </a:rPr>
              <a:t>PHMSA Mission &amp; Vision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35679" y="3123322"/>
            <a:ext cx="3474521" cy="2702628"/>
          </a:xfrm>
          <a:prstGeom prst="rect">
            <a:avLst/>
          </a:prstGeom>
          <a:solidFill>
            <a:srgbClr val="002060"/>
          </a:solidFill>
          <a:ln w="127000" cmpd="dbl">
            <a:solidFill>
              <a:srgbClr val="8064A2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PHMSA’s vision is to become the most innovative transportation safety organization in the world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094748"/>
            <a:ext cx="4572000" cy="269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16100" y="999067"/>
            <a:ext cx="8636000" cy="1914642"/>
          </a:xfrm>
          <a:prstGeom prst="rect">
            <a:avLst/>
          </a:prstGeom>
          <a:solidFill>
            <a:srgbClr val="002060"/>
          </a:solidFill>
          <a:ln w="127000" cmpd="dbl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PHMSA’s mission is to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protect people and the environment by advancing the safe transportation of energy and other hazardous materials that are essential to our daily lives.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03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 in Our People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Communication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for Innovation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Foster Transparency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Engagement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152400"/>
            <a:ext cx="6324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 pitchFamily="34" charset="0"/>
              </a:rPr>
              <a:t>OHMS Key Priorities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1" y="2133601"/>
            <a:ext cx="3932261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0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7C4C17-850E-4D74-BC28-AC532340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09" y="73890"/>
            <a:ext cx="10104581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8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99" y="2819400"/>
            <a:ext cx="5818819" cy="2982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1854" y="569136"/>
            <a:ext cx="9144000" cy="203132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1854" y="762000"/>
            <a:ext cx="891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Incidents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524000" y="2137401"/>
            <a:ext cx="3659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“Think before you” ship!”</a:t>
            </a:r>
          </a:p>
        </p:txBody>
      </p:sp>
    </p:spTree>
    <p:extLst>
      <p:ext uri="{BB962C8B-B14F-4D97-AF65-F5344CB8AC3E}">
        <p14:creationId xmlns:p14="http://schemas.microsoft.com/office/powerpoint/2010/main" val="226697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981200" y="-38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kern="0" dirty="0">
                <a:solidFill>
                  <a:srgbClr val="000099"/>
                </a:solidFill>
                <a:latin typeface="Cambria" panose="02040503050406030204" pitchFamily="18" charset="0"/>
                <a:cs typeface="Arial" pitchFamily="34" charset="0"/>
              </a:rPr>
              <a:t>What is an Incident?</a:t>
            </a:r>
            <a:endParaRPr lang="en-US" altLang="en-US" sz="4000" b="1" dirty="0">
              <a:solidFill>
                <a:srgbClr val="1F497D"/>
              </a:solidFill>
              <a:latin typeface="Cambria" panose="02040503050406030204" pitchFamily="18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5125" y="1174928"/>
            <a:ext cx="9108583" cy="4739615"/>
            <a:chOff x="31124" y="1174927"/>
            <a:chExt cx="9108583" cy="473961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4" y="1174927"/>
              <a:ext cx="5181600" cy="47396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5101107" y="1174927"/>
              <a:ext cx="4038600" cy="4560545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en-US" sz="3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An </a:t>
              </a:r>
              <a:r>
                <a:rPr kumimoji="0" lang="en-US" altLang="en-US" sz="34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unintentional release</a:t>
              </a:r>
              <a:r>
                <a:rPr kumimoji="0" lang="en-US" altLang="en-US" sz="3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of a hazardous material or discharge of hazardous waste;  a cargo tank with a capacity of 1,000 gallons or greater containing any hazardous material that </a:t>
              </a:r>
              <a:r>
                <a:rPr kumimoji="0" lang="en-US" altLang="en-US" sz="34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suffers structural damage</a:t>
              </a:r>
              <a:r>
                <a:rPr kumimoji="0" lang="en-US" altLang="en-US" sz="3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to the lading retention system; or an </a:t>
              </a:r>
              <a:r>
                <a:rPr kumimoji="0" lang="en-US" altLang="en-US" sz="34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undeclared hazardous material</a:t>
              </a:r>
              <a:r>
                <a:rPr kumimoji="0" lang="en-US" altLang="en-US" sz="3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30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981200" y="-1899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kern="0" dirty="0">
                <a:solidFill>
                  <a:srgbClr val="000099"/>
                </a:solidFill>
                <a:latin typeface="Cambria" panose="02040503050406030204" pitchFamily="18" charset="0"/>
                <a:cs typeface="Arial" pitchFamily="34" charset="0"/>
              </a:rPr>
              <a:t>When is a DOT 5800.1 Form required?</a:t>
            </a:r>
            <a:endParaRPr lang="en-US" altLang="en-US" sz="36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28800" y="953037"/>
            <a:ext cx="85344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49 CFR Parts 171-180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requires certain types of incidents be reported.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Section 171.15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requires an immediate telephonic report be filed within 12 hours of certain hazmat incidents.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person is killed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Injury requiring admittance to the hospital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Evacuation of general public for one hour or more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or more major transportation arteries are closed for one hour or more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Operational flight plan is altered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Fire, breakage, spillage involving radioactive material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Fire, breakage, spillage involving an infectious substance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Release of marine pollutant in a quantity exceeding 450 liters for liquid or 400 kilograms for solids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77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053107" y="-2371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kern="0" dirty="0">
                <a:solidFill>
                  <a:srgbClr val="000099"/>
                </a:solidFill>
                <a:latin typeface="Cambria" panose="02040503050406030204" pitchFamily="18" charset="0"/>
                <a:cs typeface="Arial" pitchFamily="34" charset="0"/>
              </a:rPr>
              <a:t>When is a DOT 5800.1 Form required?</a:t>
            </a:r>
            <a:endParaRPr lang="en-US" altLang="en-US" sz="36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76400" y="762000"/>
            <a:ext cx="861060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Section 171.16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requires that a 5800.1 report be submitted within 30 days of discovery of any of the following: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 incident that was reported under 171.15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 unintentional release of a hazardous material during transportation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Release of a hazardous waste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Undeclared shipment with no release is discovered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Specification Cargo Tank 1,000 gallons or greater containing hazardous materials that received structural damage to the lading retention system and did not have a release.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406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678</Words>
  <Application>Microsoft Office PowerPoint</Application>
  <PresentationFormat>Widescreen</PresentationFormat>
  <Paragraphs>130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an Incident?</vt:lpstr>
      <vt:lpstr>When is a DOT 5800.1 Form required?</vt:lpstr>
      <vt:lpstr>When is a DOT 5800.1 Form required?</vt:lpstr>
      <vt:lpstr>PowerPoint Presentation</vt:lpstr>
      <vt:lpstr>PowerPoint Presentation</vt:lpstr>
      <vt:lpstr>Incident Statistics </vt:lpstr>
      <vt:lpstr>PowerPoint Presentation</vt:lpstr>
      <vt:lpstr>PowerPoint Presentation</vt:lpstr>
      <vt:lpstr>PowerPoint Presentation</vt:lpstr>
      <vt:lpstr>Incident Statistics </vt:lpstr>
      <vt:lpstr>Incident Statistics </vt:lpstr>
      <vt:lpstr>Incident Statistics </vt:lpstr>
      <vt:lpstr>PowerPoint Presentation</vt:lpstr>
      <vt:lpstr>Trends and Statistics 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McKoy, Serita (PHMSA)</dc:creator>
  <cp:lastModifiedBy>Sheppard, Carla (PHMSA)</cp:lastModifiedBy>
  <cp:revision>36</cp:revision>
  <dcterms:created xsi:type="dcterms:W3CDTF">2020-03-04T15:02:12Z</dcterms:created>
  <dcterms:modified xsi:type="dcterms:W3CDTF">2020-03-10T11:06:41Z</dcterms:modified>
</cp:coreProperties>
</file>