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B69A5-BA6F-4BB5-A40A-0EC1B5725B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25C8E-9DE7-42FE-A9BB-92C35561222A}" type="datetimeFigureOut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F28EF-447D-42BE-84AD-4173871F876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1" descr="http://one10.dot.gov/office/phmsa/PHG/Shared%20Documents/PHMSA-icon-2560-X-144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535" y="0"/>
            <a:ext cx="13500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76200" y="762000"/>
            <a:ext cx="891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DOT_PHMSA_LONG signature_bb_jpg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2717" y="76200"/>
            <a:ext cx="1421283" cy="609600"/>
          </a:xfrm>
          <a:prstGeom prst="rect">
            <a:avLst/>
          </a:prstGeom>
          <a:noFill/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16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PHMSA’s FY2015 IT Portfolio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533400" cy="365125"/>
          </a:xfrm>
        </p:spPr>
        <p:txBody>
          <a:bodyPr/>
          <a:lstStyle/>
          <a:p>
            <a:pPr>
              <a:defRPr/>
            </a:pPr>
            <a:fld id="{A37B69A5-BA6F-4BB5-A40A-0EC1B5725BB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Georgia" panose="02040502050405020303" pitchFamily="18" charset="0"/>
              </a:rPr>
              <a:t>Annual Nonprofit Hazmat Grantee Meeting</a:t>
            </a:r>
          </a:p>
          <a:p>
            <a:r>
              <a:rPr lang="en-US" dirty="0">
                <a:latin typeface="Georgia" panose="02040502050405020303" pitchFamily="18" charset="0"/>
              </a:rPr>
              <a:t>Grant Management Training</a:t>
            </a:r>
          </a:p>
          <a:p>
            <a:r>
              <a:rPr lang="en-US" dirty="0">
                <a:latin typeface="Georgia" panose="02040502050405020303" pitchFamily="18" charset="0"/>
              </a:rPr>
              <a:t>Bonita Brown</a:t>
            </a:r>
          </a:p>
        </p:txBody>
      </p:sp>
    </p:spTree>
    <p:extLst>
      <p:ext uri="{BB962C8B-B14F-4D97-AF65-F5344CB8AC3E}">
        <p14:creationId xmlns:p14="http://schemas.microsoft.com/office/powerpoint/2010/main" val="94288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 Highlights</a:t>
            </a:r>
          </a:p>
          <a:p>
            <a:r>
              <a:rPr lang="en-US" dirty="0"/>
              <a:t>Program Management Updates</a:t>
            </a:r>
          </a:p>
          <a:p>
            <a:r>
              <a:rPr lang="en-US" dirty="0"/>
              <a:t>Financial Management Updates</a:t>
            </a:r>
          </a:p>
          <a:p>
            <a:r>
              <a:rPr lang="en-US" dirty="0"/>
              <a:t>Federal Grant Regulation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2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Performance Output Highlights</a:t>
            </a:r>
          </a:p>
          <a:p>
            <a:pPr marL="0" indent="0" algn="ctr">
              <a:buNone/>
            </a:pPr>
            <a:r>
              <a:rPr lang="en-US" sz="1800" dirty="0"/>
              <a:t>(Resource:  Most Recent Report to Congress)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dirty="0"/>
              <a:t>Thank You!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892344"/>
              </p:ext>
            </p:extLst>
          </p:nvPr>
        </p:nvGraphicFramePr>
        <p:xfrm>
          <a:off x="1524000" y="2910839"/>
          <a:ext cx="6096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62027312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05893626"/>
                    </a:ext>
                  </a:extLst>
                </a:gridCol>
              </a:tblGrid>
              <a:tr h="34160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Grant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Trained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541425"/>
                  </a:ext>
                </a:extLst>
              </a:tr>
              <a:tr h="34160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HMIT (FY 14/15)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13,561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716552"/>
                  </a:ext>
                </a:extLst>
              </a:tr>
              <a:tr h="34160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SPST (FY 14/15)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1,422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523662"/>
                  </a:ext>
                </a:extLst>
              </a:tr>
              <a:tr h="34160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ALERT (FY 15/18)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122047"/>
                  </a:ext>
                </a:extLst>
              </a:tr>
              <a:tr h="34160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CS (FY 16/17)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2,559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401904"/>
                  </a:ext>
                </a:extLst>
              </a:tr>
              <a:tr h="34160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32,042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70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008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Management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Track and Report on Approved Work Plan/Timeline </a:t>
            </a:r>
          </a:p>
          <a:p>
            <a:r>
              <a:rPr lang="en-US" dirty="0"/>
              <a:t>Submit Performance Reports Timely</a:t>
            </a:r>
          </a:p>
          <a:p>
            <a:r>
              <a:rPr lang="en-US" dirty="0"/>
              <a:t>Request Post-Award Modifications (Activity Request) – Grant Portal Not Available</a:t>
            </a:r>
          </a:p>
          <a:p>
            <a:r>
              <a:rPr lang="en-US" dirty="0"/>
              <a:t>Monitor and Manage Grant (Internal Controls)</a:t>
            </a:r>
          </a:p>
          <a:p>
            <a:r>
              <a:rPr lang="en-US" dirty="0"/>
              <a:t>Provide Grant Oversight (Quality Assurance)</a:t>
            </a:r>
          </a:p>
          <a:p>
            <a:r>
              <a:rPr lang="en-US" dirty="0"/>
              <a:t>Respond to Communication Timely (Action Required)</a:t>
            </a:r>
          </a:p>
          <a:p>
            <a:r>
              <a:rPr lang="en-US" dirty="0"/>
              <a:t>Update required policy guides with new regulations</a:t>
            </a:r>
          </a:p>
          <a:p>
            <a:r>
              <a:rPr lang="en-US" dirty="0"/>
              <a:t>Report Performance Issues Timely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248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Financial Management Updates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Ensure all financial guidance document meet current federal regulations</a:t>
            </a:r>
          </a:p>
          <a:p>
            <a:r>
              <a:rPr lang="en-US" dirty="0"/>
              <a:t>Ensure accountability over funds and accuracy of invoices (SF – 270 is required)</a:t>
            </a:r>
          </a:p>
          <a:p>
            <a:r>
              <a:rPr lang="en-US" dirty="0"/>
              <a:t>Account for approved budget vs. actual</a:t>
            </a:r>
          </a:p>
          <a:p>
            <a:r>
              <a:rPr lang="en-US" dirty="0"/>
              <a:t>Ensure any special terms and conditions are met before expending</a:t>
            </a:r>
          </a:p>
          <a:p>
            <a:r>
              <a:rPr lang="en-US" dirty="0"/>
              <a:t>Submit Financial Report/Spot Check Documents Timely to the HMIT mailbox</a:t>
            </a:r>
          </a:p>
          <a:p>
            <a:r>
              <a:rPr lang="en-US" dirty="0"/>
              <a:t>Maintain, Manage and Monitor Records that identify adequately the source and application of funds (3 Year Record Retention)</a:t>
            </a:r>
          </a:p>
          <a:p>
            <a:r>
              <a:rPr lang="en-US" dirty="0"/>
              <a:t>Communicate any significate financial modifications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736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Grant Regulation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2 CFR 200 changes for 2019 Highlights</a:t>
            </a:r>
          </a:p>
          <a:p>
            <a:r>
              <a:rPr lang="en-US" dirty="0"/>
              <a:t>Implementation of the Unique Entity Identifier</a:t>
            </a:r>
          </a:p>
          <a:p>
            <a:r>
              <a:rPr lang="en-US" dirty="0"/>
              <a:t>Updates to Grants.gov and the Proposal Process</a:t>
            </a:r>
          </a:p>
          <a:p>
            <a:r>
              <a:rPr lang="en-US" dirty="0"/>
              <a:t>Updates to Procurement Thresholds</a:t>
            </a:r>
          </a:p>
          <a:p>
            <a:r>
              <a:rPr lang="en-US" dirty="0"/>
              <a:t>The Compliance Supplement</a:t>
            </a:r>
          </a:p>
          <a:p>
            <a:r>
              <a:rPr lang="en-US" dirty="0"/>
              <a:t>OMB form revisions/expiring</a:t>
            </a:r>
          </a:p>
          <a:p>
            <a:r>
              <a:rPr lang="en-US" dirty="0"/>
              <a:t>Proposed Changes – Federal Registry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916212"/>
      </p:ext>
    </p:extLst>
  </p:cSld>
  <p:clrMapOvr>
    <a:masterClrMapping/>
  </p:clrMapOvr>
</p:sld>
</file>

<file path=ppt/theme/theme1.xml><?xml version="1.0" encoding="utf-8"?>
<a:theme xmlns:a="http://schemas.openxmlformats.org/drawingml/2006/main" name="PCHELPS PHMSA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>Title and Content</SlideDescription>
    <Presentation xmlns="http://schemas.microsoft.com/sharepoint/v3">PHMSA 2016 Power Point Slide - Title and Content</Present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FDFB91081983034585049E781EF6685D" ma:contentTypeVersion="0" ma:contentTypeDescription="Microsoft PowerPoint Slide" ma:contentTypeScope="" ma:versionID="4513bb85a0cf79979cd3a00d872f610e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9e3117c32359387d47da227f32a0a5c4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7B8E6F-4477-4203-AC59-CBEEB3FB3D9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7F3D467-8A84-4DE8-9485-D667009FE0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</TotalTime>
  <Words>260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Georgia</vt:lpstr>
      <vt:lpstr>PCHELPS PHMSA Presentation Template</vt:lpstr>
      <vt:lpstr>PHMSA’s FY2015 IT Portfolio</vt:lpstr>
      <vt:lpstr>Agenda</vt:lpstr>
      <vt:lpstr>Program Highlights</vt:lpstr>
      <vt:lpstr>Program Management Updates</vt:lpstr>
      <vt:lpstr>Financial Management Updates </vt:lpstr>
      <vt:lpstr>Federal Grant Regulation </vt:lpstr>
    </vt:vector>
  </TitlesOfParts>
  <Company>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PHMSA 2016 Power Point Slide - Update Mission Statement</dc:title>
  <dc:creator>USDOT_User</dc:creator>
  <dc:description>PHMSA’s FY2015 IT Portfolio</dc:description>
  <cp:lastModifiedBy>Sheppard, Carla (PHMSA)</cp:lastModifiedBy>
  <cp:revision>55</cp:revision>
  <cp:lastPrinted>2015-02-10T14:17:10Z</cp:lastPrinted>
  <dcterms:created xsi:type="dcterms:W3CDTF">2014-09-23T12:58:53Z</dcterms:created>
  <dcterms:modified xsi:type="dcterms:W3CDTF">2020-03-10T10:07:01Z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0x010100A22E315B1F3C42B49A0E90D2F9AB5AB100FDFB91081983034585049E781EF6685D</vt:lpwstr>
  </property>
  <property fmtid="{D5CDD505-2E9C-101B-9397-08002B2CF9AE}" pid="3" name="ContentType">
    <vt:lpwstr>Slide</vt:lpwstr>
  </property>
  <property fmtid="{D5CDD505-2E9C-101B-9397-08002B2CF9AE}" pid="4" name="Presentation">
    <vt:lpwstr>PHMSA 2016 Power Point Slide - Update Mission Statement</vt:lpwstr>
  </property>
  <property fmtid="{D5CDD505-2E9C-101B-9397-08002B2CF9AE}" pid="5" name="SlideDescription">
    <vt:lpwstr>PHMSA’s FY2015 IT Portfolio</vt:lpwstr>
  </property>
</Properties>
</file>