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11"/>
  </p:notesMasterIdLst>
  <p:handoutMasterIdLst>
    <p:handoutMasterId r:id="rId12"/>
  </p:handoutMasterIdLst>
  <p:sldIdLst>
    <p:sldId id="265" r:id="rId5"/>
    <p:sldId id="267" r:id="rId6"/>
    <p:sldId id="269" r:id="rId7"/>
    <p:sldId id="270" r:id="rId8"/>
    <p:sldId id="271" r:id="rId9"/>
    <p:sldId id="272" r:id="rId10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7849" autoAdjust="0"/>
  </p:normalViewPr>
  <p:slideViewPr>
    <p:cSldViewPr>
      <p:cViewPr varScale="1">
        <p:scale>
          <a:sx n="103" d="100"/>
          <a:sy n="103" d="100"/>
        </p:scale>
        <p:origin x="2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4" d="100"/>
          <a:sy n="74" d="100"/>
        </p:scale>
        <p:origin x="-2628" y="-36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095" cy="465297"/>
          </a:xfrm>
          <a:prstGeom prst="rect">
            <a:avLst/>
          </a:prstGeom>
        </p:spPr>
        <p:txBody>
          <a:bodyPr vert="horz" lIns="91641" tIns="45820" rIns="91641" bIns="458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574" y="0"/>
            <a:ext cx="3056095" cy="465297"/>
          </a:xfrm>
          <a:prstGeom prst="rect">
            <a:avLst/>
          </a:prstGeom>
        </p:spPr>
        <p:txBody>
          <a:bodyPr vert="horz" lIns="91641" tIns="45820" rIns="91641" bIns="45820" rtlCol="0"/>
          <a:lstStyle>
            <a:lvl1pPr algn="r">
              <a:defRPr sz="1200"/>
            </a:lvl1pPr>
          </a:lstStyle>
          <a:p>
            <a:fld id="{A287493D-AE51-4418-9E71-36B23C2388DE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216"/>
            <a:ext cx="3056095" cy="465297"/>
          </a:xfrm>
          <a:prstGeom prst="rect">
            <a:avLst/>
          </a:prstGeom>
        </p:spPr>
        <p:txBody>
          <a:bodyPr vert="horz" lIns="91641" tIns="45820" rIns="91641" bIns="458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574" y="8842216"/>
            <a:ext cx="3056095" cy="465297"/>
          </a:xfrm>
          <a:prstGeom prst="rect">
            <a:avLst/>
          </a:prstGeom>
        </p:spPr>
        <p:txBody>
          <a:bodyPr vert="horz" lIns="91641" tIns="45820" rIns="91641" bIns="45820" rtlCol="0" anchor="b"/>
          <a:lstStyle>
            <a:lvl1pPr algn="r">
              <a:defRPr sz="1200"/>
            </a:lvl1pPr>
          </a:lstStyle>
          <a:p>
            <a:fld id="{F9C5C174-283A-4008-8D91-ADEF446E0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929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56095" cy="465297"/>
          </a:xfrm>
          <a:prstGeom prst="rect">
            <a:avLst/>
          </a:prstGeom>
        </p:spPr>
        <p:txBody>
          <a:bodyPr vert="horz" lIns="91630" tIns="45815" rIns="91630" bIns="458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574" y="0"/>
            <a:ext cx="3056095" cy="465297"/>
          </a:xfrm>
          <a:prstGeom prst="rect">
            <a:avLst/>
          </a:prstGeom>
        </p:spPr>
        <p:txBody>
          <a:bodyPr vert="horz" lIns="91630" tIns="45815" rIns="91630" bIns="45815" rtlCol="0"/>
          <a:lstStyle>
            <a:lvl1pPr algn="r">
              <a:defRPr sz="1200"/>
            </a:lvl1pPr>
          </a:lstStyle>
          <a:p>
            <a:fld id="{6AA549CA-EEC1-486A-B810-B82C7E5C130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0088"/>
            <a:ext cx="4652963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30" tIns="45815" rIns="91630" bIns="458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008" y="4421110"/>
            <a:ext cx="5643248" cy="4189254"/>
          </a:xfrm>
          <a:prstGeom prst="rect">
            <a:avLst/>
          </a:prstGeom>
        </p:spPr>
        <p:txBody>
          <a:bodyPr vert="horz" lIns="91630" tIns="45815" rIns="91630" bIns="458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216"/>
            <a:ext cx="3056095" cy="465297"/>
          </a:xfrm>
          <a:prstGeom prst="rect">
            <a:avLst/>
          </a:prstGeom>
        </p:spPr>
        <p:txBody>
          <a:bodyPr vert="horz" lIns="91630" tIns="45815" rIns="91630" bIns="458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574" y="8842216"/>
            <a:ext cx="3056095" cy="465297"/>
          </a:xfrm>
          <a:prstGeom prst="rect">
            <a:avLst/>
          </a:prstGeom>
        </p:spPr>
        <p:txBody>
          <a:bodyPr vert="horz" lIns="91630" tIns="45815" rIns="91630" bIns="45815" rtlCol="0" anchor="b"/>
          <a:lstStyle>
            <a:lvl1pPr algn="r">
              <a:defRPr sz="1200"/>
            </a:lvl1pPr>
          </a:lstStyle>
          <a:p>
            <a:fld id="{3C64A064-BE8C-4AC9-8D5E-31C0B035C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623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6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7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24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4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F28EF-447D-42BE-84AD-4173871F8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5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B69A5-BA6F-4BB5-A40A-0EC1B5725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9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B69A5-BA6F-4BB5-A40A-0EC1B5725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F28EF-447D-42BE-84AD-4173871F8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3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Emergency Response</a:t>
            </a:r>
            <a:br>
              <a:rPr lang="en-US" b="1" dirty="0"/>
            </a:br>
            <a:r>
              <a:rPr lang="en-US" b="1" dirty="0"/>
              <a:t>Guidebook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705600" y="6324600"/>
            <a:ext cx="358726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14800" y="381000"/>
            <a:ext cx="4800600" cy="506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Tentative release: </a:t>
            </a:r>
            <a:br>
              <a:rPr lang="en-US" sz="3200" dirty="0"/>
            </a:br>
            <a:r>
              <a:rPr lang="en-US" sz="3200" dirty="0"/>
              <a:t>May/June 2020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Print and mobile app</a:t>
            </a:r>
            <a:br>
              <a:rPr lang="en-US" sz="3200" dirty="0"/>
            </a:br>
            <a:r>
              <a:rPr lang="en-US" sz="3200" dirty="0"/>
              <a:t>versions published in English, Spanish and </a:t>
            </a:r>
            <a:br>
              <a:rPr lang="en-US" sz="3200" dirty="0"/>
            </a:br>
            <a:r>
              <a:rPr lang="en-US" sz="3200" dirty="0"/>
              <a:t>French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"/>
            <a:ext cx="34324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6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85801"/>
            <a:ext cx="7772400" cy="480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b="1" dirty="0"/>
              <a:t>Summary of updates: White pages</a:t>
            </a:r>
          </a:p>
          <a:p>
            <a:pPr algn="l"/>
            <a:endParaRPr lang="en-US" dirty="0"/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Minor edits based on plain language review</a:t>
            </a: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Improved illustrations for railcar and road trailer identification charts</a:t>
            </a: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New additions: </a:t>
            </a:r>
          </a:p>
          <a:p>
            <a:pPr marL="1028700" lvl="1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000" dirty="0"/>
              <a:t>Lithium battery label and marking</a:t>
            </a:r>
          </a:p>
          <a:p>
            <a:pPr marL="1028700" lvl="1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000" dirty="0"/>
              <a:t>Decontamination section</a:t>
            </a:r>
          </a:p>
          <a:p>
            <a:pPr marL="1028700" lvl="1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000" dirty="0"/>
              <a:t>Heat Induced Tear basic information</a:t>
            </a:r>
          </a:p>
          <a:p>
            <a:pPr marL="1028700" lvl="1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000" dirty="0"/>
              <a:t>New terms in glossary section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705600" y="6324600"/>
            <a:ext cx="358726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762000"/>
            <a:ext cx="7772400" cy="480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b="1" dirty="0"/>
              <a:t>Summary of updates: Yellow and Blue Pages</a:t>
            </a:r>
          </a:p>
          <a:p>
            <a:pPr algn="l"/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dirty="0"/>
              <a:t>UN numbers for Chemical Warfare Agents </a:t>
            </a:r>
            <a:br>
              <a:rPr lang="en-US" sz="3000" dirty="0"/>
            </a:br>
            <a:r>
              <a:rPr lang="en-US" sz="3000" dirty="0"/>
              <a:t>were removed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dirty="0"/>
              <a:t>Removed and added UN numbers based </a:t>
            </a:r>
            <a:br>
              <a:rPr lang="en-US" sz="3000" dirty="0"/>
            </a:br>
            <a:r>
              <a:rPr lang="en-US" sz="3000" dirty="0"/>
              <a:t>on UN and North American regulations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dirty="0"/>
              <a:t>Reviewed polymerization hazards for certain materials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dirty="0"/>
              <a:t>Re-evaluated guide assignment for some materials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705600" y="6324600"/>
            <a:ext cx="358726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7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09600"/>
            <a:ext cx="7772400" cy="480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100" b="1" dirty="0"/>
              <a:t>Summary of updates: Orange pages</a:t>
            </a:r>
          </a:p>
          <a:p>
            <a:pPr algn="l"/>
            <a:endParaRPr lang="en-US" dirty="0"/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3600" dirty="0"/>
              <a:t>Created </a:t>
            </a:r>
            <a:r>
              <a:rPr lang="fr-CA" sz="3600" dirty="0"/>
              <a:t>new </a:t>
            </a:r>
            <a:r>
              <a:rPr lang="fr-CA" sz="3600" i="1" dirty="0"/>
              <a:t>How to use the orange guide pages </a:t>
            </a:r>
            <a:r>
              <a:rPr lang="fr-CA" sz="3600" dirty="0"/>
              <a:t>section</a:t>
            </a:r>
            <a:endParaRPr lang="en-US" sz="3600" dirty="0"/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3600" dirty="0"/>
              <a:t>Guide 121 </a:t>
            </a:r>
            <a:r>
              <a:rPr lang="en-CA" sz="3600" i="1" dirty="0"/>
              <a:t>Gases - inert </a:t>
            </a:r>
            <a:r>
              <a:rPr lang="en-CA" sz="3600" dirty="0"/>
              <a:t>was merged with Guide 120 </a:t>
            </a:r>
            <a:r>
              <a:rPr lang="en-CA" sz="3600" i="1" dirty="0"/>
              <a:t>Gases - inert (Including refrigerated liquids)</a:t>
            </a:r>
            <a:endParaRPr lang="en-US" sz="3600" dirty="0"/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3600" dirty="0"/>
              <a:t>Added CAUTION sentences for specific materials</a:t>
            </a:r>
            <a:endParaRPr lang="en-US" sz="3600" dirty="0"/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Comprehensive review of the sentences in the orange pages by FEMA/NFA</a:t>
            </a: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Distances in PUBLIC SAFETY section are now in EVACUATION section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705600" y="6324600"/>
            <a:ext cx="358726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9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762000"/>
            <a:ext cx="7772400" cy="480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b="1" dirty="0"/>
              <a:t>Summary of updates: Green pages</a:t>
            </a:r>
          </a:p>
          <a:p>
            <a:pPr algn="l"/>
            <a:endParaRPr lang="en-US" dirty="0"/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Minor edits based on plain language review</a:t>
            </a: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Improved illustrations for railcar and road trailer identification charts</a:t>
            </a: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New additions: </a:t>
            </a:r>
          </a:p>
          <a:p>
            <a:pPr marL="1028700" lvl="1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000" dirty="0"/>
              <a:t>Lithium battery label and marking</a:t>
            </a:r>
          </a:p>
          <a:p>
            <a:pPr marL="1028700" lvl="1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000" dirty="0"/>
              <a:t>Decontamination section</a:t>
            </a:r>
          </a:p>
          <a:p>
            <a:pPr marL="1028700" lvl="1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000" dirty="0"/>
              <a:t>Heat Induced Tear basic information</a:t>
            </a:r>
          </a:p>
          <a:p>
            <a:pPr marL="1028700" lvl="1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000" dirty="0"/>
              <a:t>New terms in glossary section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705600" y="6324600"/>
            <a:ext cx="358726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26070"/>
      </p:ext>
    </p:extLst>
  </p:cSld>
  <p:clrMapOvr>
    <a:masterClrMapping/>
  </p:clrMapOvr>
</p:sld>
</file>

<file path=ppt/theme/theme1.xml><?xml version="1.0" encoding="utf-8"?>
<a:theme xmlns:a="http://schemas.openxmlformats.org/drawingml/2006/main" name="PCHELPS PHMSA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ln/>
      </a:spPr>
      <a:bodyPr vert="horz" lIns="91440" tIns="45720" rIns="91440" bIns="45720" rtlCol="0" anchor="ctr"/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F4841F4AEFDD4FB82652D8FA3FC297" ma:contentTypeVersion="0" ma:contentTypeDescription="Create a new document." ma:contentTypeScope="" ma:versionID="6b9e6e9b831588bb89a7afeedf4ccd2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C6A2AC-9363-4976-99DC-4FBEC6458A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A5CEF2-8A8D-4459-8C77-0481BD36A747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0BACF5-DFA3-4956-A741-0D3BD3F544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2135</TotalTime>
  <Words>171</Words>
  <Application>Microsoft Office PowerPoint</Application>
  <PresentationFormat>On-screen Show (4:3)</PresentationFormat>
  <Paragraphs>39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Georgia</vt:lpstr>
      <vt:lpstr>Wingdings</vt:lpstr>
      <vt:lpstr>PCHELPS PHMSA Presentation Template</vt:lpstr>
      <vt:lpstr>Emergency Response Guidebook 2020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USDOT_User</dc:creator>
  <cp:lastModifiedBy>Sheppard, Carla (PHMSA)</cp:lastModifiedBy>
  <cp:revision>70</cp:revision>
  <cp:lastPrinted>2015-02-10T14:17:10Z</cp:lastPrinted>
  <dcterms:created xsi:type="dcterms:W3CDTF">2014-09-23T12:58:53Z</dcterms:created>
  <dcterms:modified xsi:type="dcterms:W3CDTF">2020-03-11T10:09:02Z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0x01010084F4841F4AEFDD4FB82652D8FA3FC297</vt:lpwstr>
  </property>
</Properties>
</file>

<file path=userCustomization/customUI.xml><?xml version="1.0" encoding="utf-8"?>
<mso:customUI xmlns:mso="http://schemas.microsoft.com/office/2006/01/customui">
  <mso:ribbon>
    <mso:qat>
      <mso:documentControls>
        <mso:control idQ="mso:SlidesFromOutline" visible="true"/>
        <mso:control idQ="mso:SlideThemesGallery" visible="true"/>
      </mso:documentControls>
    </mso:qat>
  </mso:ribbon>
</mso:customUI>
</file>