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 id="2147483695" r:id="rId3"/>
  </p:sldMasterIdLst>
  <p:notesMasterIdLst>
    <p:notesMasterId r:id="rId19"/>
  </p:notesMasterIdLst>
  <p:sldIdLst>
    <p:sldId id="278" r:id="rId4"/>
    <p:sldId id="256" r:id="rId5"/>
    <p:sldId id="265" r:id="rId6"/>
    <p:sldId id="266" r:id="rId7"/>
    <p:sldId id="273" r:id="rId8"/>
    <p:sldId id="274" r:id="rId9"/>
    <p:sldId id="267" r:id="rId10"/>
    <p:sldId id="268" r:id="rId11"/>
    <p:sldId id="269" r:id="rId12"/>
    <p:sldId id="277" r:id="rId13"/>
    <p:sldId id="270" r:id="rId14"/>
    <p:sldId id="275" r:id="rId15"/>
    <p:sldId id="271" r:id="rId16"/>
    <p:sldId id="272"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135" autoAdjust="0"/>
  </p:normalViewPr>
  <p:slideViewPr>
    <p:cSldViewPr snapToGrid="0">
      <p:cViewPr varScale="1">
        <p:scale>
          <a:sx n="98" d="100"/>
          <a:sy n="98" d="100"/>
        </p:scale>
        <p:origin x="78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355" y="6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AAF53-803C-47BC-B844-B8B766531439}"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56C1E-A1C8-4E06-813C-07993EFC6102}" type="slidenum">
              <a:rPr lang="en-US" smtClean="0"/>
              <a:t>‹#›</a:t>
            </a:fld>
            <a:endParaRPr lang="en-US"/>
          </a:p>
        </p:txBody>
      </p:sp>
    </p:spTree>
    <p:extLst>
      <p:ext uri="{BB962C8B-B14F-4D97-AF65-F5344CB8AC3E}">
        <p14:creationId xmlns:p14="http://schemas.microsoft.com/office/powerpoint/2010/main" val="2756034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operate out of Lake Wales, FL. We are happy to say that this is our 7</a:t>
            </a:r>
            <a:r>
              <a:rPr lang="en-US" baseline="30000" dirty="0"/>
              <a:t>th</a:t>
            </a:r>
            <a:r>
              <a:rPr lang="en-US" dirty="0"/>
              <a:t> year receiving the HMIT grant. With this grant program we conduct a road show across the nation. For this year we have 76 training days in 18 different cities scheduled. Our challenge each year is how do we reach our target audience in areas where we are not known. We meet this challenge by conducting outreach at various industry conferences and present at local chapter meetings to get our program information out there. Last year we experimented with a new tactic, we thought that going to a city with one of our classes would build momentum for us to bring another class back a few weeks later and in some cities even bring a third class a few weeks after that. However, this model ended up being a huge challenge for us, our second and third classes were very low attendance. We had to step up our game and really work hard to fill these classes to meet our numbers.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556C1E-A1C8-4E06-813C-07993EFC6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21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and has trained over 2,000 emergency responders, state agency personnel, community leaders, and the general public throughout the U.S. and its territories</a:t>
            </a:r>
          </a:p>
          <a:p>
            <a:endParaRPr lang="en-US" dirty="0"/>
          </a:p>
        </p:txBody>
      </p:sp>
      <p:sp>
        <p:nvSpPr>
          <p:cNvPr id="4" name="Slide Number Placeholder 3"/>
          <p:cNvSpPr>
            <a:spLocks noGrp="1"/>
          </p:cNvSpPr>
          <p:nvPr>
            <p:ph type="sldNum" sz="quarter" idx="5"/>
          </p:nvPr>
        </p:nvSpPr>
        <p:spPr/>
        <p:txBody>
          <a:bodyPr/>
          <a:lstStyle/>
          <a:p>
            <a:fld id="{09556C1E-A1C8-4E06-813C-07993EFC6102}" type="slidenum">
              <a:rPr lang="en-US" smtClean="0"/>
              <a:t>2</a:t>
            </a:fld>
            <a:endParaRPr lang="en-US"/>
          </a:p>
        </p:txBody>
      </p:sp>
    </p:spTree>
    <p:extLst>
      <p:ext uri="{BB962C8B-B14F-4D97-AF65-F5344CB8AC3E}">
        <p14:creationId xmlns:p14="http://schemas.microsoft.com/office/powerpoint/2010/main" val="16491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Imperial Co is east of San Diego Co; S.D. Co +3 million according to 2010 Census – Imperial Co 174,000 population</a:t>
            </a:r>
          </a:p>
          <a:p>
            <a:r>
              <a:rPr lang="en-US" dirty="0"/>
              <a:t>Examples of training: “Regs &amp; Response” How the 49CFR and ERG assist responders to a Hazmat Incident; “2020 ERG, How to ID HazMat &amp; SDS Awareness” helpful for Code Enforcement agencies; “Railcar Identification and how to read a consist”; “Tactical Chemistry” Teaching inspectors how to ID unknown hazards through modern instrumentation.</a:t>
            </a:r>
          </a:p>
        </p:txBody>
      </p:sp>
      <p:sp>
        <p:nvSpPr>
          <p:cNvPr id="4" name="Slide Number Placeholder 3"/>
          <p:cNvSpPr>
            <a:spLocks noGrp="1"/>
          </p:cNvSpPr>
          <p:nvPr>
            <p:ph type="sldNum" sz="quarter" idx="5"/>
          </p:nvPr>
        </p:nvSpPr>
        <p:spPr/>
        <p:txBody>
          <a:bodyPr/>
          <a:lstStyle/>
          <a:p>
            <a:fld id="{09556C1E-A1C8-4E06-813C-07993EFC6102}" type="slidenum">
              <a:rPr lang="en-US" smtClean="0"/>
              <a:t>3</a:t>
            </a:fld>
            <a:endParaRPr lang="en-US"/>
          </a:p>
        </p:txBody>
      </p:sp>
    </p:spTree>
    <p:extLst>
      <p:ext uri="{BB962C8B-B14F-4D97-AF65-F5344CB8AC3E}">
        <p14:creationId xmlns:p14="http://schemas.microsoft.com/office/powerpoint/2010/main" val="362915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HazMat routinely moves through areas that doesn’t produce or use them, as result, awareness, preparedness, and safe response in these communities is lacking.</a:t>
            </a:r>
          </a:p>
          <a:p>
            <a:endParaRPr lang="en-US" dirty="0"/>
          </a:p>
          <a:p>
            <a:r>
              <a:rPr lang="en-US" dirty="0"/>
              <a:t>Though CS we promote a “Whole Community” approach to hazmat transportation emergency preparation and response.</a:t>
            </a:r>
          </a:p>
          <a:p>
            <a:r>
              <a:rPr lang="en-US" dirty="0"/>
              <a:t>Whole Community – local residents, emergency management practitioners, organizational and community leaders, and governmental officials can collectively understand and assess the needs of their respective communities and determine the best ways to organize and strengthen their capacities and interests, resulting in increased security </a:t>
            </a:r>
            <a:r>
              <a:rPr lang="en-US"/>
              <a:t>and resilience.</a:t>
            </a:r>
            <a:endParaRPr lang="en-US" dirty="0"/>
          </a:p>
        </p:txBody>
      </p:sp>
      <p:sp>
        <p:nvSpPr>
          <p:cNvPr id="4" name="Slide Number Placeholder 3"/>
          <p:cNvSpPr>
            <a:spLocks noGrp="1"/>
          </p:cNvSpPr>
          <p:nvPr>
            <p:ph type="sldNum" sz="quarter" idx="5"/>
          </p:nvPr>
        </p:nvSpPr>
        <p:spPr/>
        <p:txBody>
          <a:bodyPr/>
          <a:lstStyle/>
          <a:p>
            <a:fld id="{09556C1E-A1C8-4E06-813C-07993EFC6102}" type="slidenum">
              <a:rPr lang="en-US" smtClean="0"/>
              <a:t>4</a:t>
            </a:fld>
            <a:endParaRPr lang="en-US"/>
          </a:p>
        </p:txBody>
      </p:sp>
    </p:spTree>
    <p:extLst>
      <p:ext uri="{BB962C8B-B14F-4D97-AF65-F5344CB8AC3E}">
        <p14:creationId xmlns:p14="http://schemas.microsoft.com/office/powerpoint/2010/main" val="361739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HMIT classes our at the heart of our program. Last year we had a 1-day teaching techniques class then a separate 2-day HMIT class with a deep dive into the 49 CFR and Hazardous Materials table. This year we have expanded HMIT from 2 to 3 days and incorporated last years “Best Practices” class into it. So now at the same time they are learning how to navigate the 49 CFR they are also learning how to effectively pass that knowledge to their employees.</a:t>
            </a:r>
          </a:p>
          <a:p>
            <a:r>
              <a:rPr lang="en-US" dirty="0"/>
              <a:t>We have also added advanced HMIT 5-day classes which includes “teach backs” as well as a tour of a local shipping facility. For example in Miami, we are taking the class on a tour of Seaboard Marine at Port of Miami, or in Hawaii a tour of Young Brothers (an interisland shipping company in Oahu), San Juan we are planning a tour of Bacardi. I’m sure we can all agree that safety training is traditionally boring. We see in our classes how these hands-on opportunities make an impression on our students they won’t soon forget. They then get to take this new motivation and techniques back to train their employees and foster a safety-focused culture that all have bought in to.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556C1E-A1C8-4E06-813C-07993EFC6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74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allowed, show  top video  2:30 minutes in length.</a:t>
            </a:r>
          </a:p>
          <a:p>
            <a:r>
              <a:rPr lang="en-US" dirty="0"/>
              <a:t>If allowed, show bottom video 1:40 minutes </a:t>
            </a:r>
            <a:r>
              <a:rPr lang="en-US"/>
              <a:t>in length.</a:t>
            </a:r>
            <a:endParaRPr lang="en-US" dirty="0"/>
          </a:p>
        </p:txBody>
      </p:sp>
    </p:spTree>
    <p:extLst>
      <p:ext uri="{BB962C8B-B14F-4D97-AF65-F5344CB8AC3E}">
        <p14:creationId xmlns:p14="http://schemas.microsoft.com/office/powerpoint/2010/main" val="242891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B5CCDD-D35B-4CC5-89E3-367AAB44B7CF}"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5A4C-9DA6-4D3C-BDF6-1CB30055316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84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5CCDD-D35B-4CC5-89E3-367AAB44B7CF}"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5A4C-9DA6-4D3C-BDF6-1CB30055316C}" type="slidenum">
              <a:rPr lang="en-US" smtClean="0"/>
              <a:t>‹#›</a:t>
            </a:fld>
            <a:endParaRPr lang="en-US"/>
          </a:p>
        </p:txBody>
      </p:sp>
    </p:spTree>
    <p:extLst>
      <p:ext uri="{BB962C8B-B14F-4D97-AF65-F5344CB8AC3E}">
        <p14:creationId xmlns:p14="http://schemas.microsoft.com/office/powerpoint/2010/main" val="54468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5CCDD-D35B-4CC5-89E3-367AAB44B7CF}"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5A4C-9DA6-4D3C-BDF6-1CB30055316C}" type="slidenum">
              <a:rPr lang="en-US" smtClean="0"/>
              <a:t>‹#›</a:t>
            </a:fld>
            <a:endParaRPr lang="en-US"/>
          </a:p>
        </p:txBody>
      </p:sp>
    </p:spTree>
    <p:extLst>
      <p:ext uri="{BB962C8B-B14F-4D97-AF65-F5344CB8AC3E}">
        <p14:creationId xmlns:p14="http://schemas.microsoft.com/office/powerpoint/2010/main" val="2400353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60941" y="2314576"/>
            <a:ext cx="4668947" cy="1243012"/>
          </a:xfrm>
        </p:spPr>
        <p:txBody>
          <a:bodyPr anchor="b">
            <a:normAutofit/>
          </a:bodyPr>
          <a:lstStyle>
            <a:lvl1pPr algn="l">
              <a:defRPr sz="4000">
                <a:solidFill>
                  <a:schemeClr val="bg1"/>
                </a:solidFill>
                <a:latin typeface="Cambria" charset="0"/>
                <a:ea typeface="Cambria" charset="0"/>
                <a:cs typeface="Cambria" charset="0"/>
              </a:defRPr>
            </a:lvl1pPr>
          </a:lstStyle>
          <a:p>
            <a:r>
              <a:rPr lang="en-US" dirty="0"/>
              <a:t>Click to edit Master title style</a:t>
            </a:r>
          </a:p>
        </p:txBody>
      </p:sp>
      <p:sp>
        <p:nvSpPr>
          <p:cNvPr id="3" name="Subtitle 2"/>
          <p:cNvSpPr>
            <a:spLocks noGrp="1"/>
          </p:cNvSpPr>
          <p:nvPr>
            <p:ph type="subTitle" idx="1"/>
          </p:nvPr>
        </p:nvSpPr>
        <p:spPr>
          <a:xfrm>
            <a:off x="5860941" y="3642010"/>
            <a:ext cx="4668947" cy="1172877"/>
          </a:xfrm>
        </p:spPr>
        <p:txBody>
          <a:bodyPr>
            <a:normAutofit/>
          </a:bodyPr>
          <a:lstStyle>
            <a:lvl1pPr marL="0" indent="0" algn="l">
              <a:buNone/>
              <a:defRPr sz="1600">
                <a:solidFill>
                  <a:srgbClr val="7BA7DD"/>
                </a:solidFill>
                <a:latin typeface="Cambria" charset="0"/>
                <a:ea typeface="Cambria" charset="0"/>
                <a:cs typeface="Cambr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p:cNvSpPr/>
          <p:nvPr userDrawn="1"/>
        </p:nvSpPr>
        <p:spPr>
          <a:xfrm>
            <a:off x="1528767" y="1985963"/>
            <a:ext cx="9310687" cy="3086100"/>
          </a:xfrm>
          <a:prstGeom prst="rect">
            <a:avLst/>
          </a:prstGeom>
          <a:noFill/>
          <a:ln w="25400">
            <a:solidFill>
              <a:srgbClr val="7BA7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60000"/>
                    <a:lumOff val="40000"/>
                  </a:schemeClr>
                </a:solidFill>
              </a:ln>
              <a:solidFill>
                <a:srgbClr val="412600"/>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7809" y="2280663"/>
            <a:ext cx="2385691" cy="2511255"/>
          </a:xfrm>
          <a:prstGeom prst="rect">
            <a:avLst/>
          </a:prstGeom>
        </p:spPr>
      </p:pic>
      <p:sp>
        <p:nvSpPr>
          <p:cNvPr id="8" name="TextBox 7"/>
          <p:cNvSpPr txBox="1"/>
          <p:nvPr userDrawn="1"/>
        </p:nvSpPr>
        <p:spPr>
          <a:xfrm>
            <a:off x="4486536" y="6527411"/>
            <a:ext cx="3261756" cy="23083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latin typeface="+mn-lt"/>
                <a:ea typeface="+mn-ea"/>
                <a:cs typeface="+mn-cs"/>
              </a:rPr>
              <a:t>©</a:t>
            </a:r>
            <a:r>
              <a:rPr lang="en-US" sz="900" kern="1200" dirty="0">
                <a:solidFill>
                  <a:schemeClr val="bg1"/>
                </a:solidFill>
                <a:effectLst/>
                <a:latin typeface="+mn-lt"/>
                <a:ea typeface="+mn-ea"/>
                <a:cs typeface="+mn-cs"/>
              </a:rPr>
              <a:t> 2020 Commercial Vehicle Safety Alliance  All rights reserved.  </a:t>
            </a:r>
          </a:p>
        </p:txBody>
      </p:sp>
    </p:spTree>
    <p:extLst>
      <p:ext uri="{BB962C8B-B14F-4D97-AF65-F5344CB8AC3E}">
        <p14:creationId xmlns:p14="http://schemas.microsoft.com/office/powerpoint/2010/main" val="308576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1011116"/>
            <a:ext cx="12192000" cy="212651"/>
          </a:xfrm>
          <a:prstGeom prst="rect">
            <a:avLst/>
          </a:prstGeom>
          <a:solidFill>
            <a:schemeClr val="bg1"/>
          </a:solidFill>
          <a:ln>
            <a:noFill/>
          </a:ln>
          <a:effectLst>
            <a:outerShdw blurRad="101600" dist="635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575" y="11574"/>
            <a:ext cx="12192000" cy="1243013"/>
          </a:xfrm>
          <a:prstGeom prst="rect">
            <a:avLst/>
          </a:prstGeom>
          <a:gradFill flip="none" rotWithShape="1">
            <a:gsLst>
              <a:gs pos="62000">
                <a:srgbClr val="6D6551"/>
              </a:gs>
              <a:gs pos="1000">
                <a:srgbClr val="9F937D"/>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9369056" cy="871537"/>
          </a:xfrm>
        </p:spPr>
        <p:txBody>
          <a:bodyPr/>
          <a:lstStyle/>
          <a:p>
            <a:r>
              <a:rPr lang="en-US"/>
              <a:t>Click to edit Master title style</a:t>
            </a:r>
          </a:p>
        </p:txBody>
      </p:sp>
      <p:sp>
        <p:nvSpPr>
          <p:cNvPr id="3" name="Content Placeholder 2"/>
          <p:cNvSpPr>
            <a:spLocks noGrp="1"/>
          </p:cNvSpPr>
          <p:nvPr>
            <p:ph idx="1"/>
          </p:nvPr>
        </p:nvSpPr>
        <p:spPr>
          <a:xfrm>
            <a:off x="838200" y="1554158"/>
            <a:ext cx="10515600" cy="4729684"/>
          </a:xfrm>
        </p:spPr>
        <p:txBody>
          <a:bodyPr/>
          <a:lstStyle>
            <a:lvl1pPr>
              <a:buClr>
                <a:srgbClr val="8E5300"/>
              </a:buClr>
              <a:defRPr/>
            </a:lvl1pPr>
            <a:lvl2pPr>
              <a:buClr>
                <a:srgbClr val="168EDA"/>
              </a:buClr>
              <a:defRPr/>
            </a:lvl2pPr>
            <a:lvl3pPr>
              <a:buClr>
                <a:schemeClr val="bg1">
                  <a:lumMod val="50000"/>
                </a:schemeClr>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0412" y="108775"/>
            <a:ext cx="990912" cy="1043066"/>
          </a:xfrm>
          <a:prstGeom prst="rect">
            <a:avLst/>
          </a:prstGeom>
        </p:spPr>
      </p:pic>
    </p:spTree>
    <p:extLst>
      <p:ext uri="{BB962C8B-B14F-4D97-AF65-F5344CB8AC3E}">
        <p14:creationId xmlns:p14="http://schemas.microsoft.com/office/powerpoint/2010/main" val="4229486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73363" cy="871537"/>
          </a:xfrm>
        </p:spPr>
        <p:txBody>
          <a:bodyPr/>
          <a:lstStyle>
            <a:lvl1pPr>
              <a:defRPr>
                <a:solidFill>
                  <a:srgbClr val="6D6551"/>
                </a:solidFill>
              </a:defRPr>
            </a:lvl1pPr>
          </a:lstStyle>
          <a:p>
            <a:r>
              <a:rPr lang="en-US"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0412" y="108775"/>
            <a:ext cx="990912" cy="1043066"/>
          </a:xfrm>
          <a:prstGeom prst="rect">
            <a:avLst/>
          </a:prstGeom>
        </p:spPr>
      </p:pic>
    </p:spTree>
    <p:extLst>
      <p:ext uri="{BB962C8B-B14F-4D97-AF65-F5344CB8AC3E}">
        <p14:creationId xmlns:p14="http://schemas.microsoft.com/office/powerpoint/2010/main" val="73560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0412" y="108775"/>
            <a:ext cx="990912" cy="1043066"/>
          </a:xfrm>
          <a:prstGeom prst="rect">
            <a:avLst/>
          </a:prstGeom>
        </p:spPr>
      </p:pic>
    </p:spTree>
    <p:extLst>
      <p:ext uri="{BB962C8B-B14F-4D97-AF65-F5344CB8AC3E}">
        <p14:creationId xmlns:p14="http://schemas.microsoft.com/office/powerpoint/2010/main" val="409677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as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8314" y="2014865"/>
            <a:ext cx="2638200" cy="2777054"/>
          </a:xfrm>
          <a:prstGeom prst="rect">
            <a:avLst/>
          </a:prstGeom>
        </p:spPr>
      </p:pic>
      <p:sp>
        <p:nvSpPr>
          <p:cNvPr id="4" name="TextBox 3"/>
          <p:cNvSpPr txBox="1"/>
          <p:nvPr userDrawn="1"/>
        </p:nvSpPr>
        <p:spPr>
          <a:xfrm>
            <a:off x="4486536" y="6527411"/>
            <a:ext cx="3261756" cy="230832"/>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latin typeface="+mn-lt"/>
                <a:ea typeface="+mn-ea"/>
                <a:cs typeface="+mn-cs"/>
              </a:rPr>
              <a:t>©</a:t>
            </a:r>
            <a:r>
              <a:rPr lang="en-US" sz="900" kern="1200" dirty="0">
                <a:solidFill>
                  <a:schemeClr val="bg1"/>
                </a:solidFill>
                <a:effectLst/>
                <a:latin typeface="+mn-lt"/>
                <a:ea typeface="+mn-ea"/>
                <a:cs typeface="+mn-cs"/>
              </a:rPr>
              <a:t> 2020 Commercial Vehicle Safety Alliance  All rights reserved.  </a:t>
            </a:r>
          </a:p>
        </p:txBody>
      </p:sp>
    </p:spTree>
    <p:extLst>
      <p:ext uri="{BB962C8B-B14F-4D97-AF65-F5344CB8AC3E}">
        <p14:creationId xmlns:p14="http://schemas.microsoft.com/office/powerpoint/2010/main" val="887205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3"/>
            <a:ext cx="8361229" cy="2098227"/>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8" y="3956280"/>
            <a:ext cx="6831673" cy="1086237"/>
          </a:xfrm>
        </p:spPr>
        <p:txBody>
          <a:bodyPr>
            <a:normAutofit/>
          </a:bodyPr>
          <a:lstStyle>
            <a:lvl1pPr marL="0" indent="0" algn="ctr">
              <a:lnSpc>
                <a:spcPct val="112000"/>
              </a:lnSpc>
              <a:spcBef>
                <a:spcPts val="0"/>
              </a:spcBef>
              <a:spcAft>
                <a:spcPts val="0"/>
              </a:spcAft>
              <a:buNone/>
              <a:defRPr sz="23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9" y="6453386"/>
            <a:ext cx="1607944" cy="404615"/>
          </a:xfrm>
        </p:spPr>
        <p:txBody>
          <a:bodyPr/>
          <a:lstStyle>
            <a:lvl1pPr>
              <a:defRPr baseline="0">
                <a:solidFill>
                  <a:schemeClr val="tx2"/>
                </a:solidFill>
              </a:defRPr>
            </a:lvl1pPr>
          </a:lstStyle>
          <a:p>
            <a:fld id="{87DE6118-2437-4B30-8E3C-4D2BE6020583}" type="datetimeFigureOut">
              <a:rPr lang="en-US" dirty="0"/>
              <a:pPr/>
              <a:t>3/9/2020</a:t>
            </a:fld>
            <a:endParaRPr lang="en-US" dirty="0"/>
          </a:p>
        </p:txBody>
      </p:sp>
      <p:sp>
        <p:nvSpPr>
          <p:cNvPr id="5" name="Footer Placeholder 4"/>
          <p:cNvSpPr>
            <a:spLocks noGrp="1"/>
          </p:cNvSpPr>
          <p:nvPr>
            <p:ph type="ftr" sz="quarter" idx="11"/>
          </p:nvPr>
        </p:nvSpPr>
        <p:spPr>
          <a:xfrm>
            <a:off x="2584056" y="6453386"/>
            <a:ext cx="7023377" cy="404615"/>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5"/>
          </a:xfrm>
        </p:spPr>
        <p:txBody>
          <a:bodyPr/>
          <a:lstStyle>
            <a:lvl1pPr>
              <a:defRPr baseline="0">
                <a:solidFill>
                  <a:schemeClr val="tx2"/>
                </a:solidFill>
              </a:defRPr>
            </a:lvl1pPr>
          </a:lstStyle>
          <a:p>
            <a:fld id="{00000000-1234-1234-1234-123412341234}" type="slidenum">
              <a:rPr lang="en" smtClean="0"/>
              <a:pPr/>
              <a:t>‹#›</a:t>
            </a:fld>
            <a:endParaRPr lang="en"/>
          </a:p>
        </p:txBody>
      </p:sp>
      <p:grpSp>
        <p:nvGrpSpPr>
          <p:cNvPr id="7" name="Group 6"/>
          <p:cNvGrpSpPr/>
          <p:nvPr/>
        </p:nvGrpSpPr>
        <p:grpSpPr>
          <a:xfrm>
            <a:off x="752859" y="744470"/>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8898407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33519706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1"/>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9"/>
            <a:ext cx="9612971" cy="1143324"/>
          </a:xfrm>
        </p:spPr>
        <p:txBody>
          <a:bodyPr/>
          <a:lstStyle>
            <a:lvl1pPr marL="0" indent="0" algn="r">
              <a:lnSpc>
                <a:spcPct val="112000"/>
              </a:lnSpc>
              <a:spcBef>
                <a:spcPts val="0"/>
              </a:spcBef>
              <a:spcAft>
                <a:spcPts val="0"/>
              </a:spcAft>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9" y="6453386"/>
            <a:ext cx="1622409" cy="404615"/>
          </a:xfrm>
        </p:spPr>
        <p:txBody>
          <a:bodyPr/>
          <a:lstStyle>
            <a:lvl1pPr>
              <a:defRPr>
                <a:solidFill>
                  <a:schemeClr val="tx2"/>
                </a:solidFill>
              </a:defRPr>
            </a:lvl1pPr>
          </a:lstStyle>
          <a:p>
            <a:fld id="{87DE6118-2437-4B30-8E3C-4D2BE6020583}" type="datetimeFigureOut">
              <a:rPr lang="en-US" dirty="0"/>
              <a:pPr/>
              <a:t>3/9/2020</a:t>
            </a:fld>
            <a:endParaRPr lang="en-US" dirty="0"/>
          </a:p>
        </p:txBody>
      </p:sp>
      <p:sp>
        <p:nvSpPr>
          <p:cNvPr id="5" name="Footer Placeholder 4"/>
          <p:cNvSpPr>
            <a:spLocks noGrp="1"/>
          </p:cNvSpPr>
          <p:nvPr>
            <p:ph type="ftr" sz="quarter" idx="11"/>
          </p:nvPr>
        </p:nvSpPr>
        <p:spPr>
          <a:xfrm>
            <a:off x="2584313" y="6453386"/>
            <a:ext cx="7023377" cy="404615"/>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5"/>
          </a:xfrm>
        </p:spPr>
        <p:txBody>
          <a:bodyPr/>
          <a:lstStyle>
            <a:lvl1pPr>
              <a:defRPr>
                <a:solidFill>
                  <a:schemeClr val="tx2"/>
                </a:solidFill>
              </a:defRPr>
            </a:lvl1pPr>
          </a:lstStyle>
          <a:p>
            <a:fld id="{00000000-1234-1234-1234-123412341234}" type="slidenum">
              <a:rPr lang="en" smtClean="0"/>
              <a:pPr/>
              <a:t>‹#›</a:t>
            </a:fld>
            <a:endParaRPr lang="en"/>
          </a:p>
        </p:txBody>
      </p:sp>
      <p:sp>
        <p:nvSpPr>
          <p:cNvPr id="7" name="Freeform 6"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4812338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B5CCDD-D35B-4CC5-89E3-367AAB44B7CF}"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5A4C-9DA6-4D3C-BDF6-1CB30055316C}" type="slidenum">
              <a:rPr lang="en-US" smtClean="0"/>
              <a:t>‹#›</a:t>
            </a:fld>
            <a:endParaRPr lang="en-US"/>
          </a:p>
        </p:txBody>
      </p:sp>
    </p:spTree>
    <p:extLst>
      <p:ext uri="{BB962C8B-B14F-4D97-AF65-F5344CB8AC3E}">
        <p14:creationId xmlns:p14="http://schemas.microsoft.com/office/powerpoint/2010/main" val="1028098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6001"/>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6001"/>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291436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9"/>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5"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525015" y="3305209"/>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61874158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5868676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25877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1"/>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1"/>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1" y="6453386"/>
            <a:ext cx="1204572" cy="404615"/>
          </a:xfrm>
        </p:spPr>
        <p:txBody>
          <a:bodyPr/>
          <a:lstStyle>
            <a:lvl1pPr>
              <a:defRPr>
                <a:solidFill>
                  <a:schemeClr val="tx2"/>
                </a:solidFill>
              </a:defRPr>
            </a:lvl1pPr>
          </a:lstStyle>
          <a:p>
            <a:fld id="{87DE6118-2437-4B30-8E3C-4D2BE6020583}" type="datetimeFigureOut">
              <a:rPr lang="en-US" dirty="0"/>
              <a:pPr/>
              <a:t>3/9/2020</a:t>
            </a:fld>
            <a:endParaRPr lang="en-US" dirty="0"/>
          </a:p>
        </p:txBody>
      </p:sp>
      <p:sp>
        <p:nvSpPr>
          <p:cNvPr id="6" name="Footer Placeholder 5"/>
          <p:cNvSpPr>
            <a:spLocks noGrp="1"/>
          </p:cNvSpPr>
          <p:nvPr>
            <p:ph type="ftr" sz="quarter" idx="11"/>
          </p:nvPr>
        </p:nvSpPr>
        <p:spPr>
          <a:xfrm>
            <a:off x="2205945" y="6453386"/>
            <a:ext cx="2373675" cy="404615"/>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1" y="6453386"/>
            <a:ext cx="1596292" cy="404615"/>
          </a:xfrm>
        </p:spPr>
        <p:txBody>
          <a:bodyPr/>
          <a:lstStyle>
            <a:lvl1pPr>
              <a:defRPr>
                <a:solidFill>
                  <a:schemeClr val="tx2"/>
                </a:solidFill>
              </a:defRPr>
            </a:lvl1pPr>
          </a:lstStyle>
          <a:p>
            <a:fld id="{00000000-1234-1234-1234-123412341234}" type="slidenum">
              <a:rPr lang="en" smtClean="0"/>
              <a:pPr/>
              <a:t>‹#›</a:t>
            </a:fld>
            <a:endParaRPr lang="e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338435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1"/>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2"/>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1" y="6453386"/>
            <a:ext cx="1204572" cy="404615"/>
          </a:xfrm>
        </p:spPr>
        <p:txBody>
          <a:bodyPr/>
          <a:lstStyle>
            <a:lvl1pPr>
              <a:defRPr>
                <a:solidFill>
                  <a:schemeClr val="tx2"/>
                </a:solidFill>
              </a:defRPr>
            </a:lvl1pPr>
          </a:lstStyle>
          <a:p>
            <a:fld id="{87DE6118-2437-4B30-8E3C-4D2BE6020583}" type="datetimeFigureOut">
              <a:rPr lang="en-US" dirty="0"/>
              <a:pPr/>
              <a:t>3/9/2020</a:t>
            </a:fld>
            <a:endParaRPr lang="en-US" dirty="0"/>
          </a:p>
        </p:txBody>
      </p:sp>
      <p:sp>
        <p:nvSpPr>
          <p:cNvPr id="6" name="Footer Placeholder 5"/>
          <p:cNvSpPr>
            <a:spLocks noGrp="1"/>
          </p:cNvSpPr>
          <p:nvPr>
            <p:ph type="ftr" sz="quarter" idx="11"/>
          </p:nvPr>
        </p:nvSpPr>
        <p:spPr>
          <a:xfrm>
            <a:off x="2205945" y="6453386"/>
            <a:ext cx="2373675" cy="404615"/>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1" y="6453386"/>
            <a:ext cx="1596292" cy="404615"/>
          </a:xfrm>
        </p:spPr>
        <p:txBody>
          <a:bodyPr/>
          <a:lstStyle>
            <a:lvl1pPr>
              <a:defRPr>
                <a:solidFill>
                  <a:schemeClr val="tx2"/>
                </a:solidFill>
              </a:defRPr>
            </a:lvl1pPr>
          </a:lstStyle>
          <a:p>
            <a:fld id="{00000000-1234-1234-1234-123412341234}" type="slidenum">
              <a:rPr lang="en" smtClean="0"/>
              <a:pPr/>
              <a:t>‹#›</a:t>
            </a:fld>
            <a:endParaRPr lang="e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23357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5505323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2" y="624157"/>
            <a:ext cx="1565767"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1" y="624157"/>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54540083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596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B5CCDD-D35B-4CC5-89E3-367AAB44B7CF}"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B5A4C-9DA6-4D3C-BDF6-1CB30055316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37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B5CCDD-D35B-4CC5-89E3-367AAB44B7CF}"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B5A4C-9DA6-4D3C-BDF6-1CB30055316C}" type="slidenum">
              <a:rPr lang="en-US" smtClean="0"/>
              <a:t>‹#›</a:t>
            </a:fld>
            <a:endParaRPr lang="en-US"/>
          </a:p>
        </p:txBody>
      </p:sp>
    </p:spTree>
    <p:extLst>
      <p:ext uri="{BB962C8B-B14F-4D97-AF65-F5344CB8AC3E}">
        <p14:creationId xmlns:p14="http://schemas.microsoft.com/office/powerpoint/2010/main" val="14366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B5CCDD-D35B-4CC5-89E3-367AAB44B7CF}"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B5A4C-9DA6-4D3C-BDF6-1CB30055316C}" type="slidenum">
              <a:rPr lang="en-US" smtClean="0"/>
              <a:t>‹#›</a:t>
            </a:fld>
            <a:endParaRPr lang="en-US"/>
          </a:p>
        </p:txBody>
      </p:sp>
    </p:spTree>
    <p:extLst>
      <p:ext uri="{BB962C8B-B14F-4D97-AF65-F5344CB8AC3E}">
        <p14:creationId xmlns:p14="http://schemas.microsoft.com/office/powerpoint/2010/main" val="148671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B5CCDD-D35B-4CC5-89E3-367AAB44B7CF}"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B5A4C-9DA6-4D3C-BDF6-1CB30055316C}" type="slidenum">
              <a:rPr lang="en-US" smtClean="0"/>
              <a:t>‹#›</a:t>
            </a:fld>
            <a:endParaRPr lang="en-US"/>
          </a:p>
        </p:txBody>
      </p:sp>
    </p:spTree>
    <p:extLst>
      <p:ext uri="{BB962C8B-B14F-4D97-AF65-F5344CB8AC3E}">
        <p14:creationId xmlns:p14="http://schemas.microsoft.com/office/powerpoint/2010/main" val="301549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B5CCDD-D35B-4CC5-89E3-367AAB44B7CF}" type="datetimeFigureOut">
              <a:rPr lang="en-US" smtClean="0"/>
              <a:t>3/9/2020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32B5A4C-9DA6-4D3C-BDF6-1CB30055316C}" type="slidenum">
              <a:rPr lang="en-US" smtClean="0"/>
              <a:t>‹#›</a:t>
            </a:fld>
            <a:endParaRPr lang="en-US"/>
          </a:p>
        </p:txBody>
      </p:sp>
    </p:spTree>
    <p:extLst>
      <p:ext uri="{BB962C8B-B14F-4D97-AF65-F5344CB8AC3E}">
        <p14:creationId xmlns:p14="http://schemas.microsoft.com/office/powerpoint/2010/main" val="29207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0B5CCDD-D35B-4CC5-89E3-367AAB44B7CF}" type="datetimeFigureOut">
              <a:rPr lang="en-US" smtClean="0"/>
              <a:t>3/9/2020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2B5A4C-9DA6-4D3C-BDF6-1CB30055316C}" type="slidenum">
              <a:rPr lang="en-US" smtClean="0"/>
              <a:t>‹#›</a:t>
            </a:fld>
            <a:endParaRPr lang="en-US"/>
          </a:p>
        </p:txBody>
      </p:sp>
    </p:spTree>
    <p:extLst>
      <p:ext uri="{BB962C8B-B14F-4D97-AF65-F5344CB8AC3E}">
        <p14:creationId xmlns:p14="http://schemas.microsoft.com/office/powerpoint/2010/main" val="162809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B5CCDD-D35B-4CC5-89E3-367AAB44B7CF}"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B5A4C-9DA6-4D3C-BDF6-1CB30055316C}" type="slidenum">
              <a:rPr lang="en-US" smtClean="0"/>
              <a:t>‹#›</a:t>
            </a:fld>
            <a:endParaRPr lang="en-US"/>
          </a:p>
        </p:txBody>
      </p:sp>
    </p:spTree>
    <p:extLst>
      <p:ext uri="{BB962C8B-B14F-4D97-AF65-F5344CB8AC3E}">
        <p14:creationId xmlns:p14="http://schemas.microsoft.com/office/powerpoint/2010/main" val="98090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0B5CCDD-D35B-4CC5-89E3-367AAB44B7CF}" type="datetimeFigureOut">
              <a:rPr lang="en-US" smtClean="0"/>
              <a:t>3/9/2020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2B5A4C-9DA6-4D3C-BDF6-1CB30055316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2805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871537"/>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55415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18744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lgn="l" defTabSz="914400" rtl="0" eaLnBrk="1" latinLnBrk="0" hangingPunct="1">
        <a:lnSpc>
          <a:spcPct val="90000"/>
        </a:lnSpc>
        <a:spcBef>
          <a:spcPct val="0"/>
        </a:spcBef>
        <a:buNone/>
        <a:defRPr sz="4400" kern="1200">
          <a:solidFill>
            <a:schemeClr val="bg1"/>
          </a:solidFill>
          <a:latin typeface="Cambria" charset="0"/>
          <a:ea typeface="Cambria" charset="0"/>
          <a:cs typeface="Cambri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1"/>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5"/>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3/9/2020</a:t>
            </a:fld>
            <a:endParaRPr lang="en-US" dirty="0"/>
          </a:p>
        </p:txBody>
      </p:sp>
      <p:sp>
        <p:nvSpPr>
          <p:cNvPr id="5" name="Footer Placeholder 4"/>
          <p:cNvSpPr>
            <a:spLocks noGrp="1"/>
          </p:cNvSpPr>
          <p:nvPr>
            <p:ph type="ftr" sz="quarter" idx="3"/>
          </p:nvPr>
        </p:nvSpPr>
        <p:spPr>
          <a:xfrm>
            <a:off x="2893565" y="6453386"/>
            <a:ext cx="6280831" cy="404615"/>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7" y="6453386"/>
            <a:ext cx="1596292" cy="404615"/>
          </a:xfrm>
          <a:prstGeom prst="rect">
            <a:avLst/>
          </a:prstGeom>
        </p:spPr>
        <p:txBody>
          <a:bodyPr vert="horz" lIns="91440" tIns="45720" rIns="91440" bIns="45720" rtlCol="0" anchor="ctr"/>
          <a:lstStyle>
            <a:lvl1pPr algn="r">
              <a:defRPr sz="1200" baseline="0">
                <a:solidFill>
                  <a:schemeClr val="tx2"/>
                </a:solidFill>
              </a:defRPr>
            </a:lvl1pPr>
          </a:lstStyle>
          <a:p>
            <a:fld id="{00000000-1234-1234-1234-123412341234}" type="slidenum">
              <a:rPr lang="en" smtClean="0"/>
              <a:pPr/>
              <a:t>‹#›</a:t>
            </a:fld>
            <a:endParaRPr lang="en"/>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448547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lvl1pPr algn="l" defTabSz="914377"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38" indent="-384038" algn="l" defTabSz="914377"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377" indent="-384038" algn="l" defTabSz="914377"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566" indent="-384038" algn="l" defTabSz="914377"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754" indent="-384038" algn="l" defTabSz="914377"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5943" indent="-384038" algn="l" defTabSz="914377"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131" indent="-384038" algn="l" defTabSz="914377"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320" indent="-384038" algn="l" defTabSz="914377"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509" indent="-384038" algn="l" defTabSz="914377"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697" indent="-384038" algn="l" defTabSz="914377"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video" Target="https://www.youtube.com/embed/bYwqnKd-Gpw?feature=oembed" TargetMode="External"/><Relationship Id="rId1" Type="http://schemas.openxmlformats.org/officeDocument/2006/relationships/video" Target="https://www.youtube.com/embed/kwzopHSZVJY?feature=oembed" TargetMode="Externa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8.xml"/><Relationship Id="rId5" Type="http://schemas.openxmlformats.org/officeDocument/2006/relationships/image" Target="../media/image18.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ti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t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generated with high confidence">
            <a:extLst>
              <a:ext uri="{FF2B5EF4-FFF2-40B4-BE49-F238E27FC236}">
                <a16:creationId xmlns:a16="http://schemas.microsoft.com/office/drawing/2014/main" id="{DA9C040B-01E3-4B10-BCCB-FCBEF5FC4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776" y="2892894"/>
            <a:ext cx="2586389" cy="1354985"/>
          </a:xfrm>
          <a:prstGeom prst="rect">
            <a:avLst/>
          </a:prstGeom>
        </p:spPr>
      </p:pic>
      <p:sp>
        <p:nvSpPr>
          <p:cNvPr id="7" name="Title 1">
            <a:extLst>
              <a:ext uri="{FF2B5EF4-FFF2-40B4-BE49-F238E27FC236}">
                <a16:creationId xmlns:a16="http://schemas.microsoft.com/office/drawing/2014/main" id="{51321189-B1E7-4AF3-9FA4-72EBCFEFCE64}"/>
              </a:ext>
            </a:extLst>
          </p:cNvPr>
          <p:cNvSpPr txBox="1">
            <a:spLocks/>
          </p:cNvSpPr>
          <p:nvPr/>
        </p:nvSpPr>
        <p:spPr>
          <a:xfrm>
            <a:off x="0" y="1176367"/>
            <a:ext cx="12192000" cy="9124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The Sustainable Workplace Alliance</a:t>
            </a:r>
            <a:endParaRPr kumimoji="0" lang="en-US" sz="32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Tree>
    <p:extLst>
      <p:ext uri="{BB962C8B-B14F-4D97-AF65-F5344CB8AC3E}">
        <p14:creationId xmlns:p14="http://schemas.microsoft.com/office/powerpoint/2010/main" val="158950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Commercial Vehicle Safety Alliance</a:t>
            </a:r>
          </a:p>
        </p:txBody>
      </p:sp>
      <p:pic>
        <p:nvPicPr>
          <p:cNvPr id="5" name="Content Placeholder 4" descr="Question Mark Help · Free photo on Pixaba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5100" y="2620804"/>
            <a:ext cx="4076700" cy="4076700"/>
          </a:xfrm>
        </p:spPr>
      </p:pic>
      <p:sp>
        <p:nvSpPr>
          <p:cNvPr id="8" name="TextBox 7"/>
          <p:cNvSpPr txBox="1"/>
          <p:nvPr/>
        </p:nvSpPr>
        <p:spPr>
          <a:xfrm>
            <a:off x="838200" y="1529665"/>
            <a:ext cx="10502900" cy="584775"/>
          </a:xfrm>
          <a:prstGeom prst="rect">
            <a:avLst/>
          </a:prstGeom>
          <a:noFill/>
        </p:spPr>
        <p:txBody>
          <a:bodyPr wrap="square" rtlCol="0">
            <a:spAutoFit/>
          </a:bodyPr>
          <a:lstStyle/>
          <a:p>
            <a:pPr algn="ctr"/>
            <a:r>
              <a:rPr lang="en-US" sz="3200" dirty="0">
                <a:latin typeface="Arial Black" panose="020B0A04020102020204" pitchFamily="34" charset="0"/>
              </a:rPr>
              <a:t>Questions</a:t>
            </a:r>
          </a:p>
        </p:txBody>
      </p:sp>
    </p:spTree>
    <p:extLst>
      <p:ext uri="{BB962C8B-B14F-4D97-AF65-F5344CB8AC3E}">
        <p14:creationId xmlns:p14="http://schemas.microsoft.com/office/powerpoint/2010/main" val="177911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0E880B70-9045-4B1E-A61A-E849BE8C8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8E2B8A2D-F46F-4DA5-8AFF-BC57461C28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Franklin Gothic Book" panose="020B0503020102020204"/>
            </a:endParaRPr>
          </a:p>
        </p:txBody>
      </p:sp>
      <p:sp>
        <p:nvSpPr>
          <p:cNvPr id="2" name="Title 1">
            <a:extLst>
              <a:ext uri="{FF2B5EF4-FFF2-40B4-BE49-F238E27FC236}">
                <a16:creationId xmlns:a16="http://schemas.microsoft.com/office/drawing/2014/main" id="{31D6A34D-A307-4F0C-9155-C24AA2AD417E}"/>
              </a:ext>
            </a:extLst>
          </p:cNvPr>
          <p:cNvSpPr>
            <a:spLocks noGrp="1"/>
          </p:cNvSpPr>
          <p:nvPr>
            <p:ph type="title"/>
          </p:nvPr>
        </p:nvSpPr>
        <p:spPr>
          <a:xfrm>
            <a:off x="478095" y="1816100"/>
            <a:ext cx="6905565" cy="3778955"/>
          </a:xfrm>
        </p:spPr>
        <p:txBody>
          <a:bodyPr spcFirstLastPara="1" vert="horz" wrap="square" lIns="121920" tIns="60960" rIns="121920" bIns="60960" rtlCol="0" anchor="t" anchorCtr="0">
            <a:normAutofit/>
          </a:bodyPr>
          <a:lstStyle/>
          <a:p>
            <a:pPr algn="ctr" defTabSz="1219170">
              <a:lnSpc>
                <a:spcPct val="100000"/>
              </a:lnSpc>
              <a:spcBef>
                <a:spcPts val="600"/>
              </a:spcBef>
              <a:spcAft>
                <a:spcPts val="600"/>
              </a:spcAft>
            </a:pPr>
            <a:r>
              <a:rPr lang="en-US" sz="4933" b="1" dirty="0">
                <a:solidFill>
                  <a:schemeClr val="accent5"/>
                </a:solidFill>
                <a:latin typeface="Arial Black" panose="020B0A04020102020204" pitchFamily="34" charset="0"/>
              </a:rPr>
              <a:t>International Association </a:t>
            </a:r>
            <a:br>
              <a:rPr lang="en-US" sz="4933" b="1" dirty="0">
                <a:solidFill>
                  <a:schemeClr val="accent5"/>
                </a:solidFill>
                <a:latin typeface="Arial Black" panose="020B0A04020102020204" pitchFamily="34" charset="0"/>
              </a:rPr>
            </a:br>
            <a:r>
              <a:rPr lang="en-US" sz="4933" b="1" dirty="0">
                <a:solidFill>
                  <a:schemeClr val="accent5"/>
                </a:solidFill>
                <a:latin typeface="Arial Black" panose="020B0A04020102020204" pitchFamily="34" charset="0"/>
              </a:rPr>
              <a:t>of Fire Chiefs </a:t>
            </a:r>
            <a:endParaRPr lang="en-US" sz="4933" dirty="0">
              <a:solidFill>
                <a:schemeClr val="accent5"/>
              </a:solidFill>
              <a:latin typeface="Arial Black" panose="020B0A04020102020204" pitchFamily="34" charset="0"/>
            </a:endParaRPr>
          </a:p>
        </p:txBody>
      </p:sp>
      <p:sp>
        <p:nvSpPr>
          <p:cNvPr id="64" name="Rectangle 63">
            <a:extLst>
              <a:ext uri="{FF2B5EF4-FFF2-40B4-BE49-F238E27FC236}">
                <a16:creationId xmlns:a16="http://schemas.microsoft.com/office/drawing/2014/main" id="{292BAD85-00E4-4D0A-993C-8372E78E1A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close up of a sign&#10;&#10;Description automatically generated">
            <a:extLst>
              <a:ext uri="{FF2B5EF4-FFF2-40B4-BE49-F238E27FC236}">
                <a16:creationId xmlns:a16="http://schemas.microsoft.com/office/drawing/2014/main" id="{48AC469E-B196-40B7-911D-D0559E7D057C}"/>
              </a:ext>
            </a:extLst>
          </p:cNvPr>
          <p:cNvPicPr>
            <a:picLocks noChangeAspect="1"/>
          </p:cNvPicPr>
          <p:nvPr/>
        </p:nvPicPr>
        <p:blipFill>
          <a:blip r:embed="rId2"/>
          <a:stretch>
            <a:fillRect/>
          </a:stretch>
        </p:blipFill>
        <p:spPr>
          <a:xfrm>
            <a:off x="8968000" y="2393245"/>
            <a:ext cx="1749777" cy="1749777"/>
          </a:xfrm>
          <a:prstGeom prst="rect">
            <a:avLst/>
          </a:prstGeom>
          <a:ln>
            <a:noFill/>
          </a:ln>
          <a:effectLst/>
        </p:spPr>
      </p:pic>
      <p:pic>
        <p:nvPicPr>
          <p:cNvPr id="8" name="Picture 7" descr="A close up of a sign&#10;&#10;Description automatically generated">
            <a:extLst>
              <a:ext uri="{FF2B5EF4-FFF2-40B4-BE49-F238E27FC236}">
                <a16:creationId xmlns:a16="http://schemas.microsoft.com/office/drawing/2014/main" id="{BB5BDBC2-4E7C-4FC3-A89D-BB00178EC066}"/>
              </a:ext>
            </a:extLst>
          </p:cNvPr>
          <p:cNvPicPr>
            <a:picLocks noChangeAspect="1"/>
          </p:cNvPicPr>
          <p:nvPr/>
        </p:nvPicPr>
        <p:blipFill>
          <a:blip r:embed="rId3"/>
          <a:stretch>
            <a:fillRect/>
          </a:stretch>
        </p:blipFill>
        <p:spPr>
          <a:xfrm>
            <a:off x="9018581" y="321733"/>
            <a:ext cx="1605419" cy="1749776"/>
          </a:xfrm>
          <a:prstGeom prst="rect">
            <a:avLst/>
          </a:prstGeom>
          <a:ln>
            <a:noFill/>
          </a:ln>
          <a:effectLst/>
        </p:spPr>
      </p:pic>
      <p:pic>
        <p:nvPicPr>
          <p:cNvPr id="7" name="Picture 6" descr="A picture containing clock&#10;&#10;Description automatically generated">
            <a:extLst>
              <a:ext uri="{FF2B5EF4-FFF2-40B4-BE49-F238E27FC236}">
                <a16:creationId xmlns:a16="http://schemas.microsoft.com/office/drawing/2014/main" id="{382E9FE9-224A-4B5D-9B18-F4780E3B8D70}"/>
              </a:ext>
            </a:extLst>
          </p:cNvPr>
          <p:cNvPicPr>
            <a:picLocks noChangeAspect="1"/>
          </p:cNvPicPr>
          <p:nvPr/>
        </p:nvPicPr>
        <p:blipFill>
          <a:blip r:embed="rId4"/>
          <a:stretch>
            <a:fillRect/>
          </a:stretch>
        </p:blipFill>
        <p:spPr>
          <a:xfrm>
            <a:off x="8968000" y="4464756"/>
            <a:ext cx="1749776" cy="1749776"/>
          </a:xfrm>
          <a:prstGeom prst="rect">
            <a:avLst/>
          </a:prstGeom>
        </p:spPr>
      </p:pic>
    </p:spTree>
    <p:extLst>
      <p:ext uri="{BB962C8B-B14F-4D97-AF65-F5344CB8AC3E}">
        <p14:creationId xmlns:p14="http://schemas.microsoft.com/office/powerpoint/2010/main" val="188064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0E880B70-9045-4B1E-A61A-E849BE8C8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8E2B8A2D-F46F-4DA5-8AFF-BC57461C28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Franklin Gothic Book" panose="020B0503020102020204"/>
            </a:endParaRPr>
          </a:p>
        </p:txBody>
      </p:sp>
      <p:sp>
        <p:nvSpPr>
          <p:cNvPr id="2" name="Title 1">
            <a:extLst>
              <a:ext uri="{FF2B5EF4-FFF2-40B4-BE49-F238E27FC236}">
                <a16:creationId xmlns:a16="http://schemas.microsoft.com/office/drawing/2014/main" id="{31D6A34D-A307-4F0C-9155-C24AA2AD417E}"/>
              </a:ext>
            </a:extLst>
          </p:cNvPr>
          <p:cNvSpPr>
            <a:spLocks noGrp="1"/>
          </p:cNvSpPr>
          <p:nvPr>
            <p:ph type="title"/>
          </p:nvPr>
        </p:nvSpPr>
        <p:spPr>
          <a:xfrm>
            <a:off x="784743" y="685801"/>
            <a:ext cx="5793475" cy="1485900"/>
          </a:xfrm>
        </p:spPr>
        <p:txBody>
          <a:bodyPr spcFirstLastPara="1" vert="horz" wrap="square" lIns="121920" tIns="60960" rIns="121920" bIns="60960" rtlCol="0" anchor="t" anchorCtr="0">
            <a:normAutofit/>
          </a:bodyPr>
          <a:lstStyle/>
          <a:p>
            <a:pPr defTabSz="1219170">
              <a:spcBef>
                <a:spcPct val="0"/>
              </a:spcBef>
            </a:pPr>
            <a:r>
              <a:rPr lang="en-US" sz="4933" b="1" dirty="0">
                <a:solidFill>
                  <a:schemeClr val="accent5"/>
                </a:solidFill>
              </a:rPr>
              <a:t>IAFC – Community Safety Grant</a:t>
            </a:r>
            <a:endParaRPr lang="en-US" sz="4933" dirty="0">
              <a:solidFill>
                <a:schemeClr val="accent5"/>
              </a:solidFill>
            </a:endParaRPr>
          </a:p>
        </p:txBody>
      </p:sp>
      <p:sp>
        <p:nvSpPr>
          <p:cNvPr id="3" name="Text Placeholder 2">
            <a:extLst>
              <a:ext uri="{FF2B5EF4-FFF2-40B4-BE49-F238E27FC236}">
                <a16:creationId xmlns:a16="http://schemas.microsoft.com/office/drawing/2014/main" id="{E9F4368A-4188-47FB-AF83-80226EE0877F}"/>
              </a:ext>
            </a:extLst>
          </p:cNvPr>
          <p:cNvSpPr>
            <a:spLocks noGrp="1"/>
          </p:cNvSpPr>
          <p:nvPr>
            <p:ph type="body" idx="1"/>
          </p:nvPr>
        </p:nvSpPr>
        <p:spPr>
          <a:xfrm>
            <a:off x="784743" y="2393244"/>
            <a:ext cx="5793475" cy="3474155"/>
          </a:xfrm>
        </p:spPr>
        <p:txBody>
          <a:bodyPr spcFirstLastPara="1" vert="horz" wrap="square" lIns="121920" tIns="60960" rIns="121920" bIns="60960" rtlCol="0" anchor="t" anchorCtr="0">
            <a:normAutofit lnSpcReduction="10000"/>
          </a:bodyPr>
          <a:lstStyle/>
          <a:p>
            <a:pPr marL="0" indent="-512051" defTabSz="1219170">
              <a:spcAft>
                <a:spcPts val="267"/>
              </a:spcAft>
              <a:buNone/>
            </a:pPr>
            <a:r>
              <a:rPr lang="en-US" dirty="0">
                <a:solidFill>
                  <a:schemeClr val="accent5"/>
                </a:solidFill>
              </a:rPr>
              <a:t>The </a:t>
            </a:r>
            <a:r>
              <a:rPr lang="en-US" b="1" dirty="0">
                <a:solidFill>
                  <a:schemeClr val="accent5"/>
                </a:solidFill>
              </a:rPr>
              <a:t>IAFC</a:t>
            </a:r>
            <a:r>
              <a:rPr lang="en-US" dirty="0">
                <a:solidFill>
                  <a:schemeClr val="accent5"/>
                </a:solidFill>
              </a:rPr>
              <a:t> represents the leadership of </a:t>
            </a:r>
          </a:p>
          <a:p>
            <a:pPr marL="0" indent="-512051" defTabSz="1219170">
              <a:spcAft>
                <a:spcPts val="267"/>
              </a:spcAft>
              <a:buNone/>
            </a:pPr>
            <a:r>
              <a:rPr lang="en-US" dirty="0">
                <a:solidFill>
                  <a:schemeClr val="accent5"/>
                </a:solidFill>
              </a:rPr>
              <a:t>firefighters and emergency responders worldwide. IAFC members are the world's leading experts in   </a:t>
            </a:r>
          </a:p>
          <a:p>
            <a:pPr marL="0" indent="-512051" defTabSz="1219170">
              <a:spcAft>
                <a:spcPts val="267"/>
              </a:spcAft>
              <a:buNone/>
            </a:pPr>
            <a:r>
              <a:rPr lang="en-US" dirty="0">
                <a:solidFill>
                  <a:schemeClr val="accent5"/>
                </a:solidFill>
              </a:rPr>
              <a:t>firefighting, emergency medical services, terrorism response, hazardous response, natural disasters, search and rescue, and public safety legislation. </a:t>
            </a:r>
          </a:p>
          <a:p>
            <a:pPr marL="0" indent="-512051" defTabSz="1219170">
              <a:spcAft>
                <a:spcPts val="267"/>
              </a:spcAft>
              <a:buNone/>
            </a:pPr>
            <a:endParaRPr lang="en-US" dirty="0">
              <a:solidFill>
                <a:schemeClr val="accent5"/>
              </a:solidFill>
            </a:endParaRPr>
          </a:p>
          <a:p>
            <a:pPr marL="0" indent="-512051" defTabSz="1219170">
              <a:spcAft>
                <a:spcPts val="267"/>
              </a:spcAft>
              <a:buNone/>
            </a:pPr>
            <a:r>
              <a:rPr lang="en-US" b="1" dirty="0">
                <a:solidFill>
                  <a:schemeClr val="accent5"/>
                </a:solidFill>
              </a:rPr>
              <a:t>The Community Safety-EPRO Grant </a:t>
            </a:r>
            <a:r>
              <a:rPr lang="en-US" dirty="0">
                <a:solidFill>
                  <a:schemeClr val="accent5"/>
                </a:solidFill>
              </a:rPr>
              <a:t>is designed </a:t>
            </a:r>
          </a:p>
          <a:p>
            <a:pPr marL="0" indent="-512051" defTabSz="1219170">
              <a:spcAft>
                <a:spcPts val="267"/>
              </a:spcAft>
              <a:buNone/>
            </a:pPr>
            <a:r>
              <a:rPr lang="en-US" dirty="0">
                <a:solidFill>
                  <a:schemeClr val="accent5"/>
                </a:solidFill>
              </a:rPr>
              <a:t>to create community training, preparing for over the road, rail and pipeline </a:t>
            </a:r>
            <a:r>
              <a:rPr lang="en-US" dirty="0" err="1">
                <a:solidFill>
                  <a:schemeClr val="accent5"/>
                </a:solidFill>
              </a:rPr>
              <a:t>HazMat</a:t>
            </a:r>
            <a:r>
              <a:rPr lang="en-US" dirty="0">
                <a:solidFill>
                  <a:schemeClr val="accent5"/>
                </a:solidFill>
              </a:rPr>
              <a:t> incidents, especially in rural areas. </a:t>
            </a:r>
          </a:p>
        </p:txBody>
      </p:sp>
      <p:sp>
        <p:nvSpPr>
          <p:cNvPr id="64" name="Rectangle 63">
            <a:extLst>
              <a:ext uri="{FF2B5EF4-FFF2-40B4-BE49-F238E27FC236}">
                <a16:creationId xmlns:a16="http://schemas.microsoft.com/office/drawing/2014/main" id="{292BAD85-00E4-4D0A-993C-8372E78E1A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close up of a sign&#10;&#10;Description automatically generated">
            <a:extLst>
              <a:ext uri="{FF2B5EF4-FFF2-40B4-BE49-F238E27FC236}">
                <a16:creationId xmlns:a16="http://schemas.microsoft.com/office/drawing/2014/main" id="{48AC469E-B196-40B7-911D-D0559E7D057C}"/>
              </a:ext>
            </a:extLst>
          </p:cNvPr>
          <p:cNvPicPr>
            <a:picLocks noChangeAspect="1"/>
          </p:cNvPicPr>
          <p:nvPr/>
        </p:nvPicPr>
        <p:blipFill>
          <a:blip r:embed="rId2"/>
          <a:stretch>
            <a:fillRect/>
          </a:stretch>
        </p:blipFill>
        <p:spPr>
          <a:xfrm>
            <a:off x="8968000" y="2393245"/>
            <a:ext cx="1749777" cy="1749777"/>
          </a:xfrm>
          <a:prstGeom prst="rect">
            <a:avLst/>
          </a:prstGeom>
          <a:ln>
            <a:noFill/>
          </a:ln>
          <a:effectLst/>
        </p:spPr>
      </p:pic>
      <p:pic>
        <p:nvPicPr>
          <p:cNvPr id="8" name="Picture 7" descr="A close up of a sign&#10;&#10;Description automatically generated">
            <a:extLst>
              <a:ext uri="{FF2B5EF4-FFF2-40B4-BE49-F238E27FC236}">
                <a16:creationId xmlns:a16="http://schemas.microsoft.com/office/drawing/2014/main" id="{BB5BDBC2-4E7C-4FC3-A89D-BB00178EC066}"/>
              </a:ext>
            </a:extLst>
          </p:cNvPr>
          <p:cNvPicPr>
            <a:picLocks noChangeAspect="1"/>
          </p:cNvPicPr>
          <p:nvPr/>
        </p:nvPicPr>
        <p:blipFill>
          <a:blip r:embed="rId3"/>
          <a:stretch>
            <a:fillRect/>
          </a:stretch>
        </p:blipFill>
        <p:spPr>
          <a:xfrm>
            <a:off x="9018581" y="321733"/>
            <a:ext cx="1605419" cy="1749776"/>
          </a:xfrm>
          <a:prstGeom prst="rect">
            <a:avLst/>
          </a:prstGeom>
          <a:ln>
            <a:noFill/>
          </a:ln>
          <a:effectLst/>
        </p:spPr>
      </p:pic>
      <p:pic>
        <p:nvPicPr>
          <p:cNvPr id="7" name="Picture 6" descr="A picture containing clock&#10;&#10;Description automatically generated">
            <a:extLst>
              <a:ext uri="{FF2B5EF4-FFF2-40B4-BE49-F238E27FC236}">
                <a16:creationId xmlns:a16="http://schemas.microsoft.com/office/drawing/2014/main" id="{382E9FE9-224A-4B5D-9B18-F4780E3B8D70}"/>
              </a:ext>
            </a:extLst>
          </p:cNvPr>
          <p:cNvPicPr>
            <a:picLocks noChangeAspect="1"/>
          </p:cNvPicPr>
          <p:nvPr/>
        </p:nvPicPr>
        <p:blipFill>
          <a:blip r:embed="rId4"/>
          <a:stretch>
            <a:fillRect/>
          </a:stretch>
        </p:blipFill>
        <p:spPr>
          <a:xfrm>
            <a:off x="8968000" y="4464756"/>
            <a:ext cx="1749776" cy="1749776"/>
          </a:xfrm>
          <a:prstGeom prst="rect">
            <a:avLst/>
          </a:prstGeom>
        </p:spPr>
      </p:pic>
    </p:spTree>
    <p:extLst>
      <p:ext uri="{BB962C8B-B14F-4D97-AF65-F5344CB8AC3E}">
        <p14:creationId xmlns:p14="http://schemas.microsoft.com/office/powerpoint/2010/main" val="228885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59">
            <a:extLst>
              <a:ext uri="{FF2B5EF4-FFF2-40B4-BE49-F238E27FC236}">
                <a16:creationId xmlns:a16="http://schemas.microsoft.com/office/drawing/2014/main" id="{2793B903-AB42-42A0-AE97-93D366679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A93D97C6-63EF-4CA6-B01D-25E2772DC9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Franklin Gothic Book" panose="020B0503020102020204"/>
            </a:endParaRPr>
          </a:p>
        </p:txBody>
      </p:sp>
      <p:sp>
        <p:nvSpPr>
          <p:cNvPr id="2" name="Title 1">
            <a:extLst>
              <a:ext uri="{FF2B5EF4-FFF2-40B4-BE49-F238E27FC236}">
                <a16:creationId xmlns:a16="http://schemas.microsoft.com/office/drawing/2014/main" id="{31D6A34D-A307-4F0C-9155-C24AA2AD417E}"/>
              </a:ext>
            </a:extLst>
          </p:cNvPr>
          <p:cNvSpPr>
            <a:spLocks noGrp="1"/>
          </p:cNvSpPr>
          <p:nvPr>
            <p:ph type="title"/>
          </p:nvPr>
        </p:nvSpPr>
        <p:spPr>
          <a:xfrm>
            <a:off x="4760261" y="114301"/>
            <a:ext cx="6953644" cy="1485900"/>
          </a:xfrm>
        </p:spPr>
        <p:txBody>
          <a:bodyPr spcFirstLastPara="1" vert="horz" wrap="square" lIns="121920" tIns="60960" rIns="121920" bIns="60960" rtlCol="0" anchor="t" anchorCtr="0">
            <a:normAutofit/>
          </a:bodyPr>
          <a:lstStyle/>
          <a:p>
            <a:pPr defTabSz="1219170">
              <a:spcBef>
                <a:spcPct val="0"/>
              </a:spcBef>
            </a:pPr>
            <a:r>
              <a:rPr lang="en-US" sz="4933" b="1" dirty="0">
                <a:solidFill>
                  <a:srgbClr val="003C71"/>
                </a:solidFill>
              </a:rPr>
              <a:t>CSG – Program Activities</a:t>
            </a:r>
            <a:endParaRPr lang="en-US" sz="4933" dirty="0">
              <a:solidFill>
                <a:srgbClr val="003C71"/>
              </a:solidFill>
            </a:endParaRPr>
          </a:p>
        </p:txBody>
      </p:sp>
      <p:sp>
        <p:nvSpPr>
          <p:cNvPr id="68" name="Rectangle 63">
            <a:extLst>
              <a:ext uri="{FF2B5EF4-FFF2-40B4-BE49-F238E27FC236}">
                <a16:creationId xmlns:a16="http://schemas.microsoft.com/office/drawing/2014/main" id="{5DA4A40B-EDCE-42FC-B189-AEFB4F82E8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4"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E9F4368A-4188-47FB-AF83-80226EE0877F}"/>
              </a:ext>
            </a:extLst>
          </p:cNvPr>
          <p:cNvSpPr>
            <a:spLocks noGrp="1"/>
          </p:cNvSpPr>
          <p:nvPr>
            <p:ph type="body" idx="1"/>
          </p:nvPr>
        </p:nvSpPr>
        <p:spPr>
          <a:xfrm>
            <a:off x="4602144" y="1320045"/>
            <a:ext cx="7501365" cy="5419724"/>
          </a:xfrm>
        </p:spPr>
        <p:txBody>
          <a:bodyPr spcFirstLastPara="1" vert="horz" wrap="square" lIns="121920" tIns="60960" rIns="121920" bIns="60960" rtlCol="0" anchor="t" anchorCtr="0">
            <a:normAutofit/>
          </a:bodyPr>
          <a:lstStyle/>
          <a:p>
            <a:pPr marL="0" indent="0" defTabSz="1219170">
              <a:spcAft>
                <a:spcPts val="267"/>
              </a:spcAft>
              <a:buNone/>
            </a:pPr>
            <a:r>
              <a:rPr lang="en-US" sz="2133" b="1" dirty="0">
                <a:solidFill>
                  <a:srgbClr val="003C71"/>
                </a:solidFill>
              </a:rPr>
              <a:t>Task I – Collaborate and Expand the Technical Advisory Group                 </a:t>
            </a:r>
          </a:p>
          <a:p>
            <a:pPr marL="380990" indent="-380990" defTabSz="1219170">
              <a:spcAft>
                <a:spcPts val="267"/>
              </a:spcAft>
              <a:buFont typeface="Arial" panose="020B0604020202020204" pitchFamily="34" charset="0"/>
              <a:buChar char="•"/>
            </a:pPr>
            <a:r>
              <a:rPr lang="en-US" sz="1867" i="1" dirty="0">
                <a:solidFill>
                  <a:srgbClr val="003C71"/>
                </a:solidFill>
              </a:rPr>
              <a:t>15 active members representing 10 LEPCs around the country</a:t>
            </a:r>
          </a:p>
          <a:p>
            <a:pPr marL="380990" indent="-380990" defTabSz="1219170">
              <a:spcAft>
                <a:spcPts val="267"/>
              </a:spcAft>
              <a:buFont typeface="Arial" panose="020B0604020202020204" pitchFamily="34" charset="0"/>
              <a:buChar char="•"/>
            </a:pPr>
            <a:r>
              <a:rPr lang="en-US" sz="1867" i="1" dirty="0">
                <a:solidFill>
                  <a:srgbClr val="003C71"/>
                </a:solidFill>
              </a:rPr>
              <a:t>Meet once a month via conference call. </a:t>
            </a:r>
          </a:p>
          <a:p>
            <a:pPr marL="0" indent="0" defTabSz="1219170">
              <a:spcAft>
                <a:spcPts val="267"/>
              </a:spcAft>
              <a:buNone/>
            </a:pPr>
            <a:r>
              <a:rPr lang="en-US" dirty="0">
                <a:solidFill>
                  <a:srgbClr val="003C71"/>
                </a:solidFill>
              </a:rPr>
              <a:t>      </a:t>
            </a:r>
          </a:p>
          <a:p>
            <a:pPr marL="512051" indent="-512051" defTabSz="1219170">
              <a:spcAft>
                <a:spcPts val="267"/>
              </a:spcAft>
              <a:buNone/>
            </a:pPr>
            <a:r>
              <a:rPr lang="en-US" sz="2133" b="1" dirty="0">
                <a:solidFill>
                  <a:srgbClr val="003C71"/>
                </a:solidFill>
              </a:rPr>
              <a:t>Task II – Resource Maintenance and Development</a:t>
            </a:r>
          </a:p>
          <a:p>
            <a:pPr marL="380990" indent="-380990" defTabSz="1219170">
              <a:spcAft>
                <a:spcPts val="267"/>
              </a:spcAft>
              <a:buFont typeface="Arial" panose="020B0604020202020204" pitchFamily="34" charset="0"/>
              <a:buChar char="•"/>
            </a:pPr>
            <a:r>
              <a:rPr lang="en-US" sz="1867" i="1" dirty="0">
                <a:solidFill>
                  <a:srgbClr val="003C71"/>
                </a:solidFill>
              </a:rPr>
              <a:t>Maintained on the Hazmat Fusion Center Website</a:t>
            </a:r>
          </a:p>
          <a:p>
            <a:pPr marL="0" indent="0" defTabSz="1219170">
              <a:spcAft>
                <a:spcPts val="267"/>
              </a:spcAft>
              <a:buNone/>
            </a:pPr>
            <a:r>
              <a:rPr lang="en-US" sz="1867" i="1" dirty="0">
                <a:solidFill>
                  <a:srgbClr val="003C71"/>
                </a:solidFill>
              </a:rPr>
              <a:t>       - LEPC 101 Series (Blog Posts, Videos, Resources)</a:t>
            </a:r>
          </a:p>
          <a:p>
            <a:pPr marL="0" indent="0" defTabSz="1219170">
              <a:spcAft>
                <a:spcPts val="267"/>
              </a:spcAft>
              <a:buNone/>
            </a:pPr>
            <a:r>
              <a:rPr lang="en-US" sz="1867" i="1" dirty="0">
                <a:solidFill>
                  <a:srgbClr val="003C71"/>
                </a:solidFill>
              </a:rPr>
              <a:t>       - LEPC Spotlight</a:t>
            </a:r>
          </a:p>
          <a:p>
            <a:pPr marL="0" indent="0" defTabSz="1219170">
              <a:spcAft>
                <a:spcPts val="267"/>
              </a:spcAft>
              <a:buNone/>
            </a:pPr>
            <a:r>
              <a:rPr lang="en-US" sz="1867" i="1" dirty="0">
                <a:solidFill>
                  <a:srgbClr val="003C71"/>
                </a:solidFill>
              </a:rPr>
              <a:t>       - Government  Policy Updates</a:t>
            </a:r>
          </a:p>
          <a:p>
            <a:pPr marL="0" indent="0" defTabSz="1219170">
              <a:spcAft>
                <a:spcPts val="267"/>
              </a:spcAft>
              <a:buNone/>
            </a:pPr>
            <a:r>
              <a:rPr lang="en-US" sz="1867" i="1" dirty="0">
                <a:solidFill>
                  <a:srgbClr val="003C71"/>
                </a:solidFill>
              </a:rPr>
              <a:t>       - Industry Updates</a:t>
            </a:r>
          </a:p>
          <a:p>
            <a:pPr marL="0" indent="0" defTabSz="1219170">
              <a:spcAft>
                <a:spcPts val="267"/>
              </a:spcAft>
              <a:buNone/>
            </a:pPr>
            <a:r>
              <a:rPr lang="en-US" sz="1867" i="1" dirty="0">
                <a:solidFill>
                  <a:srgbClr val="003C71"/>
                </a:solidFill>
              </a:rPr>
              <a:t>       - Shared on IAFC Hazmat FC social media pages</a:t>
            </a:r>
          </a:p>
          <a:p>
            <a:pPr marL="0" indent="0" defTabSz="1219170">
              <a:spcAft>
                <a:spcPts val="267"/>
              </a:spcAft>
              <a:buNone/>
            </a:pPr>
            <a:r>
              <a:rPr lang="en-US" sz="1867" i="1" dirty="0">
                <a:solidFill>
                  <a:srgbClr val="003C71"/>
                </a:solidFill>
              </a:rPr>
              <a:t>       </a:t>
            </a:r>
            <a:endParaRPr lang="en-US" dirty="0">
              <a:solidFill>
                <a:srgbClr val="003C71"/>
              </a:solidFill>
            </a:endParaRPr>
          </a:p>
          <a:p>
            <a:pPr marL="512051" indent="-512051" defTabSz="1219170">
              <a:spcAft>
                <a:spcPts val="267"/>
              </a:spcAft>
              <a:buNone/>
            </a:pPr>
            <a:r>
              <a:rPr lang="en-US" sz="2133" b="1" dirty="0">
                <a:solidFill>
                  <a:srgbClr val="003C71"/>
                </a:solidFill>
              </a:rPr>
              <a:t>Task III – Whole Communities Planning for Disasters Training</a:t>
            </a:r>
          </a:p>
          <a:p>
            <a:pPr marL="380990" indent="-380990" defTabSz="1219170">
              <a:spcAft>
                <a:spcPts val="267"/>
              </a:spcAft>
              <a:buFont typeface="Arial" panose="020B0604020202020204" pitchFamily="34" charset="0"/>
              <a:buChar char="•"/>
            </a:pPr>
            <a:r>
              <a:rPr lang="en-US" sz="1867" i="1" dirty="0">
                <a:solidFill>
                  <a:srgbClr val="003C71"/>
                </a:solidFill>
              </a:rPr>
              <a:t>Two Pilots with Tim Gablehouse providing feedback</a:t>
            </a:r>
          </a:p>
          <a:p>
            <a:pPr marL="380990" indent="-380990" defTabSz="1219170">
              <a:spcAft>
                <a:spcPts val="267"/>
              </a:spcAft>
              <a:buFont typeface="Arial" panose="020B0604020202020204" pitchFamily="34" charset="0"/>
              <a:buChar char="•"/>
            </a:pPr>
            <a:r>
              <a:rPr lang="en-US" sz="1867" i="1" dirty="0">
                <a:solidFill>
                  <a:srgbClr val="003C71"/>
                </a:solidFill>
              </a:rPr>
              <a:t>Eight scheduled between June 2020 – September 2020</a:t>
            </a:r>
          </a:p>
          <a:p>
            <a:pPr marL="0" indent="0" defTabSz="1219170">
              <a:spcAft>
                <a:spcPts val="267"/>
              </a:spcAft>
              <a:buNone/>
            </a:pPr>
            <a:endParaRPr lang="en-US" dirty="0">
              <a:solidFill>
                <a:srgbClr val="003C71"/>
              </a:solidFill>
            </a:endParaRPr>
          </a:p>
          <a:p>
            <a:pPr marL="512051" indent="-512051" defTabSz="1219170">
              <a:spcAft>
                <a:spcPts val="267"/>
              </a:spcAft>
              <a:buNone/>
            </a:pPr>
            <a:endParaRPr lang="en-US" dirty="0"/>
          </a:p>
        </p:txBody>
      </p:sp>
      <p:pic>
        <p:nvPicPr>
          <p:cNvPr id="7" name="Online Media 6" title="Assistant Chief Robert W Royall, Jr, Harris County, TX Fire Marshall's Office IAFC Hazmat  Committee">
            <a:hlinkClick r:id="" action="ppaction://media"/>
            <a:extLst>
              <a:ext uri="{FF2B5EF4-FFF2-40B4-BE49-F238E27FC236}">
                <a16:creationId xmlns:a16="http://schemas.microsoft.com/office/drawing/2014/main" id="{A753581F-6C9B-4DD6-AF0E-1A7F45DD9726}"/>
              </a:ext>
            </a:extLst>
          </p:cNvPr>
          <p:cNvPicPr>
            <a:picLocks noRot="1" noChangeAspect="1"/>
          </p:cNvPicPr>
          <p:nvPr>
            <a:videoFile r:link="rId1"/>
          </p:nvPr>
        </p:nvPicPr>
        <p:blipFill>
          <a:blip r:embed="rId5"/>
          <a:stretch>
            <a:fillRect/>
          </a:stretch>
        </p:blipFill>
        <p:spPr>
          <a:xfrm>
            <a:off x="243790" y="857250"/>
            <a:ext cx="3968749" cy="2232421"/>
          </a:xfrm>
          <a:prstGeom prst="rect">
            <a:avLst/>
          </a:prstGeom>
        </p:spPr>
      </p:pic>
      <p:pic>
        <p:nvPicPr>
          <p:cNvPr id="8" name="Online Media 7" title="How do you get your community involved in your LEPC?">
            <a:hlinkClick r:id="" action="ppaction://media"/>
            <a:extLst>
              <a:ext uri="{FF2B5EF4-FFF2-40B4-BE49-F238E27FC236}">
                <a16:creationId xmlns:a16="http://schemas.microsoft.com/office/drawing/2014/main" id="{B5FD351C-1AA3-443C-8A11-0BEC67259A31}"/>
              </a:ext>
            </a:extLst>
          </p:cNvPr>
          <p:cNvPicPr>
            <a:picLocks noRot="1" noChangeAspect="1"/>
          </p:cNvPicPr>
          <p:nvPr>
            <a:videoFile r:link="rId2"/>
          </p:nvPr>
        </p:nvPicPr>
        <p:blipFill>
          <a:blip r:embed="rId6"/>
          <a:stretch>
            <a:fillRect/>
          </a:stretch>
        </p:blipFill>
        <p:spPr>
          <a:xfrm>
            <a:off x="243790" y="3644504"/>
            <a:ext cx="3968749" cy="2232421"/>
          </a:xfrm>
          <a:prstGeom prst="rect">
            <a:avLst/>
          </a:prstGeom>
        </p:spPr>
      </p:pic>
    </p:spTree>
    <p:extLst>
      <p:ext uri="{BB962C8B-B14F-4D97-AF65-F5344CB8AC3E}">
        <p14:creationId xmlns:p14="http://schemas.microsoft.com/office/powerpoint/2010/main" val="188554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59">
            <a:extLst>
              <a:ext uri="{FF2B5EF4-FFF2-40B4-BE49-F238E27FC236}">
                <a16:creationId xmlns:a16="http://schemas.microsoft.com/office/drawing/2014/main" id="{2793B903-AB42-42A0-AE97-93D366679C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A93D97C6-63EF-4CA6-B01D-25E2772DC9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Franklin Gothic Book" panose="020B0503020102020204"/>
            </a:endParaRPr>
          </a:p>
        </p:txBody>
      </p:sp>
      <p:sp>
        <p:nvSpPr>
          <p:cNvPr id="2" name="Title 1">
            <a:extLst>
              <a:ext uri="{FF2B5EF4-FFF2-40B4-BE49-F238E27FC236}">
                <a16:creationId xmlns:a16="http://schemas.microsoft.com/office/drawing/2014/main" id="{31D6A34D-A307-4F0C-9155-C24AA2AD417E}"/>
              </a:ext>
            </a:extLst>
          </p:cNvPr>
          <p:cNvSpPr>
            <a:spLocks noGrp="1"/>
          </p:cNvSpPr>
          <p:nvPr>
            <p:ph type="title"/>
          </p:nvPr>
        </p:nvSpPr>
        <p:spPr>
          <a:xfrm>
            <a:off x="4760261" y="114301"/>
            <a:ext cx="6953644" cy="1485900"/>
          </a:xfrm>
        </p:spPr>
        <p:txBody>
          <a:bodyPr spcFirstLastPara="1" vert="horz" wrap="square" lIns="121920" tIns="60960" rIns="121920" bIns="60960" rtlCol="0" anchor="t" anchorCtr="0">
            <a:normAutofit/>
          </a:bodyPr>
          <a:lstStyle/>
          <a:p>
            <a:pPr defTabSz="1219170">
              <a:spcBef>
                <a:spcPct val="0"/>
              </a:spcBef>
            </a:pPr>
            <a:r>
              <a:rPr lang="en-US" sz="4933" b="1" dirty="0">
                <a:solidFill>
                  <a:srgbClr val="003C71"/>
                </a:solidFill>
              </a:rPr>
              <a:t>CSG – Program Activities</a:t>
            </a:r>
            <a:endParaRPr lang="en-US" sz="4933" dirty="0">
              <a:solidFill>
                <a:srgbClr val="003C71"/>
              </a:solidFill>
            </a:endParaRPr>
          </a:p>
        </p:txBody>
      </p:sp>
      <p:pic>
        <p:nvPicPr>
          <p:cNvPr id="7" name="Picture 6" descr="A picture containing clock&#10;&#10;Description automatically generated">
            <a:extLst>
              <a:ext uri="{FF2B5EF4-FFF2-40B4-BE49-F238E27FC236}">
                <a16:creationId xmlns:a16="http://schemas.microsoft.com/office/drawing/2014/main" id="{382E9FE9-224A-4B5D-9B18-F4780E3B8D70}"/>
              </a:ext>
            </a:extLst>
          </p:cNvPr>
          <p:cNvPicPr>
            <a:picLocks noChangeAspect="1"/>
          </p:cNvPicPr>
          <p:nvPr/>
        </p:nvPicPr>
        <p:blipFill>
          <a:blip r:embed="rId2"/>
          <a:stretch>
            <a:fillRect/>
          </a:stretch>
        </p:blipFill>
        <p:spPr>
          <a:xfrm>
            <a:off x="72533" y="1403243"/>
            <a:ext cx="4051515" cy="4051515"/>
          </a:xfrm>
          <a:prstGeom prst="rect">
            <a:avLst/>
          </a:prstGeom>
        </p:spPr>
      </p:pic>
      <p:sp>
        <p:nvSpPr>
          <p:cNvPr id="68" name="Rectangle 63">
            <a:extLst>
              <a:ext uri="{FF2B5EF4-FFF2-40B4-BE49-F238E27FC236}">
                <a16:creationId xmlns:a16="http://schemas.microsoft.com/office/drawing/2014/main" id="{5DA4A40B-EDCE-42FC-B189-AEFB4F82E8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4"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E9F4368A-4188-47FB-AF83-80226EE0877F}"/>
              </a:ext>
            </a:extLst>
          </p:cNvPr>
          <p:cNvSpPr>
            <a:spLocks noGrp="1"/>
          </p:cNvSpPr>
          <p:nvPr>
            <p:ph type="body" idx="1"/>
          </p:nvPr>
        </p:nvSpPr>
        <p:spPr>
          <a:xfrm>
            <a:off x="4602144" y="1323977"/>
            <a:ext cx="7589856" cy="5419724"/>
          </a:xfrm>
        </p:spPr>
        <p:txBody>
          <a:bodyPr spcFirstLastPara="1" vert="horz" wrap="square" lIns="121920" tIns="60960" rIns="121920" bIns="60960" rtlCol="0" anchor="t" anchorCtr="0">
            <a:normAutofit/>
          </a:bodyPr>
          <a:lstStyle/>
          <a:p>
            <a:pPr marL="512051" indent="-512051" defTabSz="1219170">
              <a:spcAft>
                <a:spcPts val="267"/>
              </a:spcAft>
              <a:buNone/>
            </a:pPr>
            <a:r>
              <a:rPr lang="en-US" sz="2133" b="1" dirty="0">
                <a:solidFill>
                  <a:srgbClr val="003C71"/>
                </a:solidFill>
              </a:rPr>
              <a:t>Task IV – Engage with LEPCs on the boarders of Canada and Mexico</a:t>
            </a:r>
          </a:p>
          <a:p>
            <a:pPr marL="380990" indent="-380990" defTabSz="1219170">
              <a:spcAft>
                <a:spcPts val="267"/>
              </a:spcAft>
              <a:buFont typeface="Arial" panose="020B0604020202020204" pitchFamily="34" charset="0"/>
              <a:buChar char="•"/>
            </a:pPr>
            <a:r>
              <a:rPr lang="en-US" sz="1867" i="1" dirty="0">
                <a:solidFill>
                  <a:srgbClr val="003C71"/>
                </a:solidFill>
              </a:rPr>
              <a:t>Santé Fe, NM</a:t>
            </a:r>
          </a:p>
          <a:p>
            <a:pPr marL="380990" indent="-380990" defTabSz="1219170">
              <a:spcAft>
                <a:spcPts val="267"/>
              </a:spcAft>
              <a:buFont typeface="Arial" panose="020B0604020202020204" pitchFamily="34" charset="0"/>
              <a:buChar char="•"/>
            </a:pPr>
            <a:r>
              <a:rPr lang="en-US" sz="1867" i="1" dirty="0">
                <a:solidFill>
                  <a:srgbClr val="003C71"/>
                </a:solidFill>
              </a:rPr>
              <a:t>Ontario, Canada</a:t>
            </a:r>
          </a:p>
          <a:p>
            <a:pPr marL="380990" indent="-380990" defTabSz="1219170">
              <a:spcAft>
                <a:spcPts val="267"/>
              </a:spcAft>
              <a:buFont typeface="Arial" panose="020B0604020202020204" pitchFamily="34" charset="0"/>
              <a:buChar char="•"/>
            </a:pPr>
            <a:r>
              <a:rPr lang="en-US" sz="1867" i="1" dirty="0">
                <a:solidFill>
                  <a:srgbClr val="003C71"/>
                </a:solidFill>
              </a:rPr>
              <a:t>El Paso, TX</a:t>
            </a:r>
          </a:p>
          <a:p>
            <a:pPr marL="380990" indent="-380990" defTabSz="1219170">
              <a:spcAft>
                <a:spcPts val="267"/>
              </a:spcAft>
              <a:buFont typeface="Arial" panose="020B0604020202020204" pitchFamily="34" charset="0"/>
              <a:buChar char="•"/>
            </a:pPr>
            <a:r>
              <a:rPr lang="en-US" sz="1867" i="1" dirty="0">
                <a:solidFill>
                  <a:srgbClr val="003C71"/>
                </a:solidFill>
              </a:rPr>
              <a:t>Tucson, AZ</a:t>
            </a:r>
          </a:p>
          <a:p>
            <a:pPr marL="380990" indent="-380990" defTabSz="1219170">
              <a:spcAft>
                <a:spcPts val="267"/>
              </a:spcAft>
              <a:buFont typeface="Arial" panose="020B0604020202020204" pitchFamily="34" charset="0"/>
              <a:buChar char="•"/>
            </a:pPr>
            <a:endParaRPr lang="en-US" dirty="0">
              <a:solidFill>
                <a:srgbClr val="003C71"/>
              </a:solidFill>
            </a:endParaRPr>
          </a:p>
          <a:p>
            <a:pPr marL="512051" indent="-512051" defTabSz="1219170">
              <a:spcAft>
                <a:spcPts val="267"/>
              </a:spcAft>
              <a:buNone/>
            </a:pPr>
            <a:r>
              <a:rPr lang="en-US" sz="2133" b="1" dirty="0">
                <a:solidFill>
                  <a:srgbClr val="003C71"/>
                </a:solidFill>
              </a:rPr>
              <a:t>Task V – National LEPC Survey</a:t>
            </a:r>
          </a:p>
          <a:p>
            <a:pPr marL="380990" indent="-380990" defTabSz="1219170">
              <a:spcAft>
                <a:spcPts val="267"/>
              </a:spcAft>
              <a:buFont typeface="Arial" panose="020B0604020202020204" pitchFamily="34" charset="0"/>
              <a:buChar char="•"/>
            </a:pPr>
            <a:r>
              <a:rPr lang="en-US" sz="1867" i="1" dirty="0">
                <a:solidFill>
                  <a:srgbClr val="003C71"/>
                </a:solidFill>
              </a:rPr>
              <a:t>Survey Fire Service Communication with their LEPC</a:t>
            </a:r>
          </a:p>
          <a:p>
            <a:pPr marL="380990" indent="-380990" defTabSz="1219170">
              <a:spcAft>
                <a:spcPts val="267"/>
              </a:spcAft>
              <a:buFont typeface="Arial" panose="020B0604020202020204" pitchFamily="34" charset="0"/>
              <a:buChar char="•"/>
            </a:pPr>
            <a:r>
              <a:rPr lang="en-US" sz="1867" i="1" dirty="0">
                <a:solidFill>
                  <a:srgbClr val="003C71"/>
                </a:solidFill>
              </a:rPr>
              <a:t>Tim Gablehouse and EPA to assist in dispersing the surveys</a:t>
            </a:r>
          </a:p>
          <a:p>
            <a:pPr marL="380990" indent="-380990" defTabSz="1219170">
              <a:spcAft>
                <a:spcPts val="267"/>
              </a:spcAft>
              <a:buFont typeface="Arial" panose="020B0604020202020204" pitchFamily="34" charset="0"/>
              <a:buChar char="•"/>
            </a:pPr>
            <a:endParaRPr lang="en-US" dirty="0">
              <a:solidFill>
                <a:srgbClr val="003C71"/>
              </a:solidFill>
            </a:endParaRPr>
          </a:p>
          <a:p>
            <a:pPr marL="0" indent="0" defTabSz="1219170">
              <a:spcAft>
                <a:spcPts val="267"/>
              </a:spcAft>
              <a:buNone/>
            </a:pPr>
            <a:r>
              <a:rPr lang="en-US" b="1" dirty="0">
                <a:solidFill>
                  <a:srgbClr val="003C71"/>
                </a:solidFill>
              </a:rPr>
              <a:t>Evaluations/Monitoring</a:t>
            </a:r>
          </a:p>
          <a:p>
            <a:pPr marL="380990" indent="-380990" defTabSz="1219170">
              <a:spcAft>
                <a:spcPts val="267"/>
              </a:spcAft>
              <a:buFont typeface="Arial" panose="020B0604020202020204" pitchFamily="34" charset="0"/>
              <a:buChar char="•"/>
            </a:pPr>
            <a:r>
              <a:rPr lang="en-US" sz="1867" i="1" dirty="0">
                <a:solidFill>
                  <a:srgbClr val="003C71"/>
                </a:solidFill>
              </a:rPr>
              <a:t>Tim Gablehouse pilot evaluations</a:t>
            </a:r>
          </a:p>
          <a:p>
            <a:pPr marL="380990" indent="-380990" defTabSz="1219170">
              <a:spcAft>
                <a:spcPts val="267"/>
              </a:spcAft>
              <a:buFont typeface="Arial" panose="020B0604020202020204" pitchFamily="34" charset="0"/>
              <a:buChar char="•"/>
            </a:pPr>
            <a:r>
              <a:rPr lang="en-US" sz="1867" i="1" dirty="0">
                <a:solidFill>
                  <a:srgbClr val="003C71"/>
                </a:solidFill>
              </a:rPr>
              <a:t>Post surveys from Whole Communities Participants</a:t>
            </a:r>
          </a:p>
          <a:p>
            <a:pPr marL="380990" indent="-380990" defTabSz="1219170">
              <a:spcAft>
                <a:spcPts val="267"/>
              </a:spcAft>
              <a:buFont typeface="Arial" panose="020B0604020202020204" pitchFamily="34" charset="0"/>
              <a:buChar char="•"/>
            </a:pPr>
            <a:r>
              <a:rPr lang="en-US" sz="1867" i="1" dirty="0">
                <a:solidFill>
                  <a:srgbClr val="003C71"/>
                </a:solidFill>
              </a:rPr>
              <a:t>Bi-monthly analytics of LEPC webpage visits</a:t>
            </a:r>
          </a:p>
          <a:p>
            <a:pPr marL="380990" indent="-380990" defTabSz="1219170">
              <a:spcAft>
                <a:spcPts val="267"/>
              </a:spcAft>
              <a:buFont typeface="Arial" panose="020B0604020202020204" pitchFamily="34" charset="0"/>
              <a:buChar char="•"/>
            </a:pPr>
            <a:r>
              <a:rPr lang="en-US" sz="1867" i="1" dirty="0">
                <a:solidFill>
                  <a:srgbClr val="003C71"/>
                </a:solidFill>
              </a:rPr>
              <a:t>Qualitative and quantitative analysis of national survey</a:t>
            </a:r>
          </a:p>
          <a:p>
            <a:pPr marL="380990" indent="-380990" defTabSz="1219170">
              <a:spcAft>
                <a:spcPts val="267"/>
              </a:spcAft>
              <a:buFont typeface="Arial" panose="020B0604020202020204" pitchFamily="34" charset="0"/>
              <a:buChar char="•"/>
            </a:pPr>
            <a:endParaRPr lang="en-US" dirty="0">
              <a:solidFill>
                <a:srgbClr val="003C71"/>
              </a:solidFill>
            </a:endParaRPr>
          </a:p>
          <a:p>
            <a:pPr marL="512051" indent="-512051" defTabSz="1219170">
              <a:spcAft>
                <a:spcPts val="267"/>
              </a:spcAft>
              <a:buNone/>
            </a:pPr>
            <a:endParaRPr lang="en-US" dirty="0"/>
          </a:p>
        </p:txBody>
      </p:sp>
    </p:spTree>
    <p:extLst>
      <p:ext uri="{BB962C8B-B14F-4D97-AF65-F5344CB8AC3E}">
        <p14:creationId xmlns:p14="http://schemas.microsoft.com/office/powerpoint/2010/main" val="392870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0E880B70-9045-4B1E-A61A-E849BE8C83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8E2B8A2D-F46F-4DA5-8AFF-BC57461C28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Franklin Gothic Book" panose="020B0503020102020204"/>
            </a:endParaRPr>
          </a:p>
        </p:txBody>
      </p:sp>
      <p:sp>
        <p:nvSpPr>
          <p:cNvPr id="64" name="Rectangle 63">
            <a:extLst>
              <a:ext uri="{FF2B5EF4-FFF2-40B4-BE49-F238E27FC236}">
                <a16:creationId xmlns:a16="http://schemas.microsoft.com/office/drawing/2014/main" id="{292BAD85-00E4-4D0A-993C-8372E78E1A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0"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close up of a sign&#10;&#10;Description automatically generated">
            <a:extLst>
              <a:ext uri="{FF2B5EF4-FFF2-40B4-BE49-F238E27FC236}">
                <a16:creationId xmlns:a16="http://schemas.microsoft.com/office/drawing/2014/main" id="{48AC469E-B196-40B7-911D-D0559E7D057C}"/>
              </a:ext>
            </a:extLst>
          </p:cNvPr>
          <p:cNvPicPr>
            <a:picLocks noChangeAspect="1"/>
          </p:cNvPicPr>
          <p:nvPr/>
        </p:nvPicPr>
        <p:blipFill>
          <a:blip r:embed="rId2"/>
          <a:stretch>
            <a:fillRect/>
          </a:stretch>
        </p:blipFill>
        <p:spPr>
          <a:xfrm>
            <a:off x="8968000" y="2393245"/>
            <a:ext cx="1749777" cy="1749777"/>
          </a:xfrm>
          <a:prstGeom prst="rect">
            <a:avLst/>
          </a:prstGeom>
          <a:ln>
            <a:noFill/>
          </a:ln>
          <a:effectLst/>
        </p:spPr>
      </p:pic>
      <p:pic>
        <p:nvPicPr>
          <p:cNvPr id="8" name="Picture 7" descr="A close up of a sign&#10;&#10;Description automatically generated">
            <a:extLst>
              <a:ext uri="{FF2B5EF4-FFF2-40B4-BE49-F238E27FC236}">
                <a16:creationId xmlns:a16="http://schemas.microsoft.com/office/drawing/2014/main" id="{BB5BDBC2-4E7C-4FC3-A89D-BB00178EC066}"/>
              </a:ext>
            </a:extLst>
          </p:cNvPr>
          <p:cNvPicPr>
            <a:picLocks noChangeAspect="1"/>
          </p:cNvPicPr>
          <p:nvPr/>
        </p:nvPicPr>
        <p:blipFill>
          <a:blip r:embed="rId3"/>
          <a:stretch>
            <a:fillRect/>
          </a:stretch>
        </p:blipFill>
        <p:spPr>
          <a:xfrm>
            <a:off x="9018581" y="321733"/>
            <a:ext cx="1605419" cy="1749776"/>
          </a:xfrm>
          <a:prstGeom prst="rect">
            <a:avLst/>
          </a:prstGeom>
          <a:ln>
            <a:noFill/>
          </a:ln>
          <a:effectLst/>
        </p:spPr>
      </p:pic>
      <p:pic>
        <p:nvPicPr>
          <p:cNvPr id="7" name="Picture 6" descr="A picture containing clock&#10;&#10;Description automatically generated">
            <a:extLst>
              <a:ext uri="{FF2B5EF4-FFF2-40B4-BE49-F238E27FC236}">
                <a16:creationId xmlns:a16="http://schemas.microsoft.com/office/drawing/2014/main" id="{382E9FE9-224A-4B5D-9B18-F4780E3B8D70}"/>
              </a:ext>
            </a:extLst>
          </p:cNvPr>
          <p:cNvPicPr>
            <a:picLocks noChangeAspect="1"/>
          </p:cNvPicPr>
          <p:nvPr/>
        </p:nvPicPr>
        <p:blipFill>
          <a:blip r:embed="rId4"/>
          <a:stretch>
            <a:fillRect/>
          </a:stretch>
        </p:blipFill>
        <p:spPr>
          <a:xfrm>
            <a:off x="8968000" y="4464756"/>
            <a:ext cx="1749776" cy="1749776"/>
          </a:xfrm>
          <a:prstGeom prst="rect">
            <a:avLst/>
          </a:prstGeom>
        </p:spPr>
      </p:pic>
      <p:pic>
        <p:nvPicPr>
          <p:cNvPr id="6" name="Picture 5" descr="Principal's Point of View: The Three &lt;strong&gt;Questions&lt;/strong&g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7420" y="2071509"/>
            <a:ext cx="4041080" cy="3434918"/>
          </a:xfrm>
          <a:prstGeom prst="rect">
            <a:avLst/>
          </a:prstGeom>
        </p:spPr>
      </p:pic>
      <p:sp>
        <p:nvSpPr>
          <p:cNvPr id="9" name="TextBox 8"/>
          <p:cNvSpPr txBox="1"/>
          <p:nvPr/>
        </p:nvSpPr>
        <p:spPr>
          <a:xfrm>
            <a:off x="370780" y="444500"/>
            <a:ext cx="6642100" cy="646331"/>
          </a:xfrm>
          <a:prstGeom prst="rect">
            <a:avLst/>
          </a:prstGeom>
          <a:noFill/>
        </p:spPr>
        <p:txBody>
          <a:bodyPr wrap="square" rtlCol="0">
            <a:spAutoFit/>
          </a:bodyPr>
          <a:lstStyle/>
          <a:p>
            <a:pPr algn="ctr"/>
            <a:r>
              <a:rPr lang="en-US" sz="3600" b="1" dirty="0">
                <a:solidFill>
                  <a:schemeClr val="accent1"/>
                </a:solidFill>
                <a:latin typeface="Arial Black" panose="020B0A04020102020204" pitchFamily="34" charset="0"/>
              </a:rPr>
              <a:t>Questions</a:t>
            </a:r>
          </a:p>
        </p:txBody>
      </p:sp>
    </p:spTree>
    <p:extLst>
      <p:ext uri="{BB962C8B-B14F-4D97-AF65-F5344CB8AC3E}">
        <p14:creationId xmlns:p14="http://schemas.microsoft.com/office/powerpoint/2010/main" val="96833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generated with high confidence">
            <a:extLst>
              <a:ext uri="{FF2B5EF4-FFF2-40B4-BE49-F238E27FC236}">
                <a16:creationId xmlns:a16="http://schemas.microsoft.com/office/drawing/2014/main" id="{DA9C040B-01E3-4B10-BCCB-FCBEF5FC4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20" y="5317111"/>
            <a:ext cx="1786128" cy="935736"/>
          </a:xfrm>
          <a:prstGeom prst="rect">
            <a:avLst/>
          </a:prstGeom>
        </p:spPr>
      </p:pic>
      <p:sp>
        <p:nvSpPr>
          <p:cNvPr id="7" name="Title 1">
            <a:extLst>
              <a:ext uri="{FF2B5EF4-FFF2-40B4-BE49-F238E27FC236}">
                <a16:creationId xmlns:a16="http://schemas.microsoft.com/office/drawing/2014/main" id="{51321189-B1E7-4AF3-9FA4-72EBCFEFCE64}"/>
              </a:ext>
            </a:extLst>
          </p:cNvPr>
          <p:cNvSpPr txBox="1">
            <a:spLocks/>
          </p:cNvSpPr>
          <p:nvPr/>
        </p:nvSpPr>
        <p:spPr>
          <a:xfrm>
            <a:off x="0" y="245189"/>
            <a:ext cx="12192000" cy="671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u="sng" dirty="0">
                <a:latin typeface="Gotham Book" pitchFamily="50" charset="0"/>
              </a:rPr>
              <a:t>FY2019 Community Safety Grant</a:t>
            </a:r>
            <a:endParaRPr lang="en-US" sz="3200" u="sng" dirty="0">
              <a:latin typeface="Gotham Book" pitchFamily="50" charset="0"/>
            </a:endParaRPr>
          </a:p>
        </p:txBody>
      </p:sp>
      <p:sp>
        <p:nvSpPr>
          <p:cNvPr id="3" name="TextBox 2">
            <a:extLst>
              <a:ext uri="{FF2B5EF4-FFF2-40B4-BE49-F238E27FC236}">
                <a16:creationId xmlns:a16="http://schemas.microsoft.com/office/drawing/2014/main" id="{A7AFD95C-B79D-44E8-B070-E82486A53A82}"/>
              </a:ext>
            </a:extLst>
          </p:cNvPr>
          <p:cNvSpPr txBox="1"/>
          <p:nvPr/>
        </p:nvSpPr>
        <p:spPr>
          <a:xfrm>
            <a:off x="2817569" y="4670780"/>
            <a:ext cx="6556860" cy="646331"/>
          </a:xfrm>
          <a:prstGeom prst="rect">
            <a:avLst/>
          </a:prstGeom>
          <a:noFill/>
        </p:spPr>
        <p:txBody>
          <a:bodyPr wrap="none" rtlCol="0">
            <a:spAutoFit/>
          </a:bodyPr>
          <a:lstStyle/>
          <a:p>
            <a:pPr algn="ctr"/>
            <a:r>
              <a:rPr lang="en-US" i="1" dirty="0">
                <a:latin typeface="Gotham Book" pitchFamily="50" charset="0"/>
              </a:rPr>
              <a:t>The Sustainable Workplace Alliance has been awarded</a:t>
            </a:r>
          </a:p>
          <a:p>
            <a:pPr algn="ctr"/>
            <a:r>
              <a:rPr lang="en-US" i="1" dirty="0">
                <a:latin typeface="Gotham Book" pitchFamily="50" charset="0"/>
              </a:rPr>
              <a:t> the Community Safety grant since it’s inception in 2016</a:t>
            </a:r>
          </a:p>
        </p:txBody>
      </p:sp>
      <p:pic>
        <p:nvPicPr>
          <p:cNvPr id="4" name="Picture 3" descr="A group of people preparing food in a kitchen&#10;&#10;Description automatically generated">
            <a:extLst>
              <a:ext uri="{FF2B5EF4-FFF2-40B4-BE49-F238E27FC236}">
                <a16:creationId xmlns:a16="http://schemas.microsoft.com/office/drawing/2014/main" id="{074C6413-328B-41E8-B607-8CA343A913A4}"/>
              </a:ext>
            </a:extLst>
          </p:cNvPr>
          <p:cNvPicPr>
            <a:picLocks noChangeAspect="1"/>
          </p:cNvPicPr>
          <p:nvPr/>
        </p:nvPicPr>
        <p:blipFill rotWithShape="1">
          <a:blip r:embed="rId4">
            <a:extLst>
              <a:ext uri="{28A0092B-C50C-407E-A947-70E740481C1C}">
                <a14:useLocalDpi xmlns:a14="http://schemas.microsoft.com/office/drawing/2010/main" val="0"/>
              </a:ext>
            </a:extLst>
          </a:blip>
          <a:srcRect t="29052"/>
          <a:stretch/>
        </p:blipFill>
        <p:spPr>
          <a:xfrm>
            <a:off x="3003126" y="1026159"/>
            <a:ext cx="6185747" cy="3291513"/>
          </a:xfrm>
          <a:prstGeom prst="rect">
            <a:avLst/>
          </a:prstGeom>
        </p:spPr>
      </p:pic>
    </p:spTree>
    <p:extLst>
      <p:ext uri="{BB962C8B-B14F-4D97-AF65-F5344CB8AC3E}">
        <p14:creationId xmlns:p14="http://schemas.microsoft.com/office/powerpoint/2010/main" val="354545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7D0D67-9760-49EF-99FC-52537C620068}"/>
              </a:ext>
            </a:extLst>
          </p:cNvPr>
          <p:cNvSpPr txBox="1"/>
          <p:nvPr/>
        </p:nvSpPr>
        <p:spPr>
          <a:xfrm>
            <a:off x="1122680" y="356875"/>
            <a:ext cx="9946640" cy="584775"/>
          </a:xfrm>
          <a:prstGeom prst="rect">
            <a:avLst/>
          </a:prstGeom>
          <a:noFill/>
        </p:spPr>
        <p:txBody>
          <a:bodyPr wrap="square" rtlCol="0">
            <a:spAutoFit/>
          </a:bodyPr>
          <a:lstStyle/>
          <a:p>
            <a:pPr algn="ctr"/>
            <a:r>
              <a:rPr lang="en-US" sz="3200" b="1" u="sng" dirty="0">
                <a:latin typeface="Gotham Book" pitchFamily="50" charset="0"/>
              </a:rPr>
              <a:t>Customized, Hands-On Training</a:t>
            </a:r>
          </a:p>
        </p:txBody>
      </p:sp>
      <p:sp>
        <p:nvSpPr>
          <p:cNvPr id="3" name="Rectangle 2">
            <a:extLst>
              <a:ext uri="{FF2B5EF4-FFF2-40B4-BE49-F238E27FC236}">
                <a16:creationId xmlns:a16="http://schemas.microsoft.com/office/drawing/2014/main" id="{5C187D0D-599C-4EB4-BF00-85138D74E546}"/>
              </a:ext>
            </a:extLst>
          </p:cNvPr>
          <p:cNvSpPr/>
          <p:nvPr/>
        </p:nvSpPr>
        <p:spPr>
          <a:xfrm>
            <a:off x="2275840" y="4869744"/>
            <a:ext cx="7640320" cy="646331"/>
          </a:xfrm>
          <a:prstGeom prst="rect">
            <a:avLst/>
          </a:prstGeom>
        </p:spPr>
        <p:txBody>
          <a:bodyPr wrap="square">
            <a:spAutoFit/>
          </a:bodyPr>
          <a:lstStyle/>
          <a:p>
            <a:pPr algn="ctr"/>
            <a:r>
              <a:rPr lang="en-US" i="1" dirty="0">
                <a:latin typeface="Gotham Book" pitchFamily="50" charset="0"/>
              </a:rPr>
              <a:t>Our focus has been to help rural communities receive training that gets them out of the classroom and in the field</a:t>
            </a:r>
          </a:p>
        </p:txBody>
      </p:sp>
      <p:pic>
        <p:nvPicPr>
          <p:cNvPr id="6" name="Picture 5" descr="A picture containing snow, covered, skiing, hydrant&#10;&#10;Description automatically generated">
            <a:extLst>
              <a:ext uri="{FF2B5EF4-FFF2-40B4-BE49-F238E27FC236}">
                <a16:creationId xmlns:a16="http://schemas.microsoft.com/office/drawing/2014/main" id="{FA189CE1-8AF4-446E-8B19-EFC8E5015EA8}"/>
              </a:ext>
            </a:extLst>
          </p:cNvPr>
          <p:cNvPicPr>
            <a:picLocks noChangeAspect="1"/>
          </p:cNvPicPr>
          <p:nvPr/>
        </p:nvPicPr>
        <p:blipFill rotWithShape="1">
          <a:blip r:embed="rId3">
            <a:extLst>
              <a:ext uri="{28A0092B-C50C-407E-A947-70E740481C1C}">
                <a14:useLocalDpi xmlns:a14="http://schemas.microsoft.com/office/drawing/2010/main" val="0"/>
              </a:ext>
            </a:extLst>
          </a:blip>
          <a:srcRect l="14676"/>
          <a:stretch/>
        </p:blipFill>
        <p:spPr>
          <a:xfrm rot="5400000">
            <a:off x="3071776" y="1368719"/>
            <a:ext cx="3133796" cy="2754629"/>
          </a:xfrm>
          <a:prstGeom prst="rect">
            <a:avLst/>
          </a:prstGeom>
        </p:spPr>
      </p:pic>
      <p:pic>
        <p:nvPicPr>
          <p:cNvPr id="8" name="Picture 7" descr="A group of people in yellow shirts&#10;&#10;Description automatically generated">
            <a:extLst>
              <a:ext uri="{FF2B5EF4-FFF2-40B4-BE49-F238E27FC236}">
                <a16:creationId xmlns:a16="http://schemas.microsoft.com/office/drawing/2014/main" id="{ADC0E83B-C6C8-4701-AEA1-81B93B39854F}"/>
              </a:ext>
            </a:extLst>
          </p:cNvPr>
          <p:cNvPicPr>
            <a:picLocks noChangeAspect="1"/>
          </p:cNvPicPr>
          <p:nvPr/>
        </p:nvPicPr>
        <p:blipFill rotWithShape="1">
          <a:blip r:embed="rId4">
            <a:extLst>
              <a:ext uri="{28A0092B-C50C-407E-A947-70E740481C1C}">
                <a14:useLocalDpi xmlns:a14="http://schemas.microsoft.com/office/drawing/2010/main" val="0"/>
              </a:ext>
            </a:extLst>
          </a:blip>
          <a:srcRect t="14768"/>
          <a:stretch/>
        </p:blipFill>
        <p:spPr>
          <a:xfrm>
            <a:off x="6819900" y="1179134"/>
            <a:ext cx="1927860" cy="3133797"/>
          </a:xfrm>
          <a:prstGeom prst="rect">
            <a:avLst/>
          </a:prstGeom>
        </p:spPr>
      </p:pic>
      <p:pic>
        <p:nvPicPr>
          <p:cNvPr id="9" name="Picture 8" descr="A picture containing clipart&#10;&#10;Description generated with high confidence">
            <a:extLst>
              <a:ext uri="{FF2B5EF4-FFF2-40B4-BE49-F238E27FC236}">
                <a16:creationId xmlns:a16="http://schemas.microsoft.com/office/drawing/2014/main" id="{D58E708D-7F46-451C-BFCC-C17E07B093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920" y="5317111"/>
            <a:ext cx="1786128" cy="935736"/>
          </a:xfrm>
          <a:prstGeom prst="rect">
            <a:avLst/>
          </a:prstGeom>
        </p:spPr>
      </p:pic>
    </p:spTree>
    <p:extLst>
      <p:ext uri="{BB962C8B-B14F-4D97-AF65-F5344CB8AC3E}">
        <p14:creationId xmlns:p14="http://schemas.microsoft.com/office/powerpoint/2010/main" val="12334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yellow, man, truck&#10;&#10;Description automatically generated">
            <a:extLst>
              <a:ext uri="{FF2B5EF4-FFF2-40B4-BE49-F238E27FC236}">
                <a16:creationId xmlns:a16="http://schemas.microsoft.com/office/drawing/2014/main" id="{49F675B7-2FB4-4719-BD92-77D444C04A00}"/>
              </a:ext>
            </a:extLst>
          </p:cNvPr>
          <p:cNvPicPr>
            <a:picLocks noChangeAspect="1"/>
          </p:cNvPicPr>
          <p:nvPr/>
        </p:nvPicPr>
        <p:blipFill rotWithShape="1">
          <a:blip r:embed="rId3">
            <a:extLst>
              <a:ext uri="{28A0092B-C50C-407E-A947-70E740481C1C}">
                <a14:useLocalDpi xmlns:a14="http://schemas.microsoft.com/office/drawing/2010/main" val="0"/>
              </a:ext>
            </a:extLst>
          </a:blip>
          <a:srcRect l="777" t="18666" r="20335" b="18667"/>
          <a:stretch/>
        </p:blipFill>
        <p:spPr>
          <a:xfrm>
            <a:off x="2489200" y="0"/>
            <a:ext cx="7213600" cy="4297680"/>
          </a:xfrm>
          <a:prstGeom prst="rect">
            <a:avLst/>
          </a:prstGeom>
        </p:spPr>
      </p:pic>
      <p:sp>
        <p:nvSpPr>
          <p:cNvPr id="4" name="Rectangle 3">
            <a:extLst>
              <a:ext uri="{FF2B5EF4-FFF2-40B4-BE49-F238E27FC236}">
                <a16:creationId xmlns:a16="http://schemas.microsoft.com/office/drawing/2014/main" id="{3C6243D9-AEC7-4109-BBBA-40B41124977F}"/>
              </a:ext>
            </a:extLst>
          </p:cNvPr>
          <p:cNvSpPr/>
          <p:nvPr/>
        </p:nvSpPr>
        <p:spPr>
          <a:xfrm>
            <a:off x="1219200" y="4765655"/>
            <a:ext cx="9855200" cy="369332"/>
          </a:xfrm>
          <a:prstGeom prst="rect">
            <a:avLst/>
          </a:prstGeom>
        </p:spPr>
        <p:txBody>
          <a:bodyPr wrap="square">
            <a:spAutoFit/>
          </a:bodyPr>
          <a:lstStyle/>
          <a:p>
            <a:pPr algn="ctr"/>
            <a:r>
              <a:rPr lang="en-US" i="1" dirty="0">
                <a:latin typeface="Gotham Book" pitchFamily="50" charset="0"/>
              </a:rPr>
              <a:t>Rural communities and territories have a great need for training and support!</a:t>
            </a:r>
          </a:p>
        </p:txBody>
      </p:sp>
      <p:pic>
        <p:nvPicPr>
          <p:cNvPr id="7" name="Picture 6" descr="A picture containing clipart&#10;&#10;Description generated with high confidence">
            <a:extLst>
              <a:ext uri="{FF2B5EF4-FFF2-40B4-BE49-F238E27FC236}">
                <a16:creationId xmlns:a16="http://schemas.microsoft.com/office/drawing/2014/main" id="{6179B06F-BB86-4BA2-9057-82BFF765D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20" y="5317111"/>
            <a:ext cx="1786128" cy="935736"/>
          </a:xfrm>
          <a:prstGeom prst="rect">
            <a:avLst/>
          </a:prstGeom>
        </p:spPr>
      </p:pic>
    </p:spTree>
    <p:extLst>
      <p:ext uri="{BB962C8B-B14F-4D97-AF65-F5344CB8AC3E}">
        <p14:creationId xmlns:p14="http://schemas.microsoft.com/office/powerpoint/2010/main" val="276686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11330" y="535709"/>
            <a:ext cx="6042806" cy="3868017"/>
          </a:xfrm>
          <a:prstGeom prst="rect">
            <a:avLst/>
          </a:prstGeom>
        </p:spPr>
      </p:pic>
    </p:spTree>
    <p:extLst>
      <p:ext uri="{BB962C8B-B14F-4D97-AF65-F5344CB8AC3E}">
        <p14:creationId xmlns:p14="http://schemas.microsoft.com/office/powerpoint/2010/main" val="197450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Commercial Vehicle Safety Alliance</a:t>
            </a:r>
          </a:p>
        </p:txBody>
      </p:sp>
      <p:pic>
        <p:nvPicPr>
          <p:cNvPr id="6" name="Content Placeholder 5"/>
          <p:cNvPicPr>
            <a:picLocks noGrp="1" noChangeAspect="1"/>
          </p:cNvPicPr>
          <p:nvPr>
            <p:ph idx="1"/>
          </p:nvPr>
        </p:nvPicPr>
        <p:blipFill>
          <a:blip r:embed="rId2"/>
          <a:stretch>
            <a:fillRect/>
          </a:stretch>
        </p:blipFill>
        <p:spPr>
          <a:xfrm>
            <a:off x="3512109" y="1976043"/>
            <a:ext cx="4912044" cy="4881957"/>
          </a:xfrm>
          <a:prstGeom prst="rect">
            <a:avLst/>
          </a:prstGeom>
        </p:spPr>
      </p:pic>
    </p:spTree>
    <p:extLst>
      <p:ext uri="{BB962C8B-B14F-4D97-AF65-F5344CB8AC3E}">
        <p14:creationId xmlns:p14="http://schemas.microsoft.com/office/powerpoint/2010/main" val="426627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Commercial Vehicle Safety Alliance</a:t>
            </a:r>
          </a:p>
        </p:txBody>
      </p:sp>
      <p:pic>
        <p:nvPicPr>
          <p:cNvPr id="4" name="Content Placeholder 3">
            <a:extLst>
              <a:ext uri="{FF2B5EF4-FFF2-40B4-BE49-F238E27FC236}">
                <a16:creationId xmlns:a16="http://schemas.microsoft.com/office/drawing/2014/main" id="{7E3E1F8A-CAF3-42FE-A31C-6C6F411D93E2}"/>
              </a:ext>
            </a:extLst>
          </p:cNvPr>
          <p:cNvPicPr>
            <a:picLocks noGrp="1" noChangeAspect="1"/>
          </p:cNvPicPr>
          <p:nvPr>
            <p:ph idx="1"/>
          </p:nvPr>
        </p:nvPicPr>
        <p:blipFill>
          <a:blip r:embed="rId2"/>
          <a:stretch>
            <a:fillRect/>
          </a:stretch>
        </p:blipFill>
        <p:spPr>
          <a:xfrm>
            <a:off x="540765" y="1855470"/>
            <a:ext cx="7810755" cy="4351338"/>
          </a:xfrm>
          <a:prstGeom prst="rect">
            <a:avLst/>
          </a:prstGeom>
        </p:spPr>
      </p:pic>
      <p:sp>
        <p:nvSpPr>
          <p:cNvPr id="5" name="TextBox 4">
            <a:extLst>
              <a:ext uri="{FF2B5EF4-FFF2-40B4-BE49-F238E27FC236}">
                <a16:creationId xmlns:a16="http://schemas.microsoft.com/office/drawing/2014/main" id="{892C1E6C-F950-480D-B18F-55D9ECAAB792}"/>
              </a:ext>
            </a:extLst>
          </p:cNvPr>
          <p:cNvSpPr txBox="1"/>
          <p:nvPr/>
        </p:nvSpPr>
        <p:spPr>
          <a:xfrm>
            <a:off x="8351521" y="1971040"/>
            <a:ext cx="3498734"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Thanks to the PHMSA Community Safety Grant, CVSA has been able to offer 17 in-person courses to more than 600 individuals at different locations throughout the country. </a:t>
            </a:r>
          </a:p>
        </p:txBody>
      </p:sp>
    </p:spTree>
    <p:extLst>
      <p:ext uri="{BB962C8B-B14F-4D97-AF65-F5344CB8AC3E}">
        <p14:creationId xmlns:p14="http://schemas.microsoft.com/office/powerpoint/2010/main" val="55834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Commercial Vehicle Safety Alliance</a:t>
            </a:r>
          </a:p>
        </p:txBody>
      </p:sp>
      <p:sp>
        <p:nvSpPr>
          <p:cNvPr id="3" name="Content Placeholder 2"/>
          <p:cNvSpPr>
            <a:spLocks noGrp="1"/>
          </p:cNvSpPr>
          <p:nvPr>
            <p:ph idx="1"/>
          </p:nvPr>
        </p:nvSpPr>
        <p:spPr>
          <a:xfrm>
            <a:off x="838200" y="1544319"/>
            <a:ext cx="10411691" cy="4948555"/>
          </a:xfrm>
        </p:spPr>
        <p:txBody>
          <a:bodyPr>
            <a:normAutofit lnSpcReduction="10000"/>
          </a:bodyPr>
          <a:lstStyle/>
          <a:p>
            <a:pPr marL="0" indent="0">
              <a:buNone/>
            </a:pPr>
            <a:r>
              <a:rPr lang="en-US" sz="3600" u="sng" dirty="0"/>
              <a:t>We’ve offered 12 webinars to nearly 3,000 registrants</a:t>
            </a:r>
          </a:p>
          <a:p>
            <a:r>
              <a:rPr lang="en-US" sz="1800" dirty="0"/>
              <a:t>Undeclared HM Shipments</a:t>
            </a:r>
          </a:p>
          <a:p>
            <a:r>
              <a:rPr lang="en-US" sz="1800" dirty="0"/>
              <a:t>PHMSA Interpretations</a:t>
            </a:r>
          </a:p>
          <a:p>
            <a:r>
              <a:rPr lang="en-US" sz="1800" dirty="0"/>
              <a:t>HM in the FMCSRs</a:t>
            </a:r>
          </a:p>
          <a:p>
            <a:r>
              <a:rPr lang="en-US" sz="1800" dirty="0"/>
              <a:t>HM Safety Permits and Adoption of Parts 385 and 179</a:t>
            </a:r>
          </a:p>
          <a:p>
            <a:r>
              <a:rPr lang="en-US" sz="1800" dirty="0"/>
              <a:t>PHMSA Special Permits</a:t>
            </a:r>
          </a:p>
          <a:p>
            <a:r>
              <a:rPr lang="en-US" sz="1800" dirty="0"/>
              <a:t>§173.5 Agricultural Operations</a:t>
            </a:r>
          </a:p>
          <a:p>
            <a:r>
              <a:rPr lang="en-US" sz="1800" dirty="0"/>
              <a:t>HM-218H Rulemaking Update</a:t>
            </a:r>
          </a:p>
          <a:p>
            <a:r>
              <a:rPr lang="en-US" sz="1800" dirty="0"/>
              <a:t>Canadian vs. U.S. Cargo Tank Regulations</a:t>
            </a:r>
          </a:p>
          <a:p>
            <a:r>
              <a:rPr lang="en-US" sz="1800" dirty="0"/>
              <a:t>Inspecting Cargo Tanks Transporting Cryogenic Hazardous Materials</a:t>
            </a:r>
          </a:p>
          <a:p>
            <a:r>
              <a:rPr lang="en-US" sz="1800" dirty="0"/>
              <a:t>Online Resources for the Hazardous Materials Inspector</a:t>
            </a:r>
          </a:p>
          <a:p>
            <a:r>
              <a:rPr lang="en-US" sz="1800" dirty="0"/>
              <a:t>Cargo Tank Testing Update</a:t>
            </a:r>
          </a:p>
          <a:p>
            <a:r>
              <a:rPr lang="en-US" sz="1800" dirty="0"/>
              <a:t>HM-215N Overview</a:t>
            </a:r>
          </a:p>
          <a:p>
            <a:endParaRPr lang="en-US" sz="1800" dirty="0"/>
          </a:p>
          <a:p>
            <a:pPr marL="0" indent="0">
              <a:buNone/>
            </a:pPr>
            <a:endParaRPr lang="en-US" sz="1800" dirty="0"/>
          </a:p>
        </p:txBody>
      </p:sp>
    </p:spTree>
    <p:extLst>
      <p:ext uri="{BB962C8B-B14F-4D97-AF65-F5344CB8AC3E}">
        <p14:creationId xmlns:p14="http://schemas.microsoft.com/office/powerpoint/2010/main" val="148077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Commercial Vehicle Safety Alliance</a:t>
            </a:r>
          </a:p>
        </p:txBody>
      </p:sp>
      <p:sp>
        <p:nvSpPr>
          <p:cNvPr id="3" name="Content Placeholder 2"/>
          <p:cNvSpPr>
            <a:spLocks noGrp="1"/>
          </p:cNvSpPr>
          <p:nvPr>
            <p:ph idx="1"/>
          </p:nvPr>
        </p:nvSpPr>
        <p:spPr>
          <a:xfrm>
            <a:off x="838200" y="1683488"/>
            <a:ext cx="10485582" cy="4351338"/>
          </a:xfrm>
        </p:spPr>
        <p:txBody>
          <a:bodyPr>
            <a:normAutofit/>
          </a:bodyPr>
          <a:lstStyle/>
          <a:p>
            <a:pPr marL="0" indent="0">
              <a:buNone/>
            </a:pPr>
            <a:r>
              <a:rPr lang="en-US" sz="3600" u="sng" dirty="0"/>
              <a:t>We have five virtual training sessions in our online learning management system</a:t>
            </a:r>
          </a:p>
          <a:p>
            <a:r>
              <a:rPr lang="en-US" sz="3200" dirty="0"/>
              <a:t>Class 3 Flammable and Combustible Materials</a:t>
            </a:r>
          </a:p>
          <a:p>
            <a:r>
              <a:rPr lang="en-US" sz="3200" dirty="0"/>
              <a:t>Hazmat Refresher Course 1</a:t>
            </a:r>
          </a:p>
          <a:p>
            <a:r>
              <a:rPr lang="en-US" sz="3200" dirty="0"/>
              <a:t>Hazmat Refresher Course 2</a:t>
            </a:r>
          </a:p>
          <a:p>
            <a:r>
              <a:rPr lang="en-US" sz="3200" dirty="0"/>
              <a:t>Hazmat Refresher Course 3</a:t>
            </a:r>
          </a:p>
          <a:p>
            <a:r>
              <a:rPr lang="en-US" sz="3200" dirty="0"/>
              <a:t>Radioactive Material Inspections for the Non-Level VI Inspector</a:t>
            </a:r>
          </a:p>
        </p:txBody>
      </p:sp>
    </p:spTree>
    <p:extLst>
      <p:ext uri="{BB962C8B-B14F-4D97-AF65-F5344CB8AC3E}">
        <p14:creationId xmlns:p14="http://schemas.microsoft.com/office/powerpoint/2010/main" val="1174769278"/>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cvsa 1">
      <a:dk1>
        <a:srgbClr val="000000"/>
      </a:dk1>
      <a:lt1>
        <a:srgbClr val="FFFFFF"/>
      </a:lt1>
      <a:dk2>
        <a:srgbClr val="44546A"/>
      </a:dk2>
      <a:lt2>
        <a:srgbClr val="E7E6E6"/>
      </a:lt2>
      <a:accent1>
        <a:srgbClr val="012B73"/>
      </a:accent1>
      <a:accent2>
        <a:srgbClr val="7BA7DD"/>
      </a:accent2>
      <a:accent3>
        <a:srgbClr val="CDAD51"/>
      </a:accent3>
      <a:accent4>
        <a:srgbClr val="A54900"/>
      </a:accent4>
      <a:accent5>
        <a:srgbClr val="9F937D"/>
      </a:accent5>
      <a:accent6>
        <a:srgbClr val="011747"/>
      </a:accent6>
      <a:hlink>
        <a:srgbClr val="4F77B1"/>
      </a:hlink>
      <a:folHlink>
        <a:srgbClr val="9B7B2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rop">
  <a:themeElements>
    <a:clrScheme name="Custom 2">
      <a:dk1>
        <a:sysClr val="windowText" lastClr="000000"/>
      </a:dk1>
      <a:lt1>
        <a:sysClr val="window" lastClr="FFFFFF"/>
      </a:lt1>
      <a:dk2>
        <a:srgbClr val="97999B"/>
      </a:dk2>
      <a:lt2>
        <a:srgbClr val="EFEDE3"/>
      </a:lt2>
      <a:accent1>
        <a:srgbClr val="003C71"/>
      </a:accent1>
      <a:accent2>
        <a:srgbClr val="A6192E"/>
      </a:accent2>
      <a:accent3>
        <a:srgbClr val="97999B"/>
      </a:accent3>
      <a:accent4>
        <a:srgbClr val="FBE122"/>
      </a:accent4>
      <a:accent5>
        <a:srgbClr val="003C71"/>
      </a:accent5>
      <a:accent6>
        <a:srgbClr val="97999B"/>
      </a:accent6>
      <a:hlink>
        <a:srgbClr val="A6192E"/>
      </a:hlink>
      <a:folHlink>
        <a:srgbClr val="97999B"/>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281</TotalTime>
  <Words>1119</Words>
  <Application>Microsoft Office PowerPoint</Application>
  <PresentationFormat>Widescreen</PresentationFormat>
  <Paragraphs>92</Paragraphs>
  <Slides>15</Slides>
  <Notes>6</Notes>
  <HiddenSlides>0</HiddenSlides>
  <MMClips>2</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Arial Black</vt:lpstr>
      <vt:lpstr>Calibri</vt:lpstr>
      <vt:lpstr>Calibri Light</vt:lpstr>
      <vt:lpstr>Cambria</vt:lpstr>
      <vt:lpstr>Franklin Gothic Book</vt:lpstr>
      <vt:lpstr>Gotham Book</vt:lpstr>
      <vt:lpstr>Retrospect</vt:lpstr>
      <vt:lpstr>Office Theme</vt:lpstr>
      <vt:lpstr>Crop</vt:lpstr>
      <vt:lpstr>PowerPoint Presentation</vt:lpstr>
      <vt:lpstr>PowerPoint Presentation</vt:lpstr>
      <vt:lpstr>PowerPoint Presentation</vt:lpstr>
      <vt:lpstr>PowerPoint Presentation</vt:lpstr>
      <vt:lpstr>PowerPoint Presentation</vt:lpstr>
      <vt:lpstr>Commercial Vehicle Safety Alliance</vt:lpstr>
      <vt:lpstr>Commercial Vehicle Safety Alliance</vt:lpstr>
      <vt:lpstr>Commercial Vehicle Safety Alliance</vt:lpstr>
      <vt:lpstr>Commercial Vehicle Safety Alliance</vt:lpstr>
      <vt:lpstr>Commercial Vehicle Safety Alliance</vt:lpstr>
      <vt:lpstr>International Association  of Fire Chiefs </vt:lpstr>
      <vt:lpstr>IAFC – Community Safety Grant</vt:lpstr>
      <vt:lpstr>CSG – Program Activities</vt:lpstr>
      <vt:lpstr>CSG – Program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McKee</dc:creator>
  <cp:lastModifiedBy>Sheppard, Carla (PHMSA)</cp:lastModifiedBy>
  <cp:revision>26</cp:revision>
  <dcterms:created xsi:type="dcterms:W3CDTF">2020-03-05T16:54:03Z</dcterms:created>
  <dcterms:modified xsi:type="dcterms:W3CDTF">2020-03-09T21:22:07Z</dcterms:modified>
</cp:coreProperties>
</file>